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6" r:id="rId7"/>
    <p:sldId id="264" r:id="rId8"/>
    <p:sldId id="268" r:id="rId9"/>
    <p:sldId id="269" r:id="rId10"/>
    <p:sldId id="265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766" autoAdjust="0"/>
  </p:normalViewPr>
  <p:slideViewPr>
    <p:cSldViewPr snapToGrid="0">
      <p:cViewPr varScale="1">
        <p:scale>
          <a:sx n="101" d="100"/>
          <a:sy n="101" d="100"/>
        </p:scale>
        <p:origin x="18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2072B-8E53-472D-BA1D-8B4FC252E270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A9506-0EBC-453B-97AF-0C00F9125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93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is privacy? Why am talking to you about it?</a:t>
            </a:r>
          </a:p>
          <a:p>
            <a:r>
              <a:rPr lang="en-GB" dirty="0" smtClean="0"/>
              <a:t>How does it fit with the role of librarians?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9506-0EBC-453B-97AF-0C00F9125C2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107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Chat (10-15min)</a:t>
            </a:r>
          </a:p>
          <a:p>
            <a:r>
              <a:rPr lang="en-GB" dirty="0" smtClean="0"/>
              <a:t>Write down actions / propositions</a:t>
            </a:r>
            <a:r>
              <a:rPr lang="en-GB" baseline="0" dirty="0" smtClean="0"/>
              <a:t> and share with group afterwards to confirm what has been discussed / agreed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9506-0EBC-453B-97AF-0C00F9125C2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90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Further reading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9506-0EBC-453B-97AF-0C00F9125C2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662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 answers: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Protecting intellectual freedoms: freedom of information &amp; freedom of expression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Universal Declaration of Human Rights article 12: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“No one shall be subjected to arbitrary interference with his privacy, family, home 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correspondance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nor to attacks upon his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honour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reputation. Everyone has the right to the protection of the law against such interference or attacks.”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/>
              <a:t>Digital</a:t>
            </a:r>
            <a:r>
              <a:rPr lang="en-GB" baseline="0" dirty="0" smtClean="0"/>
              <a:t> skills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smtClean="0"/>
              <a:t>[</a:t>
            </a:r>
            <a:r>
              <a:rPr lang="en-GB" dirty="0" err="1" smtClean="0"/>
              <a:t>Pixabay</a:t>
            </a:r>
            <a:r>
              <a:rPr lang="en-GB" dirty="0" smtClean="0"/>
              <a:t> free photo under CC0]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9506-0EBC-453B-97AF-0C00F9125C2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5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Meanwhile in Scotland…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9506-0EBC-453B-97AF-0C00F9125C2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80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Think</a:t>
            </a:r>
            <a:r>
              <a:rPr lang="en-GB" baseline="0" dirty="0" smtClean="0"/>
              <a:t> about it with threat modelling</a:t>
            </a:r>
          </a:p>
          <a:p>
            <a:r>
              <a:rPr lang="en-GB" baseline="0" dirty="0" smtClean="0"/>
              <a:t>Then do something with tips and tools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9506-0EBC-453B-97AF-0C00F9125C2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87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Exercise for participants:</a:t>
            </a:r>
            <a:r>
              <a:rPr lang="en-GB" baseline="0" dirty="0" smtClean="0"/>
              <a:t> with the person(s) sitting next to you, go through the questions as applied to you as an individual. (no more than 10min) (or if done individually: 5min)</a:t>
            </a:r>
          </a:p>
          <a:p>
            <a:r>
              <a:rPr lang="en-GB" baseline="0" dirty="0" smtClean="0"/>
              <a:t>Share /discuss some of your answers with the wider group (no more than 5-10min)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9506-0EBC-453B-97AF-0C00F9125C2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45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 tips and tools to protect your privacy</a:t>
            </a:r>
            <a:r>
              <a:rPr lang="en-GB" baseline="0" dirty="0" smtClean="0"/>
              <a:t> online</a:t>
            </a:r>
            <a:endParaRPr lang="en-GB" dirty="0" smtClean="0"/>
          </a:p>
          <a:p>
            <a:r>
              <a:rPr lang="en-GB" dirty="0" smtClean="0"/>
              <a:t>[</a:t>
            </a:r>
            <a:r>
              <a:rPr lang="en-GB" dirty="0" err="1" smtClean="0"/>
              <a:t>Pixabay</a:t>
            </a:r>
            <a:r>
              <a:rPr lang="en-GB" dirty="0" smtClean="0"/>
              <a:t> free photo under CC0]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9506-0EBC-453B-97AF-0C00F9125C2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216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(No</a:t>
            </a:r>
            <a:r>
              <a:rPr lang="en-GB" baseline="0" dirty="0" smtClean="0"/>
              <a:t> more than 5min)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9506-0EBC-453B-97AF-0C00F9125C2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517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Browser add-ons: Privacy Badger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Search engines: DuckDuckGo, </a:t>
            </a:r>
            <a:r>
              <a:rPr lang="en-GB" baseline="0" dirty="0" err="1" smtClean="0"/>
              <a:t>Qwant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Show Chrome</a:t>
            </a:r>
            <a:r>
              <a:rPr lang="en-GB" baseline="0" dirty="0" smtClean="0"/>
              <a:t> Incognito mode, </a:t>
            </a:r>
            <a:r>
              <a:rPr lang="en-GB" dirty="0" smtClean="0"/>
              <a:t>Privacy</a:t>
            </a:r>
            <a:r>
              <a:rPr lang="en-GB" baseline="0" dirty="0" smtClean="0"/>
              <a:t> Badger, search engines and Tor Browser on laptop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Tor Browser CryptoParty Newcastle handout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(No</a:t>
            </a:r>
            <a:r>
              <a:rPr lang="en-GB" baseline="0" dirty="0" smtClean="0"/>
              <a:t> more than 10min)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9506-0EBC-453B-97AF-0C00F9125C2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01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HTTPS Everywhere browser add-on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Email: mention PGP and </a:t>
            </a:r>
            <a:r>
              <a:rPr lang="en-GB" baseline="0" dirty="0" err="1" smtClean="0"/>
              <a:t>Protonmail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Messaging: Signal – CryptoParty Newcastle handout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(No</a:t>
            </a:r>
            <a:r>
              <a:rPr lang="en-GB" baseline="0" dirty="0" smtClean="0"/>
              <a:t> more than 5min)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9506-0EBC-453B-97AF-0C00F9125C2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47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6C2D-ECB2-497B-82AB-CBAE1E5994F6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3EB-D213-4C50-BBD1-CFD132A0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18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6C2D-ECB2-497B-82AB-CBAE1E5994F6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3EB-D213-4C50-BBD1-CFD132A0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92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6C2D-ECB2-497B-82AB-CBAE1E5994F6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3EB-D213-4C50-BBD1-CFD132A0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53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6C2D-ECB2-497B-82AB-CBAE1E5994F6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3EB-D213-4C50-BBD1-CFD132A0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33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6C2D-ECB2-497B-82AB-CBAE1E5994F6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3EB-D213-4C50-BBD1-CFD132A0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6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6C2D-ECB2-497B-82AB-CBAE1E5994F6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3EB-D213-4C50-BBD1-CFD132A0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84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6C2D-ECB2-497B-82AB-CBAE1E5994F6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3EB-D213-4C50-BBD1-CFD132A0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98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6C2D-ECB2-497B-82AB-CBAE1E5994F6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3EB-D213-4C50-BBD1-CFD132A0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7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6C2D-ECB2-497B-82AB-CBAE1E5994F6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3EB-D213-4C50-BBD1-CFD132A0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67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6C2D-ECB2-497B-82AB-CBAE1E5994F6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3EB-D213-4C50-BBD1-CFD132A0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0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6C2D-ECB2-497B-82AB-CBAE1E5994F6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A3EB-D213-4C50-BBD1-CFD132A0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1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6C2D-ECB2-497B-82AB-CBAE1E5994F6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DA3EB-D213-4C50-BBD1-CFD132A0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3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com/tor-signal-and-beyond-a-law-abiding-citizens-guide-to-privacy-1a593f2104c3#.f8aycrlg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yptopartynewcastle.org/" TargetMode="External"/><Relationship Id="rId4" Type="http://schemas.openxmlformats.org/officeDocument/2006/relationships/hyperlink" Target="https://libraryfreedomproject.org/resourc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6596" y="2092781"/>
            <a:ext cx="5153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chemeClr val="bg1"/>
                </a:solidFill>
              </a:rPr>
              <a:t>Libraries for privacy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4661" y="4684458"/>
            <a:ext cx="17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Training for staff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032" y="4694904"/>
            <a:ext cx="2520696" cy="173431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0109" y="947210"/>
            <a:ext cx="2042984" cy="3122140"/>
            <a:chOff x="1161534" y="1204386"/>
            <a:chExt cx="2042984" cy="31221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32" r="21705" b="13864"/>
            <a:stretch/>
          </p:blipFill>
          <p:spPr>
            <a:xfrm>
              <a:off x="1161534" y="1204386"/>
              <a:ext cx="2042984" cy="312214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36149" y="3393828"/>
              <a:ext cx="149375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50" dirty="0" smtClean="0"/>
                <a:t>private by Gregor Cresnar</a:t>
              </a:r>
            </a:p>
            <a:p>
              <a:pPr algn="ctr"/>
              <a:r>
                <a:rPr lang="en-GB" sz="950" dirty="0" smtClean="0"/>
                <a:t>from the Noun Project</a:t>
              </a:r>
              <a:endParaRPr lang="en-GB" sz="95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0" y="6125632"/>
            <a:ext cx="871319" cy="3048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45769" y="6085698"/>
            <a:ext cx="37602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50" dirty="0" smtClean="0"/>
              <a:t>Created by Aude Charillon for Newcastle Libraries in March 2017</a:t>
            </a:r>
          </a:p>
          <a:p>
            <a:r>
              <a:rPr lang="en-GB" sz="950" dirty="0" smtClean="0"/>
              <a:t>Published under a Creative Commons Attribution licence (</a:t>
            </a:r>
            <a:r>
              <a:rPr lang="en-GB" sz="950" dirty="0" smtClean="0">
                <a:hlinkClick r:id="rId6"/>
              </a:rPr>
              <a:t>CC BY</a:t>
            </a:r>
            <a:r>
              <a:rPr lang="en-GB" sz="950" dirty="0" smtClean="0"/>
              <a:t>)</a:t>
            </a:r>
            <a:endParaRPr lang="en-GB" sz="950" dirty="0"/>
          </a:p>
        </p:txBody>
      </p:sp>
      <p:sp>
        <p:nvSpPr>
          <p:cNvPr id="11" name="TextBox 10"/>
          <p:cNvSpPr txBox="1"/>
          <p:nvPr/>
        </p:nvSpPr>
        <p:spPr>
          <a:xfrm>
            <a:off x="255375" y="6444766"/>
            <a:ext cx="655500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50" dirty="0" smtClean="0"/>
              <a:t>Training inspired by the </a:t>
            </a:r>
            <a:r>
              <a:rPr lang="en-GB" sz="950" i="1" dirty="0" smtClean="0"/>
              <a:t>Libraries for privacy </a:t>
            </a:r>
            <a:r>
              <a:rPr lang="en-GB" sz="950" dirty="0" smtClean="0"/>
              <a:t>workshop delivered by Nik Williams (Scottish PEN) in Edinburgh January 2017. </a:t>
            </a:r>
            <a:endParaRPr lang="en-GB" sz="950" dirty="0"/>
          </a:p>
        </p:txBody>
      </p:sp>
    </p:spTree>
    <p:extLst>
      <p:ext uri="{BB962C8B-B14F-4D97-AF65-F5344CB8AC3E}">
        <p14:creationId xmlns:p14="http://schemas.microsoft.com/office/powerpoint/2010/main" val="325438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60800" y="2236169"/>
            <a:ext cx="47697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</a:rPr>
              <a:t>What could we do in libraries</a:t>
            </a:r>
          </a:p>
          <a:p>
            <a:pPr algn="ctr"/>
            <a:r>
              <a:rPr lang="en-GB" sz="4400" dirty="0" smtClean="0">
                <a:solidFill>
                  <a:schemeClr val="bg1"/>
                </a:solidFill>
              </a:rPr>
              <a:t>to help our users?</a:t>
            </a:r>
            <a:endParaRPr lang="en-GB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9150" y="835994"/>
            <a:ext cx="7600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rgbClr val="7030A0"/>
                </a:solidFill>
              </a:rPr>
              <a:t>If you only visited 3 websites</a:t>
            </a:r>
          </a:p>
          <a:p>
            <a:pPr algn="ctr"/>
            <a:r>
              <a:rPr lang="en-GB" sz="4000" dirty="0" smtClean="0">
                <a:solidFill>
                  <a:srgbClr val="7030A0"/>
                </a:solidFill>
              </a:rPr>
              <a:t>about privacy…</a:t>
            </a:r>
            <a:endParaRPr lang="en-GB" sz="4000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4425" y="274320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GB" sz="2400" i="1" dirty="0" smtClean="0">
                <a:hlinkClick r:id="rId3"/>
              </a:rPr>
              <a:t>How to encrypt your entire life in less than an hour</a:t>
            </a:r>
            <a:r>
              <a:rPr lang="en-GB" sz="2400" dirty="0" smtClean="0"/>
              <a:t> by Quincy Larson (9 November 2016);</a:t>
            </a:r>
          </a:p>
          <a:p>
            <a:pPr marL="457200" indent="-457200">
              <a:buFont typeface="+mj-lt"/>
              <a:buAutoNum type="arabicParenR"/>
            </a:pPr>
            <a:endParaRPr lang="en-GB" sz="2400" dirty="0"/>
          </a:p>
          <a:p>
            <a:pPr marL="457200" indent="-457200">
              <a:buFont typeface="+mj-lt"/>
              <a:buAutoNum type="arabicParenR"/>
            </a:pPr>
            <a:r>
              <a:rPr lang="en-GB" sz="2400" dirty="0" smtClean="0">
                <a:hlinkClick r:id="rId4"/>
              </a:rPr>
              <a:t>Library Freedom Project</a:t>
            </a:r>
            <a:r>
              <a:rPr lang="en-GB" sz="2400" dirty="0" smtClean="0"/>
              <a:t> resources;</a:t>
            </a:r>
          </a:p>
          <a:p>
            <a:pPr marL="457200" indent="-457200">
              <a:buFont typeface="+mj-lt"/>
              <a:buAutoNum type="arabicParenR"/>
            </a:pPr>
            <a:endParaRPr lang="en-GB" sz="2400" dirty="0"/>
          </a:p>
          <a:p>
            <a:pPr marL="457200" indent="-457200">
              <a:buFont typeface="+mj-lt"/>
              <a:buAutoNum type="arabicParenR"/>
            </a:pPr>
            <a:r>
              <a:rPr lang="en-GB" sz="2400" dirty="0" smtClean="0">
                <a:hlinkClick r:id="rId5"/>
              </a:rPr>
              <a:t>CryptoParty Newcastle</a:t>
            </a:r>
            <a:r>
              <a:rPr lang="en-GB" sz="2400" dirty="0" smtClean="0"/>
              <a:t> discussion forum of the Open Rights Group North East members and other privacy-minded individuals.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948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6"/>
          <a:stretch/>
        </p:blipFill>
        <p:spPr>
          <a:xfrm>
            <a:off x="0" y="0"/>
            <a:ext cx="9163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1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567" y="352105"/>
            <a:ext cx="83890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“Librarians have the understanding and expertise to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champion and promote openness and the public’s right to information;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oppose censorship and efforts to inhibit access to information;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and make available information;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and support the public to seek, obtain and navigate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information;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the public to utilise and share this information;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 intellectual and cultural creativity;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safeguard the privacy of the public through ensuring data collation and surveillance are necessary, proportionate and lawful.”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i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Ambition &amp; opportunity: a strategy for public libraries in Scotland 2015-2020. </a:t>
            </a:r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 aim 5: Libraries promoting culture and creativity</a:t>
            </a:r>
            <a:endParaRPr lang="en-GB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43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60800" y="2236169"/>
            <a:ext cx="47697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</a:rPr>
              <a:t>How </a:t>
            </a:r>
            <a:r>
              <a:rPr lang="en-GB" sz="4400" i="1" dirty="0" smtClean="0">
                <a:solidFill>
                  <a:schemeClr val="bg1"/>
                </a:solidFill>
              </a:rPr>
              <a:t>do</a:t>
            </a:r>
            <a:r>
              <a:rPr lang="en-GB" sz="4400" dirty="0" smtClean="0">
                <a:solidFill>
                  <a:schemeClr val="bg1"/>
                </a:solidFill>
              </a:rPr>
              <a:t> you protect your privacy online</a:t>
            </a:r>
          </a:p>
          <a:p>
            <a:pPr algn="ctr"/>
            <a:r>
              <a:rPr lang="en-GB" sz="4400" dirty="0" smtClean="0">
                <a:solidFill>
                  <a:schemeClr val="bg1"/>
                </a:solidFill>
              </a:rPr>
              <a:t>anyway?</a:t>
            </a:r>
            <a:endParaRPr lang="en-GB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52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96941" y="921719"/>
            <a:ext cx="4769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rgbClr val="7030A0"/>
                </a:solidFill>
              </a:rPr>
              <a:t>Threat modelling</a:t>
            </a:r>
            <a:endParaRPr lang="en-GB" sz="40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1143" y="2224989"/>
            <a:ext cx="718130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What information / data do you want to protect?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Who do you want to protect it from?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How likely is it that you will need to protect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How bad are the consequences if you fail?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How much trouble are you willing to go through in order to try to prevent those?</a:t>
            </a:r>
          </a:p>
          <a:p>
            <a:r>
              <a:rPr lang="en-GB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8020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00"/>
          <a:stretch/>
        </p:blipFill>
        <p:spPr>
          <a:xfrm>
            <a:off x="0" y="-6350"/>
            <a:ext cx="9153526" cy="6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7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7700" y="997919"/>
            <a:ext cx="78581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7030A0"/>
                </a:solidFill>
              </a:rPr>
              <a:t>Passphrases</a:t>
            </a:r>
            <a:endParaRPr lang="en-GB" sz="4000" dirty="0" smtClean="0">
              <a:solidFill>
                <a:srgbClr val="7030A0"/>
              </a:solidFill>
            </a:endParaRPr>
          </a:p>
          <a:p>
            <a:pPr algn="ctr"/>
            <a:r>
              <a:rPr lang="en-GB" sz="4000" dirty="0" smtClean="0">
                <a:solidFill>
                  <a:srgbClr val="7030A0"/>
                </a:solidFill>
              </a:rPr>
              <a:t>rather </a:t>
            </a:r>
            <a:r>
              <a:rPr lang="en-GB" sz="4000" dirty="0">
                <a:solidFill>
                  <a:srgbClr val="7030A0"/>
                </a:solidFill>
              </a:rPr>
              <a:t>than passwords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7869" y="3015564"/>
            <a:ext cx="66002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The longer the passphrase the more difficult for a computer to crack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Words are easier for us humans to remember.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Make it random (for example using </a:t>
            </a:r>
            <a:r>
              <a:rPr lang="en-GB" sz="2400" dirty="0" err="1" smtClean="0"/>
              <a:t>diceware</a:t>
            </a:r>
            <a:r>
              <a:rPr lang="en-GB" sz="2400" dirty="0" smtClean="0"/>
              <a:t>).</a:t>
            </a:r>
            <a:endParaRPr lang="en-GB" sz="2400" dirty="0"/>
          </a:p>
          <a:p>
            <a:r>
              <a:rPr lang="en-GB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0580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7700" y="997919"/>
            <a:ext cx="7858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rgbClr val="7030A0"/>
                </a:solidFill>
              </a:rPr>
              <a:t>Big Browser is watching you!</a:t>
            </a:r>
            <a:endParaRPr lang="en-GB" sz="40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2462" y="2377389"/>
            <a:ext cx="31903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“Incognito” modes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Browser add-ons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Search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Tor Browser</a:t>
            </a:r>
            <a:endParaRPr lang="en-GB" sz="2400" dirty="0"/>
          </a:p>
          <a:p>
            <a:r>
              <a:rPr lang="en-GB" dirty="0"/>
              <a:t>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4" b="29114"/>
          <a:stretch/>
        </p:blipFill>
        <p:spPr>
          <a:xfrm rot="19930249">
            <a:off x="937962" y="2867025"/>
            <a:ext cx="3009900" cy="1581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5351" y="4772025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mask by Sergey </a:t>
            </a:r>
            <a:r>
              <a:rPr lang="en-US" sz="1000" dirty="0" err="1" smtClean="0"/>
              <a:t>Patutin</a:t>
            </a:r>
            <a:endParaRPr lang="en-US" sz="1000" dirty="0" smtClean="0"/>
          </a:p>
          <a:p>
            <a:r>
              <a:rPr lang="en-US" sz="1000" dirty="0" smtClean="0"/>
              <a:t>from </a:t>
            </a:r>
            <a:r>
              <a:rPr lang="en-US" sz="1000" dirty="0"/>
              <a:t>the Noun Project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14571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4848" y="740744"/>
            <a:ext cx="7858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rgbClr val="7030A0"/>
                </a:solidFill>
              </a:rPr>
              <a:t>Secure communications</a:t>
            </a:r>
            <a:endParaRPr lang="en-GB" sz="40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9946" y="3825189"/>
            <a:ext cx="31903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Email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Messaging services</a:t>
            </a:r>
          </a:p>
          <a:p>
            <a:r>
              <a:rPr lang="en-GB" dirty="0"/>
              <a:t>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57375"/>
            <a:ext cx="32956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4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637</Words>
  <Application>Microsoft Office PowerPoint</Application>
  <PresentationFormat>On-screen Show (4:3)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Newcastle City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Charillon, Aude</dc:creator>
  <cp:lastModifiedBy>Charillon, Aude</cp:lastModifiedBy>
  <cp:revision>37</cp:revision>
  <dcterms:created xsi:type="dcterms:W3CDTF">2017-03-03T15:54:19Z</dcterms:created>
  <dcterms:modified xsi:type="dcterms:W3CDTF">2017-03-10T16:54:03Z</dcterms:modified>
</cp:coreProperties>
</file>