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12"/>
  </p:notesMasterIdLst>
  <p:handoutMasterIdLst>
    <p:handoutMasterId r:id="rId13"/>
  </p:handoutMasterIdLst>
  <p:sldIdLst>
    <p:sldId id="256" r:id="rId2"/>
    <p:sldId id="285" r:id="rId3"/>
    <p:sldId id="288" r:id="rId4"/>
    <p:sldId id="287" r:id="rId5"/>
    <p:sldId id="294" r:id="rId6"/>
    <p:sldId id="293" r:id="rId7"/>
    <p:sldId id="289" r:id="rId8"/>
    <p:sldId id="292" r:id="rId9"/>
    <p:sldId id="291" r:id="rId10"/>
    <p:sldId id="29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85"/>
            <p14:sldId id="288"/>
            <p14:sldId id="287"/>
            <p14:sldId id="294"/>
            <p14:sldId id="293"/>
            <p14:sldId id="289"/>
            <p14:sldId id="292"/>
            <p14:sldId id="291"/>
            <p14:sldId id="290"/>
          </p14:sldIdLst>
        </p14:section>
        <p14:section name="Design, Morph, Annotate, Work Together, Tell Me" id="{B9B51309-D148-4332-87C2-07BE32FBCA3B}">
          <p14:sldIdLst/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14" autoAdjust="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34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43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48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79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07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07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32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77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65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876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20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2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77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48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179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39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49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7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16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BEEBAAA-29B5-4AF5-BC5F-7E580C29002D}" type="datetimeFigureOut">
              <a:rPr lang="en-US" smtClean="0"/>
              <a:pPr/>
              <a:t>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02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08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2821251-9AF5-4C8B-A547-686FA305080D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1527E3-77DE-4753-B66E-500B9AAF8842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3234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postal_codes_of_Canada:_M)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cocl.us/Geospatial_data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postal_codes_of_Canada:_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api.foursquare.com/" TargetMode="External"/><Relationship Id="rId4" Type="http://schemas.openxmlformats.org/officeDocument/2006/relationships/hyperlink" Target="http://cocl.us/Geospatial_dat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6">
            <a:extLst>
              <a:ext uri="{FF2B5EF4-FFF2-40B4-BE49-F238E27FC236}">
                <a16:creationId xmlns:a16="http://schemas.microsoft.com/office/drawing/2014/main" id="{6720D536-430C-4E83-931F-71D0EBAAF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FCD79B-C962-4F96-83EC-55FFB0FA1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EB3855-9AB3-4744-B89F-03807DCD3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2">
            <a:extLst>
              <a:ext uri="{FF2B5EF4-FFF2-40B4-BE49-F238E27FC236}">
                <a16:creationId xmlns:a16="http://schemas.microsoft.com/office/drawing/2014/main" id="{C843AFC8-D8D0-4784-B08C-6324FA88E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854B1A56-8AFB-4D4F-8D98-1E832D6FF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1163" y="1111753"/>
            <a:ext cx="3720353" cy="4634494"/>
          </a:xfrm>
          <a:ln w="25400" cap="sq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/>
            <a:r>
              <a:rPr lang="en-US" sz="4400" b="1" dirty="0">
                <a:solidFill>
                  <a:srgbClr val="FFFFFF"/>
                </a:solidFill>
              </a:rPr>
              <a:t>Capstone</a:t>
            </a:r>
            <a:br>
              <a:rPr lang="en-US" sz="3200" b="1" dirty="0">
                <a:solidFill>
                  <a:srgbClr val="FFFFFF"/>
                </a:solidFill>
              </a:rPr>
            </a:br>
            <a:br>
              <a:rPr lang="en-US" sz="3200" b="1" dirty="0">
                <a:solidFill>
                  <a:srgbClr val="FFFFFF"/>
                </a:solidFill>
              </a:rPr>
            </a:br>
            <a:r>
              <a:rPr lang="en-US" sz="3200" b="1" dirty="0">
                <a:solidFill>
                  <a:srgbClr val="FFFFFF"/>
                </a:solidFill>
              </a:rPr>
              <a:t> </a:t>
            </a:r>
            <a:br>
              <a:rPr lang="en-US" sz="3200" b="1" dirty="0">
                <a:solidFill>
                  <a:srgbClr val="FFFFFF"/>
                </a:solidFill>
              </a:rPr>
            </a:b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F8E828FC-05B4-4BA4-92D3-3DF79D42D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570206" y="1111753"/>
            <a:ext cx="5057396" cy="4628275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Science Capstone</a:t>
            </a:r>
          </a:p>
          <a:p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Determining the Best Location for a New Coffee Shop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IBM Data Science Professional Certificate</a:t>
            </a:r>
          </a:p>
          <a:p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6">
            <a:extLst>
              <a:ext uri="{FF2B5EF4-FFF2-40B4-BE49-F238E27FC236}">
                <a16:creationId xmlns:a16="http://schemas.microsoft.com/office/drawing/2014/main" id="{6720D536-430C-4E83-931F-71D0EBAAF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FCD79B-C962-4F96-83EC-55FFB0FA1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EB3855-9AB3-4744-B89F-03807DCD3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2">
            <a:extLst>
              <a:ext uri="{FF2B5EF4-FFF2-40B4-BE49-F238E27FC236}">
                <a16:creationId xmlns:a16="http://schemas.microsoft.com/office/drawing/2014/main" id="{C843AFC8-D8D0-4784-B08C-6324FA88E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854B1A56-8AFB-4D4F-8D98-1E832D6FF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1163" y="1111753"/>
            <a:ext cx="3720353" cy="4634494"/>
          </a:xfrm>
          <a:ln w="25400" cap="sq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/>
            <a:r>
              <a:rPr lang="en-US" sz="4400" b="1" dirty="0"/>
              <a:t>Conclusion</a:t>
            </a:r>
            <a:br>
              <a:rPr lang="en-US" b="1" dirty="0"/>
            </a:br>
            <a:br>
              <a:rPr lang="en-US" b="1" dirty="0"/>
            </a:br>
            <a:br>
              <a:rPr lang="en-US" sz="3200" b="1" dirty="0">
                <a:solidFill>
                  <a:srgbClr val="FFFFFF"/>
                </a:solidFill>
              </a:rPr>
            </a:br>
            <a:br>
              <a:rPr lang="en-US" sz="3200" b="1" dirty="0">
                <a:solidFill>
                  <a:srgbClr val="FFFFFF"/>
                </a:solidFill>
              </a:rPr>
            </a:br>
            <a:r>
              <a:rPr lang="en-US" sz="3200" b="1" dirty="0">
                <a:solidFill>
                  <a:srgbClr val="FFFFFF"/>
                </a:solidFill>
              </a:rPr>
              <a:t> </a:t>
            </a:r>
            <a:br>
              <a:rPr lang="en-US" sz="3200" b="1" dirty="0">
                <a:solidFill>
                  <a:srgbClr val="FFFFFF"/>
                </a:solidFill>
              </a:rPr>
            </a:b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F8E828FC-05B4-4BA4-92D3-3DF79D42D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570206" y="247651"/>
            <a:ext cx="5057396" cy="6391274"/>
          </a:xfrm>
        </p:spPr>
        <p:txBody>
          <a:bodyPr vert="horz" lIns="0" tIns="45720" rIns="0" bIns="45720" rtlCol="0" anchor="ctr">
            <a:normAutofit/>
          </a:bodyPr>
          <a:lstStyle/>
          <a:p>
            <a:pPr marL="0" indent="0">
              <a:buNone/>
            </a:pPr>
            <a:r>
              <a:rPr lang="en-US" dirty="0"/>
              <a:t>I am confident with the recommendation I provided to the investor as it is backed up with demonstrated data analysis. </a:t>
            </a:r>
          </a:p>
          <a:p>
            <a:pPr marL="0" indent="0">
              <a:buNone/>
            </a:pPr>
            <a:r>
              <a:rPr lang="en-US" dirty="0"/>
              <a:t>She is now in a better position to decide on the next line of action with a greater measure of confidence.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166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6">
            <a:extLst>
              <a:ext uri="{FF2B5EF4-FFF2-40B4-BE49-F238E27FC236}">
                <a16:creationId xmlns:a16="http://schemas.microsoft.com/office/drawing/2014/main" id="{6720D536-430C-4E83-931F-71D0EBAAF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FCD79B-C962-4F96-83EC-55FFB0FA1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EB3855-9AB3-4744-B89F-03807DCD3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2">
            <a:extLst>
              <a:ext uri="{FF2B5EF4-FFF2-40B4-BE49-F238E27FC236}">
                <a16:creationId xmlns:a16="http://schemas.microsoft.com/office/drawing/2014/main" id="{C843AFC8-D8D0-4784-B08C-6324FA88E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854B1A56-8AFB-4D4F-8D98-1E832D6FF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1163" y="1111753"/>
            <a:ext cx="3720353" cy="4634494"/>
          </a:xfrm>
          <a:ln w="25400" cap="sq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/>
            <a:r>
              <a:rPr lang="en-US" sz="4400" b="1" dirty="0"/>
              <a:t>Introduction</a:t>
            </a:r>
            <a:br>
              <a:rPr lang="en-US" b="1" dirty="0"/>
            </a:br>
            <a:br>
              <a:rPr lang="en-US" sz="3200" b="1" dirty="0">
                <a:solidFill>
                  <a:srgbClr val="FFFFFF"/>
                </a:solidFill>
              </a:rPr>
            </a:br>
            <a:br>
              <a:rPr lang="en-US" sz="3200" b="1" dirty="0">
                <a:solidFill>
                  <a:srgbClr val="FFFFFF"/>
                </a:solidFill>
              </a:rPr>
            </a:br>
            <a:r>
              <a:rPr lang="en-US" sz="3200" b="1" dirty="0">
                <a:solidFill>
                  <a:srgbClr val="FFFFFF"/>
                </a:solidFill>
              </a:rPr>
              <a:t> </a:t>
            </a:r>
            <a:br>
              <a:rPr lang="en-US" sz="3200" b="1" dirty="0">
                <a:solidFill>
                  <a:srgbClr val="FFFFFF"/>
                </a:solidFill>
              </a:rPr>
            </a:b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F8E828FC-05B4-4BA4-92D3-3DF79D42D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570206" y="247651"/>
            <a:ext cx="5057396" cy="6391274"/>
          </a:xfrm>
        </p:spPr>
        <p:txBody>
          <a:bodyPr vert="horz" lIns="0" tIns="45720" rIns="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A prospective investor is interested in opening a new coffee shop in the city of Toronto. The investor needs to make a data-based decision on where to locate the new restaurant for best returns on her investment. Investor has chosen Toronto as the city choice as Toronto provides the essential mix – lots of people, excellent essential and ancillary services and a high sense of taste - needed for a coffee shop to thrive.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Coffee shops are thriving in Toronto due to the metropolitan nature of the city and its residents. However, opening a new coffee shop requires careful and detailed analysis to determine the best site to locate the new business.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The objective of this analysis is to determine the best location for a new coffee shop in Toronto by analyzing data from various sources.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544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6">
            <a:extLst>
              <a:ext uri="{FF2B5EF4-FFF2-40B4-BE49-F238E27FC236}">
                <a16:creationId xmlns:a16="http://schemas.microsoft.com/office/drawing/2014/main" id="{6720D536-430C-4E83-931F-71D0EBAAF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FCD79B-C962-4F96-83EC-55FFB0FA1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EB3855-9AB3-4744-B89F-03807DCD3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2">
            <a:extLst>
              <a:ext uri="{FF2B5EF4-FFF2-40B4-BE49-F238E27FC236}">
                <a16:creationId xmlns:a16="http://schemas.microsoft.com/office/drawing/2014/main" id="{C843AFC8-D8D0-4784-B08C-6324FA88E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854B1A56-8AFB-4D4F-8D98-1E832D6FF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1163" y="1111753"/>
            <a:ext cx="3720353" cy="4634494"/>
          </a:xfrm>
          <a:ln w="25400" cap="sq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/>
            <a:r>
              <a:rPr lang="en-US" b="1" dirty="0"/>
              <a:t>Data </a:t>
            </a:r>
            <a:r>
              <a:rPr lang="en-US" sz="4400" b="1" dirty="0"/>
              <a:t>Sources</a:t>
            </a:r>
            <a:br>
              <a:rPr lang="en-US" b="1" dirty="0"/>
            </a:br>
            <a:br>
              <a:rPr lang="en-US" b="1" dirty="0"/>
            </a:br>
            <a:br>
              <a:rPr lang="en-US" sz="3200" b="1" dirty="0">
                <a:solidFill>
                  <a:srgbClr val="FFFFFF"/>
                </a:solidFill>
              </a:rPr>
            </a:br>
            <a:br>
              <a:rPr lang="en-US" sz="3200" b="1" dirty="0">
                <a:solidFill>
                  <a:srgbClr val="FFFFFF"/>
                </a:solidFill>
              </a:rPr>
            </a:br>
            <a:r>
              <a:rPr lang="en-US" sz="3200" b="1" dirty="0">
                <a:solidFill>
                  <a:srgbClr val="FFFFFF"/>
                </a:solidFill>
              </a:rPr>
              <a:t> </a:t>
            </a:r>
            <a:br>
              <a:rPr lang="en-US" sz="3200" b="1" dirty="0">
                <a:solidFill>
                  <a:srgbClr val="FFFFFF"/>
                </a:solidFill>
              </a:rPr>
            </a:b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F8E828FC-05B4-4BA4-92D3-3DF79D42D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370813" y="247650"/>
            <a:ext cx="5560775" cy="6438899"/>
          </a:xfrm>
        </p:spPr>
        <p:txBody>
          <a:bodyPr vert="horz" lIns="0" tIns="45720" rIns="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dirty="0"/>
              <a:t>The data sources listed below will be used to carry out the required analysis for the project. A brief description of the data sources follows.</a:t>
            </a:r>
            <a:endParaRPr lang="en-US" sz="1800" dirty="0"/>
          </a:p>
          <a:p>
            <a:pPr algn="ctr">
              <a:buFont typeface="Wingdings" panose="05000000000000000000" pitchFamily="2" charset="2"/>
              <a:buChar char="§"/>
            </a:pPr>
            <a:r>
              <a:rPr lang="en-US" sz="1800" dirty="0"/>
              <a:t> </a:t>
            </a:r>
            <a:r>
              <a:rPr lang="en-US" dirty="0"/>
              <a:t>A listing of neighborhoods by Postal Code obtained from Wikipedia (</a:t>
            </a:r>
            <a:r>
              <a:rPr lang="en-US" u="sng" dirty="0">
                <a:hlinkClick r:id="rId3"/>
              </a:rPr>
              <a:t>https://en.wikipedia.org/wiki/List_of_postal_codes_of_Canada:_M)</a:t>
            </a:r>
            <a:r>
              <a:rPr lang="en-US" dirty="0"/>
              <a:t>. The link provides information about Postcodes, Boroughs and Neighborhoods in the city of Toronto.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Latitude and Longitude data provided obtained from </a:t>
            </a:r>
            <a:r>
              <a:rPr lang="en-US" u="sng" dirty="0">
                <a:hlinkClick r:id="rId4"/>
              </a:rPr>
              <a:t>https://cocl.us/Geospatial_data</a:t>
            </a:r>
            <a:r>
              <a:rPr lang="en-US" dirty="0"/>
              <a:t>. The information here helps to provide accurate location details. This is critical because distances of various locations play a key role in the analysis being carried out.</a:t>
            </a: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 </a:t>
            </a:r>
            <a:r>
              <a:rPr lang="en-US" dirty="0"/>
              <a:t>City data obtained using Foursquare API to provide further details on other available services in the neighborhood.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179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6">
            <a:extLst>
              <a:ext uri="{FF2B5EF4-FFF2-40B4-BE49-F238E27FC236}">
                <a16:creationId xmlns:a16="http://schemas.microsoft.com/office/drawing/2014/main" id="{6720D536-430C-4E83-931F-71D0EBAAF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FCD79B-C962-4F96-83EC-55FFB0FA1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EB3855-9AB3-4744-B89F-03807DCD3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2">
            <a:extLst>
              <a:ext uri="{FF2B5EF4-FFF2-40B4-BE49-F238E27FC236}">
                <a16:creationId xmlns:a16="http://schemas.microsoft.com/office/drawing/2014/main" id="{C843AFC8-D8D0-4784-B08C-6324FA88E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854B1A56-8AFB-4D4F-8D98-1E832D6FF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1163" y="1111753"/>
            <a:ext cx="3720353" cy="4634494"/>
          </a:xfrm>
          <a:ln w="25400" cap="sq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/>
            <a:r>
              <a:rPr lang="en-US" sz="4400" b="1" dirty="0"/>
              <a:t>Data Sources</a:t>
            </a:r>
            <a:br>
              <a:rPr lang="en-US" b="1" dirty="0"/>
            </a:br>
            <a:br>
              <a:rPr lang="en-US" sz="3200" b="1" dirty="0">
                <a:solidFill>
                  <a:srgbClr val="FFFFFF"/>
                </a:solidFill>
              </a:rPr>
            </a:br>
            <a:br>
              <a:rPr lang="en-US" sz="3200" b="1" dirty="0">
                <a:solidFill>
                  <a:srgbClr val="FFFFFF"/>
                </a:solidFill>
              </a:rPr>
            </a:br>
            <a:r>
              <a:rPr lang="en-US" sz="3200" b="1" dirty="0">
                <a:solidFill>
                  <a:srgbClr val="FFFFFF"/>
                </a:solidFill>
              </a:rPr>
              <a:t> (cont’d)</a:t>
            </a:r>
            <a:br>
              <a:rPr lang="en-US" sz="3200" b="1" dirty="0">
                <a:solidFill>
                  <a:srgbClr val="FFFFFF"/>
                </a:solidFill>
              </a:rPr>
            </a:b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F8E828FC-05B4-4BA4-92D3-3DF79D42D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370813" y="247651"/>
            <a:ext cx="5256789" cy="6391274"/>
          </a:xfrm>
        </p:spPr>
        <p:txBody>
          <a:bodyPr vert="horz" lIns="0" tIns="45720" rIns="0" bIns="45720" rtlCol="0" anchor="ctr">
            <a:normAutofit/>
          </a:bodyPr>
          <a:lstStyle/>
          <a:p>
            <a:pPr marL="0" indent="0">
              <a:buNone/>
            </a:pPr>
            <a:r>
              <a:rPr lang="en-US" dirty="0"/>
              <a:t>The following information to be gleaned from the data obtained from the sources above and used to determine the best location for the new coffee shop.</a:t>
            </a:r>
          </a:p>
          <a:p>
            <a:pPr marL="457200" indent="-457200">
              <a:buAutoNum type="arabicPeriod"/>
            </a:pPr>
            <a:r>
              <a:rPr lang="en-US" dirty="0"/>
              <a:t>Analysis of each neighborhood to ascertain other stores present</a:t>
            </a:r>
          </a:p>
          <a:p>
            <a:pPr marL="457200" indent="-457200">
              <a:buFont typeface="Calibri" panose="020F0502020204030204" pitchFamily="34" charset="0"/>
              <a:buAutoNum type="arabicPeriod"/>
            </a:pPr>
            <a:r>
              <a:rPr lang="en-US" dirty="0"/>
              <a:t>Determining the top ten most common venues in each neighborhood</a:t>
            </a:r>
          </a:p>
          <a:p>
            <a:pPr marL="457200" indent="-457200" algn="just">
              <a:buFont typeface="Calibri" panose="020F0502020204030204" pitchFamily="34" charset="0"/>
              <a:buAutoNum type="arabicPeriod"/>
            </a:pPr>
            <a:r>
              <a:rPr lang="en-US" dirty="0"/>
              <a:t>Cluster the neighborhood into five clusters</a:t>
            </a:r>
          </a:p>
          <a:p>
            <a:pPr marL="457200" indent="-457200">
              <a:buFont typeface="Calibri" panose="020F0502020204030204" pitchFamily="34" charset="0"/>
              <a:buAutoNum type="arabicPeriod"/>
            </a:pPr>
            <a:r>
              <a:rPr lang="en-US" dirty="0" err="1"/>
              <a:t>Analyse</a:t>
            </a:r>
            <a:r>
              <a:rPr lang="en-US" dirty="0"/>
              <a:t> the clusters to determine most suitable neighborhood to locate the new business</a:t>
            </a:r>
          </a:p>
          <a:p>
            <a:pPr marL="0" indent="0">
              <a:buNone/>
            </a:pPr>
            <a:r>
              <a:rPr lang="en-US" dirty="0"/>
              <a:t>By carrying out a careful analysis of the clusters, the best location for the coffee shop.</a:t>
            </a:r>
          </a:p>
          <a:p>
            <a:pPr marL="0" indent="0">
              <a:buNone/>
            </a:pP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417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6">
            <a:extLst>
              <a:ext uri="{FF2B5EF4-FFF2-40B4-BE49-F238E27FC236}">
                <a16:creationId xmlns:a16="http://schemas.microsoft.com/office/drawing/2014/main" id="{6720D536-430C-4E83-931F-71D0EBAAF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FCD79B-C962-4F96-83EC-55FFB0FA1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EB3855-9AB3-4744-B89F-03807DCD3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2">
            <a:extLst>
              <a:ext uri="{FF2B5EF4-FFF2-40B4-BE49-F238E27FC236}">
                <a16:creationId xmlns:a16="http://schemas.microsoft.com/office/drawing/2014/main" id="{C843AFC8-D8D0-4784-B08C-6324FA88E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854B1A56-8AFB-4D4F-8D98-1E832D6FF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1163" y="1111753"/>
            <a:ext cx="3720353" cy="4634494"/>
          </a:xfrm>
          <a:ln w="25400" cap="sq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/>
            <a:r>
              <a:rPr lang="en-US" sz="4400" b="1" dirty="0"/>
              <a:t>Data Wrangling</a:t>
            </a:r>
            <a:br>
              <a:rPr lang="en-US" b="1" dirty="0"/>
            </a:br>
            <a:br>
              <a:rPr lang="en-US" sz="3200" b="1" dirty="0">
                <a:solidFill>
                  <a:srgbClr val="FFFFFF"/>
                </a:solidFill>
              </a:rPr>
            </a:br>
            <a:br>
              <a:rPr lang="en-US" sz="3200" b="1" dirty="0">
                <a:solidFill>
                  <a:srgbClr val="FFFFFF"/>
                </a:solidFill>
              </a:rPr>
            </a:br>
            <a:r>
              <a:rPr lang="en-US" sz="3200" b="1" dirty="0">
                <a:solidFill>
                  <a:srgbClr val="FFFFFF"/>
                </a:solidFill>
              </a:rPr>
              <a:t> </a:t>
            </a:r>
            <a:br>
              <a:rPr lang="en-US" sz="3200" b="1" dirty="0">
                <a:solidFill>
                  <a:srgbClr val="FFFFFF"/>
                </a:solidFill>
              </a:rPr>
            </a:b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F8E828FC-05B4-4BA4-92D3-3DF79D42D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285389" y="247651"/>
            <a:ext cx="5619565" cy="6391274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Load in all the Data from the various sources.</a:t>
            </a:r>
          </a:p>
          <a:p>
            <a:pPr marL="0" indent="0">
              <a:buNone/>
            </a:pPr>
            <a:r>
              <a:rPr lang="en-US" dirty="0"/>
              <a:t> Toronto neighborhoods data broken down by postal code  (</a:t>
            </a:r>
            <a:r>
              <a:rPr lang="en-US" u="sng" dirty="0">
                <a:hlinkClick r:id="rId3"/>
              </a:rPr>
              <a:t>https://en.wikipedia.org/wiki/List_of_postal_codes_of_Canada:_M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BeautifulSoup</a:t>
            </a:r>
            <a:r>
              <a:rPr lang="en-US" dirty="0"/>
              <a:t> was used to scrape the wiki page to extract a list of Toronto Neighborhoods sorted by postal code.</a:t>
            </a:r>
          </a:p>
          <a:p>
            <a:r>
              <a:rPr lang="en-US" dirty="0"/>
              <a:t>Load Toronto geospatial coordinates and merge to Toronto Postal Code Data: </a:t>
            </a:r>
            <a:r>
              <a:rPr lang="en-US" u="sng" dirty="0">
                <a:hlinkClick r:id="rId4"/>
              </a:rPr>
              <a:t>http://cocl.us/Geospatial_data</a:t>
            </a:r>
            <a:r>
              <a:rPr lang="en-US" dirty="0"/>
              <a:t> Toronto Geospatial was merged with Toronto Postal Data.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Generate Toronto list of Restaurants or Venues were a new Coffee Shop can be potentially located using Foursquare API: </a:t>
            </a:r>
            <a:r>
              <a:rPr lang="en-US" u="sng" dirty="0">
                <a:hlinkClick r:id="rId5"/>
              </a:rPr>
              <a:t>https://api.foursquare.com</a:t>
            </a:r>
            <a:endParaRPr lang="en-US" u="sng" dirty="0"/>
          </a:p>
          <a:p>
            <a:pPr marL="0" indent="0">
              <a:buNone/>
            </a:pPr>
            <a:r>
              <a:rPr lang="en-US" dirty="0"/>
              <a:t>Get all the Venues in Toronto. Only add Restaurants as Venue Categories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792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6">
            <a:extLst>
              <a:ext uri="{FF2B5EF4-FFF2-40B4-BE49-F238E27FC236}">
                <a16:creationId xmlns:a16="http://schemas.microsoft.com/office/drawing/2014/main" id="{6720D536-430C-4E83-931F-71D0EBAAF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FCD79B-C962-4F96-83EC-55FFB0FA1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EB3855-9AB3-4744-B89F-03807DCD3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2">
            <a:extLst>
              <a:ext uri="{FF2B5EF4-FFF2-40B4-BE49-F238E27FC236}">
                <a16:creationId xmlns:a16="http://schemas.microsoft.com/office/drawing/2014/main" id="{C843AFC8-D8D0-4784-B08C-6324FA88E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854B1A56-8AFB-4D4F-8D98-1E832D6FF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1163" y="1111753"/>
            <a:ext cx="3720353" cy="4634494"/>
          </a:xfrm>
          <a:ln w="25400" cap="sq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/>
            <a:r>
              <a:rPr lang="en-US" sz="4400" b="1" dirty="0"/>
              <a:t>Data Wrangling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(cont’d)</a:t>
            </a:r>
            <a:br>
              <a:rPr lang="en-US" sz="3200" b="1" dirty="0">
                <a:solidFill>
                  <a:srgbClr val="FFFFFF"/>
                </a:solidFill>
              </a:rPr>
            </a:br>
            <a:br>
              <a:rPr lang="en-US" sz="3200" b="1" dirty="0">
                <a:solidFill>
                  <a:srgbClr val="FFFFFF"/>
                </a:solidFill>
              </a:rPr>
            </a:br>
            <a:r>
              <a:rPr lang="en-US" sz="3200" b="1" dirty="0">
                <a:solidFill>
                  <a:srgbClr val="FFFFFF"/>
                </a:solidFill>
              </a:rPr>
              <a:t> </a:t>
            </a:r>
            <a:br>
              <a:rPr lang="en-US" sz="3200" b="1" dirty="0">
                <a:solidFill>
                  <a:srgbClr val="FFFFFF"/>
                </a:solidFill>
              </a:rPr>
            </a:b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F8E828FC-05B4-4BA4-92D3-3DF79D42D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570206" y="247651"/>
            <a:ext cx="5057396" cy="6391274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OneHot</a:t>
            </a:r>
            <a:r>
              <a:rPr lang="en-US" dirty="0"/>
              <a:t> encode and count restaurants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Prepare data for cluster analysis</a:t>
            </a: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Aggregate all date into a Data Set to cluster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Determine the best cluster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/>
              <a:t>Use Geo spatial map of the results showing the best neighborhood to open a </a:t>
            </a:r>
            <a:r>
              <a:rPr lang="en-US" dirty="0" err="1"/>
              <a:t>Cofee</a:t>
            </a:r>
            <a:r>
              <a:rPr lang="en-US" dirty="0"/>
              <a:t> Shop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064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6">
            <a:extLst>
              <a:ext uri="{FF2B5EF4-FFF2-40B4-BE49-F238E27FC236}">
                <a16:creationId xmlns:a16="http://schemas.microsoft.com/office/drawing/2014/main" id="{6720D536-430C-4E83-931F-71D0EBAAF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FCD79B-C962-4F96-83EC-55FFB0FA1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EB3855-9AB3-4744-B89F-03807DCD3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2">
            <a:extLst>
              <a:ext uri="{FF2B5EF4-FFF2-40B4-BE49-F238E27FC236}">
                <a16:creationId xmlns:a16="http://schemas.microsoft.com/office/drawing/2014/main" id="{C843AFC8-D8D0-4784-B08C-6324FA88E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854B1A56-8AFB-4D4F-8D98-1E832D6FF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1163" y="1111753"/>
            <a:ext cx="3720353" cy="4634494"/>
          </a:xfrm>
          <a:ln w="25400" cap="sq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/>
            <a:r>
              <a:rPr lang="en-US" sz="4400" b="1" dirty="0"/>
              <a:t>Methodology</a:t>
            </a:r>
            <a:br>
              <a:rPr lang="en-US" b="1" dirty="0"/>
            </a:br>
            <a:br>
              <a:rPr lang="en-US" b="1" dirty="0"/>
            </a:br>
            <a:br>
              <a:rPr lang="en-US" sz="3200" b="1" dirty="0">
                <a:solidFill>
                  <a:srgbClr val="FFFFFF"/>
                </a:solidFill>
              </a:rPr>
            </a:br>
            <a:br>
              <a:rPr lang="en-US" sz="3200" b="1" dirty="0">
                <a:solidFill>
                  <a:srgbClr val="FFFFFF"/>
                </a:solidFill>
              </a:rPr>
            </a:br>
            <a:r>
              <a:rPr lang="en-US" sz="3200" b="1" dirty="0">
                <a:solidFill>
                  <a:srgbClr val="FFFFFF"/>
                </a:solidFill>
              </a:rPr>
              <a:t> </a:t>
            </a:r>
            <a:br>
              <a:rPr lang="en-US" sz="3200" b="1" dirty="0">
                <a:solidFill>
                  <a:srgbClr val="FFFFFF"/>
                </a:solidFill>
              </a:rPr>
            </a:b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F8E828FC-05B4-4BA4-92D3-3DF79D42D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570206" y="247651"/>
            <a:ext cx="5057396" cy="6391274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K-Means Clustering was used to determine the best location of the new Coffee Shop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Cluster with highest restaurant density was picked as the best area to locate new shop</a:t>
            </a: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</a:t>
            </a:r>
            <a:r>
              <a:rPr lang="en-US" dirty="0" err="1"/>
              <a:t>centre</a:t>
            </a:r>
            <a:r>
              <a:rPr lang="en-US" dirty="0"/>
              <a:t> of the cluster was picked as the best location for the Coffee shop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759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6">
            <a:extLst>
              <a:ext uri="{FF2B5EF4-FFF2-40B4-BE49-F238E27FC236}">
                <a16:creationId xmlns:a16="http://schemas.microsoft.com/office/drawing/2014/main" id="{6720D536-430C-4E83-931F-71D0EBAAF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FCD79B-C962-4F96-83EC-55FFB0FA1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EB3855-9AB3-4744-B89F-03807DCD3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2">
            <a:extLst>
              <a:ext uri="{FF2B5EF4-FFF2-40B4-BE49-F238E27FC236}">
                <a16:creationId xmlns:a16="http://schemas.microsoft.com/office/drawing/2014/main" id="{C843AFC8-D8D0-4784-B08C-6324FA88E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854B1A56-8AFB-4D4F-8D98-1E832D6FF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1163" y="1111753"/>
            <a:ext cx="3720353" cy="4634494"/>
          </a:xfrm>
          <a:ln w="25400" cap="sq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/>
            <a:r>
              <a:rPr lang="en-US" sz="4400" b="1" dirty="0"/>
              <a:t>Results</a:t>
            </a:r>
            <a:br>
              <a:rPr lang="en-US" b="1" dirty="0"/>
            </a:br>
            <a:br>
              <a:rPr lang="en-US" b="1" dirty="0"/>
            </a:br>
            <a:br>
              <a:rPr lang="en-US" sz="3200" b="1" dirty="0">
                <a:solidFill>
                  <a:srgbClr val="FFFFFF"/>
                </a:solidFill>
              </a:rPr>
            </a:br>
            <a:br>
              <a:rPr lang="en-US" sz="3200" b="1" dirty="0">
                <a:solidFill>
                  <a:srgbClr val="FFFFFF"/>
                </a:solidFill>
              </a:rPr>
            </a:br>
            <a:r>
              <a:rPr lang="en-US" sz="3200" b="1" dirty="0">
                <a:solidFill>
                  <a:srgbClr val="FFFFFF"/>
                </a:solidFill>
              </a:rPr>
              <a:t> </a:t>
            </a:r>
            <a:br>
              <a:rPr lang="en-US" sz="3200" b="1" dirty="0">
                <a:solidFill>
                  <a:srgbClr val="FFFFFF"/>
                </a:solidFill>
              </a:rPr>
            </a:b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F8E828FC-05B4-4BA4-92D3-3DF79D42D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570206" y="247651"/>
            <a:ext cx="5057396" cy="6391274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b="1" dirty="0"/>
              <a:t>Exact Address of New Coffee Shop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dirty="0"/>
              <a:t>Using </a:t>
            </a:r>
            <a:r>
              <a:rPr lang="en-US" dirty="0" err="1"/>
              <a:t>Opencage</a:t>
            </a:r>
            <a:r>
              <a:rPr lang="en-US" dirty="0"/>
              <a:t>, the best </a:t>
            </a:r>
            <a:r>
              <a:rPr lang="en-US" dirty="0" err="1"/>
              <a:t>loaction</a:t>
            </a:r>
            <a:r>
              <a:rPr lang="en-US" dirty="0"/>
              <a:t> was found to be 243 </a:t>
            </a:r>
            <a:r>
              <a:rPr lang="en-US" dirty="0" err="1"/>
              <a:t>Cortleigh</a:t>
            </a:r>
            <a:r>
              <a:rPr lang="en-US" dirty="0"/>
              <a:t> Boulevard, Toronto, ON M5N 2R1, Canada.</a:t>
            </a:r>
            <a:endParaRPr lang="en-US" sz="1800" dirty="0"/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874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6">
            <a:extLst>
              <a:ext uri="{FF2B5EF4-FFF2-40B4-BE49-F238E27FC236}">
                <a16:creationId xmlns:a16="http://schemas.microsoft.com/office/drawing/2014/main" id="{6720D536-430C-4E83-931F-71D0EBAAF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FCD79B-C962-4F96-83EC-55FFB0FA1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EB3855-9AB3-4744-B89F-03807DCD3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2">
            <a:extLst>
              <a:ext uri="{FF2B5EF4-FFF2-40B4-BE49-F238E27FC236}">
                <a16:creationId xmlns:a16="http://schemas.microsoft.com/office/drawing/2014/main" id="{C843AFC8-D8D0-4784-B08C-6324FA88E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854B1A56-8AFB-4D4F-8D98-1E832D6FF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1163" y="1111753"/>
            <a:ext cx="3720353" cy="4634494"/>
          </a:xfrm>
          <a:ln w="25400" cap="sq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/>
            <a:r>
              <a:rPr lang="en-US" sz="4400" b="1" dirty="0"/>
              <a:t>Discussion</a:t>
            </a:r>
            <a:br>
              <a:rPr lang="en-US" b="1" dirty="0"/>
            </a:br>
            <a:br>
              <a:rPr lang="en-US" b="1" dirty="0"/>
            </a:br>
            <a:br>
              <a:rPr lang="en-US" sz="3200" b="1" dirty="0">
                <a:solidFill>
                  <a:srgbClr val="FFFFFF"/>
                </a:solidFill>
              </a:rPr>
            </a:br>
            <a:br>
              <a:rPr lang="en-US" sz="3200" b="1" dirty="0">
                <a:solidFill>
                  <a:srgbClr val="FFFFFF"/>
                </a:solidFill>
              </a:rPr>
            </a:br>
            <a:r>
              <a:rPr lang="en-US" sz="3200" b="1" dirty="0">
                <a:solidFill>
                  <a:srgbClr val="FFFFFF"/>
                </a:solidFill>
              </a:rPr>
              <a:t> </a:t>
            </a:r>
            <a:br>
              <a:rPr lang="en-US" sz="3200" b="1" dirty="0">
                <a:solidFill>
                  <a:srgbClr val="FFFFFF"/>
                </a:solidFill>
              </a:rPr>
            </a:b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F8E828FC-05B4-4BA4-92D3-3DF79D42D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570206" y="247651"/>
            <a:ext cx="5057396" cy="6391274"/>
          </a:xfrm>
        </p:spPr>
        <p:txBody>
          <a:bodyPr vert="horz" lIns="0" tIns="45720" rIns="0" bIns="45720" rtlCol="0" anchor="ctr">
            <a:normAutofit/>
          </a:bodyPr>
          <a:lstStyle/>
          <a:p>
            <a:pPr marL="0" indent="0">
              <a:buNone/>
            </a:pPr>
            <a:r>
              <a:rPr lang="en-US" dirty="0"/>
              <a:t>K-Means was applied to the dataset and the analysis showed that there was a lot of similarity amongst neighborhoods and the most common restaurants contained within Toronto. </a:t>
            </a:r>
          </a:p>
          <a:p>
            <a:pPr marL="0" indent="0">
              <a:buNone/>
            </a:pPr>
            <a:r>
              <a:rPr lang="en-US" dirty="0"/>
              <a:t>All the areas were grouped into five clusters. The cluster with the greatest density was cluster 0 and most of these restaurants were located close to the center of Toronto.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14650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623</Words>
  <Application>Microsoft Office PowerPoint</Application>
  <PresentationFormat>Widescreen</PresentationFormat>
  <Paragraphs>66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Retrospect</vt:lpstr>
      <vt:lpstr>Capstone    </vt:lpstr>
      <vt:lpstr>Introduction     </vt:lpstr>
      <vt:lpstr>Data Sources      </vt:lpstr>
      <vt:lpstr>Data Sources    (cont’d) </vt:lpstr>
      <vt:lpstr>Data Wrangling     </vt:lpstr>
      <vt:lpstr>Data Wrangling  (cont’d)    </vt:lpstr>
      <vt:lpstr>Methodology      </vt:lpstr>
      <vt:lpstr>Results      </vt:lpstr>
      <vt:lpstr>Discussion      </vt:lpstr>
      <vt:lpstr>Conclusion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   </dc:title>
  <dc:creator>Tunji Akinrinola</dc:creator>
  <cp:lastModifiedBy>Tunji Akinrinola</cp:lastModifiedBy>
  <cp:revision>6</cp:revision>
  <dcterms:created xsi:type="dcterms:W3CDTF">2019-02-02T11:18:54Z</dcterms:created>
  <dcterms:modified xsi:type="dcterms:W3CDTF">2019-02-02T11:59:23Z</dcterms:modified>
</cp:coreProperties>
</file>