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88" r:id="rId4"/>
    <p:sldId id="287" r:id="rId5"/>
    <p:sldId id="294" r:id="rId6"/>
    <p:sldId id="296" r:id="rId7"/>
    <p:sldId id="293" r:id="rId8"/>
    <p:sldId id="289" r:id="rId9"/>
    <p:sldId id="295" r:id="rId10"/>
    <p:sldId id="292" r:id="rId11"/>
    <p:sldId id="291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5"/>
            <p14:sldId id="288"/>
            <p14:sldId id="287"/>
            <p14:sldId id="294"/>
            <p14:sldId id="296"/>
            <p14:sldId id="293"/>
            <p14:sldId id="289"/>
            <p14:sldId id="295"/>
            <p14:sldId id="292"/>
            <p14:sldId id="291"/>
            <p14:sldId id="290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3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7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0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21251-9AF5-4C8B-A547-686FA305080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527E3-77DE-4753-B66E-500B9AAF884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23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cl.us/Geospatial_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pi.foursquare.com/" TargetMode="External"/><Relationship Id="rId4" Type="http://schemas.openxmlformats.org/officeDocument/2006/relationships/hyperlink" Target="http://cocl.us/Geospatial_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Capstone</a:t>
            </a: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1111753"/>
            <a:ext cx="5057396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Science Capstone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Determining the Best Location for a New Coffee Shop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IBM Data Science Professional Certificate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0">
            <a:extLst>
              <a:ext uri="{FF2B5EF4-FFF2-40B4-BE49-F238E27FC236}">
                <a16:creationId xmlns:a16="http://schemas.microsoft.com/office/drawing/2014/main" id="{3864DA03-CB14-46C9-AE1C-5F597A70C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6BF32651-199F-426F-A04B-736F42D1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44">
            <a:extLst>
              <a:ext uri="{FF2B5EF4-FFF2-40B4-BE49-F238E27FC236}">
                <a16:creationId xmlns:a16="http://schemas.microsoft.com/office/drawing/2014/main" id="{160BB902-C972-43E8-A1C9-15E2867A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Results</a:t>
            </a:r>
            <a:br>
              <a:rPr lang="en-US" sz="2500" b="1" dirty="0">
                <a:solidFill>
                  <a:srgbClr val="FFFFFF"/>
                </a:solidFill>
              </a:rPr>
            </a:br>
            <a:br>
              <a:rPr lang="en-US" sz="2500" b="1" dirty="0">
                <a:solidFill>
                  <a:srgbClr val="FFFFFF"/>
                </a:solidFill>
              </a:rPr>
            </a:br>
            <a:br>
              <a:rPr lang="en-US" sz="2500" b="1" dirty="0">
                <a:solidFill>
                  <a:srgbClr val="FFFFFF"/>
                </a:solidFill>
              </a:rPr>
            </a:br>
            <a:br>
              <a:rPr lang="en-US" sz="2500" b="1" dirty="0">
                <a:solidFill>
                  <a:srgbClr val="FFFFFF"/>
                </a:solidFill>
              </a:rPr>
            </a:br>
            <a:r>
              <a:rPr lang="en-US" sz="2500" b="1" dirty="0">
                <a:solidFill>
                  <a:srgbClr val="FFFFFF"/>
                </a:solidFill>
              </a:rPr>
              <a:t> </a:t>
            </a:r>
            <a:br>
              <a:rPr lang="en-US" sz="2500" b="1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b="1">
                <a:solidFill>
                  <a:srgbClr val="FFFFFF"/>
                </a:solidFill>
              </a:rPr>
              <a:t>Exact Address of New Coffee Shop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500">
                <a:solidFill>
                  <a:srgbClr val="FFFFFF"/>
                </a:solidFill>
              </a:rPr>
              <a:t>Using Opencage, the best loaction was found to be 243 Cortleigh Boulevard, Toronto, ON M5N 2R1, Canada.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 b="1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B9ED-6518-4841-963C-85CABE493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5" r="26619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87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Discussion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K-Means was applied to the dataset and the analysis showed that there was a lot of similarity amongst neighborhoods and the most common restaurants contained within Toronto. </a:t>
            </a:r>
          </a:p>
          <a:p>
            <a:pPr marL="0" indent="0">
              <a:buNone/>
            </a:pPr>
            <a:r>
              <a:rPr lang="en-US" dirty="0"/>
              <a:t>All the areas were grouped into five clusters. The cluster with the greatest density was cluster 0 and most of these restaurants were located close to the center of Toronto.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4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Conclusion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I am confident with the recommendation I provided to the investor as it is backed up with demonstrated data analysis. </a:t>
            </a:r>
          </a:p>
          <a:p>
            <a:pPr marL="0" indent="0">
              <a:buNone/>
            </a:pPr>
            <a:r>
              <a:rPr lang="en-US" dirty="0"/>
              <a:t>She is now in a better position to decide on the next line of action with a greater measure of confidence.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6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Introduction</a:t>
            </a: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 prospective investor is interested in opening a new coffee shop in the city of Toronto. The investor needs to make a data-based decision on where to locate the new restaurant for best returns on her investment. Investor has chosen Toronto as the city choice as Toronto provides the essential mix – lots of people, excellent essential and ancillary services and a high sense of taste - needed for a coffee shop to thrive.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Coffee shops are thriving in Toronto due to the metropolitan nature of the city and its residents. However, opening a new coffee shop requires careful and detailed analysis to determine the best site to locate the new business.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objective of this analysis is to determine the best location for a new coffee shop in Toronto by analyzing data from various sources.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b="1" dirty="0"/>
              <a:t>Data </a:t>
            </a:r>
            <a:r>
              <a:rPr lang="en-US" sz="4400" b="1" dirty="0"/>
              <a:t>Sources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370813" y="247650"/>
            <a:ext cx="5560775" cy="6438899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The data sources listed below will be used to carry out the required analysis for the project. A brief description of the data sources follows.</a:t>
            </a:r>
            <a:endParaRPr lang="en-US" sz="1800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A listing of neighborhoods by Postal Code obtained from Wikipedia (</a:t>
            </a:r>
            <a:r>
              <a:rPr lang="en-US" u="sng" dirty="0">
                <a:hlinkClick r:id="rId3"/>
              </a:rPr>
              <a:t>https://en.wikipedia.org/wiki/List_of_postal_codes_of_Canada:_M)</a:t>
            </a:r>
            <a:r>
              <a:rPr lang="en-US" dirty="0"/>
              <a:t>. The link provides information about Postcodes, Boroughs and Neighborhoods in the city of Toronto.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Latitude and Longitude data provided obtained from </a:t>
            </a:r>
            <a:r>
              <a:rPr lang="en-US" u="sng" dirty="0">
                <a:hlinkClick r:id="rId4"/>
              </a:rPr>
              <a:t>https://cocl.us/Geospatial_data</a:t>
            </a:r>
            <a:r>
              <a:rPr lang="en-US" dirty="0"/>
              <a:t>. The information here helps to provide accurate location details. This is critical because distances of various locations play a key role in the analysis being carried out.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City data obtained using Foursquare API to provide further details on other available services in the neighborhood.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Data Sources</a:t>
            </a: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(cont’d)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370813" y="247651"/>
            <a:ext cx="5256789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following information to be gleaned from the data obtained from the sources above and used to determine the best location for the new coffee shop.</a:t>
            </a:r>
          </a:p>
          <a:p>
            <a:pPr marL="457200" indent="-457200">
              <a:buAutoNum type="arabicPeriod"/>
            </a:pPr>
            <a:r>
              <a:rPr lang="en-US" dirty="0"/>
              <a:t>Analysis of each neighborhood to ascertain other stores present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Determining the top ten most common venues in each neighborhood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dirty="0"/>
              <a:t>Cluster the neighborhood into five clusters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the clusters to determine most suitable neighborhood to locate the new business</a:t>
            </a:r>
          </a:p>
          <a:p>
            <a:pPr marL="0" indent="0">
              <a:buNone/>
            </a:pPr>
            <a:r>
              <a:rPr lang="en-US" dirty="0"/>
              <a:t>By carrying out a careful analysis of the clusters, the best location for the coffee shop.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1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Data Wrangling</a:t>
            </a: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285389" y="247651"/>
            <a:ext cx="5619565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Load in all the Data from the various sources.</a:t>
            </a:r>
          </a:p>
          <a:p>
            <a:pPr marL="0" indent="0">
              <a:buNone/>
            </a:pPr>
            <a:r>
              <a:rPr lang="en-US" dirty="0"/>
              <a:t> Toronto neighborhoods data broken down by postal code  (</a:t>
            </a:r>
            <a:r>
              <a:rPr lang="en-US" u="sng" dirty="0">
                <a:hlinkClick r:id="rId3"/>
              </a:rPr>
              <a:t>https://en.wikipedia.org/wiki/List_of_postal_codes_of_Canada:_M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BeautifulSoup</a:t>
            </a:r>
            <a:r>
              <a:rPr lang="en-US" dirty="0"/>
              <a:t> was used to scrape the wiki page to extract a list of Toronto Neighborhoods sorted by postal code.</a:t>
            </a:r>
          </a:p>
          <a:p>
            <a:r>
              <a:rPr lang="en-US" dirty="0"/>
              <a:t>Load Toronto geospatial coordinates and merge to Toronto Postal Code Data: </a:t>
            </a:r>
            <a:r>
              <a:rPr lang="en-US" u="sng" dirty="0">
                <a:hlinkClick r:id="rId4"/>
              </a:rPr>
              <a:t>http://cocl.us/Geospatial_data</a:t>
            </a:r>
            <a:r>
              <a:rPr lang="en-US" dirty="0"/>
              <a:t> Toronto Geospatial was merged with Toronto Postal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Generate Toronto list of Restaurants or Venues were a new Coffee Shop can be potentially located using Foursquare API: </a:t>
            </a:r>
            <a:r>
              <a:rPr lang="en-US" u="sng" dirty="0">
                <a:hlinkClick r:id="rId5"/>
              </a:rPr>
              <a:t>https://api.foursquare.com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Get all the Venues in Toronto. Only add Restaurants as Venue Categories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9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FC4FD-5EFF-457B-9656-F05E8315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2205245"/>
            <a:ext cx="6275667" cy="244750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</a:rPr>
              <a:t>Data Wrangling</a:t>
            </a:r>
            <a:br>
              <a:rPr lang="en-US" sz="4100" b="1">
                <a:solidFill>
                  <a:srgbClr val="FFFFFF"/>
                </a:solidFill>
              </a:rPr>
            </a:br>
            <a:br>
              <a:rPr lang="en-US" sz="4100" b="1">
                <a:solidFill>
                  <a:srgbClr val="FFFFFF"/>
                </a:solidFill>
              </a:rPr>
            </a:br>
            <a:br>
              <a:rPr lang="en-US" sz="4100" b="1">
                <a:solidFill>
                  <a:srgbClr val="FFFFFF"/>
                </a:solidFill>
              </a:rPr>
            </a:br>
            <a:r>
              <a:rPr lang="en-US" sz="4100" b="1">
                <a:solidFill>
                  <a:srgbClr val="FFFFFF"/>
                </a:solidFill>
              </a:rPr>
              <a:t> </a:t>
            </a:r>
            <a:br>
              <a:rPr lang="en-US" sz="4100" b="1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500" b="1" cap="all" spc="20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6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Data Wrangling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(cont’d)</a:t>
            </a: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OneHot</a:t>
            </a:r>
            <a:r>
              <a:rPr lang="en-US" dirty="0"/>
              <a:t> encode and count restaurants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Prepare data for cluster analysis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Aggregate all date into a Data Set to cluster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Determine the best cluster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Use Geo spatial map of the results showing the best neighborhood to open a </a:t>
            </a:r>
            <a:r>
              <a:rPr lang="en-US" dirty="0" err="1"/>
              <a:t>Cofee</a:t>
            </a:r>
            <a:r>
              <a:rPr lang="en-US" dirty="0"/>
              <a:t> Shop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Methodology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K-Means Clustering was used to determine the best location of the new Coffee Shop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Cluster with highest restaurant density was picked as the best area to locate new shop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dirty="0" err="1"/>
              <a:t>centre</a:t>
            </a:r>
            <a:r>
              <a:rPr lang="en-US" dirty="0"/>
              <a:t> of the cluster was picked as the best location for the Coffee shop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5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40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44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46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4670D-FCEA-47F8-8F22-4E176907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2275847"/>
            <a:ext cx="6275667" cy="2306306"/>
          </a:xfrm>
          <a:prstGeom prst="rect">
            <a:avLst/>
          </a:prstGeom>
        </p:spPr>
      </p:pic>
      <p:sp>
        <p:nvSpPr>
          <p:cNvPr id="66" name="Rectangle 48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Results</a:t>
            </a:r>
            <a:br>
              <a:rPr lang="en-US" sz="3400" b="1">
                <a:solidFill>
                  <a:srgbClr val="FFFFFF"/>
                </a:solidFill>
              </a:rPr>
            </a:br>
            <a:br>
              <a:rPr lang="en-US" sz="3400" b="1">
                <a:solidFill>
                  <a:srgbClr val="FFFFFF"/>
                </a:solidFill>
              </a:rPr>
            </a:br>
            <a:br>
              <a:rPr lang="en-US" sz="3400" b="1">
                <a:solidFill>
                  <a:srgbClr val="FFFFFF"/>
                </a:solidFill>
              </a:rPr>
            </a:br>
            <a:br>
              <a:rPr lang="en-US" sz="3400" b="1">
                <a:solidFill>
                  <a:srgbClr val="FFFFFF"/>
                </a:solidFill>
              </a:rPr>
            </a:br>
            <a:r>
              <a:rPr lang="en-US" sz="3400" b="1">
                <a:solidFill>
                  <a:srgbClr val="FFFFFF"/>
                </a:solidFill>
              </a:rPr>
              <a:t> </a:t>
            </a:r>
            <a:br>
              <a:rPr lang="en-US" sz="3400" b="1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500" b="1" cap="all" spc="20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7" name="Rectangle 50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314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Capstone    </vt:lpstr>
      <vt:lpstr>Introduction     </vt:lpstr>
      <vt:lpstr>Data Sources      </vt:lpstr>
      <vt:lpstr>Data Sources    (cont’d) </vt:lpstr>
      <vt:lpstr>Data Wrangling     </vt:lpstr>
      <vt:lpstr>Data Wrangling     </vt:lpstr>
      <vt:lpstr>Data Wrangling  (cont’d)    </vt:lpstr>
      <vt:lpstr>Methodology      </vt:lpstr>
      <vt:lpstr>Results      </vt:lpstr>
      <vt:lpstr>Results      </vt:lpstr>
      <vt:lpstr>Discussion      </vt:lpstr>
      <vt:lpstr>Conclusion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   </dc:title>
  <dc:creator>Tunji Akinrinola</dc:creator>
  <cp:lastModifiedBy>Tunji Akinrinola</cp:lastModifiedBy>
  <cp:revision>1</cp:revision>
  <dcterms:created xsi:type="dcterms:W3CDTF">2019-02-02T12:36:17Z</dcterms:created>
  <dcterms:modified xsi:type="dcterms:W3CDTF">2019-02-02T12:37:23Z</dcterms:modified>
</cp:coreProperties>
</file>