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Oswald"/>
      <p:regular r:id="rId29"/>
      <p:bold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7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708f7d890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0708f7d89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708f7d890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0708f7d89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0719da955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0719da9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708f7d89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0708f7d8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719da9551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0719da955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0719da9551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0719da95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719da9551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0719da95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0719da9551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0719da955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719da9551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0719da95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0719da9551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0719da955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0719da9551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0719da955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0708f7d890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0708f7d89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070604e77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070604e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0708f7d890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0708f7d8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70604e77f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070604e7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708f7d890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708f7d89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0708f7d89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0708f7d8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708f7d890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708f7d8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708f7d890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0708f7d89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708f7d890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0708f7d89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kaggle.com/ealaxi/paysim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DETECTION AND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2"/>
          <p:cNvSpPr txBox="1"/>
          <p:nvPr>
            <p:ph type="title"/>
          </p:nvPr>
        </p:nvSpPr>
        <p:spPr>
          <a:xfrm>
            <a:off x="984525" y="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33" name="Google Shape;533;p22"/>
          <p:cNvSpPr txBox="1"/>
          <p:nvPr>
            <p:ph idx="1" type="body"/>
          </p:nvPr>
        </p:nvSpPr>
        <p:spPr>
          <a:xfrm>
            <a:off x="-1495900" y="14874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5" name="Google Shape;5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1525"/>
            <a:ext cx="5849848" cy="3077649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2"/>
          <p:cNvSpPr txBox="1"/>
          <p:nvPr/>
        </p:nvSpPr>
        <p:spPr>
          <a:xfrm>
            <a:off x="5849850" y="355125"/>
            <a:ext cx="30000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urce Sans Pro"/>
              <a:buChar char="◉"/>
            </a:pPr>
            <a:r>
              <a:rPr lang="en" sz="1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current model of this financial institution has a flag rate of 0.2%</a:t>
            </a:r>
            <a:endParaRPr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urce Sans Pro"/>
              <a:buChar char="◉"/>
            </a:pPr>
            <a:r>
              <a:rPr lang="en" sz="1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 fraudulent transactions came from cash out and transfers</a:t>
            </a:r>
            <a:endParaRPr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urce Sans Pro"/>
              <a:buChar char="◉"/>
            </a:pPr>
            <a:r>
              <a:rPr lang="en" sz="1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are 5492 accounts with both fraudulent and legitimate transactions</a:t>
            </a:r>
            <a:endParaRPr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37" name="Google Shape;5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2325"/>
            <a:ext cx="5911450" cy="36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3"/>
          <p:cNvSpPr txBox="1"/>
          <p:nvPr>
            <p:ph type="title"/>
          </p:nvPr>
        </p:nvSpPr>
        <p:spPr>
          <a:xfrm>
            <a:off x="984525" y="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TRANSACTIONS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43" name="Google Shape;543;p23"/>
          <p:cNvSpPr txBox="1"/>
          <p:nvPr>
            <p:ph idx="1" type="body"/>
          </p:nvPr>
        </p:nvSpPr>
        <p:spPr>
          <a:xfrm>
            <a:off x="-1495900" y="14874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5" name="Google Shape;5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1525"/>
            <a:ext cx="5849848" cy="3077649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3"/>
          <p:cNvSpPr txBox="1"/>
          <p:nvPr/>
        </p:nvSpPr>
        <p:spPr>
          <a:xfrm>
            <a:off x="5849850" y="355125"/>
            <a:ext cx="30000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urce Sans Pro"/>
              <a:buChar char="◉"/>
            </a:pP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Transfer frauds seem to occur only where there the old balance of the destination account is low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Source Sans Pro"/>
              <a:buChar char="◉"/>
            </a:pP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Cashing out is the preferred method for large amounts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47" name="Google Shape;547;p23"/>
          <p:cNvPicPr preferRelativeResize="0"/>
          <p:nvPr/>
        </p:nvPicPr>
        <p:blipFill rotWithShape="1">
          <a:blip r:embed="rId4">
            <a:alphaModFix/>
          </a:blip>
          <a:srcRect b="0" l="1540" r="1540" t="0"/>
          <a:stretch/>
        </p:blipFill>
        <p:spPr>
          <a:xfrm>
            <a:off x="135575" y="833125"/>
            <a:ext cx="5417549" cy="36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4"/>
          <p:cNvSpPr txBox="1"/>
          <p:nvPr>
            <p:ph type="title"/>
          </p:nvPr>
        </p:nvSpPr>
        <p:spPr>
          <a:xfrm>
            <a:off x="984525" y="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TRANSACTIONS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53" name="Google Shape;553;p24"/>
          <p:cNvSpPr txBox="1"/>
          <p:nvPr>
            <p:ph idx="1" type="body"/>
          </p:nvPr>
        </p:nvSpPr>
        <p:spPr>
          <a:xfrm>
            <a:off x="-1495900" y="14874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5" name="Google Shape;5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1525"/>
            <a:ext cx="5849848" cy="3077649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24"/>
          <p:cNvSpPr txBox="1"/>
          <p:nvPr/>
        </p:nvSpPr>
        <p:spPr>
          <a:xfrm>
            <a:off x="5849850" y="355125"/>
            <a:ext cx="30000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urce Sans Pro"/>
              <a:buChar char="◉"/>
            </a:pP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Cash out frauds drain the account balance of the originating account to 0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Source Sans Pro"/>
              <a:buChar char="◉"/>
            </a:pP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Transfers are generally used to move </a:t>
            </a: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large</a:t>
            </a: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sums of money and keep the existing account intact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7" name="Google Shape;557;p24"/>
          <p:cNvPicPr preferRelativeResize="0"/>
          <p:nvPr/>
        </p:nvPicPr>
        <p:blipFill rotWithShape="1">
          <a:blip r:embed="rId4">
            <a:alphaModFix/>
          </a:blip>
          <a:srcRect b="0" l="5570" r="5579" t="0"/>
          <a:stretch/>
        </p:blipFill>
        <p:spPr>
          <a:xfrm>
            <a:off x="135575" y="833125"/>
            <a:ext cx="5417550" cy="36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Formulations</a:t>
            </a:r>
            <a:endParaRPr/>
          </a:p>
        </p:txBody>
      </p:sp>
      <p:sp>
        <p:nvSpPr>
          <p:cNvPr id="563" name="Google Shape;563;p25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565" name="Google Shape;565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6"/>
          <p:cNvSpPr txBox="1"/>
          <p:nvPr>
            <p:ph type="title"/>
          </p:nvPr>
        </p:nvSpPr>
        <p:spPr>
          <a:xfrm>
            <a:off x="1000125" y="1769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FEATURES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71" name="Google Shape;571;p26"/>
          <p:cNvSpPr txBox="1"/>
          <p:nvPr>
            <p:ph idx="1" type="body"/>
          </p:nvPr>
        </p:nvSpPr>
        <p:spPr>
          <a:xfrm>
            <a:off x="6143825" y="635650"/>
            <a:ext cx="2790900" cy="3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Fraudulent Accounts that have a 0 account balance before and after</a:t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Accounts that frequently have million dollar transaction amounts</a:t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Account that have ten million frequently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3" name="Google Shape;573;p26"/>
          <p:cNvPicPr preferRelativeResize="0"/>
          <p:nvPr/>
        </p:nvPicPr>
        <p:blipFill rotWithShape="1">
          <a:blip r:embed="rId3">
            <a:alphaModFix/>
          </a:blip>
          <a:srcRect b="0" l="14849" r="14842" t="0"/>
          <a:stretch/>
        </p:blipFill>
        <p:spPr>
          <a:xfrm>
            <a:off x="152400" y="1502325"/>
            <a:ext cx="5391350" cy="284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7"/>
          <p:cNvSpPr txBox="1"/>
          <p:nvPr>
            <p:ph type="title"/>
          </p:nvPr>
        </p:nvSpPr>
        <p:spPr>
          <a:xfrm>
            <a:off x="1073700" y="1102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79" name="Google Shape;579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0" name="Google Shape;580;p27"/>
          <p:cNvPicPr preferRelativeResize="0"/>
          <p:nvPr/>
        </p:nvPicPr>
        <p:blipFill rotWithShape="1">
          <a:blip r:embed="rId3">
            <a:alphaModFix/>
          </a:blip>
          <a:srcRect b="0" l="11234" r="11234" t="0"/>
          <a:stretch/>
        </p:blipFill>
        <p:spPr>
          <a:xfrm>
            <a:off x="1171775" y="1103175"/>
            <a:ext cx="6410327" cy="28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8"/>
          <p:cNvSpPr txBox="1"/>
          <p:nvPr>
            <p:ph type="title"/>
          </p:nvPr>
        </p:nvSpPr>
        <p:spPr>
          <a:xfrm>
            <a:off x="1073700" y="1102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TRAIN, TEST AND VALIDATION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86" name="Google Shape;586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7" name="Google Shape;5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8450"/>
            <a:ext cx="6115251" cy="3081626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8"/>
          <p:cNvSpPr txBox="1"/>
          <p:nvPr/>
        </p:nvSpPr>
        <p:spPr>
          <a:xfrm>
            <a:off x="6639125" y="2019750"/>
            <a:ext cx="2325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ource Sans Pro"/>
              <a:buChar char="◉"/>
            </a:pP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Testing Set is 20% of our model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"/>
          <p:cNvSpPr txBox="1"/>
          <p:nvPr>
            <p:ph type="title"/>
          </p:nvPr>
        </p:nvSpPr>
        <p:spPr>
          <a:xfrm>
            <a:off x="1073700" y="1102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94" name="Google Shape;594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5" name="Google Shape;595;p29"/>
          <p:cNvSpPr txBox="1"/>
          <p:nvPr/>
        </p:nvSpPr>
        <p:spPr>
          <a:xfrm>
            <a:off x="6467675" y="810525"/>
            <a:ext cx="2325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★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We used a random forest to train our data and ran it on a validation set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★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We also found our F1-score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★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However, we do not care about our F1 score. We are really interested in recall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6" name="Google Shape;5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1101825"/>
            <a:ext cx="5905700" cy="300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FEAT</a:t>
            </a:r>
            <a:endParaRPr/>
          </a:p>
        </p:txBody>
      </p:sp>
      <p:sp>
        <p:nvSpPr>
          <p:cNvPr id="602" name="Google Shape;602;p30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1"/>
          <p:cNvSpPr txBox="1"/>
          <p:nvPr>
            <p:ph type="title"/>
          </p:nvPr>
        </p:nvSpPr>
        <p:spPr>
          <a:xfrm>
            <a:off x="1000125" y="-801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FEATURE IMPORTANCE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09" name="Google Shape;609;p31"/>
          <p:cNvSpPr txBox="1"/>
          <p:nvPr>
            <p:ph idx="1" type="body"/>
          </p:nvPr>
        </p:nvSpPr>
        <p:spPr>
          <a:xfrm>
            <a:off x="6143825" y="635650"/>
            <a:ext cx="2790900" cy="3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We can see ZeroinZeroOut is the most important feature</a:t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Secondly, the oldbalance of the Origin account is also important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1" name="Google Shape;6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25" y="635650"/>
            <a:ext cx="5295900" cy="37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HELLO!</a:t>
            </a:r>
            <a:endParaRPr sz="10000"/>
          </a:p>
        </p:txBody>
      </p:sp>
      <p:sp>
        <p:nvSpPr>
          <p:cNvPr id="470" name="Google Shape;470;p14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Kyle Soto 			Lasebikan Toorese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471" name="Google Shape;471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2"/>
          <p:cNvSpPr txBox="1"/>
          <p:nvPr>
            <p:ph type="title"/>
          </p:nvPr>
        </p:nvSpPr>
        <p:spPr>
          <a:xfrm>
            <a:off x="1000125" y="-801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FEATURE IMPORTANCE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17" name="Google Shape;617;p32"/>
          <p:cNvSpPr txBox="1"/>
          <p:nvPr>
            <p:ph idx="1" type="body"/>
          </p:nvPr>
        </p:nvSpPr>
        <p:spPr>
          <a:xfrm>
            <a:off x="1338750" y="3125175"/>
            <a:ext cx="59130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lang="en" sz="1700">
                <a:solidFill>
                  <a:srgbClr val="212121"/>
                </a:solidFill>
                <a:highlight>
                  <a:srgbClr val="FFFFFF"/>
                </a:highlight>
              </a:rPr>
              <a:t>The ROC curve shows we quickly rocket up to an 80% true positive rate but that last 20% is slow and in trying to indentify that last bit of true positives we also flag a number of false positives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9" name="Google Shape;6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8050"/>
            <a:ext cx="4085500" cy="21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625" y="732600"/>
            <a:ext cx="3273300" cy="20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626" name="Google Shape;626;p3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3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628" name="Google Shape;628;p3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4"/>
          <p:cNvSpPr txBox="1"/>
          <p:nvPr>
            <p:ph type="title"/>
          </p:nvPr>
        </p:nvSpPr>
        <p:spPr>
          <a:xfrm>
            <a:off x="1000125" y="-801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FEATURE IMPORTANCE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34" name="Google Shape;634;p34"/>
          <p:cNvSpPr txBox="1"/>
          <p:nvPr>
            <p:ph idx="1" type="body"/>
          </p:nvPr>
        </p:nvSpPr>
        <p:spPr>
          <a:xfrm>
            <a:off x="1338750" y="3125175"/>
            <a:ext cx="59130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lang="en" sz="1700">
                <a:solidFill>
                  <a:srgbClr val="212121"/>
                </a:solidFill>
                <a:highlight>
                  <a:srgbClr val="FFFFFF"/>
                </a:highlight>
              </a:rPr>
              <a:t>The ROC curve shows we quickly rocket up to an 80% true positive rate but that last 20% is slow and in trying to identify that last bit of true positives we also flag a number of false positives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6" name="Google Shape;6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8050"/>
            <a:ext cx="4085500" cy="21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625" y="732600"/>
            <a:ext cx="3273300" cy="20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</a:t>
            </a:r>
            <a:r>
              <a:rPr lang="en"/>
              <a:t>ions</a:t>
            </a:r>
            <a:endParaRPr/>
          </a:p>
        </p:txBody>
      </p:sp>
      <p:sp>
        <p:nvSpPr>
          <p:cNvPr id="643" name="Google Shape;643;p35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5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645" name="Google Shape;645;p3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6"/>
          <p:cNvSpPr txBox="1"/>
          <p:nvPr>
            <p:ph type="title"/>
          </p:nvPr>
        </p:nvSpPr>
        <p:spPr>
          <a:xfrm>
            <a:off x="1000125" y="-801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51" name="Google Shape;651;p36"/>
          <p:cNvSpPr txBox="1"/>
          <p:nvPr>
            <p:ph idx="1" type="body"/>
          </p:nvPr>
        </p:nvSpPr>
        <p:spPr>
          <a:xfrm>
            <a:off x="1291125" y="791550"/>
            <a:ext cx="59130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lang="en" sz="1700">
                <a:solidFill>
                  <a:srgbClr val="212121"/>
                </a:solidFill>
                <a:highlight>
                  <a:srgbClr val="FFFFFF"/>
                </a:highlight>
              </a:rPr>
              <a:t>We were able to build a predictive model that flagged fraud better than the original model</a:t>
            </a:r>
            <a:endParaRPr sz="1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Char char="◉"/>
            </a:pPr>
            <a:r>
              <a:t/>
            </a:r>
            <a:endParaRPr sz="1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77" name="Google Shape;477;p15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5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79" name="Google Shape;479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5" name="Google Shape;485;p1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Nearly half of Americans have experienced financial fraud or some form of financial fraud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In 2020, financial losses to fraud totalled about $700 billion dollars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This has caused reputational damage to organizations and personal damage to individuals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92" name="Google Shape;492;p1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To predict financial fraud and derive information about the commonalities between different fraudulent transactions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8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499" name="Google Shape;499;p18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/>
          <p:nvPr>
            <p:ph type="title"/>
          </p:nvPr>
        </p:nvSpPr>
        <p:spPr>
          <a:xfrm>
            <a:off x="752625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7" name="Google Shape;507;p1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1371600" rtl="0" algn="l">
              <a:spcBef>
                <a:spcPts val="600"/>
              </a:spcBef>
              <a:spcAft>
                <a:spcPts val="0"/>
              </a:spcAft>
              <a:buSzPts val="2300"/>
              <a:buChar char="◉"/>
            </a:pPr>
            <a:r>
              <a:rPr i="1" lang="en" sz="2300"/>
              <a:t>Our data set was obtained from </a:t>
            </a:r>
            <a:r>
              <a:rPr i="1" lang="en" sz="2300" u="sng">
                <a:solidFill>
                  <a:schemeClr val="hlink"/>
                </a:solidFill>
                <a:hlinkClick r:id="rId3"/>
              </a:rPr>
              <a:t>www.kaggle.com/ealaxi/paysim1</a:t>
            </a:r>
            <a:endParaRPr i="1" sz="23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0"/>
          <p:cNvSpPr txBox="1"/>
          <p:nvPr>
            <p:ph type="title"/>
          </p:nvPr>
        </p:nvSpPr>
        <p:spPr>
          <a:xfrm>
            <a:off x="1005600" y="1387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14" name="Google Shape;514;p20"/>
          <p:cNvSpPr txBox="1"/>
          <p:nvPr>
            <p:ph idx="1" type="body"/>
          </p:nvPr>
        </p:nvSpPr>
        <p:spPr>
          <a:xfrm>
            <a:off x="-1495900" y="14874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6" name="Google Shape;5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1525"/>
            <a:ext cx="5849848" cy="3077649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0"/>
          <p:cNvSpPr txBox="1"/>
          <p:nvPr/>
        </p:nvSpPr>
        <p:spPr>
          <a:xfrm>
            <a:off x="5849850" y="900875"/>
            <a:ext cx="3000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</a:pP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data set has over 6 million rows and 11 columns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</a:pP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have a total fraud count of 8213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</a:pP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0.12% of the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transactions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this data set are fraudulent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"/>
          <p:cNvSpPr txBox="1"/>
          <p:nvPr>
            <p:ph type="title"/>
          </p:nvPr>
        </p:nvSpPr>
        <p:spPr>
          <a:xfrm>
            <a:off x="984525" y="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3" name="Google Shape;523;p21"/>
          <p:cNvSpPr txBox="1"/>
          <p:nvPr>
            <p:ph idx="1" type="body"/>
          </p:nvPr>
        </p:nvSpPr>
        <p:spPr>
          <a:xfrm>
            <a:off x="-1495900" y="14874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5" name="Google Shape;5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1525"/>
            <a:ext cx="5849848" cy="307764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1"/>
          <p:cNvSpPr txBox="1"/>
          <p:nvPr/>
        </p:nvSpPr>
        <p:spPr>
          <a:xfrm>
            <a:off x="5849850" y="355125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</a:pP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Fraud transactions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have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10X the mean amount of non-fraud transactions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</a:pP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Fraudulent accounts where transactions are originating have higher overall balances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27" name="Google Shape;5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2325"/>
            <a:ext cx="5911450" cy="36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