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17" r:id="rId2"/>
    <p:sldId id="261" r:id="rId3"/>
    <p:sldId id="260" r:id="rId4"/>
    <p:sldId id="266" r:id="rId5"/>
    <p:sldId id="326" r:id="rId6"/>
    <p:sldId id="331" r:id="rId7"/>
    <p:sldId id="294" r:id="rId8"/>
    <p:sldId id="262" r:id="rId9"/>
    <p:sldId id="263" r:id="rId10"/>
    <p:sldId id="315" r:id="rId11"/>
    <p:sldId id="318" r:id="rId12"/>
    <p:sldId id="316" r:id="rId13"/>
    <p:sldId id="264" r:id="rId14"/>
    <p:sldId id="286" r:id="rId15"/>
    <p:sldId id="319" r:id="rId16"/>
    <p:sldId id="287" r:id="rId17"/>
    <p:sldId id="289" r:id="rId18"/>
    <p:sldId id="290" r:id="rId19"/>
    <p:sldId id="288" r:id="rId20"/>
    <p:sldId id="291" r:id="rId21"/>
    <p:sldId id="292" r:id="rId22"/>
    <p:sldId id="293" r:id="rId23"/>
    <p:sldId id="295" r:id="rId24"/>
    <p:sldId id="265" r:id="rId25"/>
    <p:sldId id="267" r:id="rId26"/>
    <p:sldId id="269" r:id="rId27"/>
    <p:sldId id="270" r:id="rId28"/>
    <p:sldId id="321" r:id="rId29"/>
    <p:sldId id="268" r:id="rId30"/>
    <p:sldId id="283" r:id="rId31"/>
    <p:sldId id="320" r:id="rId32"/>
    <p:sldId id="296" r:id="rId33"/>
    <p:sldId id="284" r:id="rId34"/>
    <p:sldId id="271" r:id="rId35"/>
    <p:sldId id="272" r:id="rId36"/>
    <p:sldId id="273" r:id="rId37"/>
    <p:sldId id="337" r:id="rId38"/>
    <p:sldId id="297" r:id="rId39"/>
    <p:sldId id="274" r:id="rId40"/>
    <p:sldId id="304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275" r:id="rId49"/>
    <p:sldId id="276" r:id="rId50"/>
    <p:sldId id="277" r:id="rId51"/>
    <p:sldId id="325" r:id="rId52"/>
    <p:sldId id="322" r:id="rId53"/>
    <p:sldId id="327" r:id="rId54"/>
    <p:sldId id="323" r:id="rId55"/>
    <p:sldId id="324" r:id="rId56"/>
    <p:sldId id="328" r:id="rId57"/>
    <p:sldId id="310" r:id="rId58"/>
    <p:sldId id="330" r:id="rId59"/>
    <p:sldId id="332" r:id="rId60"/>
    <p:sldId id="329" r:id="rId61"/>
    <p:sldId id="279" r:id="rId62"/>
    <p:sldId id="333" r:id="rId63"/>
    <p:sldId id="278" r:id="rId64"/>
    <p:sldId id="285" r:id="rId65"/>
    <p:sldId id="334" r:id="rId66"/>
    <p:sldId id="336" r:id="rId67"/>
    <p:sldId id="280" r:id="rId68"/>
    <p:sldId id="311" r:id="rId69"/>
    <p:sldId id="312" r:id="rId70"/>
    <p:sldId id="313" r:id="rId71"/>
    <p:sldId id="314" r:id="rId72"/>
    <p:sldId id="282" r:id="rId73"/>
    <p:sldId id="281" r:id="rId74"/>
    <p:sldId id="335" r:id="rId75"/>
    <p:sldId id="256" r:id="rId76"/>
    <p:sldId id="257" r:id="rId77"/>
    <p:sldId id="258" r:id="rId78"/>
    <p:sldId id="306" r:id="rId79"/>
    <p:sldId id="308" r:id="rId80"/>
    <p:sldId id="307" r:id="rId81"/>
    <p:sldId id="338" r:id="rId82"/>
    <p:sldId id="339" r:id="rId83"/>
    <p:sldId id="344" r:id="rId84"/>
    <p:sldId id="340" r:id="rId85"/>
    <p:sldId id="341" r:id="rId86"/>
    <p:sldId id="342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4E17D-E83B-D944-9BC4-6141229FE673}">
          <p14:sldIdLst>
            <p14:sldId id="317"/>
          </p14:sldIdLst>
        </p14:section>
        <p14:section name="Procedural Programming" id="{0B5BA291-BB2E-DA41-BBAE-4140DC1709B2}">
          <p14:sldIdLst>
            <p14:sldId id="261"/>
            <p14:sldId id="260"/>
            <p14:sldId id="266"/>
            <p14:sldId id="326"/>
            <p14:sldId id="331"/>
          </p14:sldIdLst>
        </p14:section>
        <p14:section name="Variables and Operations" id="{F2630C40-E6F4-4149-9022-D41865FD1F1D}">
          <p14:sldIdLst>
            <p14:sldId id="294"/>
            <p14:sldId id="262"/>
            <p14:sldId id="263"/>
            <p14:sldId id="315"/>
            <p14:sldId id="318"/>
            <p14:sldId id="316"/>
            <p14:sldId id="264"/>
            <p14:sldId id="286"/>
            <p14:sldId id="319"/>
            <p14:sldId id="287"/>
            <p14:sldId id="289"/>
            <p14:sldId id="290"/>
            <p14:sldId id="288"/>
            <p14:sldId id="291"/>
            <p14:sldId id="292"/>
            <p14:sldId id="293"/>
          </p14:sldIdLst>
        </p14:section>
        <p14:section name="Decision Making and Logic" id="{FA003FA4-7169-4746-942E-3A70E107C4F4}">
          <p14:sldIdLst>
            <p14:sldId id="295"/>
            <p14:sldId id="265"/>
            <p14:sldId id="267"/>
            <p14:sldId id="269"/>
            <p14:sldId id="270"/>
            <p14:sldId id="321"/>
            <p14:sldId id="268"/>
            <p14:sldId id="283"/>
            <p14:sldId id="320"/>
          </p14:sldIdLst>
        </p14:section>
        <p14:section name="Loops and Iterative Constructs" id="{CDD692EB-9B23-BB4B-BAB8-2026FC976A44}">
          <p14:sldIdLst>
            <p14:sldId id="296"/>
            <p14:sldId id="284"/>
            <p14:sldId id="271"/>
            <p14:sldId id="272"/>
            <p14:sldId id="273"/>
            <p14:sldId id="337"/>
          </p14:sldIdLst>
        </p14:section>
        <p14:section name="Reusing Code with Methods" id="{1CEFDD43-193F-CD48-A6BF-38D7B25F82F7}">
          <p14:sldIdLst>
            <p14:sldId id="297"/>
            <p14:sldId id="274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</p14:sldIdLst>
        </p14:section>
        <p14:section name="Object Oriented Programming (OOP)" id="{8FA0BC94-1569-2E4B-9C1D-B16EC2C589C2}">
          <p14:sldIdLst>
            <p14:sldId id="275"/>
            <p14:sldId id="276"/>
            <p14:sldId id="277"/>
            <p14:sldId id="325"/>
            <p14:sldId id="322"/>
            <p14:sldId id="327"/>
            <p14:sldId id="323"/>
            <p14:sldId id="324"/>
            <p14:sldId id="328"/>
            <p14:sldId id="310"/>
            <p14:sldId id="330"/>
            <p14:sldId id="332"/>
            <p14:sldId id="329"/>
            <p14:sldId id="279"/>
            <p14:sldId id="333"/>
            <p14:sldId id="278"/>
            <p14:sldId id="285"/>
            <p14:sldId id="334"/>
            <p14:sldId id="336"/>
          </p14:sldIdLst>
        </p14:section>
        <p14:section name="Class Relationships" id="{61F94018-3D67-EC40-9DC7-58328CAE1D05}">
          <p14:sldIdLst>
            <p14:sldId id="280"/>
            <p14:sldId id="311"/>
            <p14:sldId id="312"/>
            <p14:sldId id="313"/>
            <p14:sldId id="314"/>
            <p14:sldId id="282"/>
            <p14:sldId id="281"/>
          </p14:sldIdLst>
        </p14:section>
        <p14:section name="UML" id="{240FFD7F-E266-FE4F-8AA0-502B0A26EA20}">
          <p14:sldIdLst>
            <p14:sldId id="335"/>
          </p14:sldIdLst>
        </p14:section>
        <p14:section name="Programming the Robot" id="{9420E007-0A71-724B-BB02-8F189BFBC9AF}">
          <p14:sldIdLst>
            <p14:sldId id="256"/>
            <p14:sldId id="257"/>
            <p14:sldId id="258"/>
            <p14:sldId id="306"/>
            <p14:sldId id="308"/>
            <p14:sldId id="307"/>
            <p14:sldId id="338"/>
            <p14:sldId id="339"/>
            <p14:sldId id="344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86073"/>
  </p:normalViewPr>
  <p:slideViewPr>
    <p:cSldViewPr snapToGrid="0" snapToObjects="1">
      <p:cViewPr varScale="1">
        <p:scale>
          <a:sx n="132" d="100"/>
          <a:sy n="13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Linear vs.</a:t>
            </a:r>
            <a:r>
              <a:rPr lang="en-US" baseline="0" dirty="0"/>
              <a:t> Exponential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</c:v>
                </c:pt>
                <c:pt idx="1">
                  <c:v>2.2000000000000002</c:v>
                </c:pt>
                <c:pt idx="2">
                  <c:v>3.4</c:v>
                </c:pt>
                <c:pt idx="3">
                  <c:v>4.5999999999999996</c:v>
                </c:pt>
                <c:pt idx="4">
                  <c:v>5.8</c:v>
                </c:pt>
                <c:pt idx="5">
                  <c:v>7</c:v>
                </c:pt>
                <c:pt idx="6">
                  <c:v>8.1999999999999993</c:v>
                </c:pt>
                <c:pt idx="7">
                  <c:v>9.4</c:v>
                </c:pt>
                <c:pt idx="8">
                  <c:v>10.6</c:v>
                </c:pt>
                <c:pt idx="9">
                  <c:v>11.799999999999999</c:v>
                </c:pt>
                <c:pt idx="10">
                  <c:v>13</c:v>
                </c:pt>
                <c:pt idx="11">
                  <c:v>14.2</c:v>
                </c:pt>
                <c:pt idx="12">
                  <c:v>15.399999999999999</c:v>
                </c:pt>
                <c:pt idx="13">
                  <c:v>16.600000000000001</c:v>
                </c:pt>
                <c:pt idx="14">
                  <c:v>17.8</c:v>
                </c:pt>
                <c:pt idx="15">
                  <c:v>19</c:v>
                </c:pt>
                <c:pt idx="16">
                  <c:v>20.2</c:v>
                </c:pt>
                <c:pt idx="17">
                  <c:v>21.4</c:v>
                </c:pt>
                <c:pt idx="18">
                  <c:v>22.599999999999998</c:v>
                </c:pt>
                <c:pt idx="19">
                  <c:v>23.8</c:v>
                </c:pt>
                <c:pt idx="20">
                  <c:v>25</c:v>
                </c:pt>
                <c:pt idx="21">
                  <c:v>26.2</c:v>
                </c:pt>
                <c:pt idx="22">
                  <c:v>27.4</c:v>
                </c:pt>
                <c:pt idx="23">
                  <c:v>28.599999999999998</c:v>
                </c:pt>
                <c:pt idx="24">
                  <c:v>29.799999999999997</c:v>
                </c:pt>
                <c:pt idx="25">
                  <c:v>31</c:v>
                </c:pt>
                <c:pt idx="26">
                  <c:v>32.200000000000003</c:v>
                </c:pt>
                <c:pt idx="27">
                  <c:v>33.4</c:v>
                </c:pt>
                <c:pt idx="28">
                  <c:v>34.6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B-B44E-8F7D-B9D63DD122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Exponential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1</c:v>
                </c:pt>
                <c:pt idx="1">
                  <c:v>1.2</c:v>
                </c:pt>
                <c:pt idx="2">
                  <c:v>1.44</c:v>
                </c:pt>
                <c:pt idx="3">
                  <c:v>1.728</c:v>
                </c:pt>
                <c:pt idx="4">
                  <c:v>2.0735999999999999</c:v>
                </c:pt>
                <c:pt idx="5">
                  <c:v>2.4883199999999999</c:v>
                </c:pt>
                <c:pt idx="6">
                  <c:v>2.9859839999999997</c:v>
                </c:pt>
                <c:pt idx="7">
                  <c:v>3.5831807999999996</c:v>
                </c:pt>
                <c:pt idx="8">
                  <c:v>4.2998169599999994</c:v>
                </c:pt>
                <c:pt idx="9">
                  <c:v>5.1597803519999994</c:v>
                </c:pt>
                <c:pt idx="10">
                  <c:v>6.1917364223999991</c:v>
                </c:pt>
                <c:pt idx="11">
                  <c:v>7.4300837068799988</c:v>
                </c:pt>
                <c:pt idx="12">
                  <c:v>8.9161004482559978</c:v>
                </c:pt>
                <c:pt idx="13">
                  <c:v>10.699320537907198</c:v>
                </c:pt>
                <c:pt idx="14">
                  <c:v>12.839184645488636</c:v>
                </c:pt>
                <c:pt idx="15">
                  <c:v>15.407021574586365</c:v>
                </c:pt>
                <c:pt idx="16">
                  <c:v>18.488425889503635</c:v>
                </c:pt>
                <c:pt idx="17">
                  <c:v>22.186111067404362</c:v>
                </c:pt>
                <c:pt idx="18">
                  <c:v>26.623333280885234</c:v>
                </c:pt>
                <c:pt idx="19">
                  <c:v>31.947999937062281</c:v>
                </c:pt>
                <c:pt idx="20">
                  <c:v>38.337599924474738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4B-B44E-8F7D-B9D63DD12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393263"/>
        <c:axId val="1430444063"/>
      </c:lineChart>
      <c:catAx>
        <c:axId val="14303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444063"/>
        <c:crosses val="autoZero"/>
        <c:auto val="1"/>
        <c:lblAlgn val="ctr"/>
        <c:lblOffset val="100"/>
        <c:noMultiLvlLbl val="0"/>
      </c:catAx>
      <c:valAx>
        <c:axId val="143044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3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5EE1B-8562-8A46-8343-B59AD2F0D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75D8-D0FA-7442-9717-2D6260186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7DF12-B69B-1148-876F-EC2158BF99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BDA1A-EA62-F349-9594-FE81B13C7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504B1-01E0-A141-8ABE-879F5960DE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FC71-4A7C-5C4A-9317-888D16F7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043D2-CDCF-704C-9440-CC94FF096FC1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4E4E0-2335-BF40-B8BE-44504B66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E4E0-2335-BF40-B8BE-44504B66298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simplicity’s sake, ignore 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E4E0-2335-BF40-B8BE-44504B66298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Variables.pptx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Java%20Operators%20Game.ppt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OOP%20Class%20Component%20Recognition.pptx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7D7-177E-EB4C-B326-E32FC8283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2DC4-A0E2-5348-93B1-ADC9E48DF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8828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8E70-A5FB-2F4B-A7F6-33E625E3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A60-6814-F94E-A5B1-64F7385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Floats need to be suffixed with an “F” or “f”</a:t>
            </a:r>
          </a:p>
          <a:p>
            <a:pPr lvl="1"/>
            <a:r>
              <a:rPr lang="en-US" dirty="0"/>
              <a:t>Otherwise, Java will think it’s a double</a:t>
            </a:r>
          </a:p>
          <a:p>
            <a:r>
              <a:rPr lang="en-US" dirty="0"/>
              <a:t>Longs need to be suffixed with an “L” or “l”</a:t>
            </a:r>
          </a:p>
          <a:p>
            <a:pPr lvl="1"/>
            <a:r>
              <a:rPr lang="en-US" dirty="0"/>
              <a:t>Otherwise, Java will think it’s an int</a:t>
            </a:r>
          </a:p>
          <a:p>
            <a:pPr lvl="1"/>
            <a:r>
              <a:rPr lang="en-US" dirty="0"/>
              <a:t>Should not use “l”, might think it is a 1 (one)</a:t>
            </a:r>
          </a:p>
          <a:p>
            <a:r>
              <a:rPr lang="en-US" dirty="0"/>
              <a:t>Bytes and shorts don’t need to be suffixed with anything</a:t>
            </a:r>
          </a:p>
          <a:p>
            <a:r>
              <a:rPr lang="en-US" dirty="0"/>
              <a:t>YOU MUST DECLARE VARIABLES BEFORE ASSIGNING THEM</a:t>
            </a:r>
          </a:p>
        </p:txBody>
      </p:sp>
    </p:spTree>
    <p:extLst>
      <p:ext uri="{BB962C8B-B14F-4D97-AF65-F5344CB8AC3E}">
        <p14:creationId xmlns:p14="http://schemas.microsoft.com/office/powerpoint/2010/main" val="30111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5470-4BA1-9C4F-BDFD-D72C08C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6667-AD49-0E4A-84DA-39B384D1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A096-44DD-914B-9925-275B4F103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data types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4D13D-B9BE-2E46-8138-6ADF3D53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Assignment, declaration, and primitive data types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AAE6064-CDB4-4141-9D89-A271D6020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C22-F7DB-5445-A2B6-AC482A15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80C-C724-9549-B5A6-6A6449D4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 text data</a:t>
            </a:r>
          </a:p>
          <a:p>
            <a:r>
              <a:rPr lang="en-US" dirty="0"/>
              <a:t>Not a primitive data type, but can be used as one</a:t>
            </a:r>
          </a:p>
          <a:p>
            <a:r>
              <a:rPr lang="en-US" dirty="0"/>
              <a:t>Created by surrounding text in “double quotes”</a:t>
            </a:r>
          </a:p>
          <a:p>
            <a:r>
              <a:rPr lang="en-US" dirty="0"/>
              <a:t>Can be combined by “adding” two strings together</a:t>
            </a:r>
          </a:p>
          <a:p>
            <a:pPr lvl="1"/>
            <a:r>
              <a:rPr lang="en-US" dirty="0"/>
              <a:t>“hello “ + “world” =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3883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EAE-9FDF-B943-97A5-8AF9795C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9EE-67BF-0B48-B2B3-AA374BDC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Addition (+)</a:t>
            </a:r>
          </a:p>
          <a:p>
            <a:r>
              <a:rPr lang="en-US" dirty="0"/>
              <a:t>Subtraction (-)</a:t>
            </a:r>
          </a:p>
          <a:p>
            <a:r>
              <a:rPr lang="en-US" dirty="0"/>
              <a:t>Multiplication (*)</a:t>
            </a:r>
          </a:p>
          <a:p>
            <a:r>
              <a:rPr lang="en-US" dirty="0"/>
              <a:t>Division (/)</a:t>
            </a:r>
          </a:p>
          <a:p>
            <a:r>
              <a:rPr lang="en-US" dirty="0"/>
              <a:t>Modulus (%)</a:t>
            </a:r>
          </a:p>
          <a:p>
            <a:pPr lvl="1"/>
            <a:r>
              <a:rPr lang="en-US" dirty="0"/>
              <a:t>Remainder </a:t>
            </a:r>
          </a:p>
          <a:p>
            <a:r>
              <a:rPr lang="en-US" dirty="0"/>
              <a:t>Java follows order of operations</a:t>
            </a:r>
          </a:p>
          <a:p>
            <a:pPr lvl="1"/>
            <a:r>
              <a:rPr lang="en-US" dirty="0"/>
              <a:t>Parentheses, multiplication, division, modulus, addition,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CBA64-2E6C-4A44-8B10-E16E64675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2293"/>
              </p:ext>
            </p:extLst>
          </p:nvPr>
        </p:nvGraphicFramePr>
        <p:xfrm>
          <a:off x="5123997" y="18844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9151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8021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898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+ 6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10 - 8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* 3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50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4E1-9333-B447-8F8A-2866B298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point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8EB5-D9C5-8542-A976-868E89C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operands are integers, the decimals are truncated</a:t>
            </a:r>
          </a:p>
          <a:p>
            <a:pPr lvl="1"/>
            <a:r>
              <a:rPr lang="en-US" dirty="0"/>
              <a:t>Example: 5/3 = 1</a:t>
            </a:r>
          </a:p>
          <a:p>
            <a:pPr lvl="1"/>
            <a:r>
              <a:rPr lang="en-US" dirty="0"/>
              <a:t>Both numbers are integers so the decimal part goes away</a:t>
            </a:r>
          </a:p>
          <a:p>
            <a:r>
              <a:rPr lang="en-US" dirty="0"/>
              <a:t>If at least ONE of the operands is a floating point (float or double), the decimals are NOT </a:t>
            </a:r>
            <a:r>
              <a:rPr lang="en-US" dirty="0" err="1"/>
              <a:t>truncatetd</a:t>
            </a:r>
            <a:endParaRPr lang="en-US" dirty="0"/>
          </a:p>
          <a:p>
            <a:pPr lvl="1"/>
            <a:r>
              <a:rPr lang="en-US" dirty="0"/>
              <a:t>Example 5.0/3 = 1.66666667</a:t>
            </a:r>
          </a:p>
          <a:p>
            <a:pPr lvl="1"/>
            <a:r>
              <a:rPr lang="en-US" dirty="0"/>
              <a:t>One number has a decimal so the decimal part stays</a:t>
            </a:r>
          </a:p>
        </p:txBody>
      </p:sp>
    </p:spTree>
    <p:extLst>
      <p:ext uri="{BB962C8B-B14F-4D97-AF65-F5344CB8AC3E}">
        <p14:creationId xmlns:p14="http://schemas.microsoft.com/office/powerpoint/2010/main" val="23634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2849-3B05-6B4E-A63B-A426C1B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36DB-313E-1A48-82B2-53FC1A5A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numeric operators but takes value from variable, does operation, and stores result back in variable</a:t>
            </a:r>
          </a:p>
          <a:p>
            <a:endParaRPr lang="en-US" dirty="0"/>
          </a:p>
          <a:p>
            <a:r>
              <a:rPr lang="en-US" dirty="0"/>
              <a:t>Multiply x by 2 to get 6</a:t>
            </a:r>
          </a:p>
          <a:p>
            <a:r>
              <a:rPr lang="en-US" dirty="0"/>
              <a:t>Store 6 into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E736-4289-C044-BDB4-131FBAB1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94" y="3041347"/>
            <a:ext cx="2349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B9-9824-9E45-9264-A5148B1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DD9-43E4-5343-AFB1-8427667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subtract 1 from the variable</a:t>
            </a:r>
          </a:p>
          <a:p>
            <a:r>
              <a:rPr lang="en-US" dirty="0"/>
              <a:t>++x, x++, --x, x--</a:t>
            </a:r>
          </a:p>
          <a:p>
            <a:r>
              <a:rPr lang="en-US" dirty="0"/>
              <a:t>Can be used in expressions or standalone</a:t>
            </a:r>
          </a:p>
          <a:p>
            <a:r>
              <a:rPr lang="en-US" dirty="0"/>
              <a:t>Pre-increment increments and uses the new value</a:t>
            </a:r>
          </a:p>
          <a:p>
            <a:r>
              <a:rPr lang="en-US" dirty="0"/>
              <a:t>Post-increment uses the old value then increments</a:t>
            </a:r>
          </a:p>
          <a:p>
            <a:r>
              <a:rPr lang="en-US" dirty="0"/>
              <a:t>Pre/post doesn’t matter if not using in an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0697-9D10-BD48-A8B5-D991044A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551135"/>
            <a:ext cx="66167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A8F95-7EE3-2941-BE12-9B7E5FE6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5642429"/>
            <a:ext cx="6616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C7F7-3CC5-2140-BE3D-E2A66F6D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 cont’d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2EC4FBF-86D6-9C44-9BF6-B00C48850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35381"/>
              </p:ext>
            </p:extLst>
          </p:nvPr>
        </p:nvGraphicFramePr>
        <p:xfrm>
          <a:off x="1143000" y="2065867"/>
          <a:ext cx="9906000" cy="352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72">
                  <a:extLst>
                    <a:ext uri="{9D8B030D-6E8A-4147-A177-3AD203B41FA5}">
                      <a16:colId xmlns:a16="http://schemas.microsoft.com/office/drawing/2014/main" val="3131160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700104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20060340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716789135"/>
                    </a:ext>
                  </a:extLst>
                </a:gridCol>
              </a:tblGrid>
              <a:tr h="44036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(x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197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++x</a:t>
                      </a:r>
                    </a:p>
                    <a:p>
                      <a:r>
                        <a:rPr lang="en-US" dirty="0"/>
                        <a:t>y is now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04939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x++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646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--x</a:t>
                      </a:r>
                    </a:p>
                    <a:p>
                      <a:r>
                        <a:rPr lang="en-US" dirty="0"/>
                        <a:t>y is now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77018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x--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2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2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84B2-127F-B642-9904-F6CA1568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639838"/>
            <a:ext cx="10131425" cy="1456267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5DFF-468A-D040-8A24-37105054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operator – outputs true if both inputs are true</a:t>
            </a:r>
          </a:p>
          <a:p>
            <a:r>
              <a:rPr lang="en-US" dirty="0"/>
              <a:t>OR operator – outputs true if either input is true</a:t>
            </a:r>
          </a:p>
          <a:p>
            <a:r>
              <a:rPr lang="en-US" dirty="0"/>
              <a:t>NOT operator – outputs the opposite of the input</a:t>
            </a:r>
          </a:p>
          <a:p>
            <a:r>
              <a:rPr lang="en-US" dirty="0"/>
              <a:t>Order of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759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E27-7518-EA48-9F35-9D343FF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AF42-3B1F-EE4C-BE09-44B8C1A5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operators, logic, loops, and methods</a:t>
            </a:r>
          </a:p>
        </p:txBody>
      </p:sp>
    </p:spTree>
    <p:extLst>
      <p:ext uri="{BB962C8B-B14F-4D97-AF65-F5344CB8AC3E}">
        <p14:creationId xmlns:p14="http://schemas.microsoft.com/office/powerpoint/2010/main" val="334607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1E73-4063-A343-B83D-37D2A9C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0A801EB-699A-A048-B959-8A157E32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00013"/>
              </p:ext>
            </p:extLst>
          </p:nvPr>
        </p:nvGraphicFramePr>
        <p:xfrm>
          <a:off x="1222828" y="2180034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65CC12-9C0C-3D46-87B5-984E9AE8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07921"/>
              </p:ext>
            </p:extLst>
          </p:nvPr>
        </p:nvGraphicFramePr>
        <p:xfrm>
          <a:off x="6096000" y="2183663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C72BAD-CC9F-4D43-B27A-92F56376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4442"/>
              </p:ext>
            </p:extLst>
          </p:nvPr>
        </p:nvGraphicFramePr>
        <p:xfrm>
          <a:off x="4337351" y="5086770"/>
          <a:ext cx="2390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8134F9-94B3-AC4F-AB35-BAF2AA3314AF}"/>
              </a:ext>
            </a:extLst>
          </p:cNvPr>
          <p:cNvSpPr txBox="1"/>
          <p:nvPr/>
        </p:nvSpPr>
        <p:spPr>
          <a:xfrm>
            <a:off x="4337351" y="4692495"/>
            <a:ext cx="239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Truth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1841-427C-5F4B-A9C0-E2ECD554886A}"/>
              </a:ext>
            </a:extLst>
          </p:cNvPr>
          <p:cNvSpPr txBox="1"/>
          <p:nvPr/>
        </p:nvSpPr>
        <p:spPr>
          <a:xfrm>
            <a:off x="1227664" y="1796174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D1D6E-E3D1-C541-91C0-CC64FE14D714}"/>
              </a:ext>
            </a:extLst>
          </p:cNvPr>
          <p:cNvSpPr txBox="1"/>
          <p:nvPr/>
        </p:nvSpPr>
        <p:spPr>
          <a:xfrm>
            <a:off x="6108927" y="1810702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Truth Table</a:t>
            </a:r>
          </a:p>
        </p:txBody>
      </p:sp>
    </p:spTree>
    <p:extLst>
      <p:ext uri="{BB962C8B-B14F-4D97-AF65-F5344CB8AC3E}">
        <p14:creationId xmlns:p14="http://schemas.microsoft.com/office/powerpoint/2010/main" val="21138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5115-C2CC-BA48-A986-6178931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2C0BB4-12CC-A849-8BFD-26376B88A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96581"/>
              </p:ext>
            </p:extLst>
          </p:nvPr>
        </p:nvGraphicFramePr>
        <p:xfrm>
          <a:off x="2487385" y="2065867"/>
          <a:ext cx="7217229" cy="37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68">
                  <a:extLst>
                    <a:ext uri="{9D8B030D-6E8A-4147-A177-3AD203B41FA5}">
                      <a16:colId xmlns:a16="http://schemas.microsoft.com/office/drawing/2014/main" val="2356862004"/>
                    </a:ext>
                  </a:extLst>
                </a:gridCol>
                <a:gridCol w="2800912">
                  <a:extLst>
                    <a:ext uri="{9D8B030D-6E8A-4147-A177-3AD203B41FA5}">
                      <a16:colId xmlns:a16="http://schemas.microsoft.com/office/drawing/2014/main" val="2159622169"/>
                    </a:ext>
                  </a:extLst>
                </a:gridCol>
                <a:gridCol w="3009349">
                  <a:extLst>
                    <a:ext uri="{9D8B030D-6E8A-4147-A177-3AD203B41FA5}">
                      <a16:colId xmlns:a16="http://schemas.microsoft.com/office/drawing/2014/main" val="209627982"/>
                    </a:ext>
                  </a:extLst>
                </a:gridCol>
              </a:tblGrid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97912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== 1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6453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2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87683"/>
                  </a:ext>
                </a:extLst>
              </a:tr>
              <a:tr h="837389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&gt;=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5425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&lt;= 5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127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&gt; 9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30715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&lt;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6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75B-634D-054D-B2F5-2B73B786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operators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1E78-9485-5E40-944F-4562915B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Numeric, Boolean, and comparison operators 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7C1A66D5-C740-B84B-8279-7BA42B0D0F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AFE-F01E-A744-99D8-D089BB2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and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753E-0B41-5D40-811E-000D243E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If, else, else-if, and switch</a:t>
            </a:r>
          </a:p>
        </p:txBody>
      </p:sp>
    </p:spTree>
    <p:extLst>
      <p:ext uri="{BB962C8B-B14F-4D97-AF65-F5344CB8AC3E}">
        <p14:creationId xmlns:p14="http://schemas.microsoft.com/office/powerpoint/2010/main" val="235374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50AD-7DF3-CE4B-B0D7-E0BA549E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1010-DB03-5F48-B9D3-EC91BC78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___ is true, then execute things inside the code block</a:t>
            </a:r>
          </a:p>
          <a:p>
            <a:r>
              <a:rPr lang="en-US" dirty="0"/>
              <a:t>Otherwise, skip the statement</a:t>
            </a:r>
          </a:p>
          <a:p>
            <a:r>
              <a:rPr lang="en-US" dirty="0"/>
              <a:t>The condition being tested is in (parentheses)</a:t>
            </a:r>
          </a:p>
          <a:p>
            <a:r>
              <a:rPr lang="en-US" dirty="0"/>
              <a:t>Things to execute are in the code block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B5DB-9E59-5C44-9084-609B85D8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1" y="526899"/>
            <a:ext cx="4610100" cy="1257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2C8684-8F40-9E41-BCA0-61F594583EE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25143" y="1143618"/>
            <a:ext cx="1273629" cy="3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AD4B8-5BAA-B246-9DCE-108261BF4059}"/>
              </a:ext>
            </a:extLst>
          </p:cNvPr>
          <p:cNvSpPr txBox="1"/>
          <p:nvPr/>
        </p:nvSpPr>
        <p:spPr>
          <a:xfrm>
            <a:off x="4038600" y="1143614"/>
            <a:ext cx="11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to test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9FEA132-8123-F940-BA86-6EA430DB6450}"/>
              </a:ext>
            </a:extLst>
          </p:cNvPr>
          <p:cNvSpPr/>
          <p:nvPr/>
        </p:nvSpPr>
        <p:spPr>
          <a:xfrm>
            <a:off x="10108293" y="902546"/>
            <a:ext cx="197758" cy="881653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1069F-2BF6-F146-9035-0B0FDB1D2EE0}"/>
              </a:ext>
            </a:extLst>
          </p:cNvPr>
          <p:cNvSpPr txBox="1"/>
          <p:nvPr/>
        </p:nvSpPr>
        <p:spPr>
          <a:xfrm>
            <a:off x="10306051" y="902546"/>
            <a:ext cx="204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if statement; code block</a:t>
            </a:r>
          </a:p>
        </p:txBody>
      </p:sp>
    </p:spTree>
    <p:extLst>
      <p:ext uri="{BB962C8B-B14F-4D97-AF65-F5344CB8AC3E}">
        <p14:creationId xmlns:p14="http://schemas.microsoft.com/office/powerpoint/2010/main" val="153268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F3B-1131-FD4D-AB80-5A82F51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D590-5167-3342-A0C9-AAD59721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System.out.println</a:t>
            </a:r>
            <a:r>
              <a:rPr lang="en-US" dirty="0"/>
              <a:t>(”some string”) outputs things to the console (display)</a:t>
            </a:r>
          </a:p>
          <a:p>
            <a:r>
              <a:rPr lang="en-US" dirty="0"/>
              <a:t>Output of your program</a:t>
            </a:r>
          </a:p>
          <a:p>
            <a:r>
              <a:rPr lang="en-US" dirty="0"/>
              <a:t>Will be used in this tutorial for 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6289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8BF4-5700-454D-AEF2-7626036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D7DB-2E87-7248-A602-15166237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Instead of skipping the code block when an if statement isn’t true, run the else code block</a:t>
            </a:r>
          </a:p>
          <a:p>
            <a:r>
              <a:rPr lang="en-US" dirty="0"/>
              <a:t>If ___, run the if code block, otherwise, run the else code block</a:t>
            </a:r>
          </a:p>
          <a:p>
            <a:r>
              <a:rPr lang="en-US" dirty="0"/>
              <a:t>There is no condition to test for an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13249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D07A-3479-7043-B63A-F75A27BC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03B1-E6EC-EF4D-AB19-2C517920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 else if statement is made up of chained else and if statements</a:t>
            </a:r>
          </a:p>
          <a:p>
            <a:r>
              <a:rPr lang="en-US" dirty="0"/>
              <a:t>Can be used to do different things depending on the condition</a:t>
            </a:r>
          </a:p>
          <a:p>
            <a:r>
              <a:rPr lang="en-US" dirty="0"/>
              <a:t>If ___, do A, otherwise if ___, do B, etc.</a:t>
            </a:r>
          </a:p>
          <a:p>
            <a:r>
              <a:rPr lang="en-US" dirty="0"/>
              <a:t>Only one “branch” of an else if statement is run</a:t>
            </a:r>
          </a:p>
          <a:p>
            <a:r>
              <a:rPr lang="en-US" dirty="0"/>
              <a:t>Can be chained together infinitely (although this is not recommended)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F667-40C8-5B42-BC1C-38209E8A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65" y="4166507"/>
            <a:ext cx="539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CB-4BBA-254D-BFD3-5E8F5F0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F4EF-23D6-D745-A470-67649686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Curly braces are not required for single-line statements in an if/else</a:t>
            </a:r>
          </a:p>
        </p:txBody>
      </p:sp>
    </p:spTree>
    <p:extLst>
      <p:ext uri="{BB962C8B-B14F-4D97-AF65-F5344CB8AC3E}">
        <p14:creationId xmlns:p14="http://schemas.microsoft.com/office/powerpoint/2010/main" val="322107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8F4B-9972-5044-B2DD-168FC611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1681-8BCA-294B-B566-5DF8BD4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Checks one value against target values of branches and runs that branch if the two values are the same</a:t>
            </a:r>
          </a:p>
          <a:p>
            <a:r>
              <a:rPr lang="en-US" dirty="0"/>
              <a:t>Goes down the switch statement checking if ___ is equal to the branch target</a:t>
            </a:r>
          </a:p>
          <a:p>
            <a:r>
              <a:rPr lang="en-US" dirty="0"/>
              <a:t>In the case of ___, run that branch’s statements</a:t>
            </a:r>
          </a:p>
          <a:p>
            <a:endParaRPr lang="en-US" dirty="0"/>
          </a:p>
          <a:p>
            <a:r>
              <a:rPr lang="en-US" dirty="0"/>
              <a:t>Value to check is the weather variable</a:t>
            </a:r>
          </a:p>
          <a:p>
            <a:r>
              <a:rPr lang="en-US" dirty="0"/>
              <a:t>Case targets are “sunny”, “cloudy”, and “rainy”</a:t>
            </a:r>
          </a:p>
          <a:p>
            <a:r>
              <a:rPr lang="en-US" dirty="0"/>
              <a:t>Outputs </a:t>
            </a:r>
          </a:p>
          <a:p>
            <a:pPr marL="0" indent="0">
              <a:buNone/>
            </a:pPr>
            <a:r>
              <a:rPr lang="en-US" dirty="0"/>
              <a:t>”It is cloudy</a:t>
            </a:r>
          </a:p>
          <a:p>
            <a:pPr marL="0" indent="0">
              <a:buNone/>
            </a:pPr>
            <a:r>
              <a:rPr lang="en-US" dirty="0"/>
              <a:t>It is rainy”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D120F-DF6D-ED46-A1C5-28AD72C9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08" y="3882571"/>
            <a:ext cx="4686300" cy="2641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94C0A-B8A0-7848-A21E-77707A90D188}"/>
              </a:ext>
            </a:extLst>
          </p:cNvPr>
          <p:cNvCxnSpPr>
            <a:cxnSpLocks/>
          </p:cNvCxnSpPr>
          <p:nvPr/>
        </p:nvCxnSpPr>
        <p:spPr>
          <a:xfrm flipV="1">
            <a:off x="6781801" y="4518190"/>
            <a:ext cx="1273629" cy="3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2D99-B0F0-3443-8F59-30AFC9D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3B95-4B5C-F440-9153-CCE202F8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”Normal” programming</a:t>
            </a:r>
          </a:p>
          <a:p>
            <a:r>
              <a:rPr lang="en-US" dirty="0"/>
              <a:t>Goes in order, step by step</a:t>
            </a:r>
          </a:p>
          <a:p>
            <a:r>
              <a:rPr lang="en-US" dirty="0"/>
              <a:t>What is used in FLL</a:t>
            </a:r>
          </a:p>
        </p:txBody>
      </p:sp>
    </p:spTree>
    <p:extLst>
      <p:ext uri="{BB962C8B-B14F-4D97-AF65-F5344CB8AC3E}">
        <p14:creationId xmlns:p14="http://schemas.microsoft.com/office/powerpoint/2010/main" val="168310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4A64-D683-2240-B8EC-FBE2B3E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C8C4-E28B-AA47-8815-B8E903D7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cases in the switch statement will ”fall through”</a:t>
            </a:r>
          </a:p>
          <a:p>
            <a:r>
              <a:rPr lang="en-US" dirty="0"/>
              <a:t>After executing one case, it will execute the case below it</a:t>
            </a:r>
          </a:p>
          <a:p>
            <a:r>
              <a:rPr lang="en-US" dirty="0"/>
              <a:t>Prevent this behavior with a break statement after the statements in the case</a:t>
            </a:r>
          </a:p>
          <a:p>
            <a:r>
              <a:rPr lang="en-US" dirty="0"/>
              <a:t>Break statement exits the switch statement and prevents fall through</a:t>
            </a:r>
          </a:p>
          <a:p>
            <a:endParaRPr lang="en-US" dirty="0"/>
          </a:p>
          <a:p>
            <a:r>
              <a:rPr lang="en-US" dirty="0"/>
              <a:t>Default case is run if no matches are found or the switch falls 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4FEA-0C6B-C844-B142-936B3EAD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34" y="3964821"/>
            <a:ext cx="4507116" cy="2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0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C35-5C4E-1147-BFC3-3977B58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7805-DF21-AA4B-9863-596C6681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form for if-else statements</a:t>
            </a:r>
          </a:p>
          <a:p>
            <a:r>
              <a:rPr lang="en-US" dirty="0"/>
              <a:t>(condition) ? (if-true) : (if-false)</a:t>
            </a:r>
          </a:p>
        </p:txBody>
      </p:sp>
    </p:spTree>
    <p:extLst>
      <p:ext uri="{BB962C8B-B14F-4D97-AF65-F5344CB8AC3E}">
        <p14:creationId xmlns:p14="http://schemas.microsoft.com/office/powerpoint/2010/main" val="2661206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391-A5CD-BF49-82BE-1C35062B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iterative constructs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337A-91DB-D743-A917-AC69D44E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while, and do-while</a:t>
            </a:r>
          </a:p>
        </p:txBody>
      </p:sp>
    </p:spTree>
    <p:extLst>
      <p:ext uri="{BB962C8B-B14F-4D97-AF65-F5344CB8AC3E}">
        <p14:creationId xmlns:p14="http://schemas.microsoft.com/office/powerpoint/2010/main" val="1523607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B647-A609-8044-A82E-3A75463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B9BF-70F6-2341-8358-E53F44D5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statement(s) multiple times</a:t>
            </a:r>
          </a:p>
          <a:p>
            <a:r>
              <a:rPr lang="en-US" dirty="0"/>
              <a:t>Prevent writing the same or similar code over and over again</a:t>
            </a:r>
          </a:p>
          <a:p>
            <a:r>
              <a:rPr lang="en-US" dirty="0"/>
              <a:t>Saves space</a:t>
            </a:r>
          </a:p>
          <a:p>
            <a:r>
              <a:rPr lang="en-US" dirty="0"/>
              <a:t>Makes code easier to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B7B6-7D16-BA45-B17C-DECB5159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8C93-9637-364B-808A-44E0A629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statement(s)</a:t>
            </a:r>
          </a:p>
          <a:p>
            <a:r>
              <a:rPr lang="en-US" dirty="0"/>
              <a:t>Loop continuation condition</a:t>
            </a:r>
          </a:p>
          <a:p>
            <a:r>
              <a:rPr lang="en-US" dirty="0"/>
              <a:t>End of loop statement(s)</a:t>
            </a:r>
          </a:p>
          <a:p>
            <a:r>
              <a:rPr lang="en-US" dirty="0"/>
              <a:t>All of these are optional</a:t>
            </a:r>
          </a:p>
          <a:p>
            <a:r>
              <a:rPr lang="en-US" dirty="0"/>
              <a:t>Runs initialization statements, checks condition, runs statements, runs end of loop statements</a:t>
            </a:r>
          </a:p>
          <a:p>
            <a:r>
              <a:rPr lang="en-US" dirty="0"/>
              <a:t>Mostly used for counter loops</a:t>
            </a:r>
          </a:p>
          <a:p>
            <a:r>
              <a:rPr lang="en-US" dirty="0"/>
              <a:t>Loop variable is accessible within the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D52-E39E-DC48-8884-B08B943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01" y="732367"/>
            <a:ext cx="3708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7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2C1-47AE-464A-AFC4-DE4FA9A3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9F06-9BD1-7A4D-BB97-4762D743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condition, runs statements, checks condition, etc.</a:t>
            </a:r>
          </a:p>
          <a:p>
            <a:r>
              <a:rPr lang="en-US" dirty="0"/>
              <a:t>Runs until condition is false</a:t>
            </a:r>
          </a:p>
          <a:p>
            <a:r>
              <a:rPr lang="en-US" dirty="0"/>
              <a:t>Skipped if condition is initially false</a:t>
            </a:r>
          </a:p>
          <a:p>
            <a:r>
              <a:rPr lang="en-US" dirty="0"/>
              <a:t>Condition is called a sentinel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0386A-2030-A946-A8EA-759C0A5F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35" y="1258637"/>
            <a:ext cx="4830383" cy="13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7815-F15F-7841-B67E-8C8079FD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20B6-CA92-B341-ABF1-2A22F966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while loop, but runs statements before checking condition</a:t>
            </a:r>
          </a:p>
          <a:p>
            <a:r>
              <a:rPr lang="en-US" dirty="0"/>
              <a:t>Means that statements are always run at least once</a:t>
            </a:r>
          </a:p>
          <a:p>
            <a:r>
              <a:rPr lang="en-US" dirty="0"/>
              <a:t>Good for menu systems; always want the menu to be displayed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53970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1036-809B-D24A-8CA2-A01BB14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8BB7-D82A-AB43-9385-3DCAC9D2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loops can be created by all three of the constructs</a:t>
            </a:r>
          </a:p>
          <a:p>
            <a:r>
              <a:rPr lang="en-US" dirty="0"/>
              <a:t>Use for loops for counters</a:t>
            </a:r>
          </a:p>
          <a:p>
            <a:r>
              <a:rPr lang="en-US" dirty="0"/>
              <a:t>Use while loops if you have a sentinel value</a:t>
            </a:r>
          </a:p>
          <a:p>
            <a:r>
              <a:rPr lang="en-US" dirty="0"/>
              <a:t>Use do-while loops if you have a while loop that you want </a:t>
            </a:r>
            <a:r>
              <a:rPr lang="en-US"/>
              <a:t>to run at least once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512-CE8F-0B45-A9DF-5956143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code with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F513-4ADE-8844-9651-66B9C24FB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Parameters, signatures, headers, and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108163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B984-D408-4E4D-BBEC-FCED402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AB0D-BFA5-024E-9FDF-A9DE3021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reuse code</a:t>
            </a:r>
          </a:p>
          <a:p>
            <a:r>
              <a:rPr lang="en-US" dirty="0"/>
              <a:t>Switch program control to the method</a:t>
            </a:r>
          </a:p>
        </p:txBody>
      </p:sp>
    </p:spTree>
    <p:extLst>
      <p:ext uri="{BB962C8B-B14F-4D97-AF65-F5344CB8AC3E}">
        <p14:creationId xmlns:p14="http://schemas.microsoft.com/office/powerpoint/2010/main" val="14326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17D8-D40F-C64B-A7EE-9C687E9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2ED-F272-B848-8DA7-F33A1090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Single-line statements end with a semicolon (;)</a:t>
            </a:r>
          </a:p>
          <a:p>
            <a:r>
              <a:rPr lang="en-US" dirty="0"/>
              <a:t>Multi-line statements may have programming blocks</a:t>
            </a:r>
          </a:p>
          <a:p>
            <a:r>
              <a:rPr lang="en-US" dirty="0"/>
              <a:t>Code blocks are denoted with {curly braces}</a:t>
            </a:r>
          </a:p>
        </p:txBody>
      </p:sp>
    </p:spTree>
    <p:extLst>
      <p:ext uri="{BB962C8B-B14F-4D97-AF65-F5344CB8AC3E}">
        <p14:creationId xmlns:p14="http://schemas.microsoft.com/office/powerpoint/2010/main" val="1919991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3E3D-ADAD-A442-930D-1B0E8D2D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984D-AA66-6844-9530-61202873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D596-3666-6C44-B063-01C2FF0B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449F-A9ED-6D49-B0E9-2E44ECD6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C031-146A-B741-AAF2-5620C6B9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3E8-338A-8240-8476-319EE79B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4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ACD7-58C8-9E45-823C-0E9BD11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832D-D08F-B248-803B-E5E5C305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638-F4C2-8344-A144-94051DA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58EA-1ECD-9B40-A27C-541E8D61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2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DCA8-BE60-AD44-BDDD-C7E177B2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42BF-7721-9C47-AEA0-29AECC92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7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BEDE-F5E9-BB46-AEC6-692D8405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410C-E4D3-9445-AE9D-9FCB2E92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34A1-CF5A-1743-A602-7BCB7A94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EA16-064B-0848-ACE3-6BE5CF2F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7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65F-BD18-7346-9B26-90C6B36A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D587-AC44-FB43-A766-E8DA3C0A8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Classes, objects, abstraction and encapsulation, relationships, abstract classes,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708099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63CF-4B16-1F41-AC42-AF6B737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5DCC-F049-A44C-9057-61C2F24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blueprint for making something</a:t>
            </a:r>
          </a:p>
          <a:p>
            <a:r>
              <a:rPr lang="en-US" dirty="0"/>
              <a:t>Fields/attributes</a:t>
            </a:r>
          </a:p>
          <a:p>
            <a:r>
              <a:rPr lang="en-US" dirty="0"/>
              <a:t>Method to tell how to make the thing (instantiation)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Has nothing to do with classrooms or school</a:t>
            </a:r>
          </a:p>
          <a:p>
            <a:r>
              <a:rPr lang="en-US" dirty="0"/>
              <a:t>Example: a class to model a car</a:t>
            </a:r>
          </a:p>
        </p:txBody>
      </p:sp>
    </p:spTree>
    <p:extLst>
      <p:ext uri="{BB962C8B-B14F-4D97-AF65-F5344CB8AC3E}">
        <p14:creationId xmlns:p14="http://schemas.microsoft.com/office/powerpoint/2010/main" val="5414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D454-F2C7-6940-AECA-65A5722F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8199-2968-7943-94EA-68C23C25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tell others how your program works</a:t>
            </a:r>
          </a:p>
          <a:p>
            <a:r>
              <a:rPr lang="en-US" dirty="0"/>
              <a:t>Comments are just skipped over when running your program</a:t>
            </a:r>
          </a:p>
          <a:p>
            <a:pPr lvl="1"/>
            <a:r>
              <a:rPr lang="en-US" dirty="0"/>
              <a:t>Will not influence the execution of your program at all</a:t>
            </a:r>
          </a:p>
          <a:p>
            <a:r>
              <a:rPr lang="en-US" dirty="0"/>
              <a:t>Have single line comments, multi line comments, and Javadoc comments</a:t>
            </a:r>
          </a:p>
          <a:p>
            <a:r>
              <a:rPr lang="en-US" dirty="0"/>
              <a:t>Single line comments: //</a:t>
            </a:r>
          </a:p>
          <a:p>
            <a:r>
              <a:rPr lang="en-US" dirty="0"/>
              <a:t>Multi line comments: /* */</a:t>
            </a:r>
          </a:p>
          <a:p>
            <a:r>
              <a:rPr lang="en-US" dirty="0"/>
              <a:t>Javadoc: /** */</a:t>
            </a:r>
          </a:p>
          <a:p>
            <a:pPr lvl="1"/>
            <a:r>
              <a:rPr lang="en-US" dirty="0"/>
              <a:t>Used for documentation</a:t>
            </a:r>
          </a:p>
          <a:p>
            <a:r>
              <a:rPr lang="en-US" dirty="0"/>
              <a:t>Comments will be used in this to annotate programs and explain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AE9F-0835-1D4D-A062-047F1E6F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85" y="368300"/>
            <a:ext cx="2476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1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7ADC-F63C-3D44-A67D-216EE613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BD92-0991-B347-B81F-06AAC561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of classes</a:t>
            </a:r>
          </a:p>
          <a:p>
            <a:r>
              <a:rPr lang="en-US" dirty="0"/>
              <a:t>Making an object is instantiating the class</a:t>
            </a:r>
          </a:p>
          <a:p>
            <a:r>
              <a:rPr lang="en-US" dirty="0"/>
              <a:t>Classes are blueprints, objects are the things created from the blueprints</a:t>
            </a:r>
          </a:p>
          <a:p>
            <a:r>
              <a:rPr lang="en-US" dirty="0"/>
              <a:t>Example: The car class tells Java how to make a car, the object is the actual car</a:t>
            </a:r>
          </a:p>
        </p:txBody>
      </p:sp>
    </p:spTree>
    <p:extLst>
      <p:ext uri="{BB962C8B-B14F-4D97-AF65-F5344CB8AC3E}">
        <p14:creationId xmlns:p14="http://schemas.microsoft.com/office/powerpoint/2010/main" val="2488056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4B6F-E8CD-964B-8972-0D409989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6A29-923F-9D44-A52B-7762514D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class keyword</a:t>
            </a:r>
          </a:p>
          <a:p>
            <a:r>
              <a:rPr lang="en-US" dirty="0"/>
              <a:t>Name is always </a:t>
            </a:r>
            <a:r>
              <a:rPr lang="en-US" dirty="0" err="1"/>
              <a:t>UppercaseCamelCase</a:t>
            </a:r>
            <a:endParaRPr lang="en-US" dirty="0"/>
          </a:p>
          <a:p>
            <a:r>
              <a:rPr lang="en-US" dirty="0"/>
              <a:t>Usually in its own file with the same name as the class</a:t>
            </a:r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4D732-241F-BC4D-A7DB-2E61460E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22" y="1631949"/>
            <a:ext cx="4616077" cy="15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397A-D09D-1B4D-BFC2-3CB7DF4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6CC5-F583-4444-A5E7-2A5E58A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that tells Java how to make an object from our class (blueprint)</a:t>
            </a:r>
          </a:p>
          <a:p>
            <a:pPr lvl="1"/>
            <a:r>
              <a:rPr lang="en-US" dirty="0"/>
              <a:t>Tells Java how to make a car</a:t>
            </a:r>
          </a:p>
          <a:p>
            <a:r>
              <a:rPr lang="en-US" dirty="0"/>
              <a:t>Method name is the same as class name</a:t>
            </a:r>
          </a:p>
          <a:p>
            <a:r>
              <a:rPr lang="en-US" dirty="0"/>
              <a:t>Has no return type, not even void</a:t>
            </a:r>
          </a:p>
          <a:p>
            <a:r>
              <a:rPr lang="en-US" dirty="0"/>
              <a:t>Should normally be public so others can make an object</a:t>
            </a:r>
          </a:p>
          <a:p>
            <a:r>
              <a:rPr lang="en-US" dirty="0"/>
              <a:t>Can (and should) be overloaded</a:t>
            </a:r>
          </a:p>
          <a:p>
            <a:pPr lvl="1"/>
            <a:r>
              <a:rPr lang="en-US" dirty="0"/>
              <a:t>Should always have a no-</a:t>
            </a:r>
            <a:r>
              <a:rPr lang="en-US" dirty="0" err="1"/>
              <a:t>arg</a:t>
            </a:r>
            <a:r>
              <a:rPr lang="en-US" dirty="0"/>
              <a:t> constructor (constructor without arguments)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E5243-D59B-9C46-978A-8A3A6D3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09" y="772583"/>
            <a:ext cx="4254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2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ECDA-0A29-004D-8CFC-F4D9378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ED9F-0B42-B340-A9FD-5174FC15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that is implied if there is no explicitly defined constructor</a:t>
            </a:r>
          </a:p>
          <a:p>
            <a:r>
              <a:rPr lang="en-US" dirty="0"/>
              <a:t>Has no parameters</a:t>
            </a:r>
          </a:p>
          <a:p>
            <a:r>
              <a:rPr lang="en-US" dirty="0"/>
              <a:t>Doesn’t do anything</a:t>
            </a:r>
          </a:p>
          <a:p>
            <a:pPr lvl="1"/>
            <a:r>
              <a:rPr lang="en-US" dirty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452195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6BCA-5C89-A748-9F16-31F3B5B3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Fields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0223-6137-3746-B8FE-1BD0303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store data about the object</a:t>
            </a:r>
          </a:p>
          <a:p>
            <a:r>
              <a:rPr lang="en-US" dirty="0"/>
              <a:t>Varies from object to object</a:t>
            </a:r>
          </a:p>
          <a:p>
            <a:r>
              <a:rPr lang="en-US" dirty="0"/>
              <a:t>Defined in the class</a:t>
            </a:r>
          </a:p>
          <a:p>
            <a:r>
              <a:rPr lang="en-US" dirty="0"/>
              <a:t>Example: color, size,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AADE-1687-D84A-90FC-BDA86B95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4" y="2323851"/>
            <a:ext cx="3994428" cy="13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8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A5C3-689B-2343-B84D-3781E319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mutators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8B81-32E6-444E-B19E-5AA55068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used to read and write data to fields</a:t>
            </a:r>
          </a:p>
          <a:p>
            <a:r>
              <a:rPr lang="en-US" dirty="0"/>
              <a:t>Can control how fields are manipulated</a:t>
            </a:r>
          </a:p>
          <a:p>
            <a:r>
              <a:rPr lang="en-US" dirty="0"/>
              <a:t>Fields must be private</a:t>
            </a:r>
          </a:p>
          <a:p>
            <a:pPr lvl="1"/>
            <a:r>
              <a:rPr lang="en-US" dirty="0"/>
              <a:t>Otherwise anyone can access the fields without going through the methods</a:t>
            </a:r>
          </a:p>
          <a:p>
            <a:r>
              <a:rPr lang="en-US" dirty="0"/>
              <a:t>Also called getters and setters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D40BF-24E9-5442-99CD-8828B13D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23" y="1241115"/>
            <a:ext cx="3736856" cy="47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2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ADF-3DB3-4C47-BD31-6DD22579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4477-D051-894B-BF85-A25B75AD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Differentiates between class and local scope</a:t>
            </a:r>
          </a:p>
          <a:p>
            <a:r>
              <a:rPr lang="en-US" dirty="0"/>
              <a:t>Use this to reference class variable</a:t>
            </a:r>
          </a:p>
          <a:p>
            <a:r>
              <a:rPr lang="en-US" dirty="0"/>
              <a:t>Local scope always takes precedence</a:t>
            </a:r>
          </a:p>
          <a:p>
            <a:r>
              <a:rPr lang="en-US" dirty="0"/>
              <a:t>Constructors can call other constructors with this(</a:t>
            </a:r>
            <a:r>
              <a:rPr lang="en-US" dirty="0" err="1"/>
              <a:t>args</a:t>
            </a:r>
            <a:r>
              <a:rPr lang="en-US" dirty="0"/>
              <a:t>-list)</a:t>
            </a:r>
          </a:p>
          <a:p>
            <a:pPr lvl="1"/>
            <a:r>
              <a:rPr lang="en-US" dirty="0"/>
              <a:t>Constructors with less parameters call constructors with more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E019E-A26A-894A-9733-932CE03647E8}"/>
              </a:ext>
            </a:extLst>
          </p:cNvPr>
          <p:cNvSpPr/>
          <p:nvPr/>
        </p:nvSpPr>
        <p:spPr>
          <a:xfrm>
            <a:off x="7225553" y="2631141"/>
            <a:ext cx="2994211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= the class</a:t>
            </a:r>
          </a:p>
        </p:txBody>
      </p:sp>
    </p:spTree>
    <p:extLst>
      <p:ext uri="{BB962C8B-B14F-4D97-AF65-F5344CB8AC3E}">
        <p14:creationId xmlns:p14="http://schemas.microsoft.com/office/powerpoint/2010/main" val="4156071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7E6-B9BB-3A48-B1B7-F492D571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10CB-1F33-804C-8B70-A1B7B3E1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access items inside a package, class, etc.</a:t>
            </a:r>
          </a:p>
          <a:p>
            <a:r>
              <a:rPr lang="en-US" dirty="0"/>
              <a:t>Example: </a:t>
            </a:r>
            <a:r>
              <a:rPr lang="en-US" dirty="0" err="1"/>
              <a:t>com.calebli.tutorial.Car.getColor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Access the </a:t>
            </a:r>
            <a:r>
              <a:rPr lang="en-US" dirty="0" err="1"/>
              <a:t>getColor</a:t>
            </a:r>
            <a:r>
              <a:rPr lang="en-US" dirty="0"/>
              <a:t> method in the car class in the </a:t>
            </a:r>
            <a:r>
              <a:rPr lang="en-US" dirty="0" err="1"/>
              <a:t>com.calebli.tutorial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248816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CE7-519B-2344-96EF-3D5AC71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fields when instantiating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F896-249E-A246-A9AE-5F67B4DB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fields in the constructor</a:t>
            </a:r>
          </a:p>
          <a:p>
            <a:r>
              <a:rPr lang="en-US" dirty="0"/>
              <a:t>Add parameters in the constructor for each field</a:t>
            </a:r>
          </a:p>
          <a:p>
            <a:r>
              <a:rPr lang="en-US" dirty="0"/>
              <a:t>Assign values to the class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69B9-6B4E-454E-8D34-F458B075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36" y="3357034"/>
            <a:ext cx="6832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7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EC64-3D37-324A-8A9A-9E70E02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599-98DD-C143-8BD8-0305B94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perform actions</a:t>
            </a:r>
          </a:p>
          <a:p>
            <a:r>
              <a:rPr lang="en-US" dirty="0"/>
              <a:t>Normally void because have nothing to return</a:t>
            </a:r>
          </a:p>
          <a:p>
            <a:r>
              <a:rPr lang="en-US" dirty="0"/>
              <a:t>Example: A drive method in the Car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4E06-FC1A-2044-8191-822F6201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22" y="1703435"/>
            <a:ext cx="4445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E01D-459A-0744-A7BA-78F5D6F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A06A-7A75-5347-91A8-5A9540B8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folders</a:t>
            </a:r>
          </a:p>
          <a:p>
            <a:pPr lvl="1"/>
            <a:r>
              <a:rPr lang="en-US" dirty="0"/>
              <a:t>Goes from broad to narrow</a:t>
            </a:r>
          </a:p>
          <a:p>
            <a:r>
              <a:rPr lang="en-US" dirty="0"/>
              <a:t>Used to organize programs</a:t>
            </a:r>
          </a:p>
          <a:p>
            <a:r>
              <a:rPr lang="en-US" dirty="0"/>
              <a:t>To reference a package, put a dot between each part</a:t>
            </a:r>
          </a:p>
          <a:p>
            <a:r>
              <a:rPr lang="en-US" dirty="0"/>
              <a:t>Normally a backwards domain name (or non-existent domain name)</a:t>
            </a:r>
          </a:p>
          <a:p>
            <a:r>
              <a:rPr lang="en-US" dirty="0"/>
              <a:t>Package declaration is placed at the top of every file</a:t>
            </a:r>
          </a:p>
          <a:p>
            <a:r>
              <a:rPr lang="en-US" dirty="0"/>
              <a:t>Example: </a:t>
            </a:r>
            <a:r>
              <a:rPr lang="en-US" dirty="0" err="1"/>
              <a:t>com.calebli.tutorial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FF0C0-2EFC-DF4D-B7F0-43AF1C8FD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8" b="-4483"/>
          <a:stretch/>
        </p:blipFill>
        <p:spPr>
          <a:xfrm>
            <a:off x="5886173" y="1827328"/>
            <a:ext cx="5778009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9410-C689-C44D-9274-666BDF5F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BCBC-8763-B84B-B956-1AA5B2EF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outside of the class (most of the time)</a:t>
            </a:r>
          </a:p>
          <a:p>
            <a:r>
              <a:rPr lang="en-US" dirty="0"/>
              <a:t>Use the new keyword and the constructor name</a:t>
            </a:r>
          </a:p>
          <a:p>
            <a:r>
              <a:rPr lang="en-US" dirty="0"/>
              <a:t>Usually assign to a variable</a:t>
            </a:r>
          </a:p>
          <a:p>
            <a:r>
              <a:rPr lang="en-US" dirty="0"/>
              <a:t>Variable will have data type of the class</a:t>
            </a:r>
          </a:p>
          <a:p>
            <a:r>
              <a:rPr lang="en-US" dirty="0"/>
              <a:t>Example: A new variable of type car named </a:t>
            </a:r>
            <a:r>
              <a:rPr lang="en-US" dirty="0" err="1"/>
              <a:t>calebCar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4B8F-E3EC-B942-BFEC-97949977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59" y="4601634"/>
            <a:ext cx="774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70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E913-0ABF-EB4F-A255-25AABDA3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8108-4970-B04D-AD60-851C4AB7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methods with an object</a:t>
            </a:r>
          </a:p>
          <a:p>
            <a:r>
              <a:rPr lang="en-US" dirty="0"/>
              <a:t>Use the dot operator to get ”inside” the object</a:t>
            </a:r>
          </a:p>
          <a:p>
            <a:r>
              <a:rPr lang="en-US" dirty="0"/>
              <a:t>Not the class performing the action, but the object</a:t>
            </a:r>
          </a:p>
          <a:p>
            <a:pPr lvl="1"/>
            <a:r>
              <a:rPr lang="en-US" dirty="0"/>
              <a:t>The car is driving, not the blueprint</a:t>
            </a:r>
          </a:p>
          <a:p>
            <a:pPr lvl="1"/>
            <a:r>
              <a:rPr lang="en-US" dirty="0"/>
              <a:t>If I have multiple cars, only the car I select drives</a:t>
            </a:r>
          </a:p>
          <a:p>
            <a:r>
              <a:rPr lang="en-US" dirty="0"/>
              <a:t>Example: Invokes the drive method on </a:t>
            </a:r>
            <a:r>
              <a:rPr lang="en-US" dirty="0" err="1"/>
              <a:t>calebCar</a:t>
            </a:r>
            <a:r>
              <a:rPr lang="en-US" dirty="0"/>
              <a:t> with a distance of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4104-B068-C844-A096-C8C5FD03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64" y="2176017"/>
            <a:ext cx="2832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6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8C2-E8F8-4D43-8BBC-A1A70D6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8274-2990-4A43-9053-1C75E466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same for every object/class, stays “static”</a:t>
            </a:r>
          </a:p>
          <a:p>
            <a:pPr lvl="1"/>
            <a:r>
              <a:rPr lang="en-US" dirty="0"/>
              <a:t>Can still be changed</a:t>
            </a:r>
          </a:p>
          <a:p>
            <a:r>
              <a:rPr lang="en-US" dirty="0"/>
              <a:t>Do not need to be accessed with an object, can be accessed with a class</a:t>
            </a:r>
          </a:p>
          <a:p>
            <a:pPr lvl="1"/>
            <a:r>
              <a:rPr lang="en-US" dirty="0"/>
              <a:t>Information non-specific to an object</a:t>
            </a:r>
          </a:p>
          <a:p>
            <a:r>
              <a:rPr lang="en-US" dirty="0"/>
              <a:t>Best practice to access static methods and fields with class instead of objects</a:t>
            </a:r>
          </a:p>
          <a:p>
            <a:r>
              <a:rPr lang="en-US" dirty="0"/>
              <a:t>Made with the static keyword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223431-8A4C-5344-9DDE-E89152BE3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44860"/>
              </p:ext>
            </p:extLst>
          </p:nvPr>
        </p:nvGraphicFramePr>
        <p:xfrm>
          <a:off x="685803" y="4963336"/>
          <a:ext cx="101314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4170749666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655057009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4252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55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151A-7A51-2A49-B8FF-ACFA807C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5641-735B-EB49-8F90-BE6EC642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Ties relevant information together with fields</a:t>
            </a:r>
          </a:p>
          <a:p>
            <a:r>
              <a:rPr lang="en-US" dirty="0"/>
              <a:t>Makes programs easier to read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Easy to reuse code</a:t>
            </a:r>
          </a:p>
          <a:p>
            <a:r>
              <a:rPr lang="en-US" dirty="0"/>
              <a:t>Structure of code is more clear</a:t>
            </a:r>
          </a:p>
          <a:p>
            <a:r>
              <a:rPr lang="en-US" dirty="0"/>
              <a:t>Separate different parts of code</a:t>
            </a:r>
          </a:p>
        </p:txBody>
      </p:sp>
    </p:spTree>
    <p:extLst>
      <p:ext uri="{BB962C8B-B14F-4D97-AF65-F5344CB8AC3E}">
        <p14:creationId xmlns:p14="http://schemas.microsoft.com/office/powerpoint/2010/main" val="3873413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6C91-6F2E-8743-A848-AAF17EB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5F49-2DE6-A242-8D5F-50F655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separates the usage from the implementation</a:t>
            </a:r>
          </a:p>
          <a:p>
            <a:pPr lvl="1"/>
            <a:r>
              <a:rPr lang="en-US" dirty="0"/>
              <a:t>A user doesn’t need to know how the FTC SDK works to use it</a:t>
            </a:r>
          </a:p>
          <a:p>
            <a:r>
              <a:rPr lang="en-US" dirty="0"/>
              <a:t>Encapsulation hides the implementation, making it a “black box”</a:t>
            </a:r>
          </a:p>
          <a:p>
            <a:r>
              <a:rPr lang="en-US" dirty="0"/>
              <a:t>To use a class, the user only needs to know its class contract</a:t>
            </a:r>
          </a:p>
          <a:p>
            <a:pPr lvl="1"/>
            <a:r>
              <a:rPr lang="en-US" dirty="0"/>
              <a:t>Public constructors, fields, and methods</a:t>
            </a:r>
          </a:p>
        </p:txBody>
      </p:sp>
    </p:spTree>
    <p:extLst>
      <p:ext uri="{BB962C8B-B14F-4D97-AF65-F5344CB8AC3E}">
        <p14:creationId xmlns:p14="http://schemas.microsoft.com/office/powerpoint/2010/main" val="20153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66DE-350E-7040-9E3F-7FCD08620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component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48204-2299-984F-8D68-C554A02F8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Constructors, fields, getters and setters, and action methods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0B5545E-0075-8D44-A00B-BEC4939E0F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6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4F315-5625-5F4F-AC94-0F3951DF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Student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E3F129-EF30-8749-9FAA-E4C6DFD4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a student in java with OOP</a:t>
            </a:r>
          </a:p>
        </p:txBody>
      </p:sp>
    </p:spTree>
    <p:extLst>
      <p:ext uri="{BB962C8B-B14F-4D97-AF65-F5344CB8AC3E}">
        <p14:creationId xmlns:p14="http://schemas.microsoft.com/office/powerpoint/2010/main" val="627246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F09-BF44-ED46-9030-9CAA110F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09AC-A3BA-5647-92C3-C0512CE9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5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0A8-90D8-B64A-8F25-99BC6256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093B-2FAF-8A4A-8EEF-AACFA893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0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A09-99BB-724A-BE8C-F9DEDFE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B9A6-CE24-5144-815A-61C1E6E9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4A-7929-CC4E-8A4C-21F8C8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BCA5-D6B3-9145-A680-5BB4E3A69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54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D83-7BE2-E540-9D4C-6F44EE7E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ABC8-39E8-9B4B-9EC4-1532533B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0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7E1C-4906-044A-9BE4-D1E38295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Inheritence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3750-8117-A54E-B045-E679F480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8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8BD-35A3-F744-AF3C-8F2E8596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D04B-2530-3D47-97E5-53DEEDA4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3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DBD-F2F7-0040-A21C-3C28389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FCD2-25C4-0644-A18F-B63AA5F4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68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E263-8D3D-4943-9DCB-2E7B823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(UML)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5D35-E9A0-ED49-8F5A-BEADD5E81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classes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00335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B4B7-29F8-8140-8DD7-B43EDB78A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DDCCE-3F29-AE49-BCCC-8E21EDD6E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make the wheels spin</a:t>
            </a:r>
          </a:p>
        </p:txBody>
      </p:sp>
    </p:spTree>
    <p:extLst>
      <p:ext uri="{BB962C8B-B14F-4D97-AF65-F5344CB8AC3E}">
        <p14:creationId xmlns:p14="http://schemas.microsoft.com/office/powerpoint/2010/main" val="41974842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99EE-B197-9140-BB86-AF00C1AD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op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E0C8-9D1E-2A43-B983-15D88CC1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Declares name of the class (</a:t>
            </a:r>
            <a:r>
              <a:rPr lang="en-US" dirty="0" err="1"/>
              <a:t>CalebTest</a:t>
            </a:r>
            <a:r>
              <a:rPr lang="en-US" dirty="0"/>
              <a:t>)</a:t>
            </a:r>
          </a:p>
          <a:p>
            <a:r>
              <a:rPr lang="en-US" dirty="0"/>
              <a:t>Tell Control Hub that this is an op mode </a:t>
            </a:r>
          </a:p>
          <a:p>
            <a:pPr lvl="1"/>
            <a:r>
              <a:rPr lang="en-US" dirty="0"/>
              <a:t>”is a” relationships use extends</a:t>
            </a:r>
          </a:p>
          <a:p>
            <a:r>
              <a:rPr lang="en-US" dirty="0"/>
              <a:t>Annotation (@</a:t>
            </a:r>
            <a:r>
              <a:rPr lang="en-US" dirty="0" err="1"/>
              <a:t>TeleOp</a:t>
            </a:r>
            <a:r>
              <a:rPr lang="en-US" dirty="0"/>
              <a:t>) says this is a tele 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2AB8B-9955-4842-B20C-97D8BE573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/>
          <a:stretch/>
        </p:blipFill>
        <p:spPr>
          <a:xfrm>
            <a:off x="7615450" y="1021080"/>
            <a:ext cx="420824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0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F436-E6EF-354E-9489-A490B654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5996-23ED-9E47-8B50-4D527982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Declares and assigns a constant for power level of robot</a:t>
            </a:r>
          </a:p>
          <a:p>
            <a:r>
              <a:rPr lang="en-US" dirty="0"/>
              <a:t>Says that there is going to be a </a:t>
            </a:r>
            <a:r>
              <a:rPr lang="en-US" dirty="0" err="1"/>
              <a:t>DcMotor</a:t>
            </a:r>
            <a:r>
              <a:rPr lang="en-US" dirty="0"/>
              <a:t> called </a:t>
            </a:r>
            <a:r>
              <a:rPr lang="en-US" dirty="0" err="1"/>
              <a:t>leftMotor</a:t>
            </a:r>
            <a:endParaRPr lang="en-US" dirty="0"/>
          </a:p>
          <a:p>
            <a:r>
              <a:rPr lang="en-US" dirty="0"/>
              <a:t>Says that there is going to be a </a:t>
            </a:r>
            <a:r>
              <a:rPr lang="en-US" dirty="0" err="1"/>
              <a:t>DcMotor</a:t>
            </a:r>
            <a:r>
              <a:rPr lang="en-US" dirty="0"/>
              <a:t> called </a:t>
            </a:r>
            <a:r>
              <a:rPr lang="en-US" dirty="0" err="1"/>
              <a:t>rightMotor</a:t>
            </a:r>
            <a:endParaRPr lang="en-US" dirty="0"/>
          </a:p>
          <a:p>
            <a:r>
              <a:rPr lang="en-US" dirty="0"/>
              <a:t>Comment saying which port the motor is on and its name in the config</a:t>
            </a:r>
          </a:p>
          <a:p>
            <a:pPr lvl="1"/>
            <a:r>
              <a:rPr lang="en-US" dirty="0"/>
              <a:t>Comments denoted with //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9145E-8C43-EC4A-A051-140FC8E9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22" y="632883"/>
            <a:ext cx="6134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6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97-0FAF-1F42-A736-4F7F66F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8501-2A58-7B44-BFF5-E56FAB7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when the driver presses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Assigns hardware to variables</a:t>
            </a:r>
          </a:p>
          <a:p>
            <a:r>
              <a:rPr lang="en-US" dirty="0"/>
              <a:t>Configures hardware</a:t>
            </a:r>
          </a:p>
          <a:p>
            <a:r>
              <a:rPr lang="en-US" dirty="0"/>
              <a:t>Calibrates hardware (if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telemetry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9422A-1241-DA45-B941-5BE0026B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71450"/>
            <a:ext cx="7861300" cy="65151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27BC7BB-4F67-B144-9D84-55F5ABBBD03B}"/>
              </a:ext>
            </a:extLst>
          </p:cNvPr>
          <p:cNvSpPr/>
          <p:nvPr/>
        </p:nvSpPr>
        <p:spPr>
          <a:xfrm>
            <a:off x="4589417" y="2360023"/>
            <a:ext cx="287383" cy="2560320"/>
          </a:xfrm>
          <a:prstGeom prst="leftBrace">
            <a:avLst>
              <a:gd name="adj1" fmla="val 8333"/>
              <a:gd name="adj2" fmla="val 31973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FE5436-0C9D-A440-8C55-24314E42B0B7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65417" y="3178629"/>
            <a:ext cx="1524000" cy="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84268B2-DC95-5342-A115-D4919CCCD400}"/>
              </a:ext>
            </a:extLst>
          </p:cNvPr>
          <p:cNvSpPr/>
          <p:nvPr/>
        </p:nvSpPr>
        <p:spPr>
          <a:xfrm>
            <a:off x="4580708" y="1314997"/>
            <a:ext cx="287383" cy="827070"/>
          </a:xfrm>
          <a:prstGeom prst="leftBrace">
            <a:avLst>
              <a:gd name="adj1" fmla="val 8333"/>
              <a:gd name="adj2" fmla="val 31973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ADF5B-E1F5-0B4C-9E3D-656606331CE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371704" y="1579436"/>
            <a:ext cx="209005" cy="1191828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9B686-CF34-7E4B-90F0-78C286E7BB61}"/>
              </a:ext>
            </a:extLst>
          </p:cNvPr>
          <p:cNvCxnSpPr>
            <a:cxnSpLocks/>
          </p:cNvCxnSpPr>
          <p:nvPr/>
        </p:nvCxnSpPr>
        <p:spPr>
          <a:xfrm flipH="1">
            <a:off x="3910149" y="2771264"/>
            <a:ext cx="46155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9F18D9-0A28-2E4B-ABBF-BCE4F606459E}"/>
              </a:ext>
            </a:extLst>
          </p:cNvPr>
          <p:cNvCxnSpPr/>
          <p:nvPr/>
        </p:nvCxnSpPr>
        <p:spPr>
          <a:xfrm>
            <a:off x="2634916" y="5185611"/>
            <a:ext cx="2117558" cy="794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87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4411-B672-674D-A628-566B1954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E59D-0BA4-104B-A4F2-924D00E0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Telemetry shows on the driver station phone</a:t>
            </a:r>
          </a:p>
          <a:p>
            <a:r>
              <a:rPr lang="en-US" dirty="0"/>
              <a:t>It is key value data</a:t>
            </a:r>
          </a:p>
          <a:p>
            <a:pPr lvl="1"/>
            <a:r>
              <a:rPr lang="en-US" dirty="0"/>
              <a:t>Every piece of data (value) needs a header telling what it is (key)</a:t>
            </a:r>
          </a:p>
          <a:p>
            <a:pPr lvl="1"/>
            <a:r>
              <a:rPr lang="en-US" dirty="0"/>
              <a:t>E.g. Heading: 100°</a:t>
            </a:r>
          </a:p>
          <a:p>
            <a:r>
              <a:rPr lang="en-US" dirty="0"/>
              <a:t>Add telemetry with </a:t>
            </a:r>
            <a:r>
              <a:rPr lang="en-US" dirty="0" err="1"/>
              <a:t>telemetry.addData</a:t>
            </a:r>
            <a:r>
              <a:rPr lang="en-US" dirty="0"/>
              <a:t>(String, String) method</a:t>
            </a:r>
          </a:p>
          <a:p>
            <a:r>
              <a:rPr lang="en-US" dirty="0"/>
              <a:t>Send telemetry to driver station phone with </a:t>
            </a:r>
            <a:r>
              <a:rPr lang="en-US" dirty="0" err="1"/>
              <a:t>telemetry.update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712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468-02EB-D044-867F-318BC34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940C-1A7A-4A41-8962-6FCABA81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Stores data of different types</a:t>
            </a:r>
          </a:p>
          <a:p>
            <a:r>
              <a:rPr lang="en-US" dirty="0"/>
              <a:t>Data can be recalled by using the variable name</a:t>
            </a:r>
          </a:p>
          <a:p>
            <a:r>
              <a:rPr lang="en-US" dirty="0"/>
              <a:t>Declare a variable with the type and the name</a:t>
            </a:r>
          </a:p>
          <a:p>
            <a:pPr lvl="1"/>
            <a:r>
              <a:rPr lang="en-US" dirty="0"/>
              <a:t>Save a space for a variable of type ___ and give it the name ___</a:t>
            </a:r>
          </a:p>
          <a:p>
            <a:r>
              <a:rPr lang="en-US" dirty="0"/>
              <a:t>Give variables values with the assignment operator (=)</a:t>
            </a:r>
          </a:p>
          <a:p>
            <a:r>
              <a:rPr lang="en-US" dirty="0"/>
              <a:t>Able to declare and assign in one step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60CDB-2AB8-9941-9BB9-07E7E57F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066800"/>
            <a:ext cx="590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89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3B7-B7FD-7443-A885-8B9FED99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908A-EE3F-F449-B2A0-0F08FA57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when the driver presses play until the driver presses stop</a:t>
            </a:r>
          </a:p>
          <a:p>
            <a:r>
              <a:rPr lang="en-US" dirty="0"/>
              <a:t>Can send commands, gather sensor data, and make decisions</a:t>
            </a:r>
          </a:p>
          <a:p>
            <a:r>
              <a:rPr lang="en-US" dirty="0"/>
              <a:t>Procedural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30F3E-F0CB-2846-B199-3D539DEE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29" y="2993390"/>
            <a:ext cx="6070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22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CD1B-B38F-C641-B3D8-D4C93E21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curve (Obsolete?)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DDAD-1A4D-974E-A28C-7B000E1B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amount of time necessary to bring motors up to speed</a:t>
            </a:r>
          </a:p>
          <a:p>
            <a:r>
              <a:rPr lang="en-US" dirty="0"/>
              <a:t>Why? If we go full speed instantly, we spin out</a:t>
            </a:r>
          </a:p>
          <a:p>
            <a:r>
              <a:rPr lang="en-US" dirty="0"/>
              <a:t>Slowly bring robot up to speed</a:t>
            </a:r>
          </a:p>
        </p:txBody>
      </p:sp>
    </p:spTree>
    <p:extLst>
      <p:ext uri="{BB962C8B-B14F-4D97-AF65-F5344CB8AC3E}">
        <p14:creationId xmlns:p14="http://schemas.microsoft.com/office/powerpoint/2010/main" val="2513177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014-9DDA-3446-A00D-9BF2BEB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8E2B7-9418-9348-B277-CF909CF5A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9591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5918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4EDF-4779-3E4A-8592-52EE3BB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B2D3-D428-6047-A402-5C8D3212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maximum time for robot to get to speed</a:t>
            </a:r>
          </a:p>
          <a:p>
            <a:r>
              <a:rPr lang="en-US" dirty="0"/>
              <a:t>Plot points on a graph</a:t>
            </a:r>
          </a:p>
          <a:p>
            <a:r>
              <a:rPr lang="en-US" dirty="0"/>
              <a:t>Look at graph and see what would fit the points best</a:t>
            </a:r>
          </a:p>
        </p:txBody>
      </p:sp>
    </p:spTree>
    <p:extLst>
      <p:ext uri="{BB962C8B-B14F-4D97-AF65-F5344CB8AC3E}">
        <p14:creationId xmlns:p14="http://schemas.microsoft.com/office/powerpoint/2010/main" val="32095027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AF0E-9BBE-CF4E-BCDB-42FD047C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power in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5B48-BDD0-444A-A69A-BFA0531F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leftPower</a:t>
            </a:r>
            <a:r>
              <a:rPr lang="en-US" dirty="0"/>
              <a:t> and </a:t>
            </a:r>
            <a:r>
              <a:rPr lang="en-US" dirty="0" err="1"/>
              <a:t>rightPower</a:t>
            </a:r>
            <a:r>
              <a:rPr lang="en-US" dirty="0"/>
              <a:t> by 2 (or multiply by 0.5)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A608-BC4B-6D4E-9ABE-BE6F773B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013" y="199837"/>
            <a:ext cx="7082082" cy="12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2976-B7C9-8C46-AE98-44E3163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C2E3-8089-D94B-BE9B-985C20A6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button/trigger pressed, go full speed</a:t>
            </a:r>
          </a:p>
          <a:p>
            <a:r>
              <a:rPr lang="en-US" dirty="0"/>
              <a:t>Check gamepad with a pre-defined variable</a:t>
            </a:r>
          </a:p>
          <a:p>
            <a:pPr lvl="1"/>
            <a:r>
              <a:rPr lang="en-US" dirty="0"/>
              <a:t>Usually returned from a getter function</a:t>
            </a:r>
          </a:p>
          <a:p>
            <a:r>
              <a:rPr lang="en-US" dirty="0"/>
              <a:t>Can go full speed by either not dividing in the first place or by multiplying by 2</a:t>
            </a:r>
          </a:p>
          <a:p>
            <a:pPr lvl="1"/>
            <a:r>
              <a:rPr lang="en-US" dirty="0"/>
              <a:t>Question: Which would be more 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1B329-1D22-2441-A7A7-91A479F3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76" y="2631100"/>
            <a:ext cx="294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91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061-6DD1-4E4B-ACE4-C903862B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F160-1049-8849-B685-99232BD3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gyroscope to make robot go straight</a:t>
            </a:r>
          </a:p>
          <a:p>
            <a:r>
              <a:rPr lang="en-US" dirty="0"/>
              <a:t>Calculate desired robot angle (straight, whatever the angle is now)</a:t>
            </a:r>
          </a:p>
          <a:p>
            <a:r>
              <a:rPr lang="en-US" dirty="0"/>
              <a:t>Find real robot angle</a:t>
            </a:r>
          </a:p>
          <a:p>
            <a:r>
              <a:rPr lang="en-US" dirty="0"/>
              <a:t>Make corrections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FFB-75B5-6443-89FE-C6BC653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D896-9FDF-F748-A7E5-DB2F535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boolean</a:t>
            </a:r>
            <a:r>
              <a:rPr lang="en-US" dirty="0"/>
              <a:t> –  most basic data type, stores true or false</a:t>
            </a:r>
          </a:p>
          <a:p>
            <a:r>
              <a:rPr lang="en-US" dirty="0"/>
              <a:t>int (integer) – stores a whole number from -2.15 billion to 2.15 billion</a:t>
            </a:r>
          </a:p>
          <a:p>
            <a:r>
              <a:rPr lang="en-US" dirty="0"/>
              <a:t>float – stores a floating point number (i.e. decimal point “floats” around); IEEE 32 bit float</a:t>
            </a:r>
          </a:p>
          <a:p>
            <a:r>
              <a:rPr lang="en-US" dirty="0"/>
              <a:t>double – stores a floating point number</a:t>
            </a:r>
            <a:r>
              <a:rPr lang="en-US" b="1" dirty="0"/>
              <a:t> double</a:t>
            </a:r>
            <a:r>
              <a:rPr lang="en-US" dirty="0"/>
              <a:t> the capacity/precision of a float; IEEE 64 bit float</a:t>
            </a:r>
          </a:p>
          <a:p>
            <a:r>
              <a:rPr lang="en-US" dirty="0"/>
              <a:t>byte – stores a whole number from -128 to 128</a:t>
            </a:r>
          </a:p>
          <a:p>
            <a:r>
              <a:rPr lang="en-US" dirty="0"/>
              <a:t>short – store a whole number from -32,768 to 32,767</a:t>
            </a:r>
          </a:p>
          <a:p>
            <a:r>
              <a:rPr lang="en-US" dirty="0"/>
              <a:t>long – stores a whole number from -2</a:t>
            </a:r>
            <a:r>
              <a:rPr lang="en-US" baseline="30000" dirty="0"/>
              <a:t>63</a:t>
            </a:r>
            <a:r>
              <a:rPr lang="en-US" dirty="0"/>
              <a:t> to -2</a:t>
            </a:r>
            <a:r>
              <a:rPr lang="en-US" baseline="30000" dirty="0"/>
              <a:t>63</a:t>
            </a:r>
            <a:r>
              <a:rPr lang="en-US" dirty="0"/>
              <a:t>-1</a:t>
            </a:r>
          </a:p>
          <a:p>
            <a:r>
              <a:rPr lang="en-US" dirty="0"/>
              <a:t>char – stores a Unicode character surrounded by ‘single quotes'</a:t>
            </a:r>
          </a:p>
          <a:p>
            <a:pPr lvl="1"/>
            <a:r>
              <a:rPr lang="en-US" dirty="0"/>
              <a:t>Unicode is a standard for making emojis, symbols, and characters from many different languages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1701</TotalTime>
  <Words>2692</Words>
  <Application>Microsoft Macintosh PowerPoint</Application>
  <PresentationFormat>Widescreen</PresentationFormat>
  <Paragraphs>471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Celestial</vt:lpstr>
      <vt:lpstr>Intro to Java</vt:lpstr>
      <vt:lpstr>Procedural programming</vt:lpstr>
      <vt:lpstr>What is it?</vt:lpstr>
      <vt:lpstr>Syntax in java</vt:lpstr>
      <vt:lpstr>Comments in java</vt:lpstr>
      <vt:lpstr>Packages</vt:lpstr>
      <vt:lpstr>Variables and operations</vt:lpstr>
      <vt:lpstr>Variables</vt:lpstr>
      <vt:lpstr>Primitive Data types</vt:lpstr>
      <vt:lpstr>Assigning values</vt:lpstr>
      <vt:lpstr>Typecasting</vt:lpstr>
      <vt:lpstr>Variables and data types game</vt:lpstr>
      <vt:lpstr>Strings</vt:lpstr>
      <vt:lpstr>Numeric Operators</vt:lpstr>
      <vt:lpstr>Integer vs floating point division</vt:lpstr>
      <vt:lpstr>Augmented assignment operators</vt:lpstr>
      <vt:lpstr>Increment and decrement operators</vt:lpstr>
      <vt:lpstr>Increment and decrement operators cont’d</vt:lpstr>
      <vt:lpstr>Boolean operations</vt:lpstr>
      <vt:lpstr>Truth tables</vt:lpstr>
      <vt:lpstr>Comparison operators</vt:lpstr>
      <vt:lpstr>Java operators game</vt:lpstr>
      <vt:lpstr>Decision making and logic</vt:lpstr>
      <vt:lpstr>If statement</vt:lpstr>
      <vt:lpstr>Outputting to the console</vt:lpstr>
      <vt:lpstr>Else statement</vt:lpstr>
      <vt:lpstr>Else if</vt:lpstr>
      <vt:lpstr>Formatting</vt:lpstr>
      <vt:lpstr>Switch Statement</vt:lpstr>
      <vt:lpstr>Switch statement cont’d</vt:lpstr>
      <vt:lpstr>Ternary operator</vt:lpstr>
      <vt:lpstr>Loops and iterative constructs</vt:lpstr>
      <vt:lpstr>Loops</vt:lpstr>
      <vt:lpstr>For loops</vt:lpstr>
      <vt:lpstr>While loops</vt:lpstr>
      <vt:lpstr>Do-while loops</vt:lpstr>
      <vt:lpstr>When to use each construct</vt:lpstr>
      <vt:lpstr>Reusing code with methods</vt:lpstr>
      <vt:lpstr>methods</vt:lpstr>
      <vt:lpstr>Why methods?</vt:lpstr>
      <vt:lpstr>Parameters and arguments</vt:lpstr>
      <vt:lpstr>Return value</vt:lpstr>
      <vt:lpstr>Declaration</vt:lpstr>
      <vt:lpstr>Method header</vt:lpstr>
      <vt:lpstr>Method signature</vt:lpstr>
      <vt:lpstr>Method overloading</vt:lpstr>
      <vt:lpstr>Scope of variables</vt:lpstr>
      <vt:lpstr>Object Oriented Programming (OOP)</vt:lpstr>
      <vt:lpstr>Classes</vt:lpstr>
      <vt:lpstr>objects</vt:lpstr>
      <vt:lpstr>Making a class</vt:lpstr>
      <vt:lpstr>Constructors</vt:lpstr>
      <vt:lpstr>Default constructor</vt:lpstr>
      <vt:lpstr>Instance Fields and attributes</vt:lpstr>
      <vt:lpstr>Accessors and mutators</vt:lpstr>
      <vt:lpstr>This</vt:lpstr>
      <vt:lpstr>Dot operator</vt:lpstr>
      <vt:lpstr>Setting fields when instantiating a class</vt:lpstr>
      <vt:lpstr>Performing Actions</vt:lpstr>
      <vt:lpstr>Making objects</vt:lpstr>
      <vt:lpstr>Using classes and objects</vt:lpstr>
      <vt:lpstr>Static methods and fields</vt:lpstr>
      <vt:lpstr>Why OOP?</vt:lpstr>
      <vt:lpstr>Abstraction and encapsulation</vt:lpstr>
      <vt:lpstr>Class component recognition</vt:lpstr>
      <vt:lpstr>Case study: Student class</vt:lpstr>
      <vt:lpstr>Relationships between classes</vt:lpstr>
      <vt:lpstr>Association</vt:lpstr>
      <vt:lpstr>Aggregation</vt:lpstr>
      <vt:lpstr>Composition</vt:lpstr>
      <vt:lpstr>Inheritence</vt:lpstr>
      <vt:lpstr>Abstract classes</vt:lpstr>
      <vt:lpstr>interfaces</vt:lpstr>
      <vt:lpstr>Unified Modeling Language (UML) Diagrams</vt:lpstr>
      <vt:lpstr>Programming the Robot</vt:lpstr>
      <vt:lpstr>Declaring an op mode</vt:lpstr>
      <vt:lpstr>Declaring hardware</vt:lpstr>
      <vt:lpstr>Initialization</vt:lpstr>
      <vt:lpstr>Telemetry</vt:lpstr>
      <vt:lpstr>The main loop</vt:lpstr>
      <vt:lpstr>Acceleration curve (Obsolete?)</vt:lpstr>
      <vt:lpstr>PowerPoint Presentation</vt:lpstr>
      <vt:lpstr>Considerations</vt:lpstr>
      <vt:lpstr>Cut power in half</vt:lpstr>
      <vt:lpstr>Boost mode</vt:lpstr>
      <vt:lpstr>Traction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Robot</dc:title>
  <dc:creator>Caleb Li</dc:creator>
  <cp:lastModifiedBy>Caleb Li</cp:lastModifiedBy>
  <cp:revision>166</cp:revision>
  <dcterms:created xsi:type="dcterms:W3CDTF">2021-10-01T23:10:27Z</dcterms:created>
  <dcterms:modified xsi:type="dcterms:W3CDTF">2021-10-12T22:32:53Z</dcterms:modified>
</cp:coreProperties>
</file>