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17" r:id="rId2"/>
    <p:sldId id="266" r:id="rId3"/>
    <p:sldId id="326" r:id="rId4"/>
    <p:sldId id="331" r:id="rId5"/>
    <p:sldId id="333" r:id="rId6"/>
    <p:sldId id="335" r:id="rId7"/>
    <p:sldId id="334" r:id="rId8"/>
    <p:sldId id="294" r:id="rId9"/>
    <p:sldId id="262" r:id="rId10"/>
    <p:sldId id="263" r:id="rId11"/>
    <p:sldId id="320" r:id="rId12"/>
    <p:sldId id="315" r:id="rId13"/>
    <p:sldId id="318" r:id="rId14"/>
    <p:sldId id="316" r:id="rId15"/>
    <p:sldId id="264" r:id="rId16"/>
    <p:sldId id="286" r:id="rId17"/>
    <p:sldId id="338" r:id="rId18"/>
    <p:sldId id="319" r:id="rId19"/>
    <p:sldId id="287" r:id="rId20"/>
    <p:sldId id="289" r:id="rId21"/>
    <p:sldId id="290" r:id="rId22"/>
    <p:sldId id="288" r:id="rId23"/>
    <p:sldId id="291" r:id="rId24"/>
    <p:sldId id="292" r:id="rId25"/>
    <p:sldId id="293" r:id="rId26"/>
    <p:sldId id="33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380C190-F389-894E-89F9-00C2B0ACB7B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B7BDFE5-83BD-AA41-B6C0-887ACA80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0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C190-F389-894E-89F9-00C2B0ACB7B5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DFE5-83BD-AA41-B6C0-887ACA80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8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C190-F389-894E-89F9-00C2B0ACB7B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DFE5-83BD-AA41-B6C0-887ACA80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22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C190-F389-894E-89F9-00C2B0ACB7B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DFE5-83BD-AA41-B6C0-887ACA80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4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C190-F389-894E-89F9-00C2B0ACB7B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DFE5-83BD-AA41-B6C0-887ACA80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2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C190-F389-894E-89F9-00C2B0ACB7B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DFE5-83BD-AA41-B6C0-887ACA80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71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C190-F389-894E-89F9-00C2B0ACB7B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DFE5-83BD-AA41-B6C0-887ACA80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14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C190-F389-894E-89F9-00C2B0ACB7B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DFE5-83BD-AA41-B6C0-887ACA8021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55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C190-F389-894E-89F9-00C2B0ACB7B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DFE5-83BD-AA41-B6C0-887ACA80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507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C190-F389-894E-89F9-00C2B0ACB7B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DFE5-83BD-AA41-B6C0-887ACA80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8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C190-F389-894E-89F9-00C2B0ACB7B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DFE5-83BD-AA41-B6C0-887ACA80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3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C190-F389-894E-89F9-00C2B0ACB7B5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DFE5-83BD-AA41-B6C0-887ACA80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2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C190-F389-894E-89F9-00C2B0ACB7B5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DFE5-83BD-AA41-B6C0-887ACA80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C190-F389-894E-89F9-00C2B0ACB7B5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DFE5-83BD-AA41-B6C0-887ACA80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C190-F389-894E-89F9-00C2B0ACB7B5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DFE5-83BD-AA41-B6C0-887ACA80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2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C190-F389-894E-89F9-00C2B0ACB7B5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DFE5-83BD-AA41-B6C0-887ACA80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1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C190-F389-894E-89F9-00C2B0ACB7B5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DFE5-83BD-AA41-B6C0-887ACA80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80C190-F389-894E-89F9-00C2B0ACB7B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7BDFE5-83BD-AA41-B6C0-887ACA80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1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Variables%20Game.pptx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Java%20Operators%20Game.pptx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97D7-177E-EB4C-B326-E32FC8283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F2DC4-A0E2-5348-93B1-ADC9E48DF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Oversimplification</a:t>
            </a:r>
          </a:p>
        </p:txBody>
      </p:sp>
    </p:spTree>
    <p:extLst>
      <p:ext uri="{BB962C8B-B14F-4D97-AF65-F5344CB8AC3E}">
        <p14:creationId xmlns:p14="http://schemas.microsoft.com/office/powerpoint/2010/main" val="1882840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0FFB-75B5-6443-89FE-C6BC6539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CD896-9FDF-F748-A7E5-DB2F535F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 err="1"/>
              <a:t>boolean</a:t>
            </a:r>
            <a:r>
              <a:rPr lang="en-US" dirty="0"/>
              <a:t> –  most basic data type, stores true or false</a:t>
            </a:r>
          </a:p>
          <a:p>
            <a:r>
              <a:rPr lang="en-US" dirty="0"/>
              <a:t>int (integer) – stores a whole number from -2.15 billion to 2.15 billion</a:t>
            </a:r>
          </a:p>
          <a:p>
            <a:r>
              <a:rPr lang="en-US" dirty="0"/>
              <a:t>float – stores a floating point number (i.e. decimal point “floats” around); IEEE 32 bit float</a:t>
            </a:r>
          </a:p>
          <a:p>
            <a:r>
              <a:rPr lang="en-US" dirty="0"/>
              <a:t>double – stores a floating point number</a:t>
            </a:r>
            <a:r>
              <a:rPr lang="en-US" b="1" dirty="0"/>
              <a:t> double</a:t>
            </a:r>
            <a:r>
              <a:rPr lang="en-US" dirty="0"/>
              <a:t> the capacity/precision of a float; IEEE 64 bit float</a:t>
            </a:r>
          </a:p>
          <a:p>
            <a:r>
              <a:rPr lang="en-US" dirty="0"/>
              <a:t>byte – stores a whole number from -128 to 128</a:t>
            </a:r>
          </a:p>
          <a:p>
            <a:r>
              <a:rPr lang="en-US" dirty="0"/>
              <a:t>short – store a whole number from -32,768 to 32,767</a:t>
            </a:r>
          </a:p>
          <a:p>
            <a:r>
              <a:rPr lang="en-US" dirty="0"/>
              <a:t>long – stores a whole number from -2</a:t>
            </a:r>
            <a:r>
              <a:rPr lang="en-US" baseline="30000" dirty="0"/>
              <a:t>63</a:t>
            </a:r>
            <a:r>
              <a:rPr lang="en-US" dirty="0"/>
              <a:t> to -2</a:t>
            </a:r>
            <a:r>
              <a:rPr lang="en-US" baseline="30000" dirty="0"/>
              <a:t>63</a:t>
            </a:r>
            <a:r>
              <a:rPr lang="en-US" dirty="0"/>
              <a:t>-1</a:t>
            </a:r>
          </a:p>
          <a:p>
            <a:r>
              <a:rPr lang="en-US" dirty="0"/>
              <a:t>char – stores a Unicode character surrounded by ‘single quotes'</a:t>
            </a:r>
          </a:p>
          <a:p>
            <a:pPr lvl="1"/>
            <a:r>
              <a:rPr lang="en-US" dirty="0"/>
              <a:t>Unicode is a standard for making emojis, symbols, and characters from many different languages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5AB8-C81D-FF47-9A62-B672802B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F5FD8-2722-764D-9293-78E7910A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Use </a:t>
            </a:r>
            <a:r>
              <a:rPr lang="en-US" dirty="0" err="1"/>
              <a:t>boolean</a:t>
            </a:r>
            <a:r>
              <a:rPr lang="en-US" dirty="0"/>
              <a:t> for things that only need 2 values</a:t>
            </a:r>
          </a:p>
          <a:p>
            <a:pPr lvl="1"/>
            <a:r>
              <a:rPr lang="en-US" dirty="0"/>
              <a:t>For example, a light switch can be on or off, true or false</a:t>
            </a:r>
          </a:p>
          <a:p>
            <a:r>
              <a:rPr lang="en-US" dirty="0"/>
              <a:t>Use int for numbers without decimals</a:t>
            </a:r>
          </a:p>
          <a:p>
            <a:pPr lvl="1"/>
            <a:r>
              <a:rPr lang="en-US" dirty="0"/>
              <a:t>For example, counting the number of cars, there can’t be a half car</a:t>
            </a:r>
          </a:p>
          <a:p>
            <a:pPr lvl="1"/>
            <a:r>
              <a:rPr lang="en-US" dirty="0"/>
              <a:t>Use long if you need really big numbers and int is too small</a:t>
            </a:r>
          </a:p>
          <a:p>
            <a:r>
              <a:rPr lang="en-US" dirty="0"/>
              <a:t>Use double for numbers with decimals</a:t>
            </a:r>
          </a:p>
          <a:p>
            <a:pPr lvl="1"/>
            <a:r>
              <a:rPr lang="en-US" dirty="0"/>
              <a:t>For example, the circumference of a circle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0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8E70-A5FB-2F4B-A7F6-33E625E3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1A60-6814-F94E-A5B1-64F73859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Floats need to be suffixed with an “F” or “f”</a:t>
            </a:r>
          </a:p>
          <a:p>
            <a:pPr lvl="1"/>
            <a:r>
              <a:rPr lang="en-US" dirty="0"/>
              <a:t>Otherwise, Java will think it’s a double</a:t>
            </a:r>
          </a:p>
          <a:p>
            <a:r>
              <a:rPr lang="en-US" dirty="0"/>
              <a:t>Longs need to be suffixed with an “L” or “l”</a:t>
            </a:r>
          </a:p>
          <a:p>
            <a:pPr lvl="1"/>
            <a:r>
              <a:rPr lang="en-US" dirty="0"/>
              <a:t>Otherwise, Java will think it’s an int</a:t>
            </a:r>
          </a:p>
          <a:p>
            <a:pPr lvl="1"/>
            <a:r>
              <a:rPr lang="en-US" dirty="0"/>
              <a:t>Should not use “l”, might think it is a 1 (one)</a:t>
            </a:r>
          </a:p>
          <a:p>
            <a:r>
              <a:rPr lang="en-US" dirty="0"/>
              <a:t>Bytes and shorts don’t need to be suffixed with anything</a:t>
            </a:r>
          </a:p>
          <a:p>
            <a:r>
              <a:rPr lang="en-US" dirty="0"/>
              <a:t>YOU MUST DECLARE VARIABLES BEFORE ASSIGNING THEM</a:t>
            </a:r>
          </a:p>
        </p:txBody>
      </p:sp>
    </p:spTree>
    <p:extLst>
      <p:ext uri="{BB962C8B-B14F-4D97-AF65-F5344CB8AC3E}">
        <p14:creationId xmlns:p14="http://schemas.microsoft.com/office/powerpoint/2010/main" val="301112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5470-4BA1-9C4F-BDFD-D72C08CE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6667-AD49-0E4A-84DA-39B384D1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Typecasting converts between types</a:t>
            </a:r>
          </a:p>
          <a:p>
            <a:r>
              <a:rPr lang="en-US" dirty="0"/>
              <a:t>Widening = convert to a type that can store more data</a:t>
            </a:r>
          </a:p>
          <a:p>
            <a:r>
              <a:rPr lang="en-US" dirty="0"/>
              <a:t>Narrowing = convert to a type that can store less data</a:t>
            </a:r>
          </a:p>
          <a:p>
            <a:pPr lvl="1"/>
            <a:r>
              <a:rPr lang="en-US" dirty="0"/>
              <a:t>Decimals will be truncated when converting from a floating point number to an integer number</a:t>
            </a:r>
          </a:p>
          <a:p>
            <a:r>
              <a:rPr lang="en-US" dirty="0"/>
              <a:t>Example: converting an int to a double is widening</a:t>
            </a:r>
          </a:p>
          <a:p>
            <a:r>
              <a:rPr lang="en-US" dirty="0"/>
              <a:t>Java widens automatically as necessary</a:t>
            </a:r>
          </a:p>
          <a:p>
            <a:r>
              <a:rPr lang="en-US" dirty="0"/>
              <a:t>You can narrow by putting the new type in parentheses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myInt</a:t>
            </a:r>
            <a:r>
              <a:rPr lang="en-US" dirty="0"/>
              <a:t> = (int) 10.3;</a:t>
            </a:r>
          </a:p>
          <a:p>
            <a:r>
              <a:rPr lang="en-US" dirty="0"/>
              <a:t>byte, short, char, int, long, float, double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60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A096-44DD-914B-9925-275B4F103A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 and data types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4D13D-B9BE-2E46-8138-6ADF3D536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Assignment, declaration, and primitive data types</a:t>
            </a:r>
          </a:p>
        </p:txBody>
      </p:sp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FAAE6064-CDB4-4141-9D89-A271D6020A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58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CC22-F7DB-5445-A2B6-AC482A15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580C-C724-9549-B5A6-6A6449D45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Store text data</a:t>
            </a:r>
          </a:p>
          <a:p>
            <a:r>
              <a:rPr lang="en-US" dirty="0"/>
              <a:t>Not a primitive data type, but can be used as one</a:t>
            </a:r>
          </a:p>
          <a:p>
            <a:r>
              <a:rPr lang="en-US" dirty="0"/>
              <a:t>Created by surrounding text in “double quotes”</a:t>
            </a:r>
          </a:p>
          <a:p>
            <a:r>
              <a:rPr lang="en-US" dirty="0"/>
              <a:t>Can be combined by “adding” two strings together</a:t>
            </a:r>
          </a:p>
          <a:p>
            <a:pPr lvl="1"/>
            <a:r>
              <a:rPr lang="en-US" dirty="0"/>
              <a:t>“hello “ + “world” = “hello world”</a:t>
            </a:r>
          </a:p>
        </p:txBody>
      </p:sp>
    </p:spTree>
    <p:extLst>
      <p:ext uri="{BB962C8B-B14F-4D97-AF65-F5344CB8AC3E}">
        <p14:creationId xmlns:p14="http://schemas.microsoft.com/office/powerpoint/2010/main" val="3388326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9EAE-9FDF-B943-97A5-8AF9795C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559EE-67BF-0B48-B2B3-AA374BDC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Addition (+)</a:t>
            </a:r>
          </a:p>
          <a:p>
            <a:r>
              <a:rPr lang="en-US" dirty="0"/>
              <a:t>Subtraction (-)</a:t>
            </a:r>
          </a:p>
          <a:p>
            <a:r>
              <a:rPr lang="en-US" dirty="0"/>
              <a:t>Multiplication (*)</a:t>
            </a:r>
          </a:p>
          <a:p>
            <a:r>
              <a:rPr lang="en-US" dirty="0"/>
              <a:t>Division (/)</a:t>
            </a:r>
          </a:p>
          <a:p>
            <a:r>
              <a:rPr lang="en-US" dirty="0"/>
              <a:t>Modulus (%)</a:t>
            </a:r>
          </a:p>
          <a:p>
            <a:pPr lvl="1"/>
            <a:r>
              <a:rPr lang="en-US" dirty="0"/>
              <a:t>Remainder </a:t>
            </a:r>
          </a:p>
          <a:p>
            <a:r>
              <a:rPr lang="en-US" dirty="0"/>
              <a:t>Java follows order of operations</a:t>
            </a:r>
          </a:p>
          <a:p>
            <a:pPr lvl="1"/>
            <a:r>
              <a:rPr lang="en-US" dirty="0"/>
              <a:t>Parentheses, multiplication, division, modulus, addition, subtraction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2CBA64-2E6C-4A44-8B10-E16E64675C38}"/>
              </a:ext>
            </a:extLst>
          </p:cNvPr>
          <p:cNvGraphicFramePr>
            <a:graphicFrameLocks noGrp="1"/>
          </p:cNvGraphicFramePr>
          <p:nvPr/>
        </p:nvGraphicFramePr>
        <p:xfrm>
          <a:off x="5123997" y="188443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991514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80217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898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+ 6 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88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10 - 8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447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* 3 = 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7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/ 2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2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7 % 2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212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50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EA65-07FB-F742-930B-EF46DF68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numeric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B14D-462A-2047-B4EA-DF89D0B9C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operations can be found in the Math class</a:t>
            </a:r>
          </a:p>
          <a:p>
            <a:r>
              <a:rPr lang="en-US" dirty="0"/>
              <a:t>Example: </a:t>
            </a:r>
            <a:r>
              <a:rPr lang="en-US" dirty="0" err="1"/>
              <a:t>Math.sin</a:t>
            </a:r>
            <a:r>
              <a:rPr lang="en-US" dirty="0"/>
              <a:t>(x) outputs the sine of x</a:t>
            </a:r>
          </a:p>
          <a:p>
            <a:r>
              <a:rPr lang="en-US" dirty="0"/>
              <a:t>All of the trig functions are in radians</a:t>
            </a:r>
          </a:p>
          <a:p>
            <a:r>
              <a:rPr lang="en-US" dirty="0"/>
              <a:t>To convert to radians, use </a:t>
            </a:r>
            <a:r>
              <a:rPr lang="en-US" dirty="0" err="1"/>
              <a:t>Math.toRadians</a:t>
            </a:r>
            <a:r>
              <a:rPr lang="en-US" dirty="0"/>
              <a:t>()</a:t>
            </a:r>
          </a:p>
          <a:p>
            <a:r>
              <a:rPr lang="en-US" dirty="0"/>
              <a:t>Absolute value is </a:t>
            </a:r>
            <a:r>
              <a:rPr lang="en-US" dirty="0" err="1"/>
              <a:t>Math.abs</a:t>
            </a:r>
            <a:r>
              <a:rPr lang="en-US" dirty="0"/>
              <a:t>()</a:t>
            </a:r>
          </a:p>
          <a:p>
            <a:r>
              <a:rPr lang="en-US" dirty="0"/>
              <a:t>Exponents are </a:t>
            </a:r>
            <a:r>
              <a:rPr lang="en-US" dirty="0" err="1"/>
              <a:t>Math.pow</a:t>
            </a:r>
            <a:r>
              <a:rPr lang="en-US" dirty="0"/>
              <a:t>(base, exponent)</a:t>
            </a:r>
          </a:p>
          <a:p>
            <a:r>
              <a:rPr lang="en-US" dirty="0"/>
              <a:t>Floor and ceil take the input and either round them down (floor) or up (ceil)</a:t>
            </a:r>
          </a:p>
          <a:p>
            <a:r>
              <a:rPr lang="en-US" dirty="0"/>
              <a:t>Round does normal rounding</a:t>
            </a:r>
          </a:p>
          <a:p>
            <a:r>
              <a:rPr lang="en-US" dirty="0"/>
              <a:t>Max and min finds the maximum and minimum of two inputs</a:t>
            </a:r>
          </a:p>
        </p:txBody>
      </p:sp>
    </p:spTree>
    <p:extLst>
      <p:ext uri="{BB962C8B-B14F-4D97-AF65-F5344CB8AC3E}">
        <p14:creationId xmlns:p14="http://schemas.microsoft.com/office/powerpoint/2010/main" val="715839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B4E1-9333-B447-8F8A-2866B298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vs floating point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8EB5-D9C5-8542-A976-868E89C35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both operands are integers, the decimals are truncated</a:t>
            </a:r>
          </a:p>
          <a:p>
            <a:pPr lvl="1"/>
            <a:r>
              <a:rPr lang="en-US" dirty="0"/>
              <a:t>Example: 5/3 = 1</a:t>
            </a:r>
          </a:p>
          <a:p>
            <a:pPr lvl="1"/>
            <a:r>
              <a:rPr lang="en-US" dirty="0"/>
              <a:t>Both numbers are integers so the decimal part goes away</a:t>
            </a:r>
          </a:p>
          <a:p>
            <a:r>
              <a:rPr lang="en-US" dirty="0"/>
              <a:t>If at least ONE of the operands is a floating point (float or double), the decimals are NOT </a:t>
            </a:r>
            <a:r>
              <a:rPr lang="en-US" dirty="0" err="1"/>
              <a:t>truncatetd</a:t>
            </a:r>
            <a:endParaRPr lang="en-US" dirty="0"/>
          </a:p>
          <a:p>
            <a:pPr lvl="1"/>
            <a:r>
              <a:rPr lang="en-US" dirty="0"/>
              <a:t>Example 5.0/3 = 1.66666667</a:t>
            </a:r>
          </a:p>
          <a:p>
            <a:pPr lvl="1"/>
            <a:r>
              <a:rPr lang="en-US" dirty="0"/>
              <a:t>One number has a decimal so the decimal part stays</a:t>
            </a:r>
          </a:p>
        </p:txBody>
      </p:sp>
    </p:spTree>
    <p:extLst>
      <p:ext uri="{BB962C8B-B14F-4D97-AF65-F5344CB8AC3E}">
        <p14:creationId xmlns:p14="http://schemas.microsoft.com/office/powerpoint/2010/main" val="236347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2849-3B05-6B4E-A63B-A426C1BA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036DB-313E-1A48-82B2-53FC1A5AD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Just like numeric operators but takes value from variable, does operation, and stores result back in variable</a:t>
            </a:r>
          </a:p>
          <a:p>
            <a:r>
              <a:rPr lang="en-US" dirty="0"/>
              <a:t>Multiply x by 2 to get 6</a:t>
            </a:r>
          </a:p>
          <a:p>
            <a:r>
              <a:rPr lang="en-US" dirty="0"/>
              <a:t>Store 6 into 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0E736-4289-C044-BDB4-131FBAB1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463" y="3822182"/>
            <a:ext cx="23495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7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17D8-D40F-C64B-A7EE-9C687E96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C2ED-F272-B848-8DA7-F33A1090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Single-line statements end with a semicolon (;)</a:t>
            </a:r>
          </a:p>
          <a:p>
            <a:r>
              <a:rPr lang="en-US" dirty="0"/>
              <a:t>Multi-line statements may have code blocks</a:t>
            </a:r>
          </a:p>
          <a:p>
            <a:r>
              <a:rPr lang="en-US" dirty="0"/>
              <a:t>Code blocks are denoted with {curly braces}</a:t>
            </a:r>
          </a:p>
        </p:txBody>
      </p:sp>
    </p:spTree>
    <p:extLst>
      <p:ext uri="{BB962C8B-B14F-4D97-AF65-F5344CB8AC3E}">
        <p14:creationId xmlns:p14="http://schemas.microsoft.com/office/powerpoint/2010/main" val="1919991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98B9-9824-9E45-9264-A5148B19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7DD9-43E4-5343-AFB1-84276670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or subtract 1 from the variable</a:t>
            </a:r>
          </a:p>
          <a:p>
            <a:r>
              <a:rPr lang="en-US" dirty="0"/>
              <a:t>++x, x++, --x, x--</a:t>
            </a:r>
          </a:p>
          <a:p>
            <a:r>
              <a:rPr lang="en-US" dirty="0"/>
              <a:t>Can be used in expressions or standalone</a:t>
            </a:r>
          </a:p>
          <a:p>
            <a:r>
              <a:rPr lang="en-US" dirty="0"/>
              <a:t>Pre-increment increments and uses the new value</a:t>
            </a:r>
          </a:p>
          <a:p>
            <a:r>
              <a:rPr lang="en-US" dirty="0"/>
              <a:t>Post-increment uses the old value then increments</a:t>
            </a:r>
          </a:p>
          <a:p>
            <a:r>
              <a:rPr lang="en-US" dirty="0"/>
              <a:t>Pre/post doesn’t matter if not using in an expression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E0697-9D10-BD48-A8B5-D991044A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664" y="1838758"/>
            <a:ext cx="661670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CA8F95-7EE3-2941-BE12-9B7E5FE6B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664" y="2930052"/>
            <a:ext cx="6616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82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C7F7-3CC5-2140-BE3D-E2A66F6D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 operators cont’d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2EC4FBF-86D6-9C44-9BF6-B00C488502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65867"/>
          <a:ext cx="9906000" cy="3522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572">
                  <a:extLst>
                    <a:ext uri="{9D8B030D-6E8A-4147-A177-3AD203B41FA5}">
                      <a16:colId xmlns:a16="http://schemas.microsoft.com/office/drawing/2014/main" val="313116026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70010422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4120060340"/>
                    </a:ext>
                  </a:extLst>
                </a:gridCol>
                <a:gridCol w="2264228">
                  <a:extLst>
                    <a:ext uri="{9D8B030D-6E8A-4147-A177-3AD203B41FA5}">
                      <a16:colId xmlns:a16="http://schemas.microsoft.com/office/drawing/2014/main" val="716789135"/>
                    </a:ext>
                  </a:extLst>
                </a:gridCol>
              </a:tblGrid>
              <a:tr h="44036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(x =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41971"/>
                  </a:ext>
                </a:extLst>
              </a:tr>
              <a:tr h="770640">
                <a:tc>
                  <a:txBody>
                    <a:bodyPr/>
                    <a:lstStyle/>
                    <a:p>
                      <a:r>
                        <a:rPr lang="en-US" dirty="0"/>
                        <a:t>Pre-increment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1 to x and uses the new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= ++x</a:t>
                      </a:r>
                    </a:p>
                    <a:p>
                      <a:r>
                        <a:rPr lang="en-US" dirty="0"/>
                        <a:t>y is now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504939"/>
                  </a:ext>
                </a:extLst>
              </a:tr>
              <a:tr h="770640">
                <a:tc>
                  <a:txBody>
                    <a:bodyPr/>
                    <a:lstStyle/>
                    <a:p>
                      <a:r>
                        <a:rPr lang="en-US" dirty="0"/>
                        <a:t>Post-increment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1 to x and uses the old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= x++</a:t>
                      </a:r>
                    </a:p>
                    <a:p>
                      <a:r>
                        <a:rPr lang="en-US" dirty="0"/>
                        <a:t>y is now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76461"/>
                  </a:ext>
                </a:extLst>
              </a:tr>
              <a:tr h="770640">
                <a:tc>
                  <a:txBody>
                    <a:bodyPr/>
                    <a:lstStyle/>
                    <a:p>
                      <a:r>
                        <a:rPr lang="en-US" dirty="0"/>
                        <a:t>Pre-decrement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1 from x and uses the new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= --x</a:t>
                      </a:r>
                    </a:p>
                    <a:p>
                      <a:r>
                        <a:rPr lang="en-US" dirty="0"/>
                        <a:t>y is now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177018"/>
                  </a:ext>
                </a:extLst>
              </a:tr>
              <a:tr h="770640">
                <a:tc>
                  <a:txBody>
                    <a:bodyPr/>
                    <a:lstStyle/>
                    <a:p>
                      <a:r>
                        <a:rPr lang="en-US" dirty="0"/>
                        <a:t>Post-decrement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1 from x and uses the old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= x--</a:t>
                      </a:r>
                    </a:p>
                    <a:p>
                      <a:r>
                        <a:rPr lang="en-US" dirty="0"/>
                        <a:t>y is now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723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229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84B2-127F-B642-9904-F6CA1568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6" y="639838"/>
            <a:ext cx="10131425" cy="1456267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5DFF-468A-D040-8A24-37105054A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operator – outputs true if both inputs are true</a:t>
            </a:r>
          </a:p>
          <a:p>
            <a:r>
              <a:rPr lang="en-US" dirty="0"/>
              <a:t>OR operator – outputs true if either input is true</a:t>
            </a:r>
          </a:p>
          <a:p>
            <a:r>
              <a:rPr lang="en-US" dirty="0"/>
              <a:t>NOT operator – outputs the opposite of the input</a:t>
            </a:r>
          </a:p>
          <a:p>
            <a:r>
              <a:rPr lang="en-US" dirty="0"/>
              <a:t>Order of operations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275936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1E73-4063-A343-B83D-37D2A9C9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0A801EB-699A-A048-B959-8A157E3278FB}"/>
              </a:ext>
            </a:extLst>
          </p:cNvPr>
          <p:cNvGraphicFramePr>
            <a:graphicFrameLocks noGrp="1"/>
          </p:cNvGraphicFramePr>
          <p:nvPr/>
        </p:nvGraphicFramePr>
        <p:xfrm>
          <a:off x="1222828" y="2180034"/>
          <a:ext cx="35850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10">
                  <a:extLst>
                    <a:ext uri="{9D8B030D-6E8A-4147-A177-3AD203B41FA5}">
                      <a16:colId xmlns:a16="http://schemas.microsoft.com/office/drawing/2014/main" val="3397580262"/>
                    </a:ext>
                  </a:extLst>
                </a:gridCol>
                <a:gridCol w="1195010">
                  <a:extLst>
                    <a:ext uri="{9D8B030D-6E8A-4147-A177-3AD203B41FA5}">
                      <a16:colId xmlns:a16="http://schemas.microsoft.com/office/drawing/2014/main" val="2264227560"/>
                    </a:ext>
                  </a:extLst>
                </a:gridCol>
                <a:gridCol w="1195010">
                  <a:extLst>
                    <a:ext uri="{9D8B030D-6E8A-4147-A177-3AD203B41FA5}">
                      <a16:colId xmlns:a16="http://schemas.microsoft.com/office/drawing/2014/main" val="239301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8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4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4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427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65CC12-9C0C-3D46-87B5-984E9AE8EAD0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183663"/>
          <a:ext cx="35850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10">
                  <a:extLst>
                    <a:ext uri="{9D8B030D-6E8A-4147-A177-3AD203B41FA5}">
                      <a16:colId xmlns:a16="http://schemas.microsoft.com/office/drawing/2014/main" val="3397580262"/>
                    </a:ext>
                  </a:extLst>
                </a:gridCol>
                <a:gridCol w="1195010">
                  <a:extLst>
                    <a:ext uri="{9D8B030D-6E8A-4147-A177-3AD203B41FA5}">
                      <a16:colId xmlns:a16="http://schemas.microsoft.com/office/drawing/2014/main" val="2264227560"/>
                    </a:ext>
                  </a:extLst>
                </a:gridCol>
                <a:gridCol w="1195010">
                  <a:extLst>
                    <a:ext uri="{9D8B030D-6E8A-4147-A177-3AD203B41FA5}">
                      <a16:colId xmlns:a16="http://schemas.microsoft.com/office/drawing/2014/main" val="239301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8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4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4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427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C72BAD-CC9F-4D43-B27A-92F563763101}"/>
              </a:ext>
            </a:extLst>
          </p:cNvPr>
          <p:cNvGraphicFramePr>
            <a:graphicFrameLocks noGrp="1"/>
          </p:cNvGraphicFramePr>
          <p:nvPr/>
        </p:nvGraphicFramePr>
        <p:xfrm>
          <a:off x="4337351" y="5086770"/>
          <a:ext cx="23900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10">
                  <a:extLst>
                    <a:ext uri="{9D8B030D-6E8A-4147-A177-3AD203B41FA5}">
                      <a16:colId xmlns:a16="http://schemas.microsoft.com/office/drawing/2014/main" val="3397580262"/>
                    </a:ext>
                  </a:extLst>
                </a:gridCol>
                <a:gridCol w="1195010">
                  <a:extLst>
                    <a:ext uri="{9D8B030D-6E8A-4147-A177-3AD203B41FA5}">
                      <a16:colId xmlns:a16="http://schemas.microsoft.com/office/drawing/2014/main" val="239301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8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4804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08134F9-94B3-AC4F-AB35-BAF2AA3314AF}"/>
              </a:ext>
            </a:extLst>
          </p:cNvPr>
          <p:cNvSpPr txBox="1"/>
          <p:nvPr/>
        </p:nvSpPr>
        <p:spPr>
          <a:xfrm>
            <a:off x="4337351" y="4692495"/>
            <a:ext cx="239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Truth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F1841-427C-5F4B-A9C0-E2ECD554886A}"/>
              </a:ext>
            </a:extLst>
          </p:cNvPr>
          <p:cNvSpPr txBox="1"/>
          <p:nvPr/>
        </p:nvSpPr>
        <p:spPr>
          <a:xfrm>
            <a:off x="1227664" y="1796174"/>
            <a:ext cx="358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 Truth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D1D6E-E3D1-C541-91C0-CC64FE14D714}"/>
              </a:ext>
            </a:extLst>
          </p:cNvPr>
          <p:cNvSpPr txBox="1"/>
          <p:nvPr/>
        </p:nvSpPr>
        <p:spPr>
          <a:xfrm>
            <a:off x="6108927" y="1810702"/>
            <a:ext cx="358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 Truth Table</a:t>
            </a:r>
          </a:p>
        </p:txBody>
      </p:sp>
    </p:spTree>
    <p:extLst>
      <p:ext uri="{BB962C8B-B14F-4D97-AF65-F5344CB8AC3E}">
        <p14:creationId xmlns:p14="http://schemas.microsoft.com/office/powerpoint/2010/main" val="2113864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5115-C2CC-BA48-A986-61789312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2C0BB4-12CC-A849-8BFD-26376B88AD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87385" y="2065867"/>
          <a:ext cx="7217229" cy="3748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968">
                  <a:extLst>
                    <a:ext uri="{9D8B030D-6E8A-4147-A177-3AD203B41FA5}">
                      <a16:colId xmlns:a16="http://schemas.microsoft.com/office/drawing/2014/main" val="2356862004"/>
                    </a:ext>
                  </a:extLst>
                </a:gridCol>
                <a:gridCol w="2800912">
                  <a:extLst>
                    <a:ext uri="{9D8B030D-6E8A-4147-A177-3AD203B41FA5}">
                      <a16:colId xmlns:a16="http://schemas.microsoft.com/office/drawing/2014/main" val="2159622169"/>
                    </a:ext>
                  </a:extLst>
                </a:gridCol>
                <a:gridCol w="3009349">
                  <a:extLst>
                    <a:ext uri="{9D8B030D-6E8A-4147-A177-3AD203B41FA5}">
                      <a16:colId xmlns:a16="http://schemas.microsoft.com/office/drawing/2014/main" val="209627982"/>
                    </a:ext>
                  </a:extLst>
                </a:gridCol>
              </a:tblGrid>
              <a:tr h="485154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397912"/>
                  </a:ext>
                </a:extLst>
              </a:tr>
              <a:tr h="485154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== 1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664538"/>
                  </a:ext>
                </a:extLst>
              </a:tr>
              <a:tr h="485154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!= 2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87683"/>
                  </a:ext>
                </a:extLst>
              </a:tr>
              <a:tr h="837389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&gt;= 5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954258"/>
                  </a:ext>
                </a:extLst>
              </a:tr>
              <a:tr h="485154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&lt;= 5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1278"/>
                  </a:ext>
                </a:extLst>
              </a:tr>
              <a:tr h="485154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&gt; 9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30715"/>
                  </a:ext>
                </a:extLst>
              </a:tr>
              <a:tr h="485154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&lt; 5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562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541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075B-634D-054D-B2F5-2B73B786C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operators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51E78-9485-5E40-944F-4562915B5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Numeric, Boolean, and comparison operators </a:t>
            </a:r>
          </a:p>
        </p:txBody>
      </p:sp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7C1A66D5-C740-B84B-8279-7BA42B0D0F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18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2D1D-FDD0-CA43-8265-43801AB8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Averaging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A494A-1660-BD43-8D56-846C2FDD3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 that finds the average of 3 numbers</a:t>
            </a:r>
          </a:p>
        </p:txBody>
      </p:sp>
    </p:spTree>
    <p:extLst>
      <p:ext uri="{BB962C8B-B14F-4D97-AF65-F5344CB8AC3E}">
        <p14:creationId xmlns:p14="http://schemas.microsoft.com/office/powerpoint/2010/main" val="291666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D454-F2C7-6940-AECA-65A5722F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8199-2968-7943-94EA-68C23C25B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tell others how your program works</a:t>
            </a:r>
          </a:p>
          <a:p>
            <a:r>
              <a:rPr lang="en-US" dirty="0"/>
              <a:t>Comments are just skipped over when running your program</a:t>
            </a:r>
          </a:p>
          <a:p>
            <a:pPr lvl="1"/>
            <a:r>
              <a:rPr lang="en-US" dirty="0"/>
              <a:t>Will not influence the execution of your program at all</a:t>
            </a:r>
          </a:p>
          <a:p>
            <a:r>
              <a:rPr lang="en-US" dirty="0"/>
              <a:t>Have single line comments, multi line comments, and Javadoc comments</a:t>
            </a:r>
          </a:p>
          <a:p>
            <a:r>
              <a:rPr lang="en-US" dirty="0"/>
              <a:t>Single line comments: //</a:t>
            </a:r>
          </a:p>
          <a:p>
            <a:r>
              <a:rPr lang="en-US" dirty="0"/>
              <a:t>Multi line comments: /* */</a:t>
            </a:r>
          </a:p>
          <a:p>
            <a:r>
              <a:rPr lang="en-US" dirty="0"/>
              <a:t>Javadoc: /** */</a:t>
            </a:r>
          </a:p>
          <a:p>
            <a:pPr lvl="1"/>
            <a:r>
              <a:rPr lang="en-US" dirty="0"/>
              <a:t>Used for documentation, can be exported to a website</a:t>
            </a:r>
          </a:p>
          <a:p>
            <a:r>
              <a:rPr lang="en-US" dirty="0"/>
              <a:t>Comments will be used in this to annotate programs and explain concepts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9AE9F-0835-1D4D-A062-047F1E6F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985" y="368300"/>
            <a:ext cx="24765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8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E01D-459A-0744-A7BA-78F5D6F8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A06A-7A75-5347-91A8-5A9540B8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folders</a:t>
            </a:r>
          </a:p>
          <a:p>
            <a:pPr lvl="1"/>
            <a:r>
              <a:rPr lang="en-US" dirty="0"/>
              <a:t>Goes from broad to narrow</a:t>
            </a:r>
          </a:p>
          <a:p>
            <a:r>
              <a:rPr lang="en-US" dirty="0"/>
              <a:t>Used to organize programs</a:t>
            </a:r>
          </a:p>
          <a:p>
            <a:r>
              <a:rPr lang="en-US" dirty="0"/>
              <a:t>To reference a package, put a dot between each part</a:t>
            </a:r>
          </a:p>
          <a:p>
            <a:r>
              <a:rPr lang="en-US" dirty="0"/>
              <a:t>Normally a backwards domain name (or non-existent domain name)</a:t>
            </a:r>
          </a:p>
          <a:p>
            <a:r>
              <a:rPr lang="en-US" dirty="0"/>
              <a:t>Package declaration is placed at the top of every file</a:t>
            </a:r>
          </a:p>
          <a:p>
            <a:r>
              <a:rPr lang="en-US" dirty="0"/>
              <a:t>Example: </a:t>
            </a:r>
            <a:r>
              <a:rPr lang="en-US" dirty="0" err="1"/>
              <a:t>com.calebli.tutorial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FF0C0-2EFC-DF4D-B7F0-43AF1C8FD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38" b="-4483"/>
          <a:stretch/>
        </p:blipFill>
        <p:spPr>
          <a:xfrm>
            <a:off x="5886173" y="1827328"/>
            <a:ext cx="5778009" cy="4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4109-2832-8742-ADAC-695607C1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your first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1786C-F8DA-8941-B6B3-06E625DC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</a:t>
            </a:r>
          </a:p>
          <a:p>
            <a:r>
              <a:rPr lang="en-US" dirty="0"/>
              <a:t>Create main method</a:t>
            </a:r>
          </a:p>
          <a:p>
            <a:pPr lvl="1"/>
            <a:r>
              <a:rPr lang="en-US" dirty="0"/>
              <a:t>Always needs to be 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Java runs the main method, so your code should go there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(“Hello World!”)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C804A-691D-C646-A834-20710C2C4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884" y="4305300"/>
            <a:ext cx="7835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6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00F3-F6DA-3B4C-8941-BFB02550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BD28C-C312-3F4C-A103-934D5776F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ran the main method inside your class</a:t>
            </a:r>
          </a:p>
          <a:p>
            <a:r>
              <a:rPr lang="en-US" dirty="0"/>
              <a:t>The main method contained a </a:t>
            </a:r>
            <a:r>
              <a:rPr lang="en-US" dirty="0" err="1"/>
              <a:t>println</a:t>
            </a:r>
            <a:r>
              <a:rPr lang="en-US" dirty="0"/>
              <a:t> statement that printed “Hello World”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103290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CD1C-5462-F04C-88C4-94FD27A6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System.out.println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326F-A627-8D4F-8232-7D52CFC99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outputting to the console</a:t>
            </a:r>
          </a:p>
          <a:p>
            <a:r>
              <a:rPr lang="en-US" dirty="0"/>
              <a:t>Print data to the user</a:t>
            </a:r>
          </a:p>
          <a:p>
            <a:r>
              <a:rPr lang="en-US" dirty="0" err="1"/>
              <a:t>Println</a:t>
            </a:r>
            <a:r>
              <a:rPr lang="en-US" dirty="0"/>
              <a:t> goes to the next line after printing</a:t>
            </a:r>
          </a:p>
          <a:p>
            <a:r>
              <a:rPr lang="en-US" dirty="0"/>
              <a:t>Print doesn’t go to the next line, so the next print will happen on the same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0AC70-47AE-8F4C-9BFC-50DCD7AA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50" y="4476464"/>
            <a:ext cx="1244600" cy="59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703008-85D6-AB47-8DB2-C0B2A3519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163" y="4542856"/>
            <a:ext cx="2019300" cy="33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69C300-25F5-FA42-AD13-CC6C0182E640}"/>
              </a:ext>
            </a:extLst>
          </p:cNvPr>
          <p:cNvSpPr txBox="1"/>
          <p:nvPr/>
        </p:nvSpPr>
        <p:spPr>
          <a:xfrm>
            <a:off x="863029" y="4107132"/>
            <a:ext cx="277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Println</a:t>
            </a:r>
            <a:r>
              <a:rPr lang="en-US" dirty="0"/>
              <a:t> goes to the next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CD40C-0C26-544B-A635-07AEF0CE4A73}"/>
              </a:ext>
            </a:extLst>
          </p:cNvPr>
          <p:cNvSpPr txBox="1"/>
          <p:nvPr/>
        </p:nvSpPr>
        <p:spPr>
          <a:xfrm>
            <a:off x="3970858" y="4135424"/>
            <a:ext cx="314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doesn’t go to the next line</a:t>
            </a:r>
          </a:p>
        </p:txBody>
      </p:sp>
    </p:spTree>
    <p:extLst>
      <p:ext uri="{BB962C8B-B14F-4D97-AF65-F5344CB8AC3E}">
        <p14:creationId xmlns:p14="http://schemas.microsoft.com/office/powerpoint/2010/main" val="376358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984A-7929-CC4E-8A4C-21F8C86F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BCA5-D6B3-9145-A680-5BB4E3A69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5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8468-02EB-D044-867F-318BC342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940C-1A7A-4A41-8962-6FCABA811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Stores data of different types</a:t>
            </a:r>
          </a:p>
          <a:p>
            <a:r>
              <a:rPr lang="en-US" dirty="0"/>
              <a:t>Data can be recalled by using the variable name</a:t>
            </a:r>
          </a:p>
          <a:p>
            <a:r>
              <a:rPr lang="en-US" dirty="0"/>
              <a:t>Declare a variable with the type and the name</a:t>
            </a:r>
          </a:p>
          <a:p>
            <a:pPr lvl="1"/>
            <a:r>
              <a:rPr lang="en-US" dirty="0"/>
              <a:t>Save a space for a variable of type ___ and give it the name ___</a:t>
            </a:r>
          </a:p>
          <a:p>
            <a:r>
              <a:rPr lang="en-US" dirty="0"/>
              <a:t>Give variables values with the assignment operator (=)</a:t>
            </a:r>
          </a:p>
          <a:p>
            <a:r>
              <a:rPr lang="en-US" dirty="0"/>
              <a:t>Able to declare and assign in one step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60CDB-2AB8-9941-9BB9-07E7E57FB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1066800"/>
            <a:ext cx="5905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48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{416731CD-DBBE-C049-9ECE-1C050A095085}tf10001058</Template>
  <TotalTime>741</TotalTime>
  <Words>1357</Words>
  <Application>Microsoft Macintosh PowerPoint</Application>
  <PresentationFormat>Widescreen</PresentationFormat>
  <Paragraphs>247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Celestial</vt:lpstr>
      <vt:lpstr>Intro to Java</vt:lpstr>
      <vt:lpstr>Syntax in java</vt:lpstr>
      <vt:lpstr>Comments in java</vt:lpstr>
      <vt:lpstr>Packages</vt:lpstr>
      <vt:lpstr>Making your first program</vt:lpstr>
      <vt:lpstr>What happened?</vt:lpstr>
      <vt:lpstr>System.out.println()</vt:lpstr>
      <vt:lpstr>Variables and operations</vt:lpstr>
      <vt:lpstr>Variables</vt:lpstr>
      <vt:lpstr>Primitive Data types</vt:lpstr>
      <vt:lpstr>Using data types</vt:lpstr>
      <vt:lpstr>Assigning values</vt:lpstr>
      <vt:lpstr>Typecasting</vt:lpstr>
      <vt:lpstr>Variables and data types game</vt:lpstr>
      <vt:lpstr>Strings</vt:lpstr>
      <vt:lpstr>Numeric Operators</vt:lpstr>
      <vt:lpstr>Other numeric operations</vt:lpstr>
      <vt:lpstr>Integer vs floating point division</vt:lpstr>
      <vt:lpstr>Augmented assignment operators</vt:lpstr>
      <vt:lpstr>Increment and decrement operators</vt:lpstr>
      <vt:lpstr>Increment and decrement operators cont’d</vt:lpstr>
      <vt:lpstr>Boolean operations</vt:lpstr>
      <vt:lpstr>Truth tables</vt:lpstr>
      <vt:lpstr>Comparison operators</vt:lpstr>
      <vt:lpstr>Java operators game</vt:lpstr>
      <vt:lpstr>Case study: Averaging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operations</dc:title>
  <dc:creator>Caleb Li</dc:creator>
  <cp:lastModifiedBy>Caleb Li</cp:lastModifiedBy>
  <cp:revision>12</cp:revision>
  <dcterms:created xsi:type="dcterms:W3CDTF">2022-03-03T04:19:44Z</dcterms:created>
  <dcterms:modified xsi:type="dcterms:W3CDTF">2022-03-03T16:41:06Z</dcterms:modified>
</cp:coreProperties>
</file>