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sldIdLst>
    <p:sldId id="256" r:id="rId2"/>
    <p:sldId id="264" r:id="rId3"/>
    <p:sldId id="279" r:id="rId4"/>
    <p:sldId id="280" r:id="rId5"/>
    <p:sldId id="269" r:id="rId6"/>
    <p:sldId id="285" r:id="rId7"/>
    <p:sldId id="257" r:id="rId8"/>
    <p:sldId id="262" r:id="rId9"/>
    <p:sldId id="265" r:id="rId10"/>
    <p:sldId id="266" r:id="rId11"/>
    <p:sldId id="259" r:id="rId12"/>
    <p:sldId id="286" r:id="rId13"/>
    <p:sldId id="260" r:id="rId14"/>
    <p:sldId id="261" r:id="rId15"/>
    <p:sldId id="273" r:id="rId16"/>
    <p:sldId id="274" r:id="rId17"/>
    <p:sldId id="272" r:id="rId18"/>
    <p:sldId id="275" r:id="rId19"/>
    <p:sldId id="276" r:id="rId20"/>
    <p:sldId id="282" r:id="rId21"/>
    <p:sldId id="277" r:id="rId22"/>
    <p:sldId id="267" r:id="rId23"/>
    <p:sldId id="268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4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C5D36-F2BC-49A4-9D2B-231E57217943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00D4A-F2FD-4808-9207-079EEC920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0F3D8-8321-45FE-80F9-E7309D6F7A35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2C540-F5E0-447A-8FA8-905932871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E4FB2-9FF4-4CE6-97D7-327145EC4EA3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1AF24-9C84-45CD-8DB2-3F2BD6DB7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0DE2E-399C-497C-A4A8-7A2657FC3678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6867F-6D64-4D72-8430-B591259ED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C96C6-623E-4569-AADD-32B2D209FFBB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F5F06-F74E-462A-9243-D1C823616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39AE5-E36B-4B0E-9D4C-DF8282DC8EE1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1C008-33AB-47F2-B28C-5A0F07BCA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0021-1323-47C7-B429-B3F3C6C019EB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49BEE-B928-4870-9D01-EED0870C4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9EA48-4C6A-41EA-A4A8-757E91A66C64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B5052-D836-477B-9088-FA7FC3456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C272C-66BD-4599-96E6-1AB1EE62BA98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27CC2-7EE3-477E-9330-829F437A1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290C-006C-4CE2-8C8C-7D3F7313B427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FFA70-BFE1-4EED-B51F-9E5EEBE3C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331B4-78AC-45E2-A693-78B145F72084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8D59B-5357-40B6-966B-FDB03895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8D25393-6375-4097-9990-4F66C4C3C319}" type="datetimeFigureOut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FC24DE2-5EC3-4283-8E63-D1F7CBD53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56" r:id="rId4"/>
    <p:sldLayoutId id="2147484162" r:id="rId5"/>
    <p:sldLayoutId id="2147484157" r:id="rId6"/>
    <p:sldLayoutId id="2147484163" r:id="rId7"/>
    <p:sldLayoutId id="2147484164" r:id="rId8"/>
    <p:sldLayoutId id="2147484165" r:id="rId9"/>
    <p:sldLayoutId id="2147484158" r:id="rId10"/>
    <p:sldLayoutId id="21474841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2664296"/>
          </a:xfrm>
        </p:spPr>
        <p:txBody>
          <a:bodyPr>
            <a:noAutofit/>
          </a:bodyPr>
          <a:lstStyle/>
          <a:p>
            <a:pPr marL="484632" algn="ctr" eaLnBrk="1" fontAlgn="auto" hangingPunct="1">
              <a:spcAft>
                <a:spcPts val="0"/>
              </a:spcAft>
              <a:defRPr/>
            </a:pPr>
            <a:r>
              <a:rPr lang="ru-RU" sz="44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Презентация по географии</a:t>
            </a:r>
            <a:br>
              <a:rPr lang="ru-RU" sz="44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44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на тему:</a:t>
            </a:r>
            <a:br>
              <a:rPr lang="ru-RU" sz="44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«Глобальные проблемы человечества» </a:t>
            </a:r>
            <a:b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44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ru-RU" sz="44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32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Работу выполнил </a:t>
            </a:r>
            <a:r>
              <a:rPr lang="ru-RU" sz="32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Климов Д.</a:t>
            </a:r>
            <a:br>
              <a:rPr lang="ru-RU" sz="32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32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РуководителЬ </a:t>
            </a:r>
            <a:r>
              <a:rPr lang="ru-RU" sz="32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Якубсон С. В.</a:t>
            </a:r>
            <a:r>
              <a:rPr lang="ru-RU" sz="32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ru-RU" sz="32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32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2021 Год</a:t>
            </a:r>
            <a:endParaRPr lang="ru-RU" sz="3200" b="1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i="1" dirty="0">
                <a:solidFill>
                  <a:schemeClr val="accent2">
                    <a:lumMod val="50000"/>
                  </a:schemeClr>
                </a:solidFill>
              </a:rPr>
              <a:t>«</a:t>
            </a:r>
            <a:r>
              <a:rPr lang="ru-RU" sz="4400" i="1" dirty="0">
                <a:solidFill>
                  <a:srgbClr val="C00000"/>
                </a:solidFill>
              </a:rPr>
              <a:t>Молодые проблемы»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3200400"/>
          </a:xfrm>
        </p:spPr>
        <p:txBody>
          <a:bodyPr/>
          <a:lstStyle/>
          <a:p>
            <a:pPr eaLnBrk="1" hangingPunct="1"/>
            <a:r>
              <a:rPr lang="ru-RU" sz="28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Поиск лекарств от СПИДа и других новых инфекционных болезней;</a:t>
            </a:r>
          </a:p>
          <a:p>
            <a:pPr eaLnBrk="1" hangingPunct="1"/>
            <a:r>
              <a:rPr lang="ru-RU" sz="28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Ликвидация неграмотности, кризиса культуры и нравственности;</a:t>
            </a:r>
          </a:p>
          <a:p>
            <a:pPr eaLnBrk="1" hangingPunct="1"/>
            <a:r>
              <a:rPr lang="ru-RU" sz="28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Борьба с организованной преступностью и терроризмом;</a:t>
            </a:r>
          </a:p>
          <a:p>
            <a:pPr eaLnBrk="1" hangingPunct="1"/>
            <a:r>
              <a:rPr lang="ru-RU" sz="28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Борьба с наркоманией и наркобизнесом.</a:t>
            </a:r>
          </a:p>
          <a:p>
            <a:pPr eaLnBrk="1" hangingPunct="1"/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Ядерное оружие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1200" b="1" i="1" u="sng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Ядерное оружие</a:t>
            </a:r>
            <a:r>
              <a:rPr lang="ru-RU" sz="112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11200" b="1" i="1" dirty="0">
                <a:solidFill>
                  <a:schemeClr val="tx1"/>
                </a:solidFill>
                <a:latin typeface="Calibri" pitchFamily="34" charset="0"/>
                <a:cs typeface="Andalus" pitchFamily="18" charset="-78"/>
              </a:rPr>
              <a:t>—</a:t>
            </a:r>
            <a:r>
              <a:rPr lang="ru-RU" sz="112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оружие массового поражения взрывного действия, основанное на использовании внутриядерной энергии. 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12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Опасность ядерного оружия обусловлена самим фактом его существования. Несмотря на то, что ядерное оружие применялось в военных действиях всего дважды — при бомбардировках Хиросимы и Нагасаки в 1945 году — по некоторым сведениям, в мире до сих пор насчитываются около 22 тыс. единиц ядерного оружия, и на сегодняшний день было проведено более 2 тыс. ядерных испытаний. Разоружение — это лучший способ защитить себя от таких угроз, но достижение этой цели оказалось исключительно непростой задачей.</a:t>
            </a:r>
            <a:endParaRPr lang="ru-RU" sz="11200" b="1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i="1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добавь</a:t>
            </a:r>
          </a:p>
          <a:p>
            <a:pPr eaLnBrk="1" hangingPunct="1">
              <a:buFont typeface="Wingdings 2" pitchFamily="18" charset="2"/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ru-RU" sz="44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>
          <a:xfrm>
            <a:off x="971600" y="1124744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i="1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добавь</a:t>
            </a:r>
          </a:p>
          <a:p>
            <a:pPr eaLnBrk="1" hangingPunct="1">
              <a:buFont typeface="Wingdings 2" pitchFamily="18" charset="2"/>
              <a:buNone/>
            </a:pP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6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Последствия ядерного взрыва</a:t>
            </a:r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Ударная волна</a:t>
            </a:r>
            <a:r>
              <a:rPr lang="ru-RU" sz="2800" b="1" i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разрушает строения и технику, травмирует людей и оказывает отбрасывающее.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Световое излучение</a:t>
            </a:r>
            <a:r>
              <a:rPr lang="ru-RU" sz="2800" b="1" i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действует только на не прикрытые от взрыва объекты, может вызвать воспламенение горючих материалов и пожары, а также ожоги и поражение зрения человека и животных.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Радиоактивное заражение</a:t>
            </a:r>
            <a:r>
              <a:rPr lang="ru-RU" sz="2800" b="1" i="1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 — </a:t>
            </a: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при подрыве заряда, радиоактивное вещество распыляется на достаточно большой площади, тем самым «убивая» все живое. </a:t>
            </a:r>
          </a:p>
          <a:p>
            <a:pPr eaLnBrk="1" hangingPunct="1"/>
            <a:endParaRPr lang="ru-RU" sz="2800" b="1" i="1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/>
            <a:endParaRPr lang="ru-RU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lum bright="24000" contrast="-21000"/>
          </a:blip>
          <a:srcRect/>
          <a:stretch>
            <a:fillRect/>
          </a:stretch>
        </p:blipFill>
        <p:spPr bwMode="auto">
          <a:xfrm rot="20797024">
            <a:off x="2033378" y="2419587"/>
            <a:ext cx="4875476" cy="3656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3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Предотвращение </a:t>
            </a:r>
            <a:r>
              <a:rPr lang="ru-RU" sz="43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ru-RU" sz="43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43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использования</a:t>
            </a:r>
            <a:endParaRPr lang="ru-RU" sz="43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3048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800" b="1" i="1" u="sng" dirty="0">
                <a:solidFill>
                  <a:srgbClr val="C1752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«</a:t>
            </a:r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Договор о нераспространении ядерного оружия»:</a:t>
            </a:r>
          </a:p>
          <a:p>
            <a:pPr marL="342900" lvl="4" indent="-342900" eaLnBrk="1" hangingPunct="1">
              <a:buSzPct val="70000"/>
              <a:buFont typeface="Wingdings 2" pitchFamily="18" charset="2"/>
              <a:buChar char=""/>
            </a:pP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Не допустить расширения круга стран, обладающих ядерным оружием;</a:t>
            </a:r>
          </a:p>
          <a:p>
            <a:pPr marL="342900" lvl="4" indent="-342900" eaLnBrk="1" hangingPunct="1">
              <a:buSzPct val="70000"/>
              <a:buFont typeface="Wingdings 2" pitchFamily="18" charset="2"/>
              <a:buChar char=""/>
            </a:pP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Ограничить возможность возникновения вооружённого конфликта с применением такого оружия;</a:t>
            </a:r>
          </a:p>
          <a:p>
            <a:pPr marL="342900" lvl="4" indent="-342900" eaLnBrk="1" hangingPunct="1">
              <a:buSzPct val="70000"/>
              <a:buFont typeface="Wingdings 2" pitchFamily="18" charset="2"/>
              <a:buChar char=""/>
            </a:pP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Создать широкие возможности для мирного использования атомной энергии.</a:t>
            </a:r>
            <a:endParaRPr lang="ru-RU" sz="2800" b="1" i="1" u="sng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lvl="4" indent="-342900" eaLnBrk="1" hangingPunct="1">
              <a:buSzPct val="70000"/>
              <a:buFont typeface="Wingdings 2" pitchFamily="18" charset="2"/>
              <a:buNone/>
            </a:pPr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«Договор об ограничении стратегических наступательных вооружений»:</a:t>
            </a:r>
          </a:p>
          <a:p>
            <a:pPr marL="342900" lvl="4" indent="-342900" eaLnBrk="1" hangingPunct="1">
              <a:buSzPct val="70000"/>
              <a:buFont typeface="Wingdings 2" pitchFamily="18" charset="2"/>
              <a:buChar char=""/>
            </a:pP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Обоюдное сокращение арсеналов ядерного оружия между Россией и США.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i="1" dirty="0">
                <a:solidFill>
                  <a:srgbClr val="C00000"/>
                </a:solidFill>
              </a:rPr>
              <a:t>Проблема освоения космоса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371600"/>
          </a:xfrm>
        </p:spPr>
        <p:txBody>
          <a:bodyPr/>
          <a:lstStyle/>
          <a:p>
            <a:pPr eaLnBrk="1" hangingPunct="1"/>
            <a:r>
              <a:rPr lang="ru-RU" sz="2800" b="1" i="1" u="sng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Проблема мирного освоения космоса</a:t>
            </a:r>
            <a:r>
              <a:rPr lang="ru-RU" sz="2800" b="1" i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― глобальная проблема, состоящая в предотвращении угрозы из космоса для одних стран со стороны других стран. </a:t>
            </a:r>
            <a:r>
              <a:rPr lang="ru-RU" sz="2800" b="1" i="1" dirty="0">
                <a:solidFill>
                  <a:schemeClr val="tx1"/>
                </a:solidFill>
              </a:rPr>
              <a:t/>
            </a:r>
            <a:br>
              <a:rPr lang="ru-RU" sz="2800" b="1" i="1" dirty="0">
                <a:solidFill>
                  <a:schemeClr val="tx1"/>
                </a:solidFill>
              </a:rPr>
            </a:br>
            <a:endParaRPr lang="ru-RU" sz="2800" b="1" i="1" dirty="0">
              <a:solidFill>
                <a:schemeClr val="tx1"/>
              </a:solidFill>
            </a:endParaRPr>
          </a:p>
          <a:p>
            <a:pPr eaLnBrk="1" hangingPunct="1"/>
            <a:r>
              <a:rPr lang="ru-RU" dirty="0" smtClean="0"/>
              <a:t>Картину вставить</a:t>
            </a:r>
            <a:endParaRPr lang="ru-RU" dirty="0"/>
          </a:p>
        </p:txBody>
      </p:sp>
      <p:pic>
        <p:nvPicPr>
          <p:cNvPr id="1026" name="Picture 2" descr="https://cache3.youla.io/files/images/780_780/5c/cc/5ccc02490fff815dca390d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6" y="3041575"/>
            <a:ext cx="6112196" cy="355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Экологическая проблема</a:t>
            </a:r>
            <a:r>
              <a:rPr lang="ru-RU" dirty="0">
                <a:solidFill>
                  <a:srgbClr val="C00000"/>
                </a:solidFill>
              </a:rPr>
              <a:t> 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19200"/>
            <a:ext cx="8587680" cy="1849760"/>
          </a:xfrm>
        </p:spPr>
        <p:txBody>
          <a:bodyPr/>
          <a:lstStyle/>
          <a:p>
            <a:pPr eaLnBrk="1" hangingPunct="1"/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Экологическая проблема</a:t>
            </a:r>
            <a:r>
              <a:rPr lang="ru-RU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r>
              <a:rPr lang="ru-RU" sz="2800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— </a:t>
            </a:r>
            <a:r>
              <a:rPr lang="ru-RU" sz="28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это изменение природной среды в результате антропогенных воздействий, ведущее к нарушению структуры и функционирования природы</a:t>
            </a: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eaLnBrk="1" hangingPunct="1"/>
            <a:r>
              <a:rPr lang="ru-RU" sz="2800" dirty="0" smtClean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вставить</a:t>
            </a:r>
            <a:endParaRPr lang="ru-RU" sz="2800" dirty="0">
              <a:solidFill>
                <a:srgbClr val="7C4B3B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https://voop.spb.ru/wp-content/uploads/2020/05/47847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626469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Проблема Мирового океана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1752600"/>
          </a:xfrm>
        </p:spPr>
        <p:txBody>
          <a:bodyPr/>
          <a:lstStyle/>
          <a:p>
            <a:pPr eaLnBrk="1" hangingPunct="1"/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Проблема использования Мирового океана</a:t>
            </a:r>
            <a:r>
              <a:rPr lang="ru-RU" sz="2800" b="1" i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800" b="1" i="1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― </a:t>
            </a: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глобальная проблема, состоящая в том, что с развертыванием хозяйственной деятельности и освоением новых морских транспортных путей воды Мирового океана все больше загрязняются с опасными последствиями для всего живого </a:t>
            </a:r>
          </a:p>
          <a:p>
            <a:pPr eaLnBrk="1" hangingPunct="1"/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Развитие цивилизации привело к усилению загрязнения Мирового океана. Ситуация начала ухудшаться примерно с середины ХХ века, что было связано с развитием химической и нефтеперерабатывающей промышленности.</a:t>
            </a:r>
            <a:r>
              <a:rPr lang="ru-RU" sz="2800" b="1" i="1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0" indent="0" eaLnBrk="1" hangingPunct="1">
              <a:buNone/>
            </a:pPr>
            <a:r>
              <a:rPr lang="ru-RU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ru-RU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ru-RU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1905000"/>
          </a:xfrm>
        </p:spPr>
        <p:txBody>
          <a:bodyPr/>
          <a:lstStyle/>
          <a:p>
            <a:pPr eaLnBrk="1" hangingPunct="1"/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Продовольственная проблема</a:t>
            </a:r>
            <a:r>
              <a:rPr lang="ru-RU" sz="2800" b="1" i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— едва ли не древнейшая из всех глобальных проблем человечества. Голод — крайнее ее проявление и огромное социальное бедствие. На данный момент, в мире большинство голодающих — население Африки.</a:t>
            </a:r>
          </a:p>
          <a:p>
            <a:pPr eaLnBrk="1" hangingPunct="1"/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Глобальная продовольственная проблема – одна из самых давних и важных глобальных проблем </a:t>
            </a:r>
            <a:r>
              <a:rPr lang="ru-RU" sz="28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человечества.</a:t>
            </a:r>
            <a:endParaRPr lang="ru-RU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Продовольственная проблема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Демографическая проблема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2362200"/>
          </a:xfrm>
        </p:spPr>
        <p:txBody>
          <a:bodyPr/>
          <a:lstStyle/>
          <a:p>
            <a:pPr eaLnBrk="1" hangingPunct="1"/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Демографическая проблема</a:t>
            </a:r>
            <a:r>
              <a:rPr lang="ru-RU" sz="2800" b="1" i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000" i="1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― </a:t>
            </a:r>
            <a:r>
              <a:rPr lang="ru-RU" sz="28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последствие относительного и абсолютного роста населения. Рост населения рассматривается как один из факторов, не только препятствующих удовлетворению материальных потребностей, но и угрожающих самому выживанию цивилизации, так как с учетом роста потребления ресурсов природы, технической и энергетической оснащенности давление населения на территорию будет непрерывно возрастать</a:t>
            </a: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ru-RU" sz="2800" b="1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Цель</a:t>
            </a:r>
            <a:r>
              <a:rPr lang="ru-RU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работы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Раскрыть сущность глобальных проблем;</a:t>
            </a:r>
          </a:p>
          <a:p>
            <a:pPr eaLnBrk="1" hangingPunct="1"/>
            <a:r>
              <a:rPr lang="ru-RU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Понять, что их решение требует усилий как на межгосударственном уровне, так и непосредственно каждого из нас;</a:t>
            </a:r>
          </a:p>
          <a:p>
            <a:pPr eaLnBrk="1" hangingPunct="1"/>
            <a:r>
              <a:rPr lang="ru-RU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Показать их взаимосвязь и взаимообусловленность;</a:t>
            </a:r>
          </a:p>
          <a:p>
            <a:pPr eaLnBrk="1" hangingPunct="1"/>
            <a:r>
              <a:rPr lang="ru-RU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Выявить разные точки зрения на пути и средства разрешения глобальных проблем.</a:t>
            </a:r>
          </a:p>
          <a:p>
            <a:pPr eaLnBrk="1" hangingPunct="1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endParaRPr lang="ru-RU" sz="44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029" y="188640"/>
            <a:ext cx="8839200" cy="6912768"/>
          </a:xfrm>
        </p:spPr>
        <p:txBody>
          <a:bodyPr/>
          <a:lstStyle/>
          <a:p>
            <a:pPr algn="just"/>
            <a:r>
              <a:rPr lang="ru-RU" sz="2800" b="1" i="0" dirty="0" smtClean="0">
                <a:solidFill>
                  <a:schemeClr val="tx1"/>
                </a:solidFill>
                <a:effectLst/>
                <a:latin typeface="Open Sans"/>
              </a:rPr>
              <a:t>Глобальная </a:t>
            </a:r>
            <a:r>
              <a:rPr lang="ru-RU" sz="2800" b="1" i="0" dirty="0">
                <a:solidFill>
                  <a:schemeClr val="tx1"/>
                </a:solidFill>
                <a:effectLst/>
                <a:latin typeface="Open Sans"/>
              </a:rPr>
              <a:t>демографическая проблема в наше время проявляет себя в таких аспектах и тенденциях, как: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Open Sans"/>
              </a:rPr>
              <a:t>стремительный прирост населения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Open Sans"/>
              </a:rPr>
              <a:t>;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Open Sans"/>
              </a:rPr>
              <a:t>в большинстве стран Третьего мира отсутствует система контроля прироста населения и внятная демографическая политика;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Open Sans"/>
              </a:rPr>
              <a:t>старение и депопуляция вследствие суженного воспроизводства населения (демографический кризис) в промышленно развитых странах, прежде всего, Западной </a:t>
            </a:r>
            <a:r>
              <a:rPr lang="ru-RU" sz="2800" b="1" i="0" dirty="0" smtClean="0">
                <a:solidFill>
                  <a:schemeClr val="tx1"/>
                </a:solidFill>
                <a:effectLst/>
                <a:latin typeface="Open Sans"/>
              </a:rPr>
              <a:t>Европы.</a:t>
            </a:r>
            <a:endParaRPr lang="ru-RU" sz="2800" b="1" i="0" dirty="0">
              <a:solidFill>
                <a:schemeClr val="tx1"/>
              </a:solidFill>
              <a:effectLst/>
              <a:latin typeface="Open Sans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800" b="0" i="0" dirty="0">
              <a:solidFill>
                <a:srgbClr val="19131A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90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Энергетическая проблема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5310336"/>
          </a:xfrm>
        </p:spPr>
        <p:txBody>
          <a:bodyPr/>
          <a:lstStyle/>
          <a:p>
            <a:pPr eaLnBrk="1" hangingPunct="1"/>
            <a:r>
              <a:rPr lang="ru-RU" sz="28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Энергетическая проблема</a:t>
            </a:r>
            <a:r>
              <a:rPr lang="ru-RU" sz="2800" b="1" i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000" b="1" i="1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― </a:t>
            </a:r>
            <a:r>
              <a:rPr lang="ru-RU" sz="28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это прежде всего проблема надежного обеспечения человечества топливом и сырьем. Ограниченность ресурсов и их исчерпаемость ставит человечество перед необходимостью жесткой экономии энергии, использования новых ресурсосберегающих технологий.</a:t>
            </a:r>
          </a:p>
          <a:p>
            <a:pPr eaLnBrk="1" hangingPunct="1"/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Главной причиной возникновения глобальной энергетической проблемы следует считать быстрый рост потребления минерального топлива в XX в.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</a:rPr>
              <a:t>Пути разрешения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eaLnBrk="1" hangingPunct="1"/>
            <a:r>
              <a:rPr lang="ru-RU" sz="2800" b="1" i="1" dirty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Новое политическое мышление это веление времени. Оно должно проявлять себя во всех сферах деятельности людей.</a:t>
            </a:r>
          </a:p>
          <a:p>
            <a:pPr eaLnBrk="1" hangingPunct="1"/>
            <a:r>
              <a:rPr lang="ru-RU" sz="2800" b="1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Сплотиться </a:t>
            </a:r>
            <a:r>
              <a:rPr lang="ru-RU" sz="2800" b="1" i="1" dirty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всему человечеству;</a:t>
            </a:r>
          </a:p>
          <a:p>
            <a:pPr eaLnBrk="1" hangingPunct="1"/>
            <a:r>
              <a:rPr lang="ru-RU" sz="2800" b="1" i="1" dirty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Совершить невиданные по масштабам и глубине преобразования во всем мире;</a:t>
            </a:r>
          </a:p>
          <a:p>
            <a:pPr eaLnBrk="1" hangingPunct="1"/>
            <a:r>
              <a:rPr lang="ru-RU" sz="2800" b="1" i="0" dirty="0">
                <a:solidFill>
                  <a:schemeClr val="tx1"/>
                </a:solidFill>
                <a:effectLst/>
              </a:rPr>
              <a:t>Расширение пастбищ и пахотных земель. </a:t>
            </a:r>
          </a:p>
          <a:p>
            <a:pPr eaLnBrk="1" hangingPunct="1"/>
            <a:r>
              <a:rPr lang="ru-RU" sz="2800" b="1" i="0" dirty="0" smtClean="0">
                <a:solidFill>
                  <a:schemeClr val="tx1"/>
                </a:solidFill>
                <a:effectLst/>
              </a:rPr>
              <a:t>Мирное </a:t>
            </a:r>
            <a:r>
              <a:rPr lang="ru-RU" sz="2800" b="1" i="0" dirty="0">
                <a:solidFill>
                  <a:schemeClr val="tx1"/>
                </a:solidFill>
                <a:effectLst/>
              </a:rPr>
              <a:t>разрешение международных политических кризисов.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Вывод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eaLnBrk="1" hangingPunct="1"/>
            <a:r>
              <a:rPr lang="ru-RU" sz="2800" b="1" dirty="0">
                <a:solidFill>
                  <a:schemeClr val="tx1"/>
                </a:solidFill>
                <a:latin typeface="+mj-lt"/>
                <a:ea typeface="Calibri" pitchFamily="34" charset="0"/>
                <a:cs typeface="Calibri" pitchFamily="34" charset="0"/>
              </a:rPr>
              <a:t>Глобальные проблемы – это вызов человеческому разуму. Уйти от них невозможно. Их можно только преодолеть. Преодолеть усилиями каждого человека и каждой страны в тесном сотрудничестве ради великой цели -  сохранения возможности жить на Земле.</a:t>
            </a:r>
          </a:p>
          <a:p>
            <a:pPr eaLnBrk="1" hangingPunct="1"/>
            <a:r>
              <a:rPr lang="ru-RU" sz="2800" b="1" i="0" dirty="0">
                <a:solidFill>
                  <a:schemeClr val="tx1"/>
                </a:solidFill>
                <a:effectLst/>
                <a:latin typeface="+mj-lt"/>
              </a:rPr>
              <a:t>К глобальным проблемам современности относятся: проблема бедности, проблема Север-Юг, проблема обеспечения продовольствием, проблема устойчивого развития, энергетическая проблема, демографическая проблема, проблема освоения Мирового океана</a:t>
            </a:r>
            <a:r>
              <a:rPr lang="ru-RU" sz="2800" b="1" i="0" dirty="0" smtClean="0"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ru-RU" sz="2800" b="1" dirty="0">
              <a:solidFill>
                <a:schemeClr val="tx1"/>
              </a:solidFill>
              <a:latin typeface="+mj-lt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Содержимое 2"/>
          <p:cNvSpPr>
            <a:spLocks noGrp="1"/>
          </p:cNvSpPr>
          <p:nvPr>
            <p:ph idx="4294967295"/>
          </p:nvPr>
        </p:nvSpPr>
        <p:spPr>
          <a:xfrm>
            <a:off x="228600" y="332656"/>
            <a:ext cx="8591872" cy="5616624"/>
          </a:xfrm>
        </p:spPr>
        <p:txBody>
          <a:bodyPr/>
          <a:lstStyle/>
          <a:p>
            <a:pPr algn="ctr" eaLnBrk="1" hangingPunct="1">
              <a:buNone/>
            </a:pPr>
            <a:endParaRPr lang="ru-RU" sz="2000" i="1" dirty="0"/>
          </a:p>
          <a:p>
            <a:pPr algn="ctr" eaLnBrk="1" hangingPunct="1">
              <a:buNone/>
            </a:pPr>
            <a:r>
              <a:rPr lang="ru-RU" b="1" i="1" dirty="0">
                <a:solidFill>
                  <a:srgbClr val="C00000"/>
                </a:solidFill>
              </a:rPr>
              <a:t>Список используемой литературы</a:t>
            </a:r>
            <a:r>
              <a:rPr lang="ru-RU" b="1" i="1" dirty="0" smtClean="0">
                <a:solidFill>
                  <a:srgbClr val="C00000"/>
                </a:solidFill>
              </a:rPr>
              <a:t>:</a:t>
            </a:r>
          </a:p>
          <a:p>
            <a:pPr eaLnBrk="1" hangingPunct="1">
              <a:buNone/>
            </a:pPr>
            <a:r>
              <a:rPr lang="ru-RU" b="1" i="1" dirty="0">
                <a:solidFill>
                  <a:srgbClr val="C00000"/>
                </a:solidFill>
              </a:rPr>
              <a:t> </a:t>
            </a:r>
            <a:r>
              <a:rPr lang="ru-RU" b="1" i="1" dirty="0" smtClean="0">
                <a:solidFill>
                  <a:schemeClr val="tx1"/>
                </a:solidFill>
              </a:rPr>
              <a:t>1.Средства  массовой информации</a:t>
            </a:r>
          </a:p>
          <a:p>
            <a:pPr eaLnBrk="1" hangingPunct="1">
              <a:buNone/>
            </a:pPr>
            <a:r>
              <a:rPr lang="ru-RU" b="1" i="1" dirty="0" smtClean="0">
                <a:solidFill>
                  <a:schemeClr val="tx1"/>
                </a:solidFill>
              </a:rPr>
              <a:t>2. Интернет и его ресурсы</a:t>
            </a:r>
          </a:p>
          <a:p>
            <a:pPr eaLnBrk="1" hangingPunct="1">
              <a:buNone/>
            </a:pPr>
            <a:r>
              <a:rPr lang="ru-RU" b="1" i="1" dirty="0" smtClean="0">
                <a:solidFill>
                  <a:schemeClr val="tx1"/>
                </a:solidFill>
              </a:rPr>
              <a:t>3 .</a:t>
            </a:r>
            <a:r>
              <a:rPr lang="ru-RU" b="1" dirty="0"/>
              <a:t> </a:t>
            </a:r>
            <a:r>
              <a:rPr lang="ru-RU" b="1" dirty="0">
                <a:solidFill>
                  <a:schemeClr val="tx1"/>
                </a:solidFill>
              </a:rPr>
              <a:t>В.П. </a:t>
            </a:r>
            <a:r>
              <a:rPr lang="ru-RU" b="1" dirty="0" err="1">
                <a:solidFill>
                  <a:schemeClr val="tx1"/>
                </a:solidFill>
              </a:rPr>
              <a:t>Максаковский</a:t>
            </a:r>
            <a:r>
              <a:rPr lang="ru-RU" b="1" dirty="0">
                <a:solidFill>
                  <a:schemeClr val="tx1"/>
                </a:solidFill>
              </a:rPr>
              <a:t>. Экономическая социальная география мира. 10 класс – М.: Просвещение, </a:t>
            </a:r>
            <a:r>
              <a:rPr lang="ru-RU" b="1" dirty="0" smtClean="0">
                <a:solidFill>
                  <a:schemeClr val="tx1"/>
                </a:solidFill>
              </a:rPr>
              <a:t>2020.</a:t>
            </a:r>
            <a:endParaRPr lang="ru-RU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задачи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eaLnBrk="1" hangingPunct="1"/>
            <a:r>
              <a:rPr lang="ru-RU" sz="2800" i="0" dirty="0">
                <a:solidFill>
                  <a:schemeClr val="tx1"/>
                </a:solidFill>
                <a:effectLst/>
                <a:latin typeface="Open Sans"/>
              </a:rPr>
              <a:t>осмысление глобальных проблем, актуализация знаний по другим предметам. </a:t>
            </a:r>
          </a:p>
          <a:p>
            <a:pPr eaLnBrk="1" hangingPunct="1"/>
            <a:r>
              <a:rPr lang="ru-RU" sz="2800" i="0" dirty="0">
                <a:solidFill>
                  <a:schemeClr val="tx1"/>
                </a:solidFill>
                <a:effectLst/>
                <a:latin typeface="Open Sans"/>
              </a:rPr>
              <a:t> учить анализировать полученную информацию, видеть предметно-следственные связи, аргументировать свою точку зрения.</a:t>
            </a:r>
          </a:p>
          <a:p>
            <a:pPr eaLnBrk="1" hangingPunct="1"/>
            <a:r>
              <a:rPr lang="ru-RU" sz="2800" i="0" dirty="0">
                <a:solidFill>
                  <a:schemeClr val="tx1"/>
                </a:solidFill>
                <a:effectLst/>
                <a:latin typeface="Open Sans"/>
              </a:rPr>
              <a:t>обратить внимание на нравственные аспекты в разрешении глобальных проблем.</a:t>
            </a:r>
            <a:endParaRPr lang="ru-RU" sz="2800" dirty="0">
              <a:solidFill>
                <a:schemeClr val="tx1"/>
              </a:solidFill>
              <a:latin typeface="Open Sans"/>
            </a:endParaRPr>
          </a:p>
          <a:p>
            <a:pPr eaLnBrk="1" hangingPunct="1"/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349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методы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519864" cy="3684315"/>
          </a:xfrm>
        </p:spPr>
        <p:txBody>
          <a:bodyPr/>
          <a:lstStyle/>
          <a:p>
            <a:pPr eaLnBrk="1" hangingPunct="1"/>
            <a:r>
              <a:rPr lang="ru-RU" dirty="0" smtClean="0"/>
              <a:t> </a:t>
            </a:r>
            <a:r>
              <a:rPr lang="ru-RU" b="1" dirty="0" smtClean="0">
                <a:solidFill>
                  <a:schemeClr val="tx1"/>
                </a:solidFill>
              </a:rPr>
              <a:t>Метод системного анализа</a:t>
            </a:r>
          </a:p>
          <a:p>
            <a:pPr eaLnBrk="1" hangingPunct="1"/>
            <a:r>
              <a:rPr lang="ru-RU" b="1" dirty="0" smtClean="0">
                <a:solidFill>
                  <a:schemeClr val="tx1"/>
                </a:solidFill>
              </a:rPr>
              <a:t>Статистический метод</a:t>
            </a:r>
          </a:p>
          <a:p>
            <a:pPr eaLnBrk="1" hangingPunct="1"/>
            <a:r>
              <a:rPr lang="ru-RU" b="1" dirty="0" smtClean="0">
                <a:solidFill>
                  <a:schemeClr val="tx1"/>
                </a:solidFill>
              </a:rPr>
              <a:t>Исследовательский метод</a:t>
            </a:r>
          </a:p>
          <a:p>
            <a:pPr eaLnBrk="1" hangingPunct="1"/>
            <a:r>
              <a:rPr lang="ru-RU" b="1" dirty="0" smtClean="0">
                <a:solidFill>
                  <a:schemeClr val="tx1"/>
                </a:solidFill>
              </a:rPr>
              <a:t>Исторический метод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Содержимое 2"/>
          <p:cNvSpPr>
            <a:spLocks noGrp="1"/>
          </p:cNvSpPr>
          <p:nvPr>
            <p:ph idx="4294967295"/>
          </p:nvPr>
        </p:nvSpPr>
        <p:spPr>
          <a:xfrm>
            <a:off x="228600" y="685800"/>
            <a:ext cx="5181600" cy="2514600"/>
          </a:xfrm>
        </p:spPr>
        <p:txBody>
          <a:bodyPr/>
          <a:lstStyle/>
          <a:p>
            <a:pPr algn="r" eaLnBrk="1" hangingPunct="1">
              <a:buFont typeface="Wingdings 2" pitchFamily="18" charset="2"/>
              <a:buNone/>
            </a:pPr>
            <a:r>
              <a:rPr lang="ru-RU" sz="2800" b="1" i="1" dirty="0">
                <a:solidFill>
                  <a:srgbClr val="FF0000"/>
                </a:solidFill>
              </a:rPr>
              <a:t>Птицы, рыбы и звери в души людям смотрят.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ru-RU" sz="2800" b="1" i="1" dirty="0">
                <a:solidFill>
                  <a:srgbClr val="FF0000"/>
                </a:solidFill>
              </a:rPr>
              <a:t>Вы их жалейте, люди, не убивайте зря! 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ru-RU" sz="2800" b="1" i="1" dirty="0">
                <a:solidFill>
                  <a:srgbClr val="FF0000"/>
                </a:solidFill>
              </a:rPr>
              <a:t>Ведь небо без птиц - не небо,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ru-RU" sz="2800" b="1" i="1" dirty="0">
                <a:solidFill>
                  <a:srgbClr val="FF0000"/>
                </a:solidFill>
              </a:rPr>
              <a:t>А море без рыб - не море, 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ru-RU" sz="2800" b="1" i="1" dirty="0">
                <a:solidFill>
                  <a:srgbClr val="FF0000"/>
                </a:solidFill>
              </a:rPr>
              <a:t>И земля без зверей - не земля!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ru-RU" sz="2800" b="1" dirty="0">
                <a:solidFill>
                  <a:schemeClr val="tx1"/>
                </a:solidFill>
              </a:rPr>
              <a:t>                            А. Пахмутова</a:t>
            </a:r>
            <a:endParaRPr lang="ru-RU" sz="2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Содержимое 2"/>
          <p:cNvSpPr>
            <a:spLocks noGrp="1"/>
          </p:cNvSpPr>
          <p:nvPr>
            <p:ph idx="4294967295"/>
          </p:nvPr>
        </p:nvSpPr>
        <p:spPr>
          <a:xfrm>
            <a:off x="228600" y="685800"/>
            <a:ext cx="8591872" cy="5551512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Результаты </a:t>
            </a:r>
            <a:r>
              <a:rPr lang="ru-RU" sz="2800" b="1" i="1" dirty="0" smtClean="0">
                <a:solidFill>
                  <a:srgbClr val="C00000"/>
                </a:solidFill>
              </a:rPr>
              <a:t>анкетирования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800" i="1" dirty="0" smtClean="0">
                <a:solidFill>
                  <a:schemeClr val="tx1"/>
                </a:solidFill>
              </a:rPr>
              <a:t>1.Загрязнение воздуха-5 чел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800" i="1" dirty="0" smtClean="0">
                <a:solidFill>
                  <a:schemeClr val="tx1"/>
                </a:solidFill>
              </a:rPr>
              <a:t>2. Вырубка лесов-2 чел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800" i="1" dirty="0" smtClean="0">
                <a:solidFill>
                  <a:schemeClr val="tx1"/>
                </a:solidFill>
              </a:rPr>
              <a:t>3.Демографическая  проблема – 5 чел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800" i="1" dirty="0" smtClean="0">
                <a:solidFill>
                  <a:schemeClr val="tx1"/>
                </a:solidFill>
              </a:rPr>
              <a:t>4. Загрязнение океана- 4 чел</a:t>
            </a:r>
          </a:p>
          <a:p>
            <a:pPr eaLnBrk="1" hangingPunct="1">
              <a:buNone/>
            </a:pPr>
            <a:r>
              <a:rPr lang="ru-RU" sz="2800" i="1" dirty="0" smtClean="0">
                <a:solidFill>
                  <a:schemeClr val="tx1"/>
                </a:solidFill>
              </a:rPr>
              <a:t>5.Угроза ядерного оружия– 3</a:t>
            </a:r>
            <a:r>
              <a:rPr lang="ru-RU" sz="2800" i="1" dirty="0">
                <a:solidFill>
                  <a:schemeClr val="tx1"/>
                </a:solidFill>
              </a:rPr>
              <a:t>чел</a:t>
            </a:r>
            <a:r>
              <a:rPr lang="ru-RU" sz="2800" i="1" dirty="0" smtClean="0">
                <a:solidFill>
                  <a:schemeClr val="tx1"/>
                </a:solidFill>
              </a:rPr>
              <a:t> </a:t>
            </a:r>
            <a:endParaRPr lang="ru-RU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i="1" u="sng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Глобальные проблемы современности</a:t>
            </a:r>
            <a:endParaRPr lang="ru-RU" sz="44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Текст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602163"/>
          </a:xfrm>
        </p:spPr>
        <p:txBody>
          <a:bodyPr>
            <a:no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 — это совокупность </a:t>
            </a:r>
            <a:r>
              <a:rPr lang="ru-RU" sz="2800" b="1" i="1" dirty="0" err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социоприродных</a:t>
            </a: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проблем, от решения которых зависит социальный прогресс человечества и сохранение цивилизации. Эти проблемы характеризуются динамизмом, возникают как объективный фактор развития общества и для своего решения требуют объединённых усилий </a:t>
            </a:r>
            <a:r>
              <a:rPr lang="ru-RU" sz="2800" b="1" i="1" u="sng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всего</a:t>
            </a: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человечества. Глобальные проблемы взаимосвязаны, они охватывают все стороны жизни людей и касаются </a:t>
            </a:r>
            <a:r>
              <a:rPr lang="ru-RU" sz="2800" b="1" i="1" u="sng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всех</a:t>
            </a:r>
            <a:r>
              <a:rPr lang="ru-RU" sz="28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стран мира.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800" b="1" i="1" dirty="0">
                <a:solidFill>
                  <a:srgbClr val="7C4B3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400" i="1" dirty="0">
                <a:solidFill>
                  <a:srgbClr val="C00000"/>
                </a:solidFill>
              </a:rPr>
              <a:t>Причины возникновения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19200"/>
            <a:ext cx="8519864" cy="5090120"/>
          </a:xfrm>
        </p:spPr>
        <p:txBody>
          <a:bodyPr/>
          <a:lstStyle/>
          <a:p>
            <a:pPr eaLnBrk="1" hangingPunct="1"/>
            <a:r>
              <a:rPr lang="ru-RU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Экономические, политические, социальные и культурные контакты;</a:t>
            </a:r>
          </a:p>
          <a:p>
            <a:pPr eaLnBrk="1" hangingPunct="1"/>
            <a:r>
              <a:rPr lang="ru-RU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Целостность и противоречивость  современного мира;</a:t>
            </a:r>
          </a:p>
          <a:p>
            <a:pPr eaLnBrk="1" hangingPunct="1"/>
            <a:r>
              <a:rPr lang="ru-RU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Новейшие средства массовой коммуникации;</a:t>
            </a:r>
          </a:p>
          <a:p>
            <a:pPr eaLnBrk="1" hangingPunct="1"/>
            <a:r>
              <a:rPr lang="ru-RU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Возникшая всемирная общность людей.</a:t>
            </a:r>
          </a:p>
          <a:p>
            <a:pPr eaLnBrk="1" hangingPunct="1"/>
            <a:r>
              <a:rPr lang="ru-RU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резкое и не всегда оправданное увеличение расходования природных </a:t>
            </a:r>
            <a:r>
              <a:rPr lang="ru-RU" b="1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ресурсов</a:t>
            </a:r>
            <a:endParaRPr lang="ru-RU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sz="4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Особенности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19200"/>
            <a:ext cx="8735888" cy="5638800"/>
          </a:xfrm>
        </p:spPr>
        <p:txBody>
          <a:bodyPr/>
          <a:lstStyle/>
          <a:p>
            <a:pPr eaLnBrk="1" hangingPunct="1"/>
            <a:r>
              <a:rPr lang="ru-RU" sz="2800" b="1" i="1" dirty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Носят планетарный характер;</a:t>
            </a:r>
            <a:endParaRPr lang="en-US" sz="2800" b="1" i="1" dirty="0">
              <a:solidFill>
                <a:schemeClr val="tx1"/>
              </a:solidFill>
              <a:ea typeface="Calibri" pitchFamily="34" charset="0"/>
              <a:cs typeface="Calibri" pitchFamily="34" charset="0"/>
            </a:endParaRPr>
          </a:p>
          <a:p>
            <a:pPr eaLnBrk="1" hangingPunct="1"/>
            <a:r>
              <a:rPr lang="ru-RU" sz="2800" b="1" i="1" dirty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Угрожают гибелью всему человечеству;</a:t>
            </a:r>
            <a:endParaRPr lang="en-US" sz="2800" b="1" i="1" dirty="0">
              <a:solidFill>
                <a:schemeClr val="tx1"/>
              </a:solidFill>
              <a:ea typeface="Calibri" pitchFamily="34" charset="0"/>
              <a:cs typeface="Calibri" pitchFamily="34" charset="0"/>
            </a:endParaRPr>
          </a:p>
          <a:p>
            <a:pPr eaLnBrk="1" hangingPunct="1"/>
            <a:r>
              <a:rPr lang="ru-RU" sz="2800" b="1" i="1" dirty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Требуют коллективных усилий мирового сообщества.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ru-RU" sz="2800" b="1" dirty="0">
                <a:solidFill>
                  <a:schemeClr val="tx1"/>
                </a:solidFill>
              </a:rPr>
              <a:t>Нерешенность глобальных проблем может привести в будущем к серьезным, возможно, непоправимым последствиям для всего человечества и среды его обитания. </a:t>
            </a:r>
          </a:p>
          <a:p>
            <a:pPr eaLnBrk="1" hangingPunct="1"/>
            <a:r>
              <a:rPr lang="ru-RU" sz="2800" b="1" dirty="0">
                <a:solidFill>
                  <a:schemeClr val="tx1"/>
                </a:solidFill>
              </a:rPr>
              <a:t>Все они находятся в такой сложной взаимозависимости, что решение одной из них предполагает, по крайней мере, учет влияния на нее других проблем.</a:t>
            </a:r>
            <a:endParaRPr lang="en-US" sz="2800" b="1" i="1" dirty="0">
              <a:solidFill>
                <a:schemeClr val="tx1"/>
              </a:solidFill>
              <a:ea typeface="Calibri" pitchFamily="34" charset="0"/>
              <a:cs typeface="Calibri" pitchFamily="34" charset="0"/>
            </a:endParaRPr>
          </a:p>
          <a:p>
            <a:pPr eaLnBrk="1" hangingPunct="1"/>
            <a:endParaRPr lang="ru-RU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708</TotalTime>
  <Words>917</Words>
  <Application>Microsoft Office PowerPoint</Application>
  <PresentationFormat>Экран (4:3)</PresentationFormat>
  <Paragraphs>107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Трек</vt:lpstr>
      <vt:lpstr>Презентация по географии на тему: «Глобальные проблемы человечества»   Работу выполнил Климов Д. РуководителЬ  Якубсон С. В. 2021 Год</vt:lpstr>
      <vt:lpstr>Цель работы</vt:lpstr>
      <vt:lpstr>задачи</vt:lpstr>
      <vt:lpstr>методы</vt:lpstr>
      <vt:lpstr>Презентация PowerPoint</vt:lpstr>
      <vt:lpstr>Презентация PowerPoint</vt:lpstr>
      <vt:lpstr>Глобальные проблемы современности</vt:lpstr>
      <vt:lpstr>Причины возникновения</vt:lpstr>
      <vt:lpstr>Особенности</vt:lpstr>
      <vt:lpstr>«Молодые проблемы»</vt:lpstr>
      <vt:lpstr>Ядерное оружие</vt:lpstr>
      <vt:lpstr>Презентация PowerPoint</vt:lpstr>
      <vt:lpstr>Последствия ядерного взрыва</vt:lpstr>
      <vt:lpstr>Предотвращение  использования</vt:lpstr>
      <vt:lpstr>Проблема освоения космоса</vt:lpstr>
      <vt:lpstr>Экологическая проблема </vt:lpstr>
      <vt:lpstr>Проблема Мирового океана</vt:lpstr>
      <vt:lpstr>Продовольственная проблема</vt:lpstr>
      <vt:lpstr>Демографическая проблема</vt:lpstr>
      <vt:lpstr>Презентация PowerPoint</vt:lpstr>
      <vt:lpstr>Энергетическая проблема</vt:lpstr>
      <vt:lpstr>Пути разрешения</vt:lpstr>
      <vt:lpstr>Вывод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обществознанию  на тему «Глобальные проблемы человечества»</dc:title>
  <dc:creator>Макс</dc:creator>
  <cp:lastModifiedBy>klass</cp:lastModifiedBy>
  <cp:revision>103</cp:revision>
  <dcterms:created xsi:type="dcterms:W3CDTF">2011-01-09T20:36:50Z</dcterms:created>
  <dcterms:modified xsi:type="dcterms:W3CDTF">2021-03-31T22:42:08Z</dcterms:modified>
</cp:coreProperties>
</file>