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0" autoAdjust="0"/>
    <p:restoredTop sz="94660"/>
  </p:normalViewPr>
  <p:slideViewPr>
    <p:cSldViewPr snapToGrid="0">
      <p:cViewPr varScale="1">
        <p:scale>
          <a:sx n="63" d="100"/>
          <a:sy n="63" d="100"/>
        </p:scale>
        <p:origin x="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AE89F-DA4B-4A44-8822-DC10C8D38868}"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D00D-658C-4A9E-9BB6-109937F87906}" type="slidenum">
              <a:rPr lang="zh-CN" altLang="en-US" smtClean="0"/>
              <a:t>‹#›</a:t>
            </a:fld>
            <a:endParaRPr lang="zh-CN" altLang="en-US"/>
          </a:p>
        </p:txBody>
      </p:sp>
    </p:spTree>
    <p:extLst>
      <p:ext uri="{BB962C8B-B14F-4D97-AF65-F5344CB8AC3E}">
        <p14:creationId xmlns:p14="http://schemas.microsoft.com/office/powerpoint/2010/main" val="252900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96A5-FEE0-4000-91A2-531C4235BA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07E3CE-5F76-4395-90AA-F9742485F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E7B320-899A-4F35-87D2-E47AAABF8BD5}"/>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6C3BAA18-2276-4CB2-8857-E1AA86EC76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2B17D8-86DC-400C-A448-9918823ECAAB}"/>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291819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246CC-DD21-47AD-81EE-27E9F9D80D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099B486-C45F-490B-96EA-F27E9854E86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6462AE-8AFD-4E49-91D1-ADCBDE8F7D92}"/>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B52E0F14-6521-4938-9CD9-F54D432BBF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D9AE8B-6913-4985-8045-1C31C5C7E61B}"/>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276218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704F01-8128-4181-AE99-1AD071BA5B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3C3E46-D3FE-47C1-8FDD-35F7E58C454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299FC1-285A-4DCA-B483-380560BF6961}"/>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38D898BB-4FA4-4372-AFBB-003F0BBBF9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002DFE-CF63-4AEB-9DEA-95EA7698E46C}"/>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112837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98DE8-D0ED-45D7-9794-630EA4CC8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4DE12A-2E8F-4C24-BA22-499F02DDC7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4B44E-DC0B-4B95-BF98-B4830E00ECF2}"/>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F338B65D-8426-4644-91DA-D208A201EA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F3BF8-8B96-4019-B0BA-6AE345BAEAE2}"/>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101224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6893E-680C-4A25-8F43-32D2562B801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E82332-D90D-4B90-8961-C09A15911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7748AB8-9257-4E19-A829-728BD6A40C8C}"/>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999F29CF-CA7C-4129-A0A9-206F52A74E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99777A-B401-4B3F-9732-2800DB0B62DC}"/>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12507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E0632-D68F-4220-901D-695B13A192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110636-E67B-4E69-A3CE-2FB32A283DB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21561BE-3C95-46EE-9B69-941EFD7EA99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16DD2F3-4C58-46DF-B767-8DCDCE339258}"/>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6" name="页脚占位符 5">
            <a:extLst>
              <a:ext uri="{FF2B5EF4-FFF2-40B4-BE49-F238E27FC236}">
                <a16:creationId xmlns:a16="http://schemas.microsoft.com/office/drawing/2014/main" id="{41673155-1F0F-490A-A144-6EC63E0FC9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3785AA-9C67-435F-94D6-AA63C51648F5}"/>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24846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0023-B02C-4B27-BD80-40A85DABFA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BA6490-21FB-4A6D-8D7A-6519FD558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FA4371B-C9BC-4D73-9EC5-2208BC7A9F1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95D0791-1D1C-441A-9E7F-DBA770DAB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BF6B3F8-073A-4140-86D2-0F670D88849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37B59DF-DB3F-42FF-A723-3AEEB25DF42F}"/>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8" name="页脚占位符 7">
            <a:extLst>
              <a:ext uri="{FF2B5EF4-FFF2-40B4-BE49-F238E27FC236}">
                <a16:creationId xmlns:a16="http://schemas.microsoft.com/office/drawing/2014/main" id="{D45C1B9C-2EB5-4BE7-BBA8-86CCDA4710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089868-FEDC-43F1-B4EC-5F1D2BCA26C5}"/>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6125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E3485-CF45-408B-B622-83321AD3E6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905DE2-C3AA-4183-B83A-E42B29A1864A}"/>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4" name="页脚占位符 3">
            <a:extLst>
              <a:ext uri="{FF2B5EF4-FFF2-40B4-BE49-F238E27FC236}">
                <a16:creationId xmlns:a16="http://schemas.microsoft.com/office/drawing/2014/main" id="{3EB5D680-2E78-49CF-B87A-789DE679F65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AB8D7D-50AE-44E6-BE8F-F9AA708EF3CE}"/>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116378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B290AF-B449-4055-B756-CB4781436A85}"/>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3" name="页脚占位符 2">
            <a:extLst>
              <a:ext uri="{FF2B5EF4-FFF2-40B4-BE49-F238E27FC236}">
                <a16:creationId xmlns:a16="http://schemas.microsoft.com/office/drawing/2014/main" id="{62150CC6-A016-447E-AE47-60C306E65A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3D6B46-1102-446D-8C9A-A3D8FEFB381C}"/>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250455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20CA5-1899-4BCA-A202-848886908D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CAEDCC-04FD-4F02-B825-4C92886AC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70C814-11A1-41E5-93F4-AEE4C6B7A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D504E8C-D4D0-4B4E-8583-75ED10304272}"/>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6" name="页脚占位符 5">
            <a:extLst>
              <a:ext uri="{FF2B5EF4-FFF2-40B4-BE49-F238E27FC236}">
                <a16:creationId xmlns:a16="http://schemas.microsoft.com/office/drawing/2014/main" id="{2470A809-3B4D-482D-A5F8-8AD4959BF0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3B64E7-DD46-4A0E-9166-94E4308E74F2}"/>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202971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71ABD-ADE7-4288-86E3-9F1960F05F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167F2F-C10D-4EDC-A50C-6823A6C57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02B91F-814D-4AD0-A48A-55E3C4AD1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722BBC7-6D7A-4E2D-B703-47350670C26B}"/>
              </a:ext>
            </a:extLst>
          </p:cNvPr>
          <p:cNvSpPr>
            <a:spLocks noGrp="1"/>
          </p:cNvSpPr>
          <p:nvPr>
            <p:ph type="dt" sz="half" idx="10"/>
          </p:nvPr>
        </p:nvSpPr>
        <p:spPr/>
        <p:txBody>
          <a:bodyPr/>
          <a:lstStyle/>
          <a:p>
            <a:fld id="{546837B4-0905-495D-BCD2-41F5E63C6A9B}" type="datetimeFigureOut">
              <a:rPr lang="zh-CN" altLang="en-US" smtClean="0"/>
              <a:t>2018/11/22</a:t>
            </a:fld>
            <a:endParaRPr lang="zh-CN" altLang="en-US"/>
          </a:p>
        </p:txBody>
      </p:sp>
      <p:sp>
        <p:nvSpPr>
          <p:cNvPr id="6" name="页脚占位符 5">
            <a:extLst>
              <a:ext uri="{FF2B5EF4-FFF2-40B4-BE49-F238E27FC236}">
                <a16:creationId xmlns:a16="http://schemas.microsoft.com/office/drawing/2014/main" id="{1A5EB082-41CB-493B-ABB5-F389F0516E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A56EE6-AA92-40EE-9339-F5ADC1162B05}"/>
              </a:ext>
            </a:extLst>
          </p:cNvPr>
          <p:cNvSpPr>
            <a:spLocks noGrp="1"/>
          </p:cNvSpPr>
          <p:nvPr>
            <p:ph type="sldNum" sz="quarter" idx="12"/>
          </p:nvPr>
        </p:nvSpPr>
        <p:spPr/>
        <p:txBody>
          <a:body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410139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DE4649-2B15-4BA0-AACC-1029726AF1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9595450-F29A-46AF-9771-215120E5F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8E3F60-2C66-42C4-9179-443F8FABD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837B4-0905-495D-BCD2-41F5E63C6A9B}" type="datetimeFigureOut">
              <a:rPr lang="zh-CN" altLang="en-US" smtClean="0"/>
              <a:t>2018/11/22</a:t>
            </a:fld>
            <a:endParaRPr lang="zh-CN" altLang="en-US"/>
          </a:p>
        </p:txBody>
      </p:sp>
      <p:sp>
        <p:nvSpPr>
          <p:cNvPr id="5" name="页脚占位符 4">
            <a:extLst>
              <a:ext uri="{FF2B5EF4-FFF2-40B4-BE49-F238E27FC236}">
                <a16:creationId xmlns:a16="http://schemas.microsoft.com/office/drawing/2014/main" id="{4482EC7C-C467-48C6-BC47-1F0EF1B5C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F38297-4840-4B7F-A56D-897C07A38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508A7-2999-4AA7-B09D-1FBD2A6FF88E}" type="slidenum">
              <a:rPr lang="zh-CN" altLang="en-US" smtClean="0"/>
              <a:t>‹#›</a:t>
            </a:fld>
            <a:endParaRPr lang="zh-CN" altLang="en-US"/>
          </a:p>
        </p:txBody>
      </p:sp>
    </p:spTree>
    <p:extLst>
      <p:ext uri="{BB962C8B-B14F-4D97-AF65-F5344CB8AC3E}">
        <p14:creationId xmlns:p14="http://schemas.microsoft.com/office/powerpoint/2010/main" val="288267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4%B8%9A%E5%8A%A1%E6%96%B9%E5%90%91"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60285.htm" TargetMode="External"/><Relationship Id="rId2" Type="http://schemas.openxmlformats.org/officeDocument/2006/relationships/hyperlink" Target="http://baike.baidu.com/view/1636259.ht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java.sun.com/javase/downloads/index.jsp" TargetMode="External"/><Relationship Id="rId2" Type="http://schemas.openxmlformats.org/officeDocument/2006/relationships/hyperlink" Target="http://www.activiti.org/" TargetMode="External"/><Relationship Id="rId1" Type="http://schemas.openxmlformats.org/officeDocument/2006/relationships/slideLayout" Target="../slideLayouts/slideLayout7.xml"/><Relationship Id="rId5" Type="http://schemas.openxmlformats.org/officeDocument/2006/relationships/hyperlink" Target="http://localhost:8080/activiti-explorer" TargetMode="External"/><Relationship Id="rId4" Type="http://schemas.openxmlformats.org/officeDocument/2006/relationships/hyperlink" Target="http://tomcat.apache.org/download-70.cg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8F9A4-EA0B-464C-AC04-D57058EF5960}"/>
              </a:ext>
            </a:extLst>
          </p:cNvPr>
          <p:cNvSpPr>
            <a:spLocks noGrp="1"/>
          </p:cNvSpPr>
          <p:nvPr>
            <p:ph type="ctrTitle"/>
          </p:nvPr>
        </p:nvSpPr>
        <p:spPr>
          <a:xfrm>
            <a:off x="1524000" y="1122362"/>
            <a:ext cx="9144000" cy="2479675"/>
          </a:xfrm>
          <a:noFill/>
        </p:spPr>
        <p:txBody>
          <a:bodyPr/>
          <a:lstStyle/>
          <a:p>
            <a:r>
              <a:rPr lang="en-US" altLang="zh-CN" b="1" dirty="0"/>
              <a:t>Activiti</a:t>
            </a:r>
            <a:r>
              <a:rPr lang="zh-CN" altLang="en-US" b="1" dirty="0"/>
              <a:t>学习交流</a:t>
            </a:r>
          </a:p>
        </p:txBody>
      </p:sp>
      <p:sp>
        <p:nvSpPr>
          <p:cNvPr id="3" name="副标题 2">
            <a:extLst>
              <a:ext uri="{FF2B5EF4-FFF2-40B4-BE49-F238E27FC236}">
                <a16:creationId xmlns:a16="http://schemas.microsoft.com/office/drawing/2014/main" id="{6E7160B7-3700-40F7-B4EA-D9FCDE35B5B7}"/>
              </a:ext>
            </a:extLst>
          </p:cNvPr>
          <p:cNvSpPr>
            <a:spLocks noGrp="1"/>
          </p:cNvSpPr>
          <p:nvPr>
            <p:ph type="subTitle" idx="1"/>
          </p:nvPr>
        </p:nvSpPr>
        <p:spPr>
          <a:xfrm>
            <a:off x="9722068" y="5959366"/>
            <a:ext cx="2564525" cy="783021"/>
          </a:xfrm>
        </p:spPr>
        <p:txBody>
          <a:bodyPr>
            <a:normAutofit fontScale="92500" lnSpcReduction="10000"/>
          </a:bodyPr>
          <a:lstStyle/>
          <a:p>
            <a:r>
              <a:rPr lang="zh-CN" altLang="en-US" dirty="0"/>
              <a:t>杨宜平</a:t>
            </a:r>
            <a:endParaRPr lang="en-US" altLang="zh-CN" dirty="0"/>
          </a:p>
          <a:p>
            <a:r>
              <a:rPr lang="en-US" altLang="zh-CN" dirty="0"/>
              <a:t> 2018.11.20</a:t>
            </a:r>
            <a:endParaRPr lang="zh-CN" altLang="en-US" dirty="0"/>
          </a:p>
        </p:txBody>
      </p:sp>
    </p:spTree>
    <p:extLst>
      <p:ext uri="{BB962C8B-B14F-4D97-AF65-F5344CB8AC3E}">
        <p14:creationId xmlns:p14="http://schemas.microsoft.com/office/powerpoint/2010/main" val="3703320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5A5DC8-B885-45E8-A125-43F474DF1FF2}"/>
              </a:ext>
            </a:extLst>
          </p:cNvPr>
          <p:cNvSpPr txBox="1"/>
          <p:nvPr/>
        </p:nvSpPr>
        <p:spPr>
          <a:xfrm>
            <a:off x="660400" y="355600"/>
            <a:ext cx="11003280" cy="5847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sz="3200" dirty="0">
                <a:latin typeface="仿宋" panose="02010609060101010101" pitchFamily="49" charset="-122"/>
                <a:ea typeface="仿宋" panose="02010609060101010101" pitchFamily="49" charset="-122"/>
              </a:rPr>
              <a:t>安装插件</a:t>
            </a:r>
          </a:p>
        </p:txBody>
      </p:sp>
      <p:sp>
        <p:nvSpPr>
          <p:cNvPr id="4" name="文本框 3">
            <a:extLst>
              <a:ext uri="{FF2B5EF4-FFF2-40B4-BE49-F238E27FC236}">
                <a16:creationId xmlns:a16="http://schemas.microsoft.com/office/drawing/2014/main" id="{5DBC0800-BC66-4209-A28F-0B1F1D9BBCDC}"/>
              </a:ext>
            </a:extLst>
          </p:cNvPr>
          <p:cNvSpPr txBox="1"/>
          <p:nvPr/>
        </p:nvSpPr>
        <p:spPr>
          <a:xfrm>
            <a:off x="792480" y="4435001"/>
            <a:ext cx="6725920" cy="1200329"/>
          </a:xfrm>
          <a:prstGeom prst="rect">
            <a:avLst/>
          </a:prstGeom>
          <a:noFill/>
        </p:spPr>
        <p:txBody>
          <a:bodyPr wrap="square" rtlCol="0">
            <a:spAutoFit/>
          </a:bodyPr>
          <a:lstStyle/>
          <a:p>
            <a:r>
              <a:rPr lang="zh-CN" altLang="en-US" b="1" dirty="0"/>
              <a:t>点击</a:t>
            </a:r>
            <a:r>
              <a:rPr lang="en-US" altLang="zh-CN" b="1" dirty="0"/>
              <a:t>Add</a:t>
            </a:r>
            <a:r>
              <a:rPr lang="zh-CN" altLang="en-US" b="1" dirty="0"/>
              <a:t>按钮，装配新插件名称的地址，填下以下字段</a:t>
            </a:r>
            <a:endParaRPr lang="en-US" altLang="zh-CN" dirty="0"/>
          </a:p>
          <a:p>
            <a:r>
              <a:rPr lang="en-US" altLang="zh-CN" dirty="0"/>
              <a:t>Name: Activiti BPMN 2.0 designer</a:t>
            </a:r>
          </a:p>
          <a:p>
            <a:r>
              <a:rPr lang="en-US" altLang="zh-CN" dirty="0"/>
              <a:t>Location: http://activiti.org/designer/update/</a:t>
            </a:r>
          </a:p>
          <a:p>
            <a:endParaRPr lang="zh-CN" altLang="en-US" dirty="0"/>
          </a:p>
        </p:txBody>
      </p:sp>
      <p:pic>
        <p:nvPicPr>
          <p:cNvPr id="5" name="图片 4">
            <a:extLst>
              <a:ext uri="{FF2B5EF4-FFF2-40B4-BE49-F238E27FC236}">
                <a16:creationId xmlns:a16="http://schemas.microsoft.com/office/drawing/2014/main" id="{270C5A26-0C60-4F47-9E4F-4C1733701A06}"/>
              </a:ext>
            </a:extLst>
          </p:cNvPr>
          <p:cNvPicPr>
            <a:picLocks noChangeAspect="1"/>
          </p:cNvPicPr>
          <p:nvPr/>
        </p:nvPicPr>
        <p:blipFill>
          <a:blip r:embed="rId2"/>
          <a:stretch>
            <a:fillRect/>
          </a:stretch>
        </p:blipFill>
        <p:spPr>
          <a:xfrm>
            <a:off x="609600" y="1372335"/>
            <a:ext cx="11104880" cy="2630706"/>
          </a:xfrm>
          <a:prstGeom prst="rect">
            <a:avLst/>
          </a:prstGeom>
        </p:spPr>
      </p:pic>
    </p:spTree>
    <p:extLst>
      <p:ext uri="{BB962C8B-B14F-4D97-AF65-F5344CB8AC3E}">
        <p14:creationId xmlns:p14="http://schemas.microsoft.com/office/powerpoint/2010/main" val="3703490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4E56EC6-40E9-4719-B5CE-43556BF408A5}"/>
              </a:ext>
            </a:extLst>
          </p:cNvPr>
          <p:cNvSpPr txBox="1"/>
          <p:nvPr/>
        </p:nvSpPr>
        <p:spPr>
          <a:xfrm>
            <a:off x="457200" y="650240"/>
            <a:ext cx="11409680" cy="1200329"/>
          </a:xfrm>
          <a:prstGeom prst="rect">
            <a:avLst/>
          </a:prstGeom>
          <a:noFill/>
        </p:spPr>
        <p:txBody>
          <a:bodyPr wrap="square" rtlCol="0">
            <a:spAutoFit/>
          </a:bodyPr>
          <a:lstStyle/>
          <a:p>
            <a:r>
              <a:rPr lang="zh-CN" altLang="en-US" b="1" dirty="0"/>
              <a:t>下面是准备开发环境：引入</a:t>
            </a:r>
            <a:r>
              <a:rPr lang="en-US" altLang="zh-CN" b="1" dirty="0"/>
              <a:t>jar</a:t>
            </a:r>
            <a:r>
              <a:rPr lang="zh-CN" altLang="en-US" b="1" dirty="0"/>
              <a:t>包，以及配置</a:t>
            </a:r>
            <a:r>
              <a:rPr lang="en-US" altLang="zh-CN" b="1" dirty="0"/>
              <a:t>pom</a:t>
            </a:r>
            <a:r>
              <a:rPr lang="zh-CN" altLang="en-US" b="1" dirty="0"/>
              <a:t>文件。以及配置文件 </a:t>
            </a:r>
            <a:r>
              <a:rPr lang="en-US" altLang="zh-CN" b="1" dirty="0">
                <a:solidFill>
                  <a:srgbClr val="FF0000"/>
                </a:solidFill>
              </a:rPr>
              <a:t>activiti.cfg.xml</a:t>
            </a:r>
            <a:endParaRPr lang="en-US" altLang="zh-CN" b="1" dirty="0"/>
          </a:p>
          <a:p>
            <a:r>
              <a:rPr lang="zh-CN" altLang="en-US" dirty="0"/>
              <a:t>在</a:t>
            </a:r>
            <a:r>
              <a:rPr lang="en-US" altLang="zh-CN" dirty="0"/>
              <a:t>Actiiti5</a:t>
            </a:r>
            <a:r>
              <a:rPr lang="zh-CN" altLang="en-US" dirty="0"/>
              <a:t>中定制流程必定会操作到数据库，如果都像上面那样写一大段代码会非常麻烦，所以我们可以把数据库连接配置写入配置文件。一个类似</a:t>
            </a:r>
            <a:r>
              <a:rPr lang="en-US" altLang="zh-CN" dirty="0"/>
              <a:t>spring</a:t>
            </a:r>
            <a:r>
              <a:rPr lang="zh-CN" altLang="en-US" dirty="0"/>
              <a:t>结构的配置文件，清空内容后改名为</a:t>
            </a:r>
            <a:r>
              <a:rPr lang="en-US" altLang="zh-CN" dirty="0"/>
              <a:t>activiti.cfg.xml</a:t>
            </a:r>
            <a:r>
              <a:rPr lang="zh-CN" altLang="en-US" dirty="0"/>
              <a:t>，用来做流程引擎的相关配置。主要定义了数据库连接和建表策略</a:t>
            </a:r>
          </a:p>
        </p:txBody>
      </p:sp>
      <p:pic>
        <p:nvPicPr>
          <p:cNvPr id="4" name="图片 3">
            <a:extLst>
              <a:ext uri="{FF2B5EF4-FFF2-40B4-BE49-F238E27FC236}">
                <a16:creationId xmlns:a16="http://schemas.microsoft.com/office/drawing/2014/main" id="{44D2C657-9483-4A37-A0BB-0DB67E7866C3}"/>
              </a:ext>
            </a:extLst>
          </p:cNvPr>
          <p:cNvPicPr>
            <a:picLocks noChangeAspect="1"/>
          </p:cNvPicPr>
          <p:nvPr/>
        </p:nvPicPr>
        <p:blipFill>
          <a:blip r:embed="rId2"/>
          <a:stretch>
            <a:fillRect/>
          </a:stretch>
        </p:blipFill>
        <p:spPr>
          <a:xfrm>
            <a:off x="245592" y="2465726"/>
            <a:ext cx="12192000" cy="4154436"/>
          </a:xfrm>
          <a:prstGeom prst="rect">
            <a:avLst/>
          </a:prstGeom>
        </p:spPr>
      </p:pic>
      <p:sp>
        <p:nvSpPr>
          <p:cNvPr id="5" name="文本框 4">
            <a:extLst>
              <a:ext uri="{FF2B5EF4-FFF2-40B4-BE49-F238E27FC236}">
                <a16:creationId xmlns:a16="http://schemas.microsoft.com/office/drawing/2014/main" id="{1A8C2C93-4069-49D5-BB38-C85B122F6D54}"/>
              </a:ext>
            </a:extLst>
          </p:cNvPr>
          <p:cNvSpPr txBox="1"/>
          <p:nvPr/>
        </p:nvSpPr>
        <p:spPr>
          <a:xfrm>
            <a:off x="662152" y="1971017"/>
            <a:ext cx="4929555" cy="400110"/>
          </a:xfrm>
          <a:prstGeom prst="rect">
            <a:avLst/>
          </a:prstGeom>
          <a:noFill/>
        </p:spPr>
        <p:txBody>
          <a:bodyPr wrap="none" rtlCol="0">
            <a:spAutoFit/>
          </a:bodyPr>
          <a:lstStyle/>
          <a:p>
            <a:r>
              <a:rPr lang="zh-CN" altLang="en-US" sz="2000" b="1" dirty="0">
                <a:latin typeface="仿宋" panose="02010609060101010101" pitchFamily="49" charset="-122"/>
                <a:ea typeface="仿宋" panose="02010609060101010101" pitchFamily="49" charset="-122"/>
              </a:rPr>
              <a:t>初始化数据库有</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种方式（原理是一样的）</a:t>
            </a:r>
          </a:p>
        </p:txBody>
      </p:sp>
    </p:spTree>
    <p:extLst>
      <p:ext uri="{BB962C8B-B14F-4D97-AF65-F5344CB8AC3E}">
        <p14:creationId xmlns:p14="http://schemas.microsoft.com/office/powerpoint/2010/main" val="3920239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591649-16CD-4C45-81C5-0648EC1DE723}"/>
              </a:ext>
            </a:extLst>
          </p:cNvPr>
          <p:cNvPicPr>
            <a:picLocks noChangeAspect="1"/>
          </p:cNvPicPr>
          <p:nvPr/>
        </p:nvPicPr>
        <p:blipFill>
          <a:blip r:embed="rId2"/>
          <a:stretch>
            <a:fillRect/>
          </a:stretch>
        </p:blipFill>
        <p:spPr>
          <a:xfrm>
            <a:off x="241738" y="537678"/>
            <a:ext cx="11277600" cy="4990764"/>
          </a:xfrm>
          <a:prstGeom prst="rect">
            <a:avLst/>
          </a:prstGeom>
        </p:spPr>
      </p:pic>
      <p:sp>
        <p:nvSpPr>
          <p:cNvPr id="3" name="文本框 2">
            <a:extLst>
              <a:ext uri="{FF2B5EF4-FFF2-40B4-BE49-F238E27FC236}">
                <a16:creationId xmlns:a16="http://schemas.microsoft.com/office/drawing/2014/main" id="{F82750D6-1708-4C42-A2AF-981BB21C4A54}"/>
              </a:ext>
            </a:extLst>
          </p:cNvPr>
          <p:cNvSpPr txBox="1"/>
          <p:nvPr/>
        </p:nvSpPr>
        <p:spPr>
          <a:xfrm>
            <a:off x="241737" y="5843750"/>
            <a:ext cx="5433849"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执行成功，数据库会生成</a:t>
            </a:r>
            <a:r>
              <a:rPr lang="en-US" altLang="zh-CN" sz="2400" b="1" dirty="0">
                <a:latin typeface="仿宋" panose="02010609060101010101" pitchFamily="49" charset="-122"/>
                <a:ea typeface="仿宋" panose="02010609060101010101" pitchFamily="49" charset="-122"/>
              </a:rPr>
              <a:t>25</a:t>
            </a:r>
            <a:r>
              <a:rPr lang="zh-CN" altLang="en-US" sz="2400" b="1" dirty="0">
                <a:latin typeface="仿宋" panose="02010609060101010101" pitchFamily="49" charset="-122"/>
                <a:ea typeface="仿宋" panose="02010609060101010101" pitchFamily="49" charset="-122"/>
              </a:rPr>
              <a:t>张表</a:t>
            </a:r>
          </a:p>
        </p:txBody>
      </p:sp>
    </p:spTree>
    <p:extLst>
      <p:ext uri="{BB962C8B-B14F-4D97-AF65-F5344CB8AC3E}">
        <p14:creationId xmlns:p14="http://schemas.microsoft.com/office/powerpoint/2010/main" val="2416170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21CF82-7182-4CFA-997C-2F39F74364B1}"/>
              </a:ext>
            </a:extLst>
          </p:cNvPr>
          <p:cNvSpPr txBox="1"/>
          <p:nvPr/>
        </p:nvSpPr>
        <p:spPr>
          <a:xfrm>
            <a:off x="538480" y="406400"/>
            <a:ext cx="11226800" cy="5847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sz="3200" dirty="0" err="1">
                <a:latin typeface="仿宋" panose="02010609060101010101" pitchFamily="49" charset="-122"/>
                <a:ea typeface="仿宋" panose="02010609060101010101" pitchFamily="49" charset="-122"/>
              </a:rPr>
              <a:t>HelloWord</a:t>
            </a:r>
            <a:r>
              <a:rPr lang="zh-CN" altLang="en-US" sz="3200" dirty="0">
                <a:latin typeface="仿宋" panose="02010609060101010101" pitchFamily="49" charset="-122"/>
                <a:ea typeface="仿宋" panose="02010609060101010101" pitchFamily="49" charset="-122"/>
              </a:rPr>
              <a:t>入门</a:t>
            </a:r>
          </a:p>
        </p:txBody>
      </p:sp>
      <p:sp>
        <p:nvSpPr>
          <p:cNvPr id="4" name="文本框 3">
            <a:extLst>
              <a:ext uri="{FF2B5EF4-FFF2-40B4-BE49-F238E27FC236}">
                <a16:creationId xmlns:a16="http://schemas.microsoft.com/office/drawing/2014/main" id="{8AC104AA-CFF8-4DC6-A85F-421B275812BD}"/>
              </a:ext>
            </a:extLst>
          </p:cNvPr>
          <p:cNvSpPr txBox="1"/>
          <p:nvPr/>
        </p:nvSpPr>
        <p:spPr>
          <a:xfrm>
            <a:off x="995680" y="1432560"/>
            <a:ext cx="6543040" cy="923330"/>
          </a:xfrm>
          <a:prstGeom prst="rect">
            <a:avLst/>
          </a:prstGeom>
          <a:noFill/>
        </p:spPr>
        <p:txBody>
          <a:bodyPr wrap="square" rtlCol="0">
            <a:spAutoFit/>
          </a:bodyPr>
          <a:lstStyle/>
          <a:p>
            <a:r>
              <a:rPr lang="en-US" altLang="zh-CN" dirty="0"/>
              <a:t>1</a:t>
            </a:r>
            <a:r>
              <a:rPr lang="zh-CN" altLang="en-US" dirty="0"/>
              <a:t>：</a:t>
            </a:r>
            <a:r>
              <a:rPr lang="en-US" altLang="zh-CN" dirty="0"/>
              <a:t>Eclipse</a:t>
            </a:r>
            <a:r>
              <a:rPr lang="zh-CN" altLang="en-US" dirty="0"/>
              <a:t>创建一个</a:t>
            </a:r>
            <a:r>
              <a:rPr lang="en-US" altLang="zh-CN" dirty="0"/>
              <a:t>maven</a:t>
            </a:r>
            <a:r>
              <a:rPr lang="zh-CN" altLang="en-US" dirty="0"/>
              <a:t>项目，引入依赖</a:t>
            </a:r>
            <a:r>
              <a:rPr lang="en-US" altLang="zh-CN" dirty="0"/>
              <a:t>jar</a:t>
            </a:r>
            <a:r>
              <a:rPr lang="zh-CN" altLang="en-US" dirty="0"/>
              <a:t>包</a:t>
            </a:r>
            <a:endParaRPr lang="en-US" altLang="zh-CN" dirty="0"/>
          </a:p>
          <a:p>
            <a:r>
              <a:rPr lang="en-US" altLang="zh-CN" dirty="0"/>
              <a:t>2</a:t>
            </a:r>
            <a:r>
              <a:rPr lang="zh-CN" altLang="en-US" dirty="0"/>
              <a:t>：利用插件创建</a:t>
            </a:r>
            <a:r>
              <a:rPr lang="en-US" altLang="zh-CN" dirty="0" err="1"/>
              <a:t>bpmn</a:t>
            </a:r>
            <a:r>
              <a:rPr lang="zh-CN" altLang="en-US" dirty="0"/>
              <a:t>流程文件</a:t>
            </a:r>
            <a:endParaRPr lang="en-US" altLang="zh-CN" dirty="0"/>
          </a:p>
          <a:p>
            <a:r>
              <a:rPr lang="en-US" altLang="zh-CN" dirty="0"/>
              <a:t>3</a:t>
            </a:r>
            <a:r>
              <a:rPr lang="zh-CN" altLang="en-US" dirty="0"/>
              <a:t>：创建测试类（初始化数据库，以及部署流程，启动流程等）</a:t>
            </a:r>
          </a:p>
        </p:txBody>
      </p:sp>
      <p:pic>
        <p:nvPicPr>
          <p:cNvPr id="5" name="图片 4">
            <a:extLst>
              <a:ext uri="{FF2B5EF4-FFF2-40B4-BE49-F238E27FC236}">
                <a16:creationId xmlns:a16="http://schemas.microsoft.com/office/drawing/2014/main" id="{866B4110-48D8-475C-B9F9-A7E02D19E82E}"/>
              </a:ext>
            </a:extLst>
          </p:cNvPr>
          <p:cNvPicPr>
            <a:picLocks noChangeAspect="1"/>
          </p:cNvPicPr>
          <p:nvPr/>
        </p:nvPicPr>
        <p:blipFill>
          <a:blip r:embed="rId2"/>
          <a:stretch>
            <a:fillRect/>
          </a:stretch>
        </p:blipFill>
        <p:spPr>
          <a:xfrm>
            <a:off x="800100" y="2870848"/>
            <a:ext cx="11391900" cy="3790632"/>
          </a:xfrm>
          <a:prstGeom prst="rect">
            <a:avLst/>
          </a:prstGeom>
        </p:spPr>
      </p:pic>
      <p:sp>
        <p:nvSpPr>
          <p:cNvPr id="6" name="文本框 5">
            <a:extLst>
              <a:ext uri="{FF2B5EF4-FFF2-40B4-BE49-F238E27FC236}">
                <a16:creationId xmlns:a16="http://schemas.microsoft.com/office/drawing/2014/main" id="{F3B2D31F-43C2-4C38-B0D9-C4008912C9AD}"/>
              </a:ext>
            </a:extLst>
          </p:cNvPr>
          <p:cNvSpPr txBox="1"/>
          <p:nvPr/>
        </p:nvSpPr>
        <p:spPr>
          <a:xfrm>
            <a:off x="995680" y="2391916"/>
            <a:ext cx="1274554" cy="369332"/>
          </a:xfrm>
          <a:prstGeom prst="rect">
            <a:avLst/>
          </a:prstGeom>
          <a:noFill/>
        </p:spPr>
        <p:txBody>
          <a:bodyPr wrap="square" rtlCol="0">
            <a:spAutoFit/>
          </a:bodyPr>
          <a:lstStyle/>
          <a:p>
            <a:r>
              <a:rPr lang="en-US" altLang="zh-CN" dirty="0"/>
              <a:t>Pom</a:t>
            </a:r>
            <a:r>
              <a:rPr lang="zh-CN" altLang="en-US" dirty="0"/>
              <a:t>文件</a:t>
            </a:r>
          </a:p>
        </p:txBody>
      </p:sp>
    </p:spTree>
    <p:extLst>
      <p:ext uri="{BB962C8B-B14F-4D97-AF65-F5344CB8AC3E}">
        <p14:creationId xmlns:p14="http://schemas.microsoft.com/office/powerpoint/2010/main" val="1099174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984D9A-F42C-4240-AADA-536302FB71BB}"/>
              </a:ext>
            </a:extLst>
          </p:cNvPr>
          <p:cNvSpPr txBox="1"/>
          <p:nvPr/>
        </p:nvSpPr>
        <p:spPr>
          <a:xfrm>
            <a:off x="588578" y="325820"/>
            <a:ext cx="11193519" cy="5847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sz="3200" dirty="0">
                <a:latin typeface="仿宋" panose="02010609060101010101" pitchFamily="49" charset="-122"/>
                <a:ea typeface="仿宋" panose="02010609060101010101" pitchFamily="49" charset="-122"/>
              </a:rPr>
              <a:t>创建测试类</a:t>
            </a:r>
          </a:p>
        </p:txBody>
      </p:sp>
      <p:pic>
        <p:nvPicPr>
          <p:cNvPr id="4" name="图片 3">
            <a:extLst>
              <a:ext uri="{FF2B5EF4-FFF2-40B4-BE49-F238E27FC236}">
                <a16:creationId xmlns:a16="http://schemas.microsoft.com/office/drawing/2014/main" id="{A0B33560-E306-4888-8268-0EDC56A2D495}"/>
              </a:ext>
            </a:extLst>
          </p:cNvPr>
          <p:cNvPicPr>
            <a:picLocks noChangeAspect="1"/>
          </p:cNvPicPr>
          <p:nvPr/>
        </p:nvPicPr>
        <p:blipFill>
          <a:blip r:embed="rId2"/>
          <a:stretch>
            <a:fillRect/>
          </a:stretch>
        </p:blipFill>
        <p:spPr>
          <a:xfrm>
            <a:off x="371147" y="1997129"/>
            <a:ext cx="11410950" cy="3914775"/>
          </a:xfrm>
          <a:prstGeom prst="rect">
            <a:avLst/>
          </a:prstGeom>
        </p:spPr>
      </p:pic>
      <p:sp>
        <p:nvSpPr>
          <p:cNvPr id="5" name="文本框 4">
            <a:extLst>
              <a:ext uri="{FF2B5EF4-FFF2-40B4-BE49-F238E27FC236}">
                <a16:creationId xmlns:a16="http://schemas.microsoft.com/office/drawing/2014/main" id="{9C318BCF-5A5A-4C42-9472-5C1E87B6E9CE}"/>
              </a:ext>
            </a:extLst>
          </p:cNvPr>
          <p:cNvSpPr txBox="1"/>
          <p:nvPr/>
        </p:nvSpPr>
        <p:spPr>
          <a:xfrm>
            <a:off x="472964" y="1523999"/>
            <a:ext cx="3993932" cy="369332"/>
          </a:xfrm>
          <a:prstGeom prst="rect">
            <a:avLst/>
          </a:prstGeom>
          <a:noFill/>
        </p:spPr>
        <p:txBody>
          <a:bodyPr wrap="square" rtlCol="0">
            <a:spAutoFit/>
          </a:bodyPr>
          <a:lstStyle/>
          <a:p>
            <a:r>
              <a:rPr lang="zh-CN" altLang="en-US" dirty="0"/>
              <a:t>引入流程文件</a:t>
            </a:r>
            <a:r>
              <a:rPr lang="en-US" altLang="zh-CN" dirty="0" err="1"/>
              <a:t>bpmn</a:t>
            </a:r>
            <a:r>
              <a:rPr lang="zh-CN" altLang="en-US" dirty="0"/>
              <a:t>文件或者</a:t>
            </a:r>
            <a:r>
              <a:rPr lang="en-US" altLang="zh-CN" dirty="0"/>
              <a:t>xml</a:t>
            </a:r>
            <a:r>
              <a:rPr lang="zh-CN" altLang="en-US" dirty="0"/>
              <a:t>文件</a:t>
            </a:r>
          </a:p>
        </p:txBody>
      </p:sp>
    </p:spTree>
    <p:extLst>
      <p:ext uri="{BB962C8B-B14F-4D97-AF65-F5344CB8AC3E}">
        <p14:creationId xmlns:p14="http://schemas.microsoft.com/office/powerpoint/2010/main" val="2036783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14B01D-ED9B-4A18-BE62-CDCD2ACC55AD}"/>
              </a:ext>
            </a:extLst>
          </p:cNvPr>
          <p:cNvSpPr txBox="1"/>
          <p:nvPr/>
        </p:nvSpPr>
        <p:spPr>
          <a:xfrm>
            <a:off x="1036320" y="690880"/>
            <a:ext cx="3840480" cy="365760"/>
          </a:xfrm>
          <a:prstGeom prst="rect">
            <a:avLst/>
          </a:prstGeom>
          <a:noFill/>
        </p:spPr>
        <p:txBody>
          <a:bodyPr wrap="square" rtlCol="0">
            <a:spAutoFit/>
          </a:bodyPr>
          <a:lstStyle/>
          <a:p>
            <a:r>
              <a:rPr lang="zh-CN" altLang="en-US" dirty="0"/>
              <a:t>或者压缩</a:t>
            </a:r>
            <a:r>
              <a:rPr lang="en-US" altLang="zh-CN" dirty="0"/>
              <a:t>zip</a:t>
            </a:r>
            <a:r>
              <a:rPr lang="zh-CN" altLang="en-US" dirty="0"/>
              <a:t>导入（通过流的形式）</a:t>
            </a:r>
          </a:p>
        </p:txBody>
      </p:sp>
      <p:pic>
        <p:nvPicPr>
          <p:cNvPr id="4" name="图片 3">
            <a:extLst>
              <a:ext uri="{FF2B5EF4-FFF2-40B4-BE49-F238E27FC236}">
                <a16:creationId xmlns:a16="http://schemas.microsoft.com/office/drawing/2014/main" id="{82FFD706-84E1-4339-B7F3-9DDB6B35EFF3}"/>
              </a:ext>
            </a:extLst>
          </p:cNvPr>
          <p:cNvPicPr>
            <a:picLocks noChangeAspect="1"/>
          </p:cNvPicPr>
          <p:nvPr/>
        </p:nvPicPr>
        <p:blipFill>
          <a:blip r:embed="rId2"/>
          <a:stretch>
            <a:fillRect/>
          </a:stretch>
        </p:blipFill>
        <p:spPr>
          <a:xfrm>
            <a:off x="802005" y="1056640"/>
            <a:ext cx="10353675" cy="5567680"/>
          </a:xfrm>
          <a:prstGeom prst="rect">
            <a:avLst/>
          </a:prstGeom>
        </p:spPr>
      </p:pic>
    </p:spTree>
    <p:extLst>
      <p:ext uri="{BB962C8B-B14F-4D97-AF65-F5344CB8AC3E}">
        <p14:creationId xmlns:p14="http://schemas.microsoft.com/office/powerpoint/2010/main" val="3562019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CAD7B4-F879-454E-A90B-7DD2535F3B07}"/>
              </a:ext>
            </a:extLst>
          </p:cNvPr>
          <p:cNvSpPr txBox="1"/>
          <p:nvPr/>
        </p:nvSpPr>
        <p:spPr>
          <a:xfrm>
            <a:off x="1280160" y="477520"/>
            <a:ext cx="3972560" cy="369332"/>
          </a:xfrm>
          <a:prstGeom prst="rect">
            <a:avLst/>
          </a:prstGeom>
          <a:noFill/>
        </p:spPr>
        <p:txBody>
          <a:bodyPr wrap="square" rtlCol="0">
            <a:spAutoFit/>
          </a:bodyPr>
          <a:lstStyle/>
          <a:p>
            <a:r>
              <a:rPr lang="zh-CN" altLang="en-US" dirty="0"/>
              <a:t>设置相关参数（审批人等）</a:t>
            </a:r>
          </a:p>
        </p:txBody>
      </p:sp>
      <p:pic>
        <p:nvPicPr>
          <p:cNvPr id="5" name="图片 4">
            <a:extLst>
              <a:ext uri="{FF2B5EF4-FFF2-40B4-BE49-F238E27FC236}">
                <a16:creationId xmlns:a16="http://schemas.microsoft.com/office/drawing/2014/main" id="{65FEBC3F-FBBB-49D7-9D02-CDFFFBEC1481}"/>
              </a:ext>
            </a:extLst>
          </p:cNvPr>
          <p:cNvPicPr>
            <a:picLocks noChangeAspect="1"/>
          </p:cNvPicPr>
          <p:nvPr/>
        </p:nvPicPr>
        <p:blipFill>
          <a:blip r:embed="rId2"/>
          <a:stretch>
            <a:fillRect/>
          </a:stretch>
        </p:blipFill>
        <p:spPr>
          <a:xfrm>
            <a:off x="519112" y="1133475"/>
            <a:ext cx="11153775" cy="4591050"/>
          </a:xfrm>
          <a:prstGeom prst="rect">
            <a:avLst/>
          </a:prstGeom>
        </p:spPr>
      </p:pic>
    </p:spTree>
    <p:extLst>
      <p:ext uri="{BB962C8B-B14F-4D97-AF65-F5344CB8AC3E}">
        <p14:creationId xmlns:p14="http://schemas.microsoft.com/office/powerpoint/2010/main" val="3145592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520FC2E-77C2-4FF7-94E4-982B859EB059}"/>
              </a:ext>
            </a:extLst>
          </p:cNvPr>
          <p:cNvPicPr>
            <a:picLocks noChangeAspect="1"/>
          </p:cNvPicPr>
          <p:nvPr/>
        </p:nvPicPr>
        <p:blipFill>
          <a:blip r:embed="rId2"/>
          <a:stretch>
            <a:fillRect/>
          </a:stretch>
        </p:blipFill>
        <p:spPr>
          <a:xfrm>
            <a:off x="477520" y="1493795"/>
            <a:ext cx="11003280" cy="5242285"/>
          </a:xfrm>
          <a:prstGeom prst="rect">
            <a:avLst/>
          </a:prstGeom>
        </p:spPr>
      </p:pic>
      <p:sp>
        <p:nvSpPr>
          <p:cNvPr id="5" name="文本框 4">
            <a:extLst>
              <a:ext uri="{FF2B5EF4-FFF2-40B4-BE49-F238E27FC236}">
                <a16:creationId xmlns:a16="http://schemas.microsoft.com/office/drawing/2014/main" id="{5F452CC7-E85C-478A-9651-7E62086B2429}"/>
              </a:ext>
            </a:extLst>
          </p:cNvPr>
          <p:cNvSpPr txBox="1"/>
          <p:nvPr/>
        </p:nvSpPr>
        <p:spPr>
          <a:xfrm>
            <a:off x="335280" y="467360"/>
            <a:ext cx="11582400" cy="7694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sz="4400" dirty="0">
                <a:latin typeface="仿宋" panose="02010609060101010101" pitchFamily="49" charset="-122"/>
                <a:ea typeface="仿宋" panose="02010609060101010101" pitchFamily="49" charset="-122"/>
              </a:rPr>
              <a:t>Activiti</a:t>
            </a:r>
            <a:r>
              <a:rPr lang="zh-CN" altLang="en-US" sz="4400" dirty="0">
                <a:latin typeface="仿宋" panose="02010609060101010101" pitchFamily="49" charset="-122"/>
                <a:ea typeface="仿宋" panose="02010609060101010101" pitchFamily="49" charset="-122"/>
              </a:rPr>
              <a:t>的</a:t>
            </a:r>
            <a:r>
              <a:rPr lang="en-US" altLang="zh-CN" sz="4400" dirty="0">
                <a:latin typeface="仿宋" panose="02010609060101010101" pitchFamily="49" charset="-122"/>
                <a:ea typeface="仿宋" panose="02010609060101010101" pitchFamily="49" charset="-122"/>
              </a:rPr>
              <a:t>web</a:t>
            </a:r>
            <a:r>
              <a:rPr lang="zh-CN" altLang="en-US" sz="4400" dirty="0">
                <a:latin typeface="仿宋" panose="02010609060101010101" pitchFamily="49" charset="-122"/>
                <a:ea typeface="仿宋" panose="02010609060101010101" pitchFamily="49" charset="-122"/>
              </a:rPr>
              <a:t>插件相关的用法等</a:t>
            </a:r>
            <a:endParaRPr lang="zh-CN" altLang="en-US" sz="4400" dirty="0"/>
          </a:p>
        </p:txBody>
      </p:sp>
    </p:spTree>
    <p:extLst>
      <p:ext uri="{BB962C8B-B14F-4D97-AF65-F5344CB8AC3E}">
        <p14:creationId xmlns:p14="http://schemas.microsoft.com/office/powerpoint/2010/main" val="2328127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C4D650-50FE-40C4-BE25-CA31FD99D742}"/>
              </a:ext>
            </a:extLst>
          </p:cNvPr>
          <p:cNvSpPr txBox="1"/>
          <p:nvPr/>
        </p:nvSpPr>
        <p:spPr>
          <a:xfrm>
            <a:off x="985520" y="1249680"/>
            <a:ext cx="3657600" cy="1446550"/>
          </a:xfrm>
          <a:prstGeom prst="rect">
            <a:avLst/>
          </a:prstGeom>
          <a:noFill/>
        </p:spPr>
        <p:txBody>
          <a:bodyPr wrap="square" rtlCol="0">
            <a:spAutoFit/>
          </a:bodyPr>
          <a:lstStyle/>
          <a:p>
            <a:r>
              <a:rPr lang="zh-CN" altLang="en-US" sz="4800" b="1" dirty="0">
                <a:latin typeface="仿宋" panose="02010609060101010101" pitchFamily="49" charset="-122"/>
                <a:ea typeface="仿宋" panose="02010609060101010101" pitchFamily="49" charset="-122"/>
              </a:rPr>
              <a:t>谢谢</a:t>
            </a:r>
            <a:r>
              <a:rPr lang="zh-CN" altLang="en-US" sz="88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54226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B4CE1-5917-489B-B726-A66FDBD9E4FA}"/>
              </a:ext>
            </a:extLst>
          </p:cNvPr>
          <p:cNvSpPr>
            <a:spLocks noGrp="1"/>
          </p:cNvSpPr>
          <p:nvPr>
            <p:ph type="title"/>
          </p:nvPr>
        </p:nvSpPr>
        <p:spPr>
          <a:xfrm>
            <a:off x="1013790" y="365125"/>
            <a:ext cx="10340009" cy="1325563"/>
          </a:xfrm>
          <a:effectLst>
            <a:glow>
              <a:schemeClr val="accent1">
                <a:alpha val="75000"/>
              </a:schemeClr>
            </a:glow>
            <a:softEdge rad="50800"/>
          </a:effectLst>
          <a:scene3d>
            <a:camera prst="orthographicFront"/>
            <a:lightRig rig="threePt" dir="t"/>
          </a:scene3d>
          <a:sp3d>
            <a:bevelT prst="relaxedInset"/>
            <a:bevelB prst="angle"/>
          </a:sp3d>
        </p:spPr>
        <p:txBody>
          <a:bodyPr>
            <a:normAutofit/>
          </a:bodyPr>
          <a:lstStyle/>
          <a:p>
            <a:r>
              <a:rPr lang="zh-CN" altLang="en-US" sz="6000" b="1" dirty="0">
                <a:latin typeface="仿宋" panose="02010609060101010101" pitchFamily="49" charset="-122"/>
                <a:ea typeface="仿宋" panose="02010609060101010101" pitchFamily="49" charset="-122"/>
              </a:rPr>
              <a:t>目录</a:t>
            </a:r>
          </a:p>
        </p:txBody>
      </p:sp>
      <p:sp>
        <p:nvSpPr>
          <p:cNvPr id="4" name="文本框 3">
            <a:extLst>
              <a:ext uri="{FF2B5EF4-FFF2-40B4-BE49-F238E27FC236}">
                <a16:creationId xmlns:a16="http://schemas.microsoft.com/office/drawing/2014/main" id="{1CE643B8-1F3E-49CD-9316-1196568016DD}"/>
              </a:ext>
            </a:extLst>
          </p:cNvPr>
          <p:cNvSpPr txBox="1"/>
          <p:nvPr/>
        </p:nvSpPr>
        <p:spPr>
          <a:xfrm>
            <a:off x="1182757" y="1895530"/>
            <a:ext cx="3588026" cy="523220"/>
          </a:xfrm>
          <a:prstGeom prst="rect">
            <a:avLst/>
          </a:prstGeom>
          <a:noFill/>
          <a:ln>
            <a:noFill/>
          </a:ln>
        </p:spPr>
        <p:txBody>
          <a:bodyPr wrap="square" rtlCol="0">
            <a:spAutoFit/>
          </a:bodyPr>
          <a:lstStyle/>
          <a:p>
            <a:r>
              <a:rPr lang="en-US" altLang="zh-CN" sz="2800" b="1" dirty="0">
                <a:latin typeface="仿宋" panose="02010609060101010101" pitchFamily="49" charset="-122"/>
                <a:ea typeface="仿宋" panose="02010609060101010101" pitchFamily="49" charset="-122"/>
              </a:rPr>
              <a:t>1</a:t>
            </a:r>
            <a:r>
              <a:rPr lang="zh-CN" altLang="en-US" sz="2800" b="1" dirty="0">
                <a:latin typeface="仿宋" panose="02010609060101010101" pitchFamily="49" charset="-122"/>
                <a:ea typeface="仿宋" panose="02010609060101010101" pitchFamily="49" charset="-122"/>
              </a:rPr>
              <a:t>、工作流概念</a:t>
            </a:r>
          </a:p>
        </p:txBody>
      </p:sp>
      <p:sp>
        <p:nvSpPr>
          <p:cNvPr id="5" name="文本框 4">
            <a:extLst>
              <a:ext uri="{FF2B5EF4-FFF2-40B4-BE49-F238E27FC236}">
                <a16:creationId xmlns:a16="http://schemas.microsoft.com/office/drawing/2014/main" id="{3A368B73-340E-461B-8848-3A2C88F3A9EF}"/>
              </a:ext>
            </a:extLst>
          </p:cNvPr>
          <p:cNvSpPr txBox="1"/>
          <p:nvPr/>
        </p:nvSpPr>
        <p:spPr>
          <a:xfrm>
            <a:off x="1182757" y="2733261"/>
            <a:ext cx="3588026" cy="523220"/>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2</a:t>
            </a: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Activiti </a:t>
            </a:r>
            <a:r>
              <a:rPr lang="zh-CN" altLang="en-US" sz="2800" b="1" dirty="0">
                <a:latin typeface="仿宋" panose="02010609060101010101" pitchFamily="49" charset="-122"/>
                <a:ea typeface="仿宋" panose="02010609060101010101" pitchFamily="49" charset="-122"/>
              </a:rPr>
              <a:t>的介绍</a:t>
            </a:r>
          </a:p>
        </p:txBody>
      </p:sp>
      <p:sp>
        <p:nvSpPr>
          <p:cNvPr id="6" name="文本框 5">
            <a:extLst>
              <a:ext uri="{FF2B5EF4-FFF2-40B4-BE49-F238E27FC236}">
                <a16:creationId xmlns:a16="http://schemas.microsoft.com/office/drawing/2014/main" id="{07C554B5-BC03-463D-A406-33957EC87EAB}"/>
              </a:ext>
            </a:extLst>
          </p:cNvPr>
          <p:cNvSpPr txBox="1"/>
          <p:nvPr/>
        </p:nvSpPr>
        <p:spPr>
          <a:xfrm>
            <a:off x="1182757" y="3601520"/>
            <a:ext cx="4393095" cy="523220"/>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3</a:t>
            </a: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Activiti </a:t>
            </a:r>
            <a:r>
              <a:rPr lang="zh-CN" altLang="en-US" sz="2800" b="1" dirty="0">
                <a:latin typeface="仿宋" panose="02010609060101010101" pitchFamily="49" charset="-122"/>
                <a:ea typeface="仿宋" panose="02010609060101010101" pitchFamily="49" charset="-122"/>
              </a:rPr>
              <a:t>快速入门</a:t>
            </a:r>
          </a:p>
        </p:txBody>
      </p:sp>
      <p:sp>
        <p:nvSpPr>
          <p:cNvPr id="7" name="文本框 6">
            <a:extLst>
              <a:ext uri="{FF2B5EF4-FFF2-40B4-BE49-F238E27FC236}">
                <a16:creationId xmlns:a16="http://schemas.microsoft.com/office/drawing/2014/main" id="{02AEE24A-408B-4A0C-8CBF-C345D55D6955}"/>
              </a:ext>
            </a:extLst>
          </p:cNvPr>
          <p:cNvSpPr txBox="1"/>
          <p:nvPr/>
        </p:nvSpPr>
        <p:spPr>
          <a:xfrm>
            <a:off x="1182758" y="4532244"/>
            <a:ext cx="5959722" cy="523220"/>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4</a:t>
            </a: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Activiti</a:t>
            </a:r>
            <a:r>
              <a:rPr lang="zh-CN" altLang="en-US" sz="2800" b="1" dirty="0">
                <a:latin typeface="仿宋" panose="02010609060101010101" pitchFamily="49" charset="-122"/>
                <a:ea typeface="仿宋" panose="02010609060101010101" pitchFamily="49" charset="-122"/>
              </a:rPr>
              <a:t>的</a:t>
            </a:r>
            <a:r>
              <a:rPr lang="en-US" altLang="zh-CN" sz="2800" b="1" dirty="0">
                <a:latin typeface="仿宋" panose="02010609060101010101" pitchFamily="49" charset="-122"/>
                <a:ea typeface="仿宋" panose="02010609060101010101" pitchFamily="49" charset="-122"/>
              </a:rPr>
              <a:t>web</a:t>
            </a:r>
            <a:r>
              <a:rPr lang="zh-CN" altLang="en-US" sz="2800" b="1" dirty="0">
                <a:latin typeface="仿宋" panose="02010609060101010101" pitchFamily="49" charset="-122"/>
                <a:ea typeface="仿宋" panose="02010609060101010101" pitchFamily="49" charset="-122"/>
              </a:rPr>
              <a:t>插件相关的用法等</a:t>
            </a:r>
          </a:p>
        </p:txBody>
      </p:sp>
    </p:spTree>
    <p:extLst>
      <p:ext uri="{BB962C8B-B14F-4D97-AF65-F5344CB8AC3E}">
        <p14:creationId xmlns:p14="http://schemas.microsoft.com/office/powerpoint/2010/main" val="166322839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34402-0A7C-4562-904C-55F998F5CDBA}"/>
              </a:ext>
            </a:extLst>
          </p:cNvPr>
          <p:cNvSpPr>
            <a:spLocks noGrp="1"/>
          </p:cNvSpPr>
          <p:nvPr>
            <p:ph type="title"/>
          </p:nvPr>
        </p:nvSpPr>
        <p:spPr>
          <a:xfrm>
            <a:off x="838200" y="365125"/>
            <a:ext cx="10515600" cy="109592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zh-CN" altLang="en-US" b="1" dirty="0">
                <a:latin typeface="仿宋" panose="02010609060101010101" pitchFamily="49" charset="-122"/>
                <a:ea typeface="仿宋" panose="02010609060101010101" pitchFamily="49" charset="-122"/>
              </a:rPr>
              <a:t>工作</a:t>
            </a:r>
            <a:r>
              <a:rPr lang="zh-CN" altLang="en-US" b="1" dirty="0"/>
              <a:t>流的概念</a:t>
            </a:r>
          </a:p>
        </p:txBody>
      </p:sp>
      <p:pic>
        <p:nvPicPr>
          <p:cNvPr id="4" name="图片 3">
            <a:extLst>
              <a:ext uri="{FF2B5EF4-FFF2-40B4-BE49-F238E27FC236}">
                <a16:creationId xmlns:a16="http://schemas.microsoft.com/office/drawing/2014/main" id="{3869A034-DA4D-4817-9815-C766CD88956E}"/>
              </a:ext>
            </a:extLst>
          </p:cNvPr>
          <p:cNvPicPr>
            <a:picLocks noChangeAspect="1"/>
          </p:cNvPicPr>
          <p:nvPr/>
        </p:nvPicPr>
        <p:blipFill>
          <a:blip r:embed="rId2"/>
          <a:stretch>
            <a:fillRect/>
          </a:stretch>
        </p:blipFill>
        <p:spPr>
          <a:xfrm>
            <a:off x="728870" y="1593490"/>
            <a:ext cx="5367130" cy="2725116"/>
          </a:xfrm>
          <a:prstGeom prst="rect">
            <a:avLst/>
          </a:prstGeom>
        </p:spPr>
      </p:pic>
      <p:pic>
        <p:nvPicPr>
          <p:cNvPr id="5" name="图片 4">
            <a:extLst>
              <a:ext uri="{FF2B5EF4-FFF2-40B4-BE49-F238E27FC236}">
                <a16:creationId xmlns:a16="http://schemas.microsoft.com/office/drawing/2014/main" id="{6A152C96-11E9-4085-BBDD-D0DD6E23654B}"/>
              </a:ext>
            </a:extLst>
          </p:cNvPr>
          <p:cNvPicPr>
            <a:picLocks noChangeAspect="1"/>
          </p:cNvPicPr>
          <p:nvPr/>
        </p:nvPicPr>
        <p:blipFill>
          <a:blip r:embed="rId3"/>
          <a:stretch>
            <a:fillRect/>
          </a:stretch>
        </p:blipFill>
        <p:spPr>
          <a:xfrm>
            <a:off x="6530008" y="1452333"/>
            <a:ext cx="5252003" cy="3007430"/>
          </a:xfrm>
          <a:prstGeom prst="rect">
            <a:avLst/>
          </a:prstGeom>
        </p:spPr>
      </p:pic>
      <p:sp>
        <p:nvSpPr>
          <p:cNvPr id="6" name="文本框 5">
            <a:extLst>
              <a:ext uri="{FF2B5EF4-FFF2-40B4-BE49-F238E27FC236}">
                <a16:creationId xmlns:a16="http://schemas.microsoft.com/office/drawing/2014/main" id="{6F1F8D1A-C2D7-45C8-8CC6-2E4EA8B6321E}"/>
              </a:ext>
            </a:extLst>
          </p:cNvPr>
          <p:cNvSpPr txBox="1"/>
          <p:nvPr/>
        </p:nvSpPr>
        <p:spPr>
          <a:xfrm>
            <a:off x="1669773" y="10313588"/>
            <a:ext cx="5367130" cy="1232452"/>
          </a:xfrm>
          <a:prstGeom prst="rect">
            <a:avLst/>
          </a:prstGeom>
          <a:noFill/>
        </p:spPr>
        <p:txBody>
          <a:bodyPr wrap="square" rtlCol="0">
            <a:spAutoFit/>
          </a:bodyPr>
          <a:lstStyle/>
          <a:p>
            <a:endParaRPr lang="zh-CN" altLang="en-US" dirty="0"/>
          </a:p>
        </p:txBody>
      </p:sp>
      <p:sp>
        <p:nvSpPr>
          <p:cNvPr id="9" name="Rectangle 3">
            <a:extLst>
              <a:ext uri="{FF2B5EF4-FFF2-40B4-BE49-F238E27FC236}">
                <a16:creationId xmlns:a16="http://schemas.microsoft.com/office/drawing/2014/main" id="{5D5607ED-510A-4B9A-A2BD-F4D298B10F46}"/>
              </a:ext>
            </a:extLst>
          </p:cNvPr>
          <p:cNvSpPr>
            <a:spLocks noChangeArrowheads="1"/>
          </p:cNvSpPr>
          <p:nvPr/>
        </p:nvSpPr>
        <p:spPr bwMode="auto">
          <a:xfrm>
            <a:off x="478320" y="4636225"/>
            <a:ext cx="11235359"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scene3d>
              <a:camera prst="orthographicFront"/>
              <a:lightRig rig="threePt" dir="t"/>
            </a:scene3d>
            <a:sp3d extrusionH="57150">
              <a:bevelT w="69850" h="69850" prst="divot"/>
            </a:sp3d>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仿宋" panose="02010609060101010101" pitchFamily="49" charset="-122"/>
                <a:ea typeface="仿宋" panose="02010609060101010101" pitchFamily="49" charset="-122"/>
              </a:rPr>
              <a:t>说明： </a:t>
            </a:r>
            <a:endParaRPr kumimoji="0" lang="zh-CN"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F3F3F"/>
                </a:solidFill>
                <a:effectLst/>
                <a:latin typeface="仿宋" panose="02010609060101010101" pitchFamily="49" charset="-122"/>
                <a:ea typeface="仿宋" panose="02010609060101010101" pitchFamily="49" charset="-122"/>
              </a:rPr>
              <a:t>1) 假设：这两张图就是华谊兄弟的请假流程图 </a:t>
            </a:r>
            <a:br>
              <a:rPr kumimoji="0" lang="zh-CN" altLang="zh-CN" sz="2000" b="0" i="0" u="none" strike="noStrike" cap="none" normalizeH="0" baseline="0" dirty="0">
                <a:ln>
                  <a:noFill/>
                </a:ln>
                <a:solidFill>
                  <a:srgbClr val="3F3F3F"/>
                </a:solidFill>
                <a:effectLst/>
                <a:latin typeface="仿宋" panose="02010609060101010101" pitchFamily="49" charset="-122"/>
                <a:ea typeface="仿宋" panose="02010609060101010101" pitchFamily="49" charset="-122"/>
              </a:rPr>
            </a:br>
            <a:r>
              <a:rPr kumimoji="0" lang="zh-CN" altLang="zh-CN" sz="2000" b="0" i="0" u="none" strike="noStrike" cap="none" normalizeH="0" baseline="0" dirty="0">
                <a:ln>
                  <a:noFill/>
                </a:ln>
                <a:solidFill>
                  <a:srgbClr val="3F3F3F"/>
                </a:solidFill>
                <a:effectLst/>
                <a:latin typeface="仿宋" panose="02010609060101010101" pitchFamily="49" charset="-122"/>
                <a:ea typeface="仿宋" panose="02010609060101010101" pitchFamily="49" charset="-122"/>
              </a:rPr>
              <a:t>2) 图的组成部分： </a:t>
            </a:r>
            <a:br>
              <a:rPr kumimoji="0" lang="zh-CN" altLang="zh-CN" sz="2000" b="0" i="0" u="none" strike="noStrike" cap="none" normalizeH="0" baseline="0" dirty="0">
                <a:ln>
                  <a:noFill/>
                </a:ln>
                <a:solidFill>
                  <a:srgbClr val="3F3F3F"/>
                </a:solidFill>
                <a:effectLst/>
                <a:latin typeface="仿宋" panose="02010609060101010101" pitchFamily="49" charset="-122"/>
                <a:ea typeface="仿宋" panose="02010609060101010101" pitchFamily="49" charset="-122"/>
              </a:rPr>
            </a:br>
            <a:r>
              <a:rPr kumimoji="0" lang="zh-CN" altLang="zh-CN" sz="2000" b="0" i="0" u="none" strike="noStrike" cap="none" normalizeH="0" baseline="0" dirty="0">
                <a:ln>
                  <a:noFill/>
                </a:ln>
                <a:solidFill>
                  <a:srgbClr val="3F3F3F"/>
                </a:solidFill>
                <a:effectLst/>
                <a:latin typeface="仿宋" panose="02010609060101010101" pitchFamily="49" charset="-122"/>
                <a:ea typeface="仿宋" panose="02010609060101010101" pitchFamily="49" charset="-122"/>
              </a:rPr>
              <a:t>A. 人物：范冰冰 冯小刚 王中军 </a:t>
            </a:r>
            <a:br>
              <a:rPr kumimoji="0" lang="zh-CN" altLang="zh-CN" sz="2000" b="0" i="0" u="none" strike="noStrike" cap="none" normalizeH="0" baseline="0" dirty="0">
                <a:ln>
                  <a:noFill/>
                </a:ln>
                <a:solidFill>
                  <a:srgbClr val="3F3F3F"/>
                </a:solidFill>
                <a:effectLst/>
                <a:latin typeface="仿宋" panose="02010609060101010101" pitchFamily="49" charset="-122"/>
                <a:ea typeface="仿宋" panose="02010609060101010101" pitchFamily="49" charset="-122"/>
              </a:rPr>
            </a:br>
            <a:r>
              <a:rPr kumimoji="0" lang="zh-CN" altLang="zh-CN" sz="2000" b="0" i="0" u="none" strike="noStrike" cap="none" normalizeH="0" baseline="0" dirty="0">
                <a:ln>
                  <a:noFill/>
                </a:ln>
                <a:solidFill>
                  <a:srgbClr val="3F3F3F"/>
                </a:solidFill>
                <a:effectLst/>
                <a:latin typeface="仿宋" panose="02010609060101010101" pitchFamily="49" charset="-122"/>
                <a:ea typeface="仿宋" panose="02010609060101010101" pitchFamily="49" charset="-122"/>
              </a:rPr>
              <a:t>B. 事件（动作）：请假、批准、不批准</a:t>
            </a:r>
            <a:endParaRPr kumimoji="0" lang="zh-CN"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412981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9CB5FC-6F38-4B82-8BE3-36F8D4D9D5F2}"/>
              </a:ext>
            </a:extLst>
          </p:cNvPr>
          <p:cNvSpPr/>
          <p:nvPr/>
        </p:nvSpPr>
        <p:spPr>
          <a:xfrm>
            <a:off x="690880" y="528320"/>
            <a:ext cx="10444480" cy="1815882"/>
          </a:xfrm>
          <a:prstGeom prst="rect">
            <a:avLst/>
          </a:prstGeom>
        </p:spPr>
        <p:txBody>
          <a:bodyPr wrap="square">
            <a:spAutoFit/>
          </a:bodyPr>
          <a:lstStyle/>
          <a:p>
            <a:r>
              <a:rPr lang="zh-CN" altLang="en-US" sz="2800" b="1" i="0" dirty="0">
                <a:solidFill>
                  <a:srgbClr val="FF0000"/>
                </a:solidFill>
                <a:effectLst/>
                <a:latin typeface="仿宋" panose="02010609060101010101" pitchFamily="49" charset="-122"/>
                <a:ea typeface="仿宋" panose="02010609060101010101" pitchFamily="49" charset="-122"/>
              </a:rPr>
              <a:t>工作流</a:t>
            </a:r>
            <a:r>
              <a:rPr lang="en-US" altLang="zh-CN" sz="2800" b="0" i="0" dirty="0">
                <a:solidFill>
                  <a:srgbClr val="3F3F3F"/>
                </a:solidFill>
                <a:effectLst/>
                <a:latin typeface="仿宋" panose="02010609060101010101" pitchFamily="49" charset="-122"/>
                <a:ea typeface="仿宋" panose="02010609060101010101" pitchFamily="49" charset="-122"/>
              </a:rPr>
              <a:t>(Workflow)</a:t>
            </a:r>
            <a:r>
              <a:rPr lang="zh-CN" altLang="en-US" sz="2800" b="0" i="0" dirty="0">
                <a:solidFill>
                  <a:srgbClr val="3F3F3F"/>
                </a:solidFill>
                <a:effectLst/>
                <a:latin typeface="仿宋" panose="02010609060101010101" pitchFamily="49" charset="-122"/>
                <a:ea typeface="仿宋" panose="02010609060101010101" pitchFamily="49" charset="-122"/>
              </a:rPr>
              <a:t>，就是“</a:t>
            </a:r>
            <a:r>
              <a:rPr lang="zh-CN" altLang="en-US" sz="2800" b="0" i="0" dirty="0">
                <a:solidFill>
                  <a:srgbClr val="FF0000"/>
                </a:solidFill>
                <a:effectLst/>
                <a:latin typeface="仿宋" panose="02010609060101010101" pitchFamily="49" charset="-122"/>
                <a:ea typeface="仿宋" panose="02010609060101010101" pitchFamily="49" charset="-122"/>
              </a:rPr>
              <a:t>业务</a:t>
            </a:r>
            <a:r>
              <a:rPr lang="zh-CN" altLang="en-US" sz="2800" b="0" i="0" dirty="0">
                <a:solidFill>
                  <a:srgbClr val="3F3F3F"/>
                </a:solidFill>
                <a:effectLst/>
                <a:latin typeface="仿宋" panose="02010609060101010101" pitchFamily="49" charset="-122"/>
                <a:ea typeface="仿宋" panose="02010609060101010101" pitchFamily="49" charset="-122"/>
              </a:rPr>
              <a:t>过程的部分或整体在计算机应用环境下的自动化”，它主要解决的是“使在</a:t>
            </a:r>
            <a:r>
              <a:rPr lang="zh-CN" altLang="en-US" sz="2800" b="1" i="0" dirty="0">
                <a:solidFill>
                  <a:srgbClr val="FF0000"/>
                </a:solidFill>
                <a:effectLst/>
                <a:latin typeface="仿宋" panose="02010609060101010101" pitchFamily="49" charset="-122"/>
                <a:ea typeface="仿宋" panose="02010609060101010101" pitchFamily="49" charset="-122"/>
              </a:rPr>
              <a:t>多个参与者之间</a:t>
            </a:r>
            <a:r>
              <a:rPr lang="zh-CN" altLang="en-US" sz="2800" b="0" i="0" dirty="0">
                <a:solidFill>
                  <a:srgbClr val="3F3F3F"/>
                </a:solidFill>
                <a:effectLst/>
                <a:latin typeface="仿宋" panose="02010609060101010101" pitchFamily="49" charset="-122"/>
                <a:ea typeface="仿宋" panose="02010609060101010101" pitchFamily="49" charset="-122"/>
              </a:rPr>
              <a:t>按照某种预定义的规则传递文档、信息或任务的过程自动进行，从而</a:t>
            </a:r>
            <a:r>
              <a:rPr lang="zh-CN" altLang="en-US" sz="2800" b="1" i="0" dirty="0">
                <a:solidFill>
                  <a:srgbClr val="FF0000"/>
                </a:solidFill>
                <a:effectLst/>
                <a:latin typeface="仿宋" panose="02010609060101010101" pitchFamily="49" charset="-122"/>
                <a:ea typeface="仿宋" panose="02010609060101010101" pitchFamily="49" charset="-122"/>
              </a:rPr>
              <a:t>实现</a:t>
            </a:r>
            <a:r>
              <a:rPr lang="zh-CN" altLang="en-US" sz="2800" b="0" i="0" dirty="0">
                <a:solidFill>
                  <a:srgbClr val="3F3F3F"/>
                </a:solidFill>
                <a:effectLst/>
                <a:latin typeface="仿宋" panose="02010609060101010101" pitchFamily="49" charset="-122"/>
                <a:ea typeface="仿宋" panose="02010609060101010101" pitchFamily="49" charset="-122"/>
              </a:rPr>
              <a:t>某个预期的</a:t>
            </a:r>
            <a:r>
              <a:rPr lang="zh-CN" altLang="en-US" sz="2800" b="1" i="0" dirty="0">
                <a:solidFill>
                  <a:srgbClr val="FF0000"/>
                </a:solidFill>
                <a:effectLst/>
                <a:latin typeface="仿宋" panose="02010609060101010101" pitchFamily="49" charset="-122"/>
                <a:ea typeface="仿宋" panose="02010609060101010101" pitchFamily="49" charset="-122"/>
              </a:rPr>
              <a:t>业务目标</a:t>
            </a:r>
            <a:r>
              <a:rPr lang="zh-CN" altLang="en-US" sz="2800" b="0" i="0" dirty="0">
                <a:solidFill>
                  <a:srgbClr val="3F3F3F"/>
                </a:solidFill>
                <a:effectLst/>
                <a:latin typeface="仿宋" panose="02010609060101010101" pitchFamily="49" charset="-122"/>
                <a:ea typeface="仿宋" panose="02010609060101010101" pitchFamily="49" charset="-122"/>
              </a:rPr>
              <a:t>，或者促使此目标的实现”。</a:t>
            </a:r>
            <a:r>
              <a:rPr lang="zh-CN" altLang="en-US" b="0" i="0" dirty="0">
                <a:solidFill>
                  <a:srgbClr val="3F3F3F"/>
                </a:solidFill>
                <a:effectLst/>
                <a:latin typeface="microsoft yahei" panose="020B0503020204020204" pitchFamily="34" charset="-122"/>
                <a:ea typeface="microsoft yahei" panose="020B0503020204020204" pitchFamily="34" charset="-122"/>
              </a:rPr>
              <a:t> </a:t>
            </a:r>
            <a:endParaRPr lang="zh-CN" altLang="en-US" dirty="0"/>
          </a:p>
        </p:txBody>
      </p:sp>
      <p:sp>
        <p:nvSpPr>
          <p:cNvPr id="4" name="文本框 3">
            <a:extLst>
              <a:ext uri="{FF2B5EF4-FFF2-40B4-BE49-F238E27FC236}">
                <a16:creationId xmlns:a16="http://schemas.microsoft.com/office/drawing/2014/main" id="{C552A7BC-9787-4A0C-9437-3E960E44C772}"/>
              </a:ext>
            </a:extLst>
          </p:cNvPr>
          <p:cNvSpPr txBox="1"/>
          <p:nvPr/>
        </p:nvSpPr>
        <p:spPr>
          <a:xfrm>
            <a:off x="690880" y="2559418"/>
            <a:ext cx="10800080" cy="3908762"/>
          </a:xfrm>
          <a:prstGeom prst="rect">
            <a:avLst/>
          </a:prstGeom>
          <a:noFill/>
        </p:spPr>
        <p:txBody>
          <a:bodyPr wrap="square" rtlCol="0">
            <a:spAutoFit/>
          </a:bodyPr>
          <a:lstStyle/>
          <a:p>
            <a:r>
              <a:rPr lang="zh-CN" altLang="en-US" sz="3200" b="1" dirty="0">
                <a:latin typeface="仿宋" panose="02010609060101010101" pitchFamily="49" charset="-122"/>
                <a:ea typeface="仿宋" panose="02010609060101010101" pitchFamily="49" charset="-122"/>
              </a:rPr>
              <a:t>什么是工作流引擎（</a:t>
            </a:r>
            <a:r>
              <a:rPr lang="en-US" altLang="zh-CN" sz="3200" b="1" dirty="0">
                <a:latin typeface="仿宋" panose="02010609060101010101" pitchFamily="49" charset="-122"/>
                <a:ea typeface="仿宋" panose="02010609060101010101" pitchFamily="49" charset="-122"/>
              </a:rPr>
              <a:t>Workflow Engine </a:t>
            </a:r>
            <a:r>
              <a:rPr lang="zh-CN" altLang="en-US" sz="3200" b="1" dirty="0">
                <a:latin typeface="仿宋" panose="02010609060101010101" pitchFamily="49" charset="-122"/>
                <a:ea typeface="仿宋" panose="02010609060101010101" pitchFamily="49" charset="-122"/>
              </a:rPr>
              <a:t>）</a:t>
            </a:r>
            <a:endParaRPr lang="en-US" altLang="zh-CN" sz="3200" b="1" dirty="0">
              <a:latin typeface="仿宋" panose="02010609060101010101" pitchFamily="49" charset="-122"/>
              <a:ea typeface="仿宋" panose="02010609060101010101" pitchFamily="49" charset="-122"/>
            </a:endParaRPr>
          </a:p>
          <a:p>
            <a:endParaRPr lang="zh-CN" altLang="en-US" sz="2400" b="1"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例如开发一个系统，最关键的部分不是系统的界面，也不是和数据库之间的信息交换，而是如何根据业务逻辑开发出符合实际需要的程序逻辑并确保其稳定性、易维护性（模块化和结构化）和弹性（容易根据实际业务逻辑的变化作出程序上的变动，例如决策权的改变、组织结构的变动和由于</a:t>
            </a:r>
            <a:r>
              <a:rPr lang="zh-CN" altLang="en-US" sz="2400" dirty="0">
                <a:latin typeface="仿宋" panose="02010609060101010101" pitchFamily="49" charset="-122"/>
                <a:ea typeface="仿宋" panose="02010609060101010101" pitchFamily="49" charset="-122"/>
                <a:hlinkClick r:id="rId2"/>
              </a:rPr>
              <a:t>业务方向</a:t>
            </a:r>
            <a:r>
              <a:rPr lang="zh-CN" altLang="en-US" sz="2400" dirty="0">
                <a:latin typeface="仿宋" panose="02010609060101010101" pitchFamily="49" charset="-122"/>
                <a:ea typeface="仿宋" panose="02010609060101010101" pitchFamily="49" charset="-122"/>
              </a:rPr>
              <a:t>的变化产生的全新业务逻辑等等）。 </a:t>
            </a:r>
            <a:r>
              <a:rPr lang="en-US" altLang="zh-CN" sz="2400" dirty="0">
                <a:latin typeface="仿宋" panose="02010609060101010101" pitchFamily="49" charset="-122"/>
                <a:ea typeface="仿宋" panose="02010609060101010101" pitchFamily="49" charset="-122"/>
              </a:rPr>
              <a:t>Workflow </a:t>
            </a:r>
            <a:r>
              <a:rPr lang="zh-CN" altLang="en-US" sz="2400" dirty="0">
                <a:latin typeface="仿宋" panose="02010609060101010101" pitchFamily="49" charset="-122"/>
                <a:ea typeface="仿宋" panose="02010609060101010101" pitchFamily="49" charset="-122"/>
              </a:rPr>
              <a:t>引擎解决的就是这个问题：如果应用程序缺乏强大的逻辑层，势必变得容易出错（信息的路由错误、死循环等等）</a:t>
            </a:r>
          </a:p>
          <a:p>
            <a:r>
              <a:rPr lang="en-US" altLang="zh-CN" sz="2400" dirty="0">
                <a:solidFill>
                  <a:srgbClr val="FF0000"/>
                </a:solidFill>
                <a:latin typeface="仿宋" panose="02010609060101010101" pitchFamily="49" charset="-122"/>
                <a:ea typeface="仿宋" panose="02010609060101010101" pitchFamily="49" charset="-122"/>
              </a:rPr>
              <a:t> </a:t>
            </a:r>
            <a:r>
              <a:rPr lang="zh-CN" altLang="en-US" sz="2400" dirty="0">
                <a:solidFill>
                  <a:srgbClr val="FF0000"/>
                </a:solidFill>
                <a:latin typeface="仿宋" panose="02010609060101010101" pitchFamily="49" charset="-122"/>
                <a:ea typeface="仿宋" panose="02010609060101010101" pitchFamily="49" charset="-122"/>
              </a:rPr>
              <a:t>犹如 </a:t>
            </a:r>
            <a:r>
              <a:rPr lang="zh-CN" altLang="en-US" sz="2400" dirty="0">
                <a:latin typeface="仿宋" panose="02010609060101010101" pitchFamily="49" charset="-122"/>
                <a:ea typeface="仿宋" panose="02010609060101010101" pitchFamily="49" charset="-122"/>
              </a:rPr>
              <a:t>：一个辆车的好坏取决于发动机（</a:t>
            </a:r>
            <a:r>
              <a:rPr lang="zh-CN" altLang="en-US" dirty="0">
                <a:solidFill>
                  <a:srgbClr val="FF0000"/>
                </a:solidFill>
              </a:rPr>
              <a:t>引擎转速</a:t>
            </a:r>
            <a:r>
              <a:rPr lang="zh-CN" altLang="en-US" sz="2400" dirty="0">
                <a:latin typeface="仿宋" panose="02010609060101010101" pitchFamily="49" charset="-122"/>
                <a:ea typeface="仿宋" panose="02010609060101010101" pitchFamily="49" charset="-122"/>
              </a:rPr>
              <a:t>），一个</a:t>
            </a:r>
            <a:r>
              <a:rPr lang="zh-CN" altLang="en-US" sz="2400" dirty="0">
                <a:solidFill>
                  <a:srgbClr val="FF0000"/>
                </a:solidFill>
                <a:latin typeface="仿宋" panose="02010609060101010101" pitchFamily="49" charset="-122"/>
                <a:ea typeface="仿宋" panose="02010609060101010101" pitchFamily="49" charset="-122"/>
              </a:rPr>
              <a:t>系统弹性</a:t>
            </a:r>
            <a:r>
              <a:rPr lang="zh-CN" altLang="en-US" sz="2400" dirty="0">
                <a:latin typeface="仿宋" panose="02010609060101010101" pitchFamily="49" charset="-122"/>
                <a:ea typeface="仿宋" panose="02010609060101010101" pitchFamily="49" charset="-122"/>
              </a:rPr>
              <a:t>就好比引擎的性能</a:t>
            </a:r>
          </a:p>
        </p:txBody>
      </p:sp>
    </p:spTree>
    <p:extLst>
      <p:ext uri="{BB962C8B-B14F-4D97-AF65-F5344CB8AC3E}">
        <p14:creationId xmlns:p14="http://schemas.microsoft.com/office/powerpoint/2010/main" val="145533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3B3DB4-1DAC-4BED-85DA-FC64A66828D5}"/>
              </a:ext>
            </a:extLst>
          </p:cNvPr>
          <p:cNvSpPr txBox="1"/>
          <p:nvPr/>
        </p:nvSpPr>
        <p:spPr>
          <a:xfrm>
            <a:off x="944880" y="365760"/>
            <a:ext cx="6370320" cy="523220"/>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常见得工作流引擎有哪些？</a:t>
            </a:r>
          </a:p>
        </p:txBody>
      </p:sp>
      <p:sp>
        <p:nvSpPr>
          <p:cNvPr id="3" name="文本框 2">
            <a:extLst>
              <a:ext uri="{FF2B5EF4-FFF2-40B4-BE49-F238E27FC236}">
                <a16:creationId xmlns:a16="http://schemas.microsoft.com/office/drawing/2014/main" id="{1298DD2D-5E4B-4B2A-B3FE-52008A988759}"/>
              </a:ext>
            </a:extLst>
          </p:cNvPr>
          <p:cNvSpPr txBox="1"/>
          <p:nvPr/>
        </p:nvSpPr>
        <p:spPr>
          <a:xfrm>
            <a:off x="944880" y="1037512"/>
            <a:ext cx="10993120" cy="4247317"/>
          </a:xfrm>
          <a:prstGeom prst="rect">
            <a:avLst/>
          </a:prstGeom>
          <a:noFill/>
        </p:spPr>
        <p:txBody>
          <a:bodyPr wrap="square" rtlCol="0">
            <a:spAutoFit/>
          </a:bodyPr>
          <a:lstStyle/>
          <a:p>
            <a:r>
              <a:rPr lang="en-US" altLang="zh-CN" b="1" dirty="0">
                <a:solidFill>
                  <a:srgbClr val="FF0000"/>
                </a:solidFill>
              </a:rPr>
              <a:t>JBPM </a:t>
            </a:r>
            <a:r>
              <a:rPr lang="zh-CN" altLang="en-US" b="1" dirty="0">
                <a:solidFill>
                  <a:srgbClr val="FF0000"/>
                </a:solidFill>
              </a:rPr>
              <a:t>系列、</a:t>
            </a:r>
            <a:r>
              <a:rPr lang="en-US" altLang="zh-CN" b="1" dirty="0" err="1">
                <a:solidFill>
                  <a:srgbClr val="FF0000"/>
                </a:solidFill>
              </a:rPr>
              <a:t>OSWorkFlow</a:t>
            </a:r>
            <a:r>
              <a:rPr lang="en-US" altLang="zh-CN" b="1" dirty="0">
                <a:solidFill>
                  <a:srgbClr val="FF0000"/>
                </a:solidFill>
              </a:rPr>
              <a:t> </a:t>
            </a:r>
            <a:r>
              <a:rPr lang="zh-CN" altLang="en-US" b="1" dirty="0">
                <a:solidFill>
                  <a:srgbClr val="FF0000"/>
                </a:solidFill>
              </a:rPr>
              <a:t>、</a:t>
            </a:r>
            <a:r>
              <a:rPr lang="en-US" altLang="zh-CN" b="1" dirty="0">
                <a:solidFill>
                  <a:srgbClr val="FF0000"/>
                </a:solidFill>
              </a:rPr>
              <a:t>SWF </a:t>
            </a:r>
            <a:r>
              <a:rPr lang="zh-CN" altLang="en-US" b="1" dirty="0">
                <a:solidFill>
                  <a:srgbClr val="FF0000"/>
                </a:solidFill>
              </a:rPr>
              <a:t>、</a:t>
            </a:r>
            <a:r>
              <a:rPr lang="en-US" altLang="zh-CN" b="1" dirty="0">
                <a:solidFill>
                  <a:srgbClr val="FF0000"/>
                </a:solidFill>
              </a:rPr>
              <a:t>Activit5</a:t>
            </a:r>
          </a:p>
          <a:p>
            <a:endParaRPr lang="en-US" altLang="zh-CN" dirty="0"/>
          </a:p>
          <a:p>
            <a:r>
              <a:rPr lang="en-US" altLang="zh-CN" b="1" dirty="0"/>
              <a:t>JBPM</a:t>
            </a:r>
            <a:r>
              <a:rPr lang="zh-CN" altLang="en-US" dirty="0"/>
              <a:t>（</a:t>
            </a:r>
            <a:r>
              <a:rPr lang="en-US" altLang="zh-CN" dirty="0"/>
              <a:t>Java Business Process Management</a:t>
            </a:r>
            <a:r>
              <a:rPr lang="zh-CN" altLang="en-US" dirty="0"/>
              <a:t>）：</a:t>
            </a:r>
            <a:r>
              <a:rPr lang="en-US" altLang="zh-CN" dirty="0"/>
              <a:t>JAVA</a:t>
            </a:r>
            <a:r>
              <a:rPr lang="zh-CN" altLang="en-US" dirty="0"/>
              <a:t>业务流程管理，是一个可扩展、灵活、开源的流程引擎， 它可以运行在独立的服务器上或者嵌入任何</a:t>
            </a:r>
            <a:r>
              <a:rPr lang="en-US" altLang="zh-CN" dirty="0"/>
              <a:t>Java</a:t>
            </a:r>
            <a:r>
              <a:rPr lang="zh-CN" altLang="en-US" dirty="0"/>
              <a:t>应用中。</a:t>
            </a:r>
            <a:endParaRPr lang="en-US" altLang="zh-CN" dirty="0"/>
          </a:p>
          <a:p>
            <a:endParaRPr lang="en-US" altLang="zh-CN" dirty="0"/>
          </a:p>
          <a:p>
            <a:r>
              <a:rPr lang="en-US" altLang="zh-CN" sz="2400" b="1" dirty="0" err="1">
                <a:latin typeface="仿宋" panose="02010609060101010101" pitchFamily="49" charset="-122"/>
                <a:ea typeface="仿宋" panose="02010609060101010101" pitchFamily="49" charset="-122"/>
              </a:rPr>
              <a:t>Osworkflow</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 </a:t>
            </a:r>
            <a:r>
              <a:rPr lang="zh-CN" altLang="en-US" dirty="0"/>
              <a:t>是完全用</a:t>
            </a:r>
            <a:r>
              <a:rPr lang="en-US" altLang="zh-CN" dirty="0"/>
              <a:t>java</a:t>
            </a:r>
            <a:r>
              <a:rPr lang="zh-CN" altLang="en-US" dirty="0"/>
              <a:t>语言编写的开放源代码的</a:t>
            </a:r>
            <a:r>
              <a:rPr lang="zh-CN" altLang="en-US" dirty="0">
                <a:hlinkClick r:id="rId2"/>
              </a:rPr>
              <a:t>工作流引擎</a:t>
            </a:r>
            <a:r>
              <a:rPr lang="zh-CN" altLang="en-US" dirty="0"/>
              <a:t>，具有显著的灵活性及完全面向有技术背景的用户的特点。用户可以根据自身的需求利用这款开源软件设计简单或是复杂的</a:t>
            </a:r>
            <a:r>
              <a:rPr lang="zh-CN" altLang="en-US" dirty="0">
                <a:hlinkClick r:id="rId3"/>
              </a:rPr>
              <a:t>工作流</a:t>
            </a:r>
            <a:endParaRPr lang="en-US" altLang="zh-CN" dirty="0"/>
          </a:p>
          <a:p>
            <a:endParaRPr lang="en-US" altLang="zh-CN" b="1" dirty="0"/>
          </a:p>
          <a:p>
            <a:r>
              <a:rPr lang="en-US" altLang="zh-CN" sz="2400" b="1" dirty="0">
                <a:latin typeface="仿宋" panose="02010609060101010101" pitchFamily="49" charset="-122"/>
                <a:ea typeface="仿宋" panose="02010609060101010101" pitchFamily="49" charset="-122"/>
              </a:rPr>
              <a:t>SWF :</a:t>
            </a:r>
            <a:r>
              <a:rPr lang="zh-CN" altLang="en-US" dirty="0"/>
              <a:t>与其说是工作流引擎，不如说是分布式计算调度框架，</a:t>
            </a:r>
            <a:r>
              <a:rPr lang="en-US" altLang="zh-CN" dirty="0"/>
              <a:t>SWF</a:t>
            </a:r>
            <a:r>
              <a:rPr lang="zh-CN" altLang="en-US" dirty="0"/>
              <a:t>中只包括</a:t>
            </a:r>
            <a:r>
              <a:rPr lang="en-US" altLang="zh-CN" dirty="0"/>
              <a:t>Task</a:t>
            </a:r>
            <a:r>
              <a:rPr lang="zh-CN" altLang="en-US" dirty="0"/>
              <a:t>和</a:t>
            </a:r>
            <a:r>
              <a:rPr lang="en-US" altLang="zh-CN" dirty="0"/>
              <a:t>History</a:t>
            </a:r>
            <a:r>
              <a:rPr lang="zh-CN" altLang="en-US" dirty="0"/>
              <a:t>两部分，甚至是每个</a:t>
            </a:r>
            <a:r>
              <a:rPr lang="en-US" altLang="zh-CN" dirty="0"/>
              <a:t>Task</a:t>
            </a:r>
            <a:r>
              <a:rPr lang="zh-CN" altLang="en-US" dirty="0"/>
              <a:t>之间如果要传递一些数据的话，都只能通过第三方存储（比如</a:t>
            </a:r>
            <a:r>
              <a:rPr lang="en-US" altLang="zh-CN" dirty="0"/>
              <a:t>Message Queue</a:t>
            </a:r>
            <a:r>
              <a:rPr lang="zh-CN" altLang="en-US" dirty="0"/>
              <a:t>或者</a:t>
            </a:r>
            <a:r>
              <a:rPr lang="en-US" altLang="zh-CN" dirty="0"/>
              <a:t>Redis</a:t>
            </a:r>
            <a:r>
              <a:rPr lang="zh-CN" altLang="en-US" dirty="0"/>
              <a:t>），不过这也给了编程更大的灵活性，问题是这种灵活性是不是非常需要。</a:t>
            </a:r>
            <a:endParaRPr lang="en-US" altLang="zh-CN" dirty="0"/>
          </a:p>
          <a:p>
            <a:r>
              <a:rPr lang="en-US" altLang="zh-CN" dirty="0"/>
              <a:t> </a:t>
            </a:r>
          </a:p>
          <a:p>
            <a:r>
              <a:rPr lang="en-US" altLang="zh-CN" sz="2400" b="1" dirty="0">
                <a:latin typeface="仿宋" panose="02010609060101010101" pitchFamily="49" charset="-122"/>
                <a:ea typeface="仿宋" panose="02010609060101010101" pitchFamily="49" charset="-122"/>
              </a:rPr>
              <a:t>Activiti5:</a:t>
            </a:r>
            <a:r>
              <a:rPr lang="zh-CN" altLang="en-US" dirty="0"/>
              <a:t>基于</a:t>
            </a:r>
            <a:r>
              <a:rPr lang="en-US" altLang="zh-CN" dirty="0"/>
              <a:t>jBPM4</a:t>
            </a:r>
            <a:r>
              <a:rPr lang="zh-CN" altLang="en-US" dirty="0"/>
              <a:t>的开源工作流系统，与</a:t>
            </a:r>
            <a:r>
              <a:rPr lang="en-US" altLang="zh-CN" dirty="0"/>
              <a:t>Alfresco</a:t>
            </a:r>
            <a:r>
              <a:rPr lang="zh-CN" altLang="en-US" dirty="0"/>
              <a:t>的集成增加了其流程可视化与管理能力，同时通过创新的</a:t>
            </a:r>
            <a:r>
              <a:rPr lang="en-US" altLang="zh-CN" dirty="0"/>
              <a:t>Activiti Cycle</a:t>
            </a:r>
            <a:r>
              <a:rPr lang="zh-CN" altLang="en-US" dirty="0"/>
              <a:t>协作组件支持流程相关人员之间的协调，最后，它加强了集成能力</a:t>
            </a:r>
          </a:p>
        </p:txBody>
      </p:sp>
      <p:sp>
        <p:nvSpPr>
          <p:cNvPr id="4" name="文本框 3">
            <a:extLst>
              <a:ext uri="{FF2B5EF4-FFF2-40B4-BE49-F238E27FC236}">
                <a16:creationId xmlns:a16="http://schemas.microsoft.com/office/drawing/2014/main" id="{D4186D2C-F855-4AA0-B80F-EFBE9878B2E5}"/>
              </a:ext>
            </a:extLst>
          </p:cNvPr>
          <p:cNvSpPr txBox="1"/>
          <p:nvPr/>
        </p:nvSpPr>
        <p:spPr>
          <a:xfrm>
            <a:off x="863600" y="5431122"/>
            <a:ext cx="10993120" cy="1200329"/>
          </a:xfrm>
          <a:prstGeom prst="rect">
            <a:avLst/>
          </a:prstGeom>
          <a:noFill/>
        </p:spPr>
        <p:txBody>
          <a:bodyPr wrap="square" rtlCol="0">
            <a:spAutoFit/>
          </a:bodyPr>
          <a:lstStyle/>
          <a:p>
            <a:r>
              <a:rPr lang="en-US" altLang="zh-CN" b="1" dirty="0"/>
              <a:t>shark</a:t>
            </a:r>
            <a:r>
              <a:rPr lang="zh-CN" altLang="en-US" dirty="0"/>
              <a:t>：系统和功能都比较复杂</a:t>
            </a:r>
          </a:p>
          <a:p>
            <a:r>
              <a:rPr lang="en-US" altLang="zh-CN" b="1" dirty="0" err="1"/>
              <a:t>Osworkflow</a:t>
            </a:r>
            <a:r>
              <a:rPr lang="zh-CN" altLang="en-US" dirty="0"/>
              <a:t>：比较灵活的轻量级的框架，但是在流程建模方面不太友好，需要手动编写</a:t>
            </a:r>
            <a:r>
              <a:rPr lang="en-US" altLang="zh-CN" dirty="0"/>
              <a:t>xml</a:t>
            </a:r>
            <a:r>
              <a:rPr lang="zh-CN" altLang="en-US" dirty="0"/>
              <a:t>文件去定义流程文件。</a:t>
            </a:r>
          </a:p>
          <a:p>
            <a:r>
              <a:rPr lang="en-US" altLang="zh-CN" b="1" dirty="0"/>
              <a:t>SWF</a:t>
            </a:r>
            <a:r>
              <a:rPr lang="zh-CN" altLang="en-US" dirty="0"/>
              <a:t>：还有不能支持太复杂的流程</a:t>
            </a:r>
          </a:p>
        </p:txBody>
      </p:sp>
    </p:spTree>
    <p:extLst>
      <p:ext uri="{BB962C8B-B14F-4D97-AF65-F5344CB8AC3E}">
        <p14:creationId xmlns:p14="http://schemas.microsoft.com/office/powerpoint/2010/main" val="3816117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E27A816-F071-42E7-8D1E-01728D8C1FBE}"/>
              </a:ext>
            </a:extLst>
          </p:cNvPr>
          <p:cNvSpPr txBox="1"/>
          <p:nvPr/>
        </p:nvSpPr>
        <p:spPr>
          <a:xfrm>
            <a:off x="568960" y="386080"/>
            <a:ext cx="11358880" cy="7694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r>
              <a:rPr lang="en-US" altLang="zh-CN" sz="4400" b="1" dirty="0">
                <a:latin typeface="+mn-ea"/>
              </a:rPr>
              <a:t>Activiti</a:t>
            </a:r>
            <a:r>
              <a:rPr lang="en-US" altLang="zh-CN" sz="4400" b="1" dirty="0">
                <a:latin typeface="仿宋" panose="02010609060101010101" pitchFamily="49" charset="-122"/>
                <a:ea typeface="仿宋" panose="02010609060101010101" pitchFamily="49" charset="-122"/>
              </a:rPr>
              <a:t> </a:t>
            </a:r>
            <a:r>
              <a:rPr lang="zh-CN" altLang="en-US" sz="4400" b="1" dirty="0">
                <a:latin typeface="仿宋" panose="02010609060101010101" pitchFamily="49" charset="-122"/>
                <a:ea typeface="仿宋" panose="02010609060101010101" pitchFamily="49" charset="-122"/>
              </a:rPr>
              <a:t>的介绍</a:t>
            </a:r>
            <a:endParaRPr lang="zh-CN" altLang="en-US" sz="4400" dirty="0">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729F5AB6-876B-4115-81EC-A8AEEC9F8D85}"/>
              </a:ext>
            </a:extLst>
          </p:cNvPr>
          <p:cNvSpPr txBox="1"/>
          <p:nvPr/>
        </p:nvSpPr>
        <p:spPr>
          <a:xfrm>
            <a:off x="416560" y="1767840"/>
            <a:ext cx="11358880" cy="2678777"/>
          </a:xfrm>
          <a:prstGeom prst="rect">
            <a:avLst/>
          </a:prstGeom>
          <a:noFill/>
        </p:spPr>
        <p:txBody>
          <a:bodyPr wrap="square" rtlCol="0">
            <a:spAutoFit/>
          </a:bodyPr>
          <a:lstStyle/>
          <a:p>
            <a:r>
              <a:rPr lang="en-US" altLang="zh-CN" sz="2800" b="1" dirty="0">
                <a:solidFill>
                  <a:srgbClr val="FF0000"/>
                </a:solidFill>
                <a:latin typeface="仿宋" panose="02010609060101010101" pitchFamily="49" charset="-122"/>
                <a:ea typeface="仿宋" panose="02010609060101010101" pitchFamily="49" charset="-122"/>
              </a:rPr>
              <a:t>Activiti5 </a:t>
            </a:r>
            <a:r>
              <a:rPr lang="zh-CN" altLang="en-US" sz="2800" dirty="0">
                <a:latin typeface="仿宋" panose="02010609060101010101" pitchFamily="49" charset="-122"/>
                <a:ea typeface="仿宋" panose="02010609060101010101" pitchFamily="49" charset="-122"/>
              </a:rPr>
              <a:t>是由</a:t>
            </a:r>
            <a:r>
              <a:rPr lang="en-US" altLang="zh-CN" sz="2800" dirty="0">
                <a:latin typeface="仿宋" panose="02010609060101010101" pitchFamily="49" charset="-122"/>
                <a:ea typeface="仿宋" panose="02010609060101010101" pitchFamily="49" charset="-122"/>
              </a:rPr>
              <a:t>Alfresco</a:t>
            </a:r>
            <a:r>
              <a:rPr lang="zh-CN" altLang="en-US" sz="2800" dirty="0">
                <a:latin typeface="仿宋" panose="02010609060101010101" pitchFamily="49" charset="-122"/>
                <a:ea typeface="仿宋" panose="02010609060101010101" pitchFamily="49" charset="-122"/>
              </a:rPr>
              <a:t>软件在</a:t>
            </a:r>
            <a:r>
              <a:rPr lang="en-US" altLang="zh-CN" sz="2800" dirty="0">
                <a:latin typeface="仿宋" panose="02010609060101010101" pitchFamily="49" charset="-122"/>
                <a:ea typeface="仿宋" panose="02010609060101010101" pitchFamily="49" charset="-122"/>
              </a:rPr>
              <a:t>2010</a:t>
            </a:r>
            <a:r>
              <a:rPr lang="zh-CN" altLang="en-US" sz="2800" dirty="0">
                <a:latin typeface="仿宋" panose="02010609060101010101" pitchFamily="49" charset="-122"/>
                <a:ea typeface="仿宋" panose="02010609060101010101" pitchFamily="49" charset="-122"/>
              </a:rPr>
              <a:t>年</a:t>
            </a:r>
            <a:r>
              <a:rPr lang="en-US" altLang="zh-CN" sz="2800" dirty="0">
                <a:latin typeface="仿宋" panose="02010609060101010101" pitchFamily="49" charset="-122"/>
                <a:ea typeface="仿宋" panose="02010609060101010101" pitchFamily="49" charset="-122"/>
              </a:rPr>
              <a:t>5</a:t>
            </a:r>
            <a:r>
              <a:rPr lang="zh-CN" altLang="en-US" sz="2800" dirty="0">
                <a:latin typeface="仿宋" panose="02010609060101010101" pitchFamily="49" charset="-122"/>
                <a:ea typeface="仿宋" panose="02010609060101010101" pitchFamily="49" charset="-122"/>
              </a:rPr>
              <a:t>月</a:t>
            </a:r>
            <a:r>
              <a:rPr lang="en-US" altLang="zh-CN" sz="2800" dirty="0">
                <a:latin typeface="仿宋" panose="02010609060101010101" pitchFamily="49" charset="-122"/>
                <a:ea typeface="仿宋" panose="02010609060101010101" pitchFamily="49" charset="-122"/>
              </a:rPr>
              <a:t>17</a:t>
            </a:r>
            <a:r>
              <a:rPr lang="zh-CN" altLang="en-US" sz="2800" dirty="0">
                <a:latin typeface="仿宋" panose="02010609060101010101" pitchFamily="49" charset="-122"/>
                <a:ea typeface="仿宋" panose="02010609060101010101" pitchFamily="49" charset="-122"/>
              </a:rPr>
              <a:t>日发布的业务流程管（</a:t>
            </a:r>
            <a:r>
              <a:rPr lang="en-US" altLang="zh-CN" sz="2800" dirty="0">
                <a:latin typeface="仿宋" panose="02010609060101010101" pitchFamily="49" charset="-122"/>
                <a:ea typeface="仿宋" panose="02010609060101010101" pitchFamily="49" charset="-122"/>
              </a:rPr>
              <a:t>BPM</a:t>
            </a:r>
            <a:r>
              <a:rPr lang="zh-CN" altLang="en-US" sz="2800" dirty="0">
                <a:latin typeface="仿宋" panose="02010609060101010101" pitchFamily="49" charset="-122"/>
                <a:ea typeface="仿宋" panose="02010609060101010101" pitchFamily="49" charset="-122"/>
              </a:rPr>
              <a:t>）框架，它是覆盖了业务流程管理、工作流、服务协作等领域的一个开源的、灵活的、易扩展的可执行流程语言框架。</a:t>
            </a:r>
            <a:r>
              <a:rPr lang="en-US" altLang="zh-CN" sz="2800" dirty="0">
                <a:latin typeface="仿宋" panose="02010609060101010101" pitchFamily="49" charset="-122"/>
                <a:ea typeface="仿宋" panose="02010609060101010101" pitchFamily="49" charset="-122"/>
              </a:rPr>
              <a:t>Activiti</a:t>
            </a:r>
            <a:r>
              <a:rPr lang="zh-CN" altLang="en-US" sz="2800" dirty="0">
                <a:latin typeface="仿宋" panose="02010609060101010101" pitchFamily="49" charset="-122"/>
                <a:ea typeface="仿宋" panose="02010609060101010101" pitchFamily="49" charset="-122"/>
              </a:rPr>
              <a:t>基于</a:t>
            </a:r>
            <a:r>
              <a:rPr lang="en-US" altLang="zh-CN" sz="2800" dirty="0">
                <a:latin typeface="仿宋" panose="02010609060101010101" pitchFamily="49" charset="-122"/>
                <a:ea typeface="仿宋" panose="02010609060101010101" pitchFamily="49" charset="-122"/>
              </a:rPr>
              <a:t>Apache</a:t>
            </a:r>
            <a:r>
              <a:rPr lang="zh-CN" altLang="en-US" sz="2800" dirty="0">
                <a:latin typeface="仿宋" panose="02010609060101010101" pitchFamily="49" charset="-122"/>
                <a:ea typeface="仿宋" panose="02010609060101010101" pitchFamily="49" charset="-122"/>
              </a:rPr>
              <a:t>许可的开源</a:t>
            </a:r>
            <a:r>
              <a:rPr lang="en-US" altLang="zh-CN" sz="2800" dirty="0">
                <a:latin typeface="仿宋" panose="02010609060101010101" pitchFamily="49" charset="-122"/>
                <a:ea typeface="仿宋" panose="02010609060101010101" pitchFamily="49" charset="-122"/>
              </a:rPr>
              <a:t>BPM</a:t>
            </a:r>
            <a:r>
              <a:rPr lang="zh-CN" altLang="en-US" sz="2800" dirty="0">
                <a:latin typeface="仿宋" panose="02010609060101010101" pitchFamily="49" charset="-122"/>
                <a:ea typeface="仿宋" panose="02010609060101010101" pitchFamily="49" charset="-122"/>
              </a:rPr>
              <a:t>平台，创始人</a:t>
            </a:r>
            <a:r>
              <a:rPr lang="en-US" altLang="zh-CN" sz="2800" dirty="0">
                <a:latin typeface="仿宋" panose="02010609060101010101" pitchFamily="49" charset="-122"/>
                <a:ea typeface="仿宋" panose="02010609060101010101" pitchFamily="49" charset="-122"/>
              </a:rPr>
              <a:t>Tom </a:t>
            </a:r>
            <a:r>
              <a:rPr lang="en-US" altLang="zh-CN" sz="2800" dirty="0" err="1">
                <a:latin typeface="仿宋" panose="02010609060101010101" pitchFamily="49" charset="-122"/>
                <a:ea typeface="仿宋" panose="02010609060101010101" pitchFamily="49" charset="-122"/>
              </a:rPr>
              <a:t>Baeyens</a:t>
            </a:r>
            <a:r>
              <a:rPr lang="zh-CN" altLang="en-US" sz="2800" dirty="0">
                <a:latin typeface="仿宋" panose="02010609060101010101" pitchFamily="49" charset="-122"/>
                <a:ea typeface="仿宋" panose="02010609060101010101" pitchFamily="49" charset="-122"/>
              </a:rPr>
              <a:t>是</a:t>
            </a:r>
            <a:r>
              <a:rPr lang="en-US" altLang="zh-CN" sz="2800" dirty="0">
                <a:latin typeface="仿宋" panose="02010609060101010101" pitchFamily="49" charset="-122"/>
                <a:ea typeface="仿宋" panose="02010609060101010101" pitchFamily="49" charset="-122"/>
              </a:rPr>
              <a:t>JBoss </a:t>
            </a:r>
            <a:r>
              <a:rPr lang="en-US" altLang="zh-CN" sz="2800" dirty="0" err="1">
                <a:latin typeface="仿宋" panose="02010609060101010101" pitchFamily="49" charset="-122"/>
                <a:ea typeface="仿宋" panose="02010609060101010101" pitchFamily="49" charset="-122"/>
              </a:rPr>
              <a:t>jBPM</a:t>
            </a:r>
            <a:r>
              <a:rPr lang="zh-CN" altLang="en-US" sz="2800" dirty="0">
                <a:latin typeface="仿宋" panose="02010609060101010101" pitchFamily="49" charset="-122"/>
                <a:ea typeface="仿宋" panose="02010609060101010101" pitchFamily="49" charset="-122"/>
              </a:rPr>
              <a:t>的项目架构师，它特色是提供了</a:t>
            </a:r>
            <a:r>
              <a:rPr lang="en-US" altLang="zh-CN" sz="2800" dirty="0">
                <a:latin typeface="仿宋" panose="02010609060101010101" pitchFamily="49" charset="-122"/>
                <a:ea typeface="仿宋" panose="02010609060101010101" pitchFamily="49" charset="-122"/>
              </a:rPr>
              <a:t>eclipse</a:t>
            </a:r>
            <a:r>
              <a:rPr lang="zh-CN" altLang="en-US" sz="2800" dirty="0">
                <a:latin typeface="仿宋" panose="02010609060101010101" pitchFamily="49" charset="-122"/>
                <a:ea typeface="仿宋" panose="02010609060101010101" pitchFamily="49" charset="-122"/>
              </a:rPr>
              <a:t>插件，开发人员可以通过插件直接绘画出业务 流程图。</a:t>
            </a:r>
          </a:p>
        </p:txBody>
      </p:sp>
    </p:spTree>
    <p:extLst>
      <p:ext uri="{BB962C8B-B14F-4D97-AF65-F5344CB8AC3E}">
        <p14:creationId xmlns:p14="http://schemas.microsoft.com/office/powerpoint/2010/main" val="42754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C1F869-476C-4F58-9E56-D6D77CECB8F9}"/>
              </a:ext>
            </a:extLst>
          </p:cNvPr>
          <p:cNvSpPr txBox="1"/>
          <p:nvPr/>
        </p:nvSpPr>
        <p:spPr>
          <a:xfrm>
            <a:off x="772160" y="335280"/>
            <a:ext cx="7965440" cy="584775"/>
          </a:xfrm>
          <a:prstGeom prst="rect">
            <a:avLst/>
          </a:prstGeom>
          <a:noFill/>
        </p:spPr>
        <p:txBody>
          <a:bodyPr wrap="square" rtlCol="0">
            <a:spAutoFit/>
          </a:bodyPr>
          <a:lstStyle/>
          <a:p>
            <a:r>
              <a:rPr lang="zh-CN" altLang="en-US" sz="3200" b="1" dirty="0">
                <a:latin typeface="仿宋" panose="02010609060101010101" pitchFamily="49" charset="-122"/>
                <a:ea typeface="仿宋" panose="02010609060101010101" pitchFamily="49" charset="-122"/>
              </a:rPr>
              <a:t>为什么要学</a:t>
            </a:r>
            <a:r>
              <a:rPr lang="en-US" altLang="zh-CN" sz="3200" b="1" dirty="0">
                <a:latin typeface="仿宋" panose="02010609060101010101" pitchFamily="49" charset="-122"/>
                <a:ea typeface="仿宋" panose="02010609060101010101" pitchFamily="49" charset="-122"/>
              </a:rPr>
              <a:t>Activiti</a:t>
            </a:r>
            <a:r>
              <a:rPr lang="zh-CN" altLang="en-US" sz="3200" b="1" dirty="0">
                <a:latin typeface="仿宋" panose="02010609060101010101" pitchFamily="49" charset="-122"/>
                <a:ea typeface="仿宋" panose="02010609060101010101" pitchFamily="49" charset="-122"/>
              </a:rPr>
              <a:t>，它的优势有哪些？</a:t>
            </a:r>
          </a:p>
        </p:txBody>
      </p:sp>
      <p:sp>
        <p:nvSpPr>
          <p:cNvPr id="3" name="文本框 2">
            <a:extLst>
              <a:ext uri="{FF2B5EF4-FFF2-40B4-BE49-F238E27FC236}">
                <a16:creationId xmlns:a16="http://schemas.microsoft.com/office/drawing/2014/main" id="{9C21B183-D859-4A47-9691-D00D22E8F52A}"/>
              </a:ext>
            </a:extLst>
          </p:cNvPr>
          <p:cNvSpPr txBox="1"/>
          <p:nvPr/>
        </p:nvSpPr>
        <p:spPr>
          <a:xfrm>
            <a:off x="1138017" y="1366930"/>
            <a:ext cx="10023841" cy="461665"/>
          </a:xfrm>
          <a:prstGeom prst="rect">
            <a:avLst/>
          </a:prstGeom>
          <a:noFill/>
        </p:spPr>
        <p:txBody>
          <a:bodyPr wrap="square" rtlCol="0">
            <a:spAutoFit/>
          </a:bodyPr>
          <a:lstStyle/>
          <a:p>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、与</a:t>
            </a:r>
            <a:r>
              <a:rPr lang="en-US" altLang="zh-CN" sz="2400" dirty="0">
                <a:latin typeface="仿宋" panose="02010609060101010101" pitchFamily="49" charset="-122"/>
                <a:ea typeface="仿宋" panose="02010609060101010101" pitchFamily="49" charset="-122"/>
              </a:rPr>
              <a:t>jBPM4</a:t>
            </a:r>
            <a:r>
              <a:rPr lang="zh-CN" altLang="en-US" sz="2400" dirty="0">
                <a:latin typeface="仿宋" panose="02010609060101010101" pitchFamily="49" charset="-122"/>
                <a:ea typeface="仿宋" panose="02010609060101010101" pitchFamily="49" charset="-122"/>
              </a:rPr>
              <a:t>相比，</a:t>
            </a:r>
            <a:r>
              <a:rPr lang="en-US" altLang="zh-CN" sz="2400" dirty="0">
                <a:latin typeface="仿宋" panose="02010609060101010101" pitchFamily="49" charset="-122"/>
                <a:ea typeface="仿宋" panose="02010609060101010101" pitchFamily="49" charset="-122"/>
              </a:rPr>
              <a:t>Activiti5</a:t>
            </a:r>
            <a:r>
              <a:rPr lang="zh-CN" altLang="en-US" sz="2400" dirty="0">
                <a:latin typeface="仿宋" panose="02010609060101010101" pitchFamily="49" charset="-122"/>
                <a:ea typeface="仿宋" panose="02010609060101010101" pitchFamily="49" charset="-122"/>
              </a:rPr>
              <a:t>最令人瞩目的特性就在于它的</a:t>
            </a:r>
            <a:r>
              <a:rPr lang="zh-CN" altLang="en-US" sz="2400" b="1" dirty="0">
                <a:latin typeface="仿宋" panose="02010609060101010101" pitchFamily="49" charset="-122"/>
                <a:ea typeface="仿宋" panose="02010609060101010101" pitchFamily="49" charset="-122"/>
              </a:rPr>
              <a:t>协作工具组件</a:t>
            </a:r>
            <a:r>
              <a:rPr lang="zh-CN" altLang="en-US" sz="2400" dirty="0">
                <a:latin typeface="仿宋" panose="02010609060101010101" pitchFamily="49" charset="-122"/>
                <a:ea typeface="仿宋" panose="02010609060101010101" pitchFamily="49" charset="-122"/>
              </a:rPr>
              <a:t>。</a:t>
            </a:r>
          </a:p>
        </p:txBody>
      </p:sp>
      <p:sp>
        <p:nvSpPr>
          <p:cNvPr id="4" name="文本框 3">
            <a:extLst>
              <a:ext uri="{FF2B5EF4-FFF2-40B4-BE49-F238E27FC236}">
                <a16:creationId xmlns:a16="http://schemas.microsoft.com/office/drawing/2014/main" id="{DFB75775-A2EB-472D-AD13-EB710C67BBF2}"/>
              </a:ext>
            </a:extLst>
          </p:cNvPr>
          <p:cNvSpPr txBox="1"/>
          <p:nvPr/>
        </p:nvSpPr>
        <p:spPr>
          <a:xfrm>
            <a:off x="1138017" y="2144502"/>
            <a:ext cx="4955203" cy="461665"/>
          </a:xfrm>
          <a:prstGeom prst="rect">
            <a:avLst/>
          </a:prstGeom>
          <a:noFill/>
        </p:spPr>
        <p:txBody>
          <a:bodyPr wrap="none" rtlCol="0">
            <a:spAutoFit/>
          </a:bodyPr>
          <a:lstStyle/>
          <a:p>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Activiti</a:t>
            </a:r>
            <a:r>
              <a:rPr lang="zh-CN" altLang="en-US" sz="2400" dirty="0">
                <a:latin typeface="仿宋" panose="02010609060101010101" pitchFamily="49" charset="-122"/>
                <a:ea typeface="仿宋" panose="02010609060101010101" pitchFamily="49" charset="-122"/>
              </a:rPr>
              <a:t>拥有更简洁健壮的接口</a:t>
            </a:r>
          </a:p>
        </p:txBody>
      </p:sp>
      <p:sp>
        <p:nvSpPr>
          <p:cNvPr id="5" name="文本框 4">
            <a:extLst>
              <a:ext uri="{FF2B5EF4-FFF2-40B4-BE49-F238E27FC236}">
                <a16:creationId xmlns:a16="http://schemas.microsoft.com/office/drawing/2014/main" id="{185996E4-3E53-4668-9BD4-5EBE300324EA}"/>
              </a:ext>
            </a:extLst>
          </p:cNvPr>
          <p:cNvSpPr txBox="1"/>
          <p:nvPr/>
        </p:nvSpPr>
        <p:spPr>
          <a:xfrm>
            <a:off x="1138017" y="2948926"/>
            <a:ext cx="4955203" cy="461665"/>
          </a:xfrm>
          <a:prstGeom prst="rect">
            <a:avLst/>
          </a:prstGeom>
          <a:noFill/>
        </p:spPr>
        <p:txBody>
          <a:bodyPr wrap="none" rtlCol="0">
            <a:spAutoFit/>
          </a:bodyPr>
          <a:lstStyle/>
          <a:p>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Activiti</a:t>
            </a:r>
            <a:r>
              <a:rPr lang="zh-CN" altLang="en-US" sz="2400" dirty="0">
                <a:latin typeface="仿宋" panose="02010609060101010101" pitchFamily="49" charset="-122"/>
                <a:ea typeface="仿宋" panose="02010609060101010101" pitchFamily="49" charset="-122"/>
              </a:rPr>
              <a:t>拥有更友好的用户体验</a:t>
            </a:r>
          </a:p>
        </p:txBody>
      </p:sp>
      <p:sp>
        <p:nvSpPr>
          <p:cNvPr id="6" name="文本框 5">
            <a:extLst>
              <a:ext uri="{FF2B5EF4-FFF2-40B4-BE49-F238E27FC236}">
                <a16:creationId xmlns:a16="http://schemas.microsoft.com/office/drawing/2014/main" id="{B8519FF4-8EE9-409B-9420-C7DDA98B08E2}"/>
              </a:ext>
            </a:extLst>
          </p:cNvPr>
          <p:cNvSpPr txBox="1"/>
          <p:nvPr/>
        </p:nvSpPr>
        <p:spPr>
          <a:xfrm>
            <a:off x="1138017" y="3699647"/>
            <a:ext cx="5570756" cy="461665"/>
          </a:xfrm>
          <a:prstGeom prst="rect">
            <a:avLst/>
          </a:prstGeom>
          <a:noFill/>
        </p:spPr>
        <p:txBody>
          <a:bodyPr wrap="none" rtlCol="0">
            <a:spAutoFit/>
          </a:bodyPr>
          <a:lstStyle/>
          <a:p>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Activiti</a:t>
            </a:r>
            <a:r>
              <a:rPr lang="zh-CN" altLang="en-US" sz="2400" dirty="0">
                <a:latin typeface="仿宋" panose="02010609060101010101" pitchFamily="49" charset="-122"/>
                <a:ea typeface="仿宋" panose="02010609060101010101" pitchFamily="49" charset="-122"/>
              </a:rPr>
              <a:t>支持启动引擎后随时热部署</a:t>
            </a:r>
          </a:p>
        </p:txBody>
      </p:sp>
      <p:sp>
        <p:nvSpPr>
          <p:cNvPr id="7" name="文本框 6">
            <a:extLst>
              <a:ext uri="{FF2B5EF4-FFF2-40B4-BE49-F238E27FC236}">
                <a16:creationId xmlns:a16="http://schemas.microsoft.com/office/drawing/2014/main" id="{27060E0B-EC49-47F6-A075-3C5D903B526B}"/>
              </a:ext>
            </a:extLst>
          </p:cNvPr>
          <p:cNvSpPr txBox="1"/>
          <p:nvPr/>
        </p:nvSpPr>
        <p:spPr>
          <a:xfrm>
            <a:off x="1138017" y="4397530"/>
            <a:ext cx="8186857" cy="461665"/>
          </a:xfrm>
          <a:prstGeom prst="rect">
            <a:avLst/>
          </a:prstGeom>
          <a:noFill/>
        </p:spPr>
        <p:txBody>
          <a:bodyPr wrap="none" rtlCol="0">
            <a:spAutoFit/>
          </a:bodyPr>
          <a:lstStyle/>
          <a:p>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Activiti</a:t>
            </a:r>
            <a:r>
              <a:rPr lang="zh-CN" altLang="en-US" sz="2400" dirty="0">
                <a:latin typeface="仿宋" panose="02010609060101010101" pitchFamily="49" charset="-122"/>
                <a:ea typeface="仿宋" panose="02010609060101010101" pitchFamily="49" charset="-122"/>
              </a:rPr>
              <a:t>拥有更友好易用的</a:t>
            </a:r>
            <a:r>
              <a:rPr lang="en-US" altLang="zh-CN" sz="2400" dirty="0">
                <a:latin typeface="仿宋" panose="02010609060101010101" pitchFamily="49" charset="-122"/>
                <a:ea typeface="仿宋" panose="02010609060101010101" pitchFamily="49" charset="-122"/>
              </a:rPr>
              <a:t>Eclipse</a:t>
            </a:r>
            <a:r>
              <a:rPr lang="zh-CN" altLang="en-US" sz="2400" dirty="0">
                <a:latin typeface="仿宋" panose="02010609060101010101" pitchFamily="49" charset="-122"/>
                <a:ea typeface="仿宋" panose="02010609060101010101" pitchFamily="49" charset="-122"/>
              </a:rPr>
              <a:t>编辑插件和在线插件</a:t>
            </a:r>
          </a:p>
        </p:txBody>
      </p:sp>
      <p:sp>
        <p:nvSpPr>
          <p:cNvPr id="8" name="文本框 7">
            <a:extLst>
              <a:ext uri="{FF2B5EF4-FFF2-40B4-BE49-F238E27FC236}">
                <a16:creationId xmlns:a16="http://schemas.microsoft.com/office/drawing/2014/main" id="{879357DF-ACDD-423D-A1CC-F37803BE4C58}"/>
              </a:ext>
            </a:extLst>
          </p:cNvPr>
          <p:cNvSpPr txBox="1"/>
          <p:nvPr/>
        </p:nvSpPr>
        <p:spPr>
          <a:xfrm>
            <a:off x="1138017" y="5206063"/>
            <a:ext cx="4185761" cy="461665"/>
          </a:xfrm>
          <a:prstGeom prst="rect">
            <a:avLst/>
          </a:prstGeom>
          <a:noFill/>
        </p:spPr>
        <p:txBody>
          <a:bodyPr wrap="none" rtlCol="0">
            <a:spAutoFit/>
          </a:bodyPr>
          <a:lstStyle/>
          <a:p>
            <a:r>
              <a:rPr lang="en-US" altLang="zh-CN" sz="2400" dirty="0">
                <a:latin typeface="仿宋" panose="02010609060101010101" pitchFamily="49" charset="-122"/>
                <a:ea typeface="仿宋" panose="02010609060101010101" pitchFamily="49" charset="-122"/>
              </a:rPr>
              <a:t>6</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Activiti</a:t>
            </a:r>
            <a:r>
              <a:rPr lang="zh-CN" altLang="en-US" sz="2400" dirty="0">
                <a:latin typeface="仿宋" panose="02010609060101010101" pitchFamily="49" charset="-122"/>
                <a:ea typeface="仿宋" panose="02010609060101010101" pitchFamily="49" charset="-122"/>
              </a:rPr>
              <a:t>依赖更少的</a:t>
            </a:r>
            <a:r>
              <a:rPr lang="en-US" altLang="zh-CN" sz="2400" dirty="0">
                <a:latin typeface="仿宋" panose="02010609060101010101" pitchFamily="49" charset="-122"/>
                <a:ea typeface="仿宋" panose="02010609060101010101" pitchFamily="49" charset="-122"/>
              </a:rPr>
              <a:t>jar</a:t>
            </a:r>
            <a:r>
              <a:rPr lang="zh-CN" altLang="en-US" sz="2400" dirty="0">
                <a:latin typeface="仿宋" panose="02010609060101010101" pitchFamily="49" charset="-122"/>
                <a:ea typeface="仿宋" panose="02010609060101010101" pitchFamily="49" charset="-122"/>
              </a:rPr>
              <a:t>包</a:t>
            </a:r>
          </a:p>
        </p:txBody>
      </p:sp>
    </p:spTree>
    <p:extLst>
      <p:ext uri="{BB962C8B-B14F-4D97-AF65-F5344CB8AC3E}">
        <p14:creationId xmlns:p14="http://schemas.microsoft.com/office/powerpoint/2010/main" val="341480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FA4CF5-EAB4-4352-8680-CCEC5CC8318F}"/>
              </a:ext>
            </a:extLst>
          </p:cNvPr>
          <p:cNvSpPr txBox="1"/>
          <p:nvPr/>
        </p:nvSpPr>
        <p:spPr>
          <a:xfrm>
            <a:off x="357352" y="508000"/>
            <a:ext cx="11509528" cy="2554545"/>
          </a:xfrm>
          <a:prstGeom prst="rect">
            <a:avLst/>
          </a:prstGeom>
          <a:noFill/>
        </p:spPr>
        <p:txBody>
          <a:bodyPr wrap="square" rtlCol="0">
            <a:spAutoFit/>
          </a:bodyPr>
          <a:lstStyle/>
          <a:p>
            <a:r>
              <a:rPr lang="en-US" altLang="zh-CN" sz="2000" b="1" dirty="0" err="1">
                <a:latin typeface="仿宋" panose="02010609060101010101" pitchFamily="49" charset="-122"/>
                <a:ea typeface="仿宋" panose="02010609060101010101" pitchFamily="49" charset="-122"/>
              </a:rPr>
              <a:t>RepositoryService</a:t>
            </a:r>
            <a:r>
              <a:rPr lang="zh-CN" altLang="en-US" sz="2000" dirty="0">
                <a:latin typeface="仿宋" panose="02010609060101010101" pitchFamily="49" charset="-122"/>
                <a:ea typeface="仿宋" panose="02010609060101010101" pitchFamily="49" charset="-122"/>
              </a:rPr>
              <a:t>：提供一系列管理流程部署和流程定义的</a:t>
            </a:r>
            <a:r>
              <a:rPr lang="en-US" altLang="zh-CN" sz="2000" dirty="0">
                <a:latin typeface="仿宋" panose="02010609060101010101" pitchFamily="49" charset="-122"/>
                <a:ea typeface="仿宋" panose="02010609060101010101" pitchFamily="49" charset="-122"/>
              </a:rPr>
              <a:t>API</a:t>
            </a:r>
            <a:r>
              <a:rPr lang="zh-CN" altLang="en-US" sz="2000" dirty="0">
                <a:latin typeface="仿宋" panose="02010609060101010101" pitchFamily="49" charset="-122"/>
                <a:ea typeface="仿宋" panose="02010609060101010101" pitchFamily="49" charset="-122"/>
              </a:rPr>
              <a:t>。</a:t>
            </a:r>
            <a:endParaRPr lang="en-US" altLang="zh-CN" sz="2000"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RuntimeService</a:t>
            </a:r>
            <a:r>
              <a:rPr lang="zh-CN" altLang="en-US" sz="2000" dirty="0">
                <a:latin typeface="仿宋" panose="02010609060101010101" pitchFamily="49" charset="-122"/>
                <a:ea typeface="仿宋" panose="02010609060101010101" pitchFamily="49" charset="-122"/>
              </a:rPr>
              <a:t>：在流程运行时对流程实例进行管理与控制。</a:t>
            </a:r>
            <a:endParaRPr lang="en-US" altLang="zh-CN" sz="2000"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TaskService</a:t>
            </a:r>
            <a:r>
              <a:rPr lang="zh-CN" altLang="en-US" sz="2000" dirty="0">
                <a:latin typeface="仿宋" panose="02010609060101010101" pitchFamily="49" charset="-122"/>
                <a:ea typeface="仿宋" panose="02010609060101010101" pitchFamily="49" charset="-122"/>
              </a:rPr>
              <a:t>：对流程任务进行管理，例如任务提醒、任务完成和创建任务等。</a:t>
            </a:r>
            <a:endParaRPr lang="en-US" altLang="zh-CN" sz="2000"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HistoryService</a:t>
            </a:r>
            <a:r>
              <a:rPr lang="zh-CN" altLang="en-US" sz="2000" dirty="0">
                <a:latin typeface="仿宋" panose="02010609060101010101" pitchFamily="49" charset="-122"/>
                <a:ea typeface="仿宋" panose="02010609060101010101" pitchFamily="49" charset="-122"/>
              </a:rPr>
              <a:t>：对流程的历史数据进行操作，包括查询、删除这些历史数据。</a:t>
            </a:r>
            <a:endParaRPr lang="en-US" altLang="zh-CN" sz="2000"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IdentityService</a:t>
            </a:r>
            <a:r>
              <a:rPr lang="zh-CN" altLang="en-US" sz="2000" dirty="0">
                <a:latin typeface="仿宋" panose="02010609060101010101" pitchFamily="49" charset="-122"/>
                <a:ea typeface="仿宋" panose="02010609060101010101" pitchFamily="49" charset="-122"/>
              </a:rPr>
              <a:t>：提供对流程角色数据进行管理的</a:t>
            </a:r>
            <a:r>
              <a:rPr lang="en-US" altLang="zh-CN" sz="2000" dirty="0">
                <a:latin typeface="仿宋" panose="02010609060101010101" pitchFamily="49" charset="-122"/>
                <a:ea typeface="仿宋" panose="02010609060101010101" pitchFamily="49" charset="-122"/>
              </a:rPr>
              <a:t>API</a:t>
            </a:r>
            <a:r>
              <a:rPr lang="zh-CN" altLang="en-US" sz="2000" dirty="0">
                <a:latin typeface="仿宋" panose="02010609060101010101" pitchFamily="49" charset="-122"/>
                <a:ea typeface="仿宋" panose="02010609060101010101" pitchFamily="49" charset="-122"/>
              </a:rPr>
              <a:t>，这些角色数据包括用户组、用户及它们之间的关系。</a:t>
            </a:r>
            <a:endParaRPr lang="en-US" altLang="zh-CN" sz="2000"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ManagementService</a:t>
            </a:r>
            <a:r>
              <a:rPr lang="zh-CN" altLang="en-US" sz="2000" dirty="0">
                <a:latin typeface="仿宋" panose="02010609060101010101" pitchFamily="49" charset="-122"/>
                <a:ea typeface="仿宋" panose="02010609060101010101" pitchFamily="49" charset="-122"/>
              </a:rPr>
              <a:t>：提供对流程引擎进行管理和维护的服务。</a:t>
            </a:r>
            <a:endParaRPr lang="en-US" altLang="zh-CN" sz="2000" dirty="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FormService</a:t>
            </a:r>
            <a:r>
              <a:rPr lang="zh-CN" altLang="en-US" sz="2000" dirty="0">
                <a:latin typeface="仿宋" panose="02010609060101010101" pitchFamily="49" charset="-122"/>
                <a:ea typeface="仿宋" panose="02010609060101010101" pitchFamily="49" charset="-122"/>
              </a:rPr>
              <a:t>：表单服务</a:t>
            </a:r>
          </a:p>
        </p:txBody>
      </p:sp>
      <p:sp>
        <p:nvSpPr>
          <p:cNvPr id="3" name="文本框 2">
            <a:extLst>
              <a:ext uri="{FF2B5EF4-FFF2-40B4-BE49-F238E27FC236}">
                <a16:creationId xmlns:a16="http://schemas.microsoft.com/office/drawing/2014/main" id="{374CB47F-EA1D-4CF8-887A-9BFD5D892F53}"/>
              </a:ext>
            </a:extLst>
          </p:cNvPr>
          <p:cNvSpPr txBox="1"/>
          <p:nvPr/>
        </p:nvSpPr>
        <p:spPr>
          <a:xfrm>
            <a:off x="241739" y="3795456"/>
            <a:ext cx="13415059" cy="2246769"/>
          </a:xfrm>
          <a:prstGeom prst="rect">
            <a:avLst/>
          </a:prstGeom>
          <a:noFill/>
        </p:spPr>
        <p:txBody>
          <a:bodyPr wrap="square" rtlCol="0">
            <a:spAutoFit/>
          </a:bodyPr>
          <a:lstStyle/>
          <a:p>
            <a:r>
              <a:rPr lang="en-US" altLang="zh-CN" sz="2000" dirty="0">
                <a:latin typeface="仿宋" panose="02010609060101010101" pitchFamily="49" charset="-122"/>
                <a:ea typeface="仿宋" panose="02010609060101010101" pitchFamily="49" charset="-122"/>
              </a:rPr>
              <a:t>ACT_RE_*: 'RE'</a:t>
            </a:r>
            <a:r>
              <a:rPr lang="zh-CN" altLang="en-US" sz="2000" dirty="0">
                <a:latin typeface="仿宋" panose="02010609060101010101" pitchFamily="49" charset="-122"/>
                <a:ea typeface="仿宋" panose="02010609060101010101" pitchFamily="49" charset="-122"/>
              </a:rPr>
              <a:t>表示</a:t>
            </a:r>
            <a:r>
              <a:rPr lang="en-US" altLang="zh-CN" sz="2000" dirty="0">
                <a:latin typeface="仿宋" panose="02010609060101010101" pitchFamily="49" charset="-122"/>
                <a:ea typeface="仿宋" panose="02010609060101010101" pitchFamily="49" charset="-122"/>
              </a:rPr>
              <a:t>repository</a:t>
            </a:r>
            <a:r>
              <a:rPr lang="zh-CN" altLang="en-US" sz="2000" dirty="0">
                <a:latin typeface="仿宋" panose="02010609060101010101" pitchFamily="49" charset="-122"/>
                <a:ea typeface="仿宋" panose="02010609060101010101" pitchFamily="49" charset="-122"/>
              </a:rPr>
              <a:t>。 这个前缀的表包含了流程定义和流程静态资源 （图片，规则，等等）。</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ACT_RU_*: 'RU'</a:t>
            </a:r>
            <a:r>
              <a:rPr lang="zh-CN" altLang="en-US" sz="2000" dirty="0">
                <a:latin typeface="仿宋" panose="02010609060101010101" pitchFamily="49" charset="-122"/>
                <a:ea typeface="仿宋" panose="02010609060101010101" pitchFamily="49" charset="-122"/>
              </a:rPr>
              <a:t>表示</a:t>
            </a:r>
            <a:r>
              <a:rPr lang="en-US" altLang="zh-CN" sz="2000" dirty="0">
                <a:latin typeface="仿宋" panose="02010609060101010101" pitchFamily="49" charset="-122"/>
                <a:ea typeface="仿宋" panose="02010609060101010101" pitchFamily="49" charset="-122"/>
              </a:rPr>
              <a:t>runtime</a:t>
            </a:r>
            <a:r>
              <a:rPr lang="zh-CN" altLang="en-US" sz="2000" dirty="0">
                <a:latin typeface="仿宋" panose="02010609060101010101" pitchFamily="49" charset="-122"/>
                <a:ea typeface="仿宋" panose="02010609060101010101" pitchFamily="49" charset="-122"/>
              </a:rPr>
              <a:t>。 这些运行时的表，包含流程实例，任务，变量，异步任务，等运行中的数据。 </a:t>
            </a:r>
            <a:r>
              <a:rPr lang="en-US" altLang="zh-CN" sz="2000" dirty="0">
                <a:latin typeface="仿宋" panose="02010609060101010101" pitchFamily="49" charset="-122"/>
                <a:ea typeface="仿宋" panose="02010609060101010101" pitchFamily="49" charset="-122"/>
              </a:rPr>
              <a:t>Activiti</a:t>
            </a:r>
            <a:r>
              <a:rPr lang="zh-CN" altLang="en-US" sz="2000" dirty="0">
                <a:latin typeface="仿宋" panose="02010609060101010101" pitchFamily="49" charset="-122"/>
                <a:ea typeface="仿宋" panose="02010609060101010101" pitchFamily="49" charset="-122"/>
              </a:rPr>
              <a:t>只在流程实例执行过程中保存这些数据， 在流程结束时就会删除这些记录。这样运行时表可以</a:t>
            </a:r>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一直很小，速度很快。</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ACT_ID_*: 'ID'</a:t>
            </a:r>
            <a:r>
              <a:rPr lang="zh-CN" altLang="en-US" sz="2000" dirty="0">
                <a:latin typeface="仿宋" panose="02010609060101010101" pitchFamily="49" charset="-122"/>
                <a:ea typeface="仿宋" panose="02010609060101010101" pitchFamily="49" charset="-122"/>
              </a:rPr>
              <a:t>表示</a:t>
            </a:r>
            <a:r>
              <a:rPr lang="en-US" altLang="zh-CN" sz="2000" dirty="0">
                <a:latin typeface="仿宋" panose="02010609060101010101" pitchFamily="49" charset="-122"/>
                <a:ea typeface="仿宋" panose="02010609060101010101" pitchFamily="49" charset="-122"/>
              </a:rPr>
              <a:t>identity</a:t>
            </a:r>
            <a:r>
              <a:rPr lang="zh-CN" altLang="en-US" sz="2000" dirty="0">
                <a:latin typeface="仿宋" panose="02010609060101010101" pitchFamily="49" charset="-122"/>
                <a:ea typeface="仿宋" panose="02010609060101010101" pitchFamily="49" charset="-122"/>
              </a:rPr>
              <a:t>。 这些表包含身份信息，比如用户，组等等。</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ACT_HI_*: 'HI'</a:t>
            </a:r>
            <a:r>
              <a:rPr lang="zh-CN" altLang="en-US" sz="2000" dirty="0">
                <a:latin typeface="仿宋" panose="02010609060101010101" pitchFamily="49" charset="-122"/>
                <a:ea typeface="仿宋" panose="02010609060101010101" pitchFamily="49" charset="-122"/>
              </a:rPr>
              <a:t>表示</a:t>
            </a:r>
            <a:r>
              <a:rPr lang="en-US" altLang="zh-CN" sz="2000" dirty="0">
                <a:latin typeface="仿宋" panose="02010609060101010101" pitchFamily="49" charset="-122"/>
                <a:ea typeface="仿宋" panose="02010609060101010101" pitchFamily="49" charset="-122"/>
              </a:rPr>
              <a:t>history</a:t>
            </a:r>
            <a:r>
              <a:rPr lang="zh-CN" altLang="en-US" sz="2000" dirty="0">
                <a:latin typeface="仿宋" panose="02010609060101010101" pitchFamily="49" charset="-122"/>
                <a:ea typeface="仿宋" panose="02010609060101010101" pitchFamily="49" charset="-122"/>
              </a:rPr>
              <a:t>。 这些表包含历史数据，比如历史流程实例， 变量，任务等等。</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ACT_GE_*: </a:t>
            </a:r>
            <a:r>
              <a:rPr lang="zh-CN" altLang="en-US" sz="2000" dirty="0">
                <a:latin typeface="仿宋" panose="02010609060101010101" pitchFamily="49" charset="-122"/>
                <a:ea typeface="仿宋" panose="02010609060101010101" pitchFamily="49" charset="-122"/>
              </a:rPr>
              <a:t>通用数据， 如：系统信息</a:t>
            </a:r>
          </a:p>
        </p:txBody>
      </p:sp>
      <p:sp>
        <p:nvSpPr>
          <p:cNvPr id="4" name="文本框 3">
            <a:extLst>
              <a:ext uri="{FF2B5EF4-FFF2-40B4-BE49-F238E27FC236}">
                <a16:creationId xmlns:a16="http://schemas.microsoft.com/office/drawing/2014/main" id="{B14987D5-C3A9-445D-B221-52D95AD040A6}"/>
              </a:ext>
            </a:extLst>
          </p:cNvPr>
          <p:cNvSpPr txBox="1"/>
          <p:nvPr/>
        </p:nvSpPr>
        <p:spPr>
          <a:xfrm>
            <a:off x="451945" y="3198167"/>
            <a:ext cx="3195145" cy="461665"/>
          </a:xfrm>
          <a:prstGeom prst="rect">
            <a:avLst/>
          </a:prstGeom>
          <a:noFill/>
        </p:spPr>
        <p:txBody>
          <a:bodyPr wrap="square" rtlCol="0">
            <a:spAutoFit/>
          </a:bodyPr>
          <a:lstStyle/>
          <a:p>
            <a:r>
              <a:rPr lang="zh-CN" altLang="en-US" sz="2400" b="1" dirty="0">
                <a:solidFill>
                  <a:srgbClr val="FF0000"/>
                </a:solidFill>
                <a:latin typeface="仿宋" panose="02010609060101010101" pitchFamily="49" charset="-122"/>
                <a:ea typeface="仿宋" panose="02010609060101010101" pitchFamily="49" charset="-122"/>
              </a:rPr>
              <a:t>数据库表有</a:t>
            </a:r>
            <a:r>
              <a:rPr lang="en-US" altLang="zh-CN" sz="2400" b="1" dirty="0">
                <a:solidFill>
                  <a:srgbClr val="FF0000"/>
                </a:solidFill>
                <a:latin typeface="仿宋" panose="02010609060101010101" pitchFamily="49" charset="-122"/>
                <a:ea typeface="仿宋" panose="02010609060101010101" pitchFamily="49" charset="-122"/>
              </a:rPr>
              <a:t>25</a:t>
            </a:r>
            <a:r>
              <a:rPr lang="zh-CN" altLang="en-US" sz="2400" b="1" dirty="0">
                <a:solidFill>
                  <a:srgbClr val="FF0000"/>
                </a:solidFill>
                <a:latin typeface="仿宋" panose="02010609060101010101" pitchFamily="49" charset="-122"/>
                <a:ea typeface="仿宋" panose="02010609060101010101" pitchFamily="49" charset="-122"/>
              </a:rPr>
              <a:t>张</a:t>
            </a:r>
          </a:p>
        </p:txBody>
      </p:sp>
    </p:spTree>
    <p:extLst>
      <p:ext uri="{BB962C8B-B14F-4D97-AF65-F5344CB8AC3E}">
        <p14:creationId xmlns:p14="http://schemas.microsoft.com/office/powerpoint/2010/main" val="771413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24AAD3-F245-4F64-AE7D-4358B0F3B7D5}"/>
              </a:ext>
            </a:extLst>
          </p:cNvPr>
          <p:cNvSpPr txBox="1"/>
          <p:nvPr/>
        </p:nvSpPr>
        <p:spPr>
          <a:xfrm>
            <a:off x="497840" y="375920"/>
            <a:ext cx="11430000" cy="7694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sz="4400" b="1" dirty="0">
                <a:latin typeface="仿宋" panose="02010609060101010101" pitchFamily="49" charset="-122"/>
                <a:ea typeface="仿宋" panose="02010609060101010101" pitchFamily="49" charset="-122"/>
              </a:rPr>
              <a:t>Activiti </a:t>
            </a:r>
            <a:r>
              <a:rPr lang="zh-CN" altLang="en-US" sz="4400" b="1" dirty="0">
                <a:latin typeface="仿宋" panose="02010609060101010101" pitchFamily="49" charset="-122"/>
                <a:ea typeface="仿宋" panose="02010609060101010101" pitchFamily="49" charset="-122"/>
              </a:rPr>
              <a:t>快速入门</a:t>
            </a:r>
          </a:p>
        </p:txBody>
      </p:sp>
      <p:sp>
        <p:nvSpPr>
          <p:cNvPr id="5" name="文本框 4">
            <a:extLst>
              <a:ext uri="{FF2B5EF4-FFF2-40B4-BE49-F238E27FC236}">
                <a16:creationId xmlns:a16="http://schemas.microsoft.com/office/drawing/2014/main" id="{35001B84-9FA7-4AB5-9397-AD4470869C37}"/>
              </a:ext>
            </a:extLst>
          </p:cNvPr>
          <p:cNvSpPr txBox="1"/>
          <p:nvPr/>
        </p:nvSpPr>
        <p:spPr>
          <a:xfrm>
            <a:off x="327222" y="1890895"/>
            <a:ext cx="11600618" cy="984885"/>
          </a:xfrm>
          <a:prstGeom prst="rect">
            <a:avLst/>
          </a:prstGeom>
          <a:noFill/>
        </p:spPr>
        <p:txBody>
          <a:bodyPr wrap="square" rtlCol="0">
            <a:spAutoFit/>
          </a:bodyPr>
          <a:lstStyle/>
          <a:p>
            <a:r>
              <a:rPr lang="zh-CN" altLang="en-US" dirty="0"/>
              <a:t>从</a:t>
            </a:r>
            <a:r>
              <a:rPr lang="en-US" altLang="zh-CN" dirty="0">
                <a:hlinkClick r:id="rId2"/>
              </a:rPr>
              <a:t>Activiti</a:t>
            </a:r>
            <a:r>
              <a:rPr lang="zh-CN" altLang="en-US" dirty="0">
                <a:hlinkClick r:id="rId2"/>
              </a:rPr>
              <a:t>网站</a:t>
            </a:r>
            <a:r>
              <a:rPr lang="zh-CN" altLang="en-US" dirty="0"/>
              <a:t>下载</a:t>
            </a:r>
            <a:r>
              <a:rPr lang="en-US" altLang="zh-CN" dirty="0"/>
              <a:t>Activiti </a:t>
            </a:r>
            <a:r>
              <a:rPr lang="en-US" altLang="zh-CN" sz="2000" dirty="0"/>
              <a:t>Explorer</a:t>
            </a:r>
            <a:r>
              <a:rPr lang="zh-CN" altLang="en-US" sz="2000" dirty="0"/>
              <a:t>的</a:t>
            </a:r>
            <a:r>
              <a:rPr lang="en-US" altLang="zh-CN" sz="2000" dirty="0"/>
              <a:t>WAR</a:t>
            </a:r>
            <a:r>
              <a:rPr lang="zh-CN" altLang="en-US" sz="2000" dirty="0"/>
              <a:t>文件后， 可以按照下列步骤以默认配置运行样例。 你需要一个</a:t>
            </a:r>
            <a:r>
              <a:rPr lang="en-US" altLang="zh-CN" sz="2000" dirty="0">
                <a:hlinkClick r:id="rId3"/>
              </a:rPr>
              <a:t>Java </a:t>
            </a:r>
            <a:r>
              <a:rPr lang="zh-CN" altLang="en-US" sz="2000" dirty="0">
                <a:hlinkClick r:id="rId3"/>
              </a:rPr>
              <a:t>运行环境</a:t>
            </a:r>
            <a:r>
              <a:rPr lang="zh-CN" altLang="en-US" sz="2000" dirty="0"/>
              <a:t>和 </a:t>
            </a:r>
            <a:r>
              <a:rPr lang="en-US" altLang="zh-CN" sz="2000" dirty="0">
                <a:hlinkClick r:id="rId4"/>
              </a:rPr>
              <a:t>Apache Tomcat</a:t>
            </a:r>
            <a:r>
              <a:rPr lang="en-US" altLang="zh-CN" sz="2000" dirty="0"/>
              <a:t> </a:t>
            </a:r>
            <a:r>
              <a:rPr lang="zh-CN" altLang="en-US" sz="2000" dirty="0"/>
              <a:t>（其实，任</a:t>
            </a:r>
            <a:r>
              <a:rPr lang="zh-CN" altLang="en-US" dirty="0"/>
              <a:t>何提供了</a:t>
            </a:r>
            <a:r>
              <a:rPr lang="en-US" altLang="zh-CN" dirty="0"/>
              <a:t>servlet</a:t>
            </a:r>
            <a:r>
              <a:rPr lang="zh-CN" altLang="en-US" dirty="0"/>
              <a:t>功能的</a:t>
            </a:r>
            <a:r>
              <a:rPr lang="en-US" altLang="zh-CN" dirty="0"/>
              <a:t>web</a:t>
            </a:r>
            <a:r>
              <a:rPr lang="zh-CN" altLang="en-US" dirty="0"/>
              <a:t>容器都可以正常运行。</a:t>
            </a:r>
            <a:endParaRPr lang="en-US" altLang="zh-CN" dirty="0"/>
          </a:p>
          <a:p>
            <a:r>
              <a:rPr lang="zh-CN" altLang="en-US" dirty="0"/>
              <a:t>但是我们主要是使用</a:t>
            </a:r>
            <a:r>
              <a:rPr lang="en-US" altLang="zh-CN" dirty="0"/>
              <a:t>tomcat</a:t>
            </a:r>
            <a:r>
              <a:rPr lang="zh-CN" altLang="en-US" dirty="0"/>
              <a:t>进行的测试）。</a:t>
            </a:r>
          </a:p>
        </p:txBody>
      </p:sp>
      <p:sp>
        <p:nvSpPr>
          <p:cNvPr id="7" name="文本框 6">
            <a:extLst>
              <a:ext uri="{FF2B5EF4-FFF2-40B4-BE49-F238E27FC236}">
                <a16:creationId xmlns:a16="http://schemas.microsoft.com/office/drawing/2014/main" id="{E50252DE-0CF0-4415-B735-50F6ED21783E}"/>
              </a:ext>
            </a:extLst>
          </p:cNvPr>
          <p:cNvSpPr txBox="1"/>
          <p:nvPr/>
        </p:nvSpPr>
        <p:spPr>
          <a:xfrm>
            <a:off x="251197" y="3621315"/>
            <a:ext cx="11514083" cy="1015663"/>
          </a:xfrm>
          <a:prstGeom prst="rect">
            <a:avLst/>
          </a:prstGeom>
          <a:noFill/>
        </p:spPr>
        <p:txBody>
          <a:bodyPr wrap="square" rtlCol="0">
            <a:spAutoFit/>
          </a:bodyPr>
          <a:lstStyle/>
          <a:p>
            <a:r>
              <a:rPr lang="en-US" altLang="zh-CN" sz="2000" dirty="0"/>
              <a:t>1</a:t>
            </a:r>
            <a:r>
              <a:rPr lang="zh-CN" altLang="en-US" sz="2000" dirty="0"/>
              <a:t>、把下载的</a:t>
            </a:r>
            <a:r>
              <a:rPr lang="en-US" altLang="zh-CN" sz="2000" dirty="0" err="1"/>
              <a:t>activiti-explorer.war</a:t>
            </a:r>
            <a:r>
              <a:rPr lang="zh-CN" altLang="en-US" sz="2000" dirty="0"/>
              <a:t>复制到</a:t>
            </a:r>
            <a:r>
              <a:rPr lang="en-US" altLang="zh-CN" sz="2000" dirty="0"/>
              <a:t>Tomcat</a:t>
            </a:r>
            <a:r>
              <a:rPr lang="zh-CN" altLang="en-US" sz="2000" dirty="0"/>
              <a:t>的</a:t>
            </a:r>
            <a:r>
              <a:rPr lang="en-US" altLang="zh-CN" sz="2000" dirty="0" err="1"/>
              <a:t>webapps</a:t>
            </a:r>
            <a:r>
              <a:rPr lang="zh-CN" altLang="en-US" sz="2000" dirty="0"/>
              <a:t>目录下。</a:t>
            </a:r>
          </a:p>
          <a:p>
            <a:r>
              <a:rPr lang="en-US" altLang="zh-CN" sz="2000" dirty="0"/>
              <a:t>2</a:t>
            </a:r>
            <a:r>
              <a:rPr lang="zh-CN" altLang="en-US" sz="2000" dirty="0"/>
              <a:t>、执行</a:t>
            </a:r>
            <a:r>
              <a:rPr lang="en-US" altLang="zh-CN" sz="2000" dirty="0"/>
              <a:t>Tomcat</a:t>
            </a:r>
            <a:r>
              <a:rPr lang="zh-CN" altLang="en-US" sz="2000" dirty="0"/>
              <a:t>的</a:t>
            </a:r>
            <a:r>
              <a:rPr lang="en-US" altLang="zh-CN" sz="2000" dirty="0"/>
              <a:t>bin</a:t>
            </a:r>
            <a:r>
              <a:rPr lang="zh-CN" altLang="en-US" sz="2000" dirty="0"/>
              <a:t>目录下的</a:t>
            </a:r>
            <a:r>
              <a:rPr lang="en-US" altLang="zh-CN" sz="2000" dirty="0"/>
              <a:t>startup.bat</a:t>
            </a:r>
            <a:r>
              <a:rPr lang="zh-CN" altLang="en-US" sz="2000" dirty="0"/>
              <a:t>或</a:t>
            </a:r>
            <a:r>
              <a:rPr lang="en-US" altLang="zh-CN" sz="2000" dirty="0"/>
              <a:t>startup.sh</a:t>
            </a:r>
            <a:r>
              <a:rPr lang="zh-CN" altLang="en-US" sz="2000" dirty="0"/>
              <a:t>启动服务器。</a:t>
            </a:r>
          </a:p>
          <a:p>
            <a:r>
              <a:rPr lang="en-US" altLang="zh-CN" sz="2000" dirty="0"/>
              <a:t>3</a:t>
            </a:r>
            <a:r>
              <a:rPr lang="zh-CN" altLang="en-US" sz="2000" dirty="0"/>
              <a:t>、</a:t>
            </a:r>
            <a:r>
              <a:rPr lang="en-US" altLang="zh-CN" sz="2000" dirty="0"/>
              <a:t>Tomcat</a:t>
            </a:r>
            <a:r>
              <a:rPr lang="zh-CN" altLang="en-US" sz="2000" dirty="0"/>
              <a:t>启动后，打开浏览器访问</a:t>
            </a:r>
            <a:r>
              <a:rPr lang="en-US" altLang="zh-CN" sz="2000" dirty="0">
                <a:hlinkClick r:id="rId5"/>
              </a:rPr>
              <a:t>http://localhost:8080/activiti-explorer</a:t>
            </a:r>
            <a:r>
              <a:rPr lang="zh-CN" altLang="en-US" sz="2000" dirty="0"/>
              <a:t>。 使用</a:t>
            </a:r>
            <a:r>
              <a:rPr lang="en-US" altLang="zh-CN" sz="2000" dirty="0" err="1"/>
              <a:t>kermit</a:t>
            </a:r>
            <a:r>
              <a:rPr lang="en-US" altLang="zh-CN" sz="2000" dirty="0"/>
              <a:t>/</a:t>
            </a:r>
            <a:r>
              <a:rPr lang="en-US" altLang="zh-CN" sz="2000" dirty="0" err="1"/>
              <a:t>kermit</a:t>
            </a:r>
            <a:r>
              <a:rPr lang="zh-CN" altLang="en-US" sz="2000" dirty="0"/>
              <a:t>登录。</a:t>
            </a:r>
          </a:p>
        </p:txBody>
      </p:sp>
    </p:spTree>
    <p:extLst>
      <p:ext uri="{BB962C8B-B14F-4D97-AF65-F5344CB8AC3E}">
        <p14:creationId xmlns:p14="http://schemas.microsoft.com/office/powerpoint/2010/main" val="636791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Words>
  <Application>Microsoft Office PowerPoint</Application>
  <PresentationFormat>宽屏</PresentationFormat>
  <Paragraphs>77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microsoft yahei</vt:lpstr>
      <vt:lpstr>等线</vt:lpstr>
      <vt:lpstr>等线 Light</vt:lpstr>
      <vt:lpstr>仿宋</vt:lpstr>
      <vt:lpstr>Arial</vt:lpstr>
      <vt:lpstr>Office 主题​​</vt:lpstr>
      <vt:lpstr>Activiti学习交流</vt:lpstr>
      <vt:lpstr>目录</vt:lpstr>
      <vt:lpstr>工作流的概念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Acticity学习交流</dc:title>
  <dc:creator>18720</dc:creator>
  <cp:lastModifiedBy>18720</cp:lastModifiedBy>
  <cp:revision>97</cp:revision>
  <dcterms:created xsi:type="dcterms:W3CDTF">2018-11-20T11:23:38Z</dcterms:created>
  <dcterms:modified xsi:type="dcterms:W3CDTF">2018-11-22T04:53:34Z</dcterms:modified>
</cp:coreProperties>
</file>