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257" r:id="rId4"/>
    <p:sldId id="258" r:id="rId5"/>
    <p:sldId id="259" r:id="rId6"/>
    <p:sldId id="272" r:id="rId7"/>
    <p:sldId id="260" r:id="rId8"/>
    <p:sldId id="263" r:id="rId9"/>
    <p:sldId id="262" r:id="rId10"/>
    <p:sldId id="276" r:id="rId11"/>
    <p:sldId id="284" r:id="rId12"/>
    <p:sldId id="285" r:id="rId13"/>
    <p:sldId id="286" r:id="rId14"/>
    <p:sldId id="264" r:id="rId15"/>
    <p:sldId id="287" r:id="rId16"/>
    <p:sldId id="299" r:id="rId17"/>
    <p:sldId id="265" r:id="rId18"/>
    <p:sldId id="292" r:id="rId19"/>
    <p:sldId id="269" r:id="rId20"/>
    <p:sldId id="288" r:id="rId21"/>
    <p:sldId id="266" r:id="rId22"/>
    <p:sldId id="268" r:id="rId23"/>
    <p:sldId id="289" r:id="rId24"/>
    <p:sldId id="308" r:id="rId25"/>
    <p:sldId id="279" r:id="rId26"/>
    <p:sldId id="281" r:id="rId27"/>
    <p:sldId id="282" r:id="rId28"/>
    <p:sldId id="280" r:id="rId29"/>
    <p:sldId id="270" r:id="rId30"/>
    <p:sldId id="290" r:id="rId31"/>
    <p:sldId id="291" r:id="rId32"/>
    <p:sldId id="283" r:id="rId33"/>
    <p:sldId id="271" r:id="rId34"/>
    <p:sldId id="273" r:id="rId35"/>
    <p:sldId id="274" r:id="rId36"/>
    <p:sldId id="275" r:id="rId37"/>
    <p:sldId id="301" r:id="rId38"/>
    <p:sldId id="300" r:id="rId39"/>
    <p:sldId id="302" r:id="rId40"/>
    <p:sldId id="277" r:id="rId41"/>
    <p:sldId id="278" r:id="rId42"/>
    <p:sldId id="303" r:id="rId43"/>
    <p:sldId id="304" r:id="rId44"/>
    <p:sldId id="305" r:id="rId45"/>
    <p:sldId id="306" r:id="rId46"/>
    <p:sldId id="307" r:id="rId47"/>
    <p:sldId id="293" r:id="rId48"/>
    <p:sldId id="294" r:id="rId49"/>
    <p:sldId id="295" r:id="rId50"/>
    <p:sldId id="296" r:id="rId51"/>
    <p:sldId id="297" r:id="rId52"/>
    <p:sldId id="298" r:id="rId53"/>
    <p:sldId id="310" r:id="rId54"/>
    <p:sldId id="312" r:id="rId55"/>
    <p:sldId id="311" r:id="rId56"/>
    <p:sldId id="317" r:id="rId57"/>
    <p:sldId id="315" r:id="rId58"/>
    <p:sldId id="316" r:id="rId59"/>
    <p:sldId id="313" r:id="rId60"/>
    <p:sldId id="31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EE6D-6752-F20C-D7F8-EE0D28E8D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560C59-09FD-FAA4-558F-D84B9F635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7C7074-BD62-05DB-8CA8-F53BC3060FF3}"/>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5" name="Footer Placeholder 4">
            <a:extLst>
              <a:ext uri="{FF2B5EF4-FFF2-40B4-BE49-F238E27FC236}">
                <a16:creationId xmlns:a16="http://schemas.microsoft.com/office/drawing/2014/main" id="{1C1B97D9-B274-3A48-9614-924BAE954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4380B-B192-571F-16B8-60D384E976FB}"/>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46172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E647-BF07-F87C-2959-4DF5101F4A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37EE7D-67A4-CFB3-77D1-4AC05C8CC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6D3F5-48E2-5FA0-A3DE-8B0DC9DEFF02}"/>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5" name="Footer Placeholder 4">
            <a:extLst>
              <a:ext uri="{FF2B5EF4-FFF2-40B4-BE49-F238E27FC236}">
                <a16:creationId xmlns:a16="http://schemas.microsoft.com/office/drawing/2014/main" id="{D35E48EE-77CE-8C91-9DC5-09FC4493B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94C49-AC73-94A7-FBC3-2CA66E14DEDB}"/>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62107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A1938-E697-3003-4C17-3712074F29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C40F3-8232-2DE4-AE61-9F7B42016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7A394-88FB-7AAD-0A31-DD12595977DD}"/>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5" name="Footer Placeholder 4">
            <a:extLst>
              <a:ext uri="{FF2B5EF4-FFF2-40B4-BE49-F238E27FC236}">
                <a16:creationId xmlns:a16="http://schemas.microsoft.com/office/drawing/2014/main" id="{737F630B-907C-999E-30B7-DC00DDDDA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AE9EC-3EAA-E247-5FAB-A21D959FD41C}"/>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29368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A9FB-7DA9-13D6-1DFA-47A167828B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F1F958-978B-69CE-795E-0EFEA8CBB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FC4AE5-7036-8682-E642-DF77697C081D}"/>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5" name="Footer Placeholder 4">
            <a:extLst>
              <a:ext uri="{FF2B5EF4-FFF2-40B4-BE49-F238E27FC236}">
                <a16:creationId xmlns:a16="http://schemas.microsoft.com/office/drawing/2014/main" id="{873449F1-5E88-3EEA-DA26-49F2B17B9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0D012-783A-C587-15F7-C0F96C8763E6}"/>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5201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371C-5622-1FB2-9D46-7E7970B0E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98C47C-6C84-9907-C6B4-EB6C01B7A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7D9A04-981F-8E80-046C-99A13558BF58}"/>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5" name="Footer Placeholder 4">
            <a:extLst>
              <a:ext uri="{FF2B5EF4-FFF2-40B4-BE49-F238E27FC236}">
                <a16:creationId xmlns:a16="http://schemas.microsoft.com/office/drawing/2014/main" id="{DA0AB923-5E3A-FD6E-33F0-84FCEB719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3679C-A9A8-F5B2-2BC2-DCD231F2DAF0}"/>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134597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3BF9-481E-33AC-ED1F-C0D1F21B8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5DE464-8911-53F4-B107-407F8144C0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BEE90B-624B-4C30-F257-26D1256F97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A5BA6B-28F1-2FF3-25BF-6EF0CA31D04B}"/>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6" name="Footer Placeholder 5">
            <a:extLst>
              <a:ext uri="{FF2B5EF4-FFF2-40B4-BE49-F238E27FC236}">
                <a16:creationId xmlns:a16="http://schemas.microsoft.com/office/drawing/2014/main" id="{0A4FBDEF-1326-D657-0E91-F53AA6D7E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59361C-FECA-5DE8-43D3-C874BB091015}"/>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185489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1749-D129-9633-C970-9B420221C1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D7241-5F8F-4ECA-AF65-2C1425AFA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C7479-0556-E296-15C2-7ADFC291B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1EA2F9-F076-5450-FE86-E09BD3553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B2B9F-F855-C58A-ACFA-10E24A5251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9E6E2-3CD3-BDE5-93EB-438F35A78A2E}"/>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8" name="Footer Placeholder 7">
            <a:extLst>
              <a:ext uri="{FF2B5EF4-FFF2-40B4-BE49-F238E27FC236}">
                <a16:creationId xmlns:a16="http://schemas.microsoft.com/office/drawing/2014/main" id="{292F1825-E912-3AC8-319A-C3B348A98B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B2C4BA-160A-5B37-D55F-14B204191190}"/>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401223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04A6-9E87-5B1A-21A1-3878C3CF9E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F1F4A7-0DEB-CA15-1D13-C311316715C8}"/>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4" name="Footer Placeholder 3">
            <a:extLst>
              <a:ext uri="{FF2B5EF4-FFF2-40B4-BE49-F238E27FC236}">
                <a16:creationId xmlns:a16="http://schemas.microsoft.com/office/drawing/2014/main" id="{FD3854A8-89F5-F865-CFE3-68B42E9B7D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5CC8F0-98FC-BFAE-A064-1907C64F64C7}"/>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137512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FB9BB0-7B5B-F500-06DA-E3B83A396EEF}"/>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3" name="Footer Placeholder 2">
            <a:extLst>
              <a:ext uri="{FF2B5EF4-FFF2-40B4-BE49-F238E27FC236}">
                <a16:creationId xmlns:a16="http://schemas.microsoft.com/office/drawing/2014/main" id="{25734BF1-FD1C-09DD-7C1F-0D5D1F752B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DCB847-E93E-2729-A45C-C145C6E4E683}"/>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65764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70BE-5680-3EB2-1755-6FA587FF4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C4CD0F-8928-5D46-D6D9-F6F074428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F8ACC2-E4AE-D208-971E-305E7002C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ABDBD-6BE3-61F3-5580-08E348289288}"/>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6" name="Footer Placeholder 5">
            <a:extLst>
              <a:ext uri="{FF2B5EF4-FFF2-40B4-BE49-F238E27FC236}">
                <a16:creationId xmlns:a16="http://schemas.microsoft.com/office/drawing/2014/main" id="{8A646C03-ED69-B5E6-EDC0-EAA49FB06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7FB99-07F4-09B2-28EB-2820762638E5}"/>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397734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B6FA-9BA6-9244-26A2-BC587A4C4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C7C8D1-5B30-A6F1-A005-7CDD5EC5B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AD48D7-BF61-436A-5252-836C76323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567FE-A663-D9CC-BA49-9AC5D40CEB16}"/>
              </a:ext>
            </a:extLst>
          </p:cNvPr>
          <p:cNvSpPr>
            <a:spLocks noGrp="1"/>
          </p:cNvSpPr>
          <p:nvPr>
            <p:ph type="dt" sz="half" idx="10"/>
          </p:nvPr>
        </p:nvSpPr>
        <p:spPr/>
        <p:txBody>
          <a:bodyPr/>
          <a:lstStyle/>
          <a:p>
            <a:fld id="{88462F8D-1367-4D91-A712-C2B92F7EBA56}" type="datetimeFigureOut">
              <a:rPr lang="en-IN" smtClean="0"/>
              <a:t>09-02-2024</a:t>
            </a:fld>
            <a:endParaRPr lang="en-IN"/>
          </a:p>
        </p:txBody>
      </p:sp>
      <p:sp>
        <p:nvSpPr>
          <p:cNvPr id="6" name="Footer Placeholder 5">
            <a:extLst>
              <a:ext uri="{FF2B5EF4-FFF2-40B4-BE49-F238E27FC236}">
                <a16:creationId xmlns:a16="http://schemas.microsoft.com/office/drawing/2014/main" id="{2F065FC7-7F77-AB48-50D3-187C23B3D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D15570-6D5B-EE7A-ACD6-4908FA451BDE}"/>
              </a:ext>
            </a:extLst>
          </p:cNvPr>
          <p:cNvSpPr>
            <a:spLocks noGrp="1"/>
          </p:cNvSpPr>
          <p:nvPr>
            <p:ph type="sldNum" sz="quarter" idx="12"/>
          </p:nvPr>
        </p:nvSpPr>
        <p:spPr/>
        <p:txBody>
          <a:bodyPr/>
          <a:lstStyle/>
          <a:p>
            <a:fld id="{D36FBA89-05CD-47B8-842B-CA472227916B}" type="slidenum">
              <a:rPr lang="en-IN" smtClean="0"/>
              <a:t>‹#›</a:t>
            </a:fld>
            <a:endParaRPr lang="en-IN"/>
          </a:p>
        </p:txBody>
      </p:sp>
    </p:spTree>
    <p:extLst>
      <p:ext uri="{BB962C8B-B14F-4D97-AF65-F5344CB8AC3E}">
        <p14:creationId xmlns:p14="http://schemas.microsoft.com/office/powerpoint/2010/main" val="42377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3F367-4B2F-3F03-B21B-BDF596D0E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3F2B22-7CD6-00C8-8C45-B7F07E192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8487C-62FD-BC62-416E-674D3D60D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62F8D-1367-4D91-A712-C2B92F7EBA56}" type="datetimeFigureOut">
              <a:rPr lang="en-IN" smtClean="0"/>
              <a:t>09-02-2024</a:t>
            </a:fld>
            <a:endParaRPr lang="en-IN"/>
          </a:p>
        </p:txBody>
      </p:sp>
      <p:sp>
        <p:nvSpPr>
          <p:cNvPr id="5" name="Footer Placeholder 4">
            <a:extLst>
              <a:ext uri="{FF2B5EF4-FFF2-40B4-BE49-F238E27FC236}">
                <a16:creationId xmlns:a16="http://schemas.microsoft.com/office/drawing/2014/main" id="{26702A38-10E9-A111-915C-C639EA84A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E1327C-C33E-26EA-C300-81B49C0DC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FBA89-05CD-47B8-842B-CA472227916B}" type="slidenum">
              <a:rPr lang="en-IN" smtClean="0"/>
              <a:t>‹#›</a:t>
            </a:fld>
            <a:endParaRPr lang="en-IN"/>
          </a:p>
        </p:txBody>
      </p:sp>
    </p:spTree>
    <p:extLst>
      <p:ext uri="{BB962C8B-B14F-4D97-AF65-F5344CB8AC3E}">
        <p14:creationId xmlns:p14="http://schemas.microsoft.com/office/powerpoint/2010/main" val="68397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angular-7-tutorial" TargetMode="External"/><Relationship Id="rId2" Type="http://schemas.openxmlformats.org/officeDocument/2006/relationships/hyperlink" Target="https://interviewmonkey.com/angular-interview-questions/22/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gular.io/guide/built-in-directives#ngstyle" TargetMode="External"/><Relationship Id="rId2" Type="http://schemas.openxmlformats.org/officeDocument/2006/relationships/hyperlink" Target="https://angular.io/guide/built-in-directives#ngClass" TargetMode="External"/><Relationship Id="rId1" Type="http://schemas.openxmlformats.org/officeDocument/2006/relationships/slideLayout" Target="../slideLayouts/slideLayout2.xml"/><Relationship Id="rId4" Type="http://schemas.openxmlformats.org/officeDocument/2006/relationships/hyperlink" Target="https://angular.io/guide/built-in-directives#ngMode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guide/built-in-directives#ngFor" TargetMode="External"/><Relationship Id="rId2" Type="http://schemas.openxmlformats.org/officeDocument/2006/relationships/hyperlink" Target="https://angular.io/guide/built-in-directives#ngIf" TargetMode="External"/><Relationship Id="rId1" Type="http://schemas.openxmlformats.org/officeDocument/2006/relationships/slideLayout" Target="../slideLayouts/slideLayout2.xml"/><Relationship Id="rId4" Type="http://schemas.openxmlformats.org/officeDocument/2006/relationships/hyperlink" Target="https://angular.io/guide/built-in-directives#ngSwit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angular.io/cli/generate#enum-command" TargetMode="External"/><Relationship Id="rId13" Type="http://schemas.openxmlformats.org/officeDocument/2006/relationships/hyperlink" Target="https://angular.io/cli/generate#library-command" TargetMode="External"/><Relationship Id="rId18" Type="http://schemas.openxmlformats.org/officeDocument/2006/relationships/hyperlink" Target="https://angular.io/cli/generate#service-worker-command" TargetMode="External"/><Relationship Id="rId3" Type="http://schemas.openxmlformats.org/officeDocument/2006/relationships/hyperlink" Target="https://angular.io/cli/generate#application-command" TargetMode="External"/><Relationship Id="rId7" Type="http://schemas.openxmlformats.org/officeDocument/2006/relationships/hyperlink" Target="https://angular.io/cli/generate#directive-command" TargetMode="External"/><Relationship Id="rId12" Type="http://schemas.openxmlformats.org/officeDocument/2006/relationships/hyperlink" Target="https://angular.io/cli/generate#interface-command" TargetMode="External"/><Relationship Id="rId17" Type="http://schemas.openxmlformats.org/officeDocument/2006/relationships/hyperlink" Target="https://angular.io/cli/generate#service-command" TargetMode="External"/><Relationship Id="rId2" Type="http://schemas.openxmlformats.org/officeDocument/2006/relationships/hyperlink" Target="https://angular.io/cli/generate#app-shell-command" TargetMode="External"/><Relationship Id="rId16" Type="http://schemas.openxmlformats.org/officeDocument/2006/relationships/hyperlink" Target="https://angular.io/cli/generate#resolver-command" TargetMode="External"/><Relationship Id="rId1" Type="http://schemas.openxmlformats.org/officeDocument/2006/relationships/slideLayout" Target="../slideLayouts/slideLayout2.xml"/><Relationship Id="rId6" Type="http://schemas.openxmlformats.org/officeDocument/2006/relationships/hyperlink" Target="https://angular.io/cli/generate#config-command" TargetMode="External"/><Relationship Id="rId11" Type="http://schemas.openxmlformats.org/officeDocument/2006/relationships/hyperlink" Target="https://angular.io/cli/generate#interceptor-command" TargetMode="External"/><Relationship Id="rId5" Type="http://schemas.openxmlformats.org/officeDocument/2006/relationships/hyperlink" Target="https://angular.io/cli/generate#component-command" TargetMode="External"/><Relationship Id="rId15" Type="http://schemas.openxmlformats.org/officeDocument/2006/relationships/hyperlink" Target="https://angular.io/cli/generate#pipe-command" TargetMode="External"/><Relationship Id="rId10" Type="http://schemas.openxmlformats.org/officeDocument/2006/relationships/hyperlink" Target="https://angular.io/cli/generate#guard-command" TargetMode="External"/><Relationship Id="rId19" Type="http://schemas.openxmlformats.org/officeDocument/2006/relationships/hyperlink" Target="https://angular.io/cli/generate#web-worker-command" TargetMode="External"/><Relationship Id="rId4" Type="http://schemas.openxmlformats.org/officeDocument/2006/relationships/hyperlink" Target="https://angular.io/cli/generate#class-command" TargetMode="External"/><Relationship Id="rId9" Type="http://schemas.openxmlformats.org/officeDocument/2006/relationships/hyperlink" Target="https://angular.io/cli/generate#environments-command" TargetMode="External"/><Relationship Id="rId14" Type="http://schemas.openxmlformats.org/officeDocument/2006/relationships/hyperlink" Target="https://angular.io/cli/generate#module-comman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implilearn.com/tutorials/typescript-tutorial/typescript-interview-questions" TargetMode="External"/><Relationship Id="rId2" Type="http://schemas.openxmlformats.org/officeDocument/2006/relationships/hyperlink" Target="https://www.simplilearn.com/tutorials/javascript-tutorial/introduction-to-javascrip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rxjs-beginners-guide/" TargetMode="External"/><Relationship Id="rId2" Type="http://schemas.openxmlformats.org/officeDocument/2006/relationships/hyperlink" Target="https://www.geeksforgeeks.org/angular-7-observabl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javascript-promise-then-method/" TargetMode="External"/><Relationship Id="rId2" Type="http://schemas.openxmlformats.org/officeDocument/2006/relationships/hyperlink" Target="https://www.geeksforgeeks.org/javascript-promise/" TargetMode="External"/><Relationship Id="rId1" Type="http://schemas.openxmlformats.org/officeDocument/2006/relationships/slideLayout" Target="../slideLayouts/slideLayout2.xml"/><Relationship Id="rId4" Type="http://schemas.openxmlformats.org/officeDocument/2006/relationships/hyperlink" Target="https://www.geeksforgeeks.org/javascript-promise-catch-method/"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ngular.io/guide/change-detec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guide/typescript-configuration" TargetMode="External"/><Relationship Id="rId2" Type="http://schemas.openxmlformats.org/officeDocument/2006/relationships/hyperlink" Target="https://www.devoteam.com/expertise/data-driv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Reactive_programm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rxjs.dev/api/index/function/o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rxjs.dev/api/index/function/fr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guide/built-in-directives#built-in-attribute-directives" TargetMode="External"/><Relationship Id="rId2" Type="http://schemas.openxmlformats.org/officeDocument/2006/relationships/hyperlink" Target="https://angular.io/guide/component-overview" TargetMode="External"/><Relationship Id="rId1" Type="http://schemas.openxmlformats.org/officeDocument/2006/relationships/slideLayout" Target="../slideLayouts/slideLayout2.xml"/><Relationship Id="rId4" Type="http://schemas.openxmlformats.org/officeDocument/2006/relationships/hyperlink" Target="https://angular.io/guide/built-in-directives#built-in-structural-directiv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CA553BE-9448-7836-1940-F545EB933056}"/>
              </a:ext>
            </a:extLst>
          </p:cNvPr>
          <p:cNvSpPr>
            <a:spLocks noGrp="1"/>
          </p:cNvSpPr>
          <p:nvPr>
            <p:ph type="ctrTitle"/>
          </p:nvPr>
        </p:nvSpPr>
        <p:spPr>
          <a:xfrm>
            <a:off x="3045368" y="2043663"/>
            <a:ext cx="6105194" cy="2031055"/>
          </a:xfrm>
        </p:spPr>
        <p:txBody>
          <a:bodyPr>
            <a:normAutofit/>
          </a:bodyPr>
          <a:lstStyle/>
          <a:p>
            <a:r>
              <a:rPr lang="en-IN" sz="5200">
                <a:solidFill>
                  <a:schemeClr val="tx2"/>
                </a:solidFill>
              </a:rPr>
              <a:t>Angular Interview Questions</a:t>
            </a:r>
          </a:p>
        </p:txBody>
      </p:sp>
      <p:sp>
        <p:nvSpPr>
          <p:cNvPr id="3" name="Subtitle 2">
            <a:extLst>
              <a:ext uri="{FF2B5EF4-FFF2-40B4-BE49-F238E27FC236}">
                <a16:creationId xmlns:a16="http://schemas.microsoft.com/office/drawing/2014/main" id="{A363AE8F-4AD9-AAFF-24A4-1E0606024671}"/>
              </a:ext>
            </a:extLst>
          </p:cNvPr>
          <p:cNvSpPr>
            <a:spLocks noGrp="1"/>
          </p:cNvSpPr>
          <p:nvPr>
            <p:ph type="subTitle" idx="1"/>
          </p:nvPr>
        </p:nvSpPr>
        <p:spPr>
          <a:xfrm>
            <a:off x="3045368" y="4160126"/>
            <a:ext cx="6105194" cy="682079"/>
          </a:xfrm>
        </p:spPr>
        <p:txBody>
          <a:bodyPr>
            <a:normAutofit fontScale="85000" lnSpcReduction="10000"/>
          </a:bodyPr>
          <a:lstStyle/>
          <a:p>
            <a:r>
              <a:rPr lang="en-IN" sz="2000" dirty="0">
                <a:solidFill>
                  <a:schemeClr val="tx2"/>
                </a:solidFill>
                <a:hlinkClick r:id="rId2"/>
              </a:rPr>
              <a:t>https://interviewmonkey.com/angular-interview-questions/22/1</a:t>
            </a:r>
            <a:endParaRPr lang="en-IN" sz="2000" dirty="0">
              <a:solidFill>
                <a:schemeClr val="tx2"/>
              </a:solidFill>
            </a:endParaRPr>
          </a:p>
          <a:p>
            <a:r>
              <a:rPr lang="en-IN" sz="2000" dirty="0">
                <a:solidFill>
                  <a:schemeClr val="tx2"/>
                </a:solidFill>
                <a:hlinkClick r:id="rId3"/>
              </a:rPr>
              <a:t>https://www.javatpoint.com/angular-7-tutorial</a:t>
            </a:r>
            <a:endParaRPr lang="en-IN" sz="2000" dirty="0">
              <a:solidFill>
                <a:schemeClr val="tx2"/>
              </a:solidFill>
            </a:endParaRPr>
          </a:p>
          <a:p>
            <a:endParaRPr lang="en-IN" sz="2000" dirty="0">
              <a:solidFill>
                <a:schemeClr val="tx2"/>
              </a:solidFill>
            </a:endParaRPr>
          </a:p>
          <a:p>
            <a:endParaRPr lang="en-IN" sz="2000" dirty="0">
              <a:solidFill>
                <a:schemeClr val="tx2"/>
              </a:solidFill>
            </a:endParaRPr>
          </a:p>
        </p:txBody>
      </p:sp>
    </p:spTree>
    <p:extLst>
      <p:ext uri="{BB962C8B-B14F-4D97-AF65-F5344CB8AC3E}">
        <p14:creationId xmlns:p14="http://schemas.microsoft.com/office/powerpoint/2010/main" val="3394929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E7E283-04B7-69B4-EC7D-74E239515577}"/>
              </a:ext>
            </a:extLst>
          </p:cNvPr>
          <p:cNvSpPr>
            <a:spLocks noGrp="1"/>
          </p:cNvSpPr>
          <p:nvPr>
            <p:ph type="title"/>
          </p:nvPr>
        </p:nvSpPr>
        <p:spPr>
          <a:xfrm>
            <a:off x="1371597" y="348865"/>
            <a:ext cx="10044023" cy="877729"/>
          </a:xfrm>
        </p:spPr>
        <p:txBody>
          <a:bodyPr anchor="ctr">
            <a:normAutofit/>
          </a:bodyPr>
          <a:lstStyle/>
          <a:p>
            <a:r>
              <a:rPr lang="en-IN" sz="4000" b="0" i="0">
                <a:solidFill>
                  <a:srgbClr val="FFFFFF"/>
                </a:solidFill>
                <a:effectLst/>
                <a:latin typeface="Roboto" panose="02000000000000000000" pitchFamily="2" charset="0"/>
              </a:rPr>
              <a:t>Built-in attribute directives</a:t>
            </a:r>
            <a:endParaRPr lang="en-IN" sz="4000">
              <a:solidFill>
                <a:srgbClr val="FFFFFF"/>
              </a:solidFill>
            </a:endParaRPr>
          </a:p>
        </p:txBody>
      </p:sp>
      <p:graphicFrame>
        <p:nvGraphicFramePr>
          <p:cNvPr id="7" name="Content Placeholder 3">
            <a:extLst>
              <a:ext uri="{FF2B5EF4-FFF2-40B4-BE49-F238E27FC236}">
                <a16:creationId xmlns:a16="http://schemas.microsoft.com/office/drawing/2014/main" id="{638BE607-3200-CCEA-ED2E-61396B22359C}"/>
              </a:ext>
            </a:extLst>
          </p:cNvPr>
          <p:cNvGraphicFramePr>
            <a:graphicFrameLocks noGrp="1"/>
          </p:cNvGraphicFramePr>
          <p:nvPr>
            <p:ph idx="1"/>
            <p:extLst>
              <p:ext uri="{D42A27DB-BD31-4B8C-83A1-F6EECF244321}">
                <p14:modId xmlns:p14="http://schemas.microsoft.com/office/powerpoint/2010/main" val="4018236460"/>
              </p:ext>
            </p:extLst>
          </p:nvPr>
        </p:nvGraphicFramePr>
        <p:xfrm>
          <a:off x="1068246" y="2112579"/>
          <a:ext cx="10079449" cy="4192808"/>
        </p:xfrm>
        <a:graphic>
          <a:graphicData uri="http://schemas.openxmlformats.org/drawingml/2006/table">
            <a:tbl>
              <a:tblPr firstRow="1" bandRow="1"/>
              <a:tblGrid>
                <a:gridCol w="4435878">
                  <a:extLst>
                    <a:ext uri="{9D8B030D-6E8A-4147-A177-3AD203B41FA5}">
                      <a16:colId xmlns:a16="http://schemas.microsoft.com/office/drawing/2014/main" val="1409730095"/>
                    </a:ext>
                  </a:extLst>
                </a:gridCol>
                <a:gridCol w="5643571">
                  <a:extLst>
                    <a:ext uri="{9D8B030D-6E8A-4147-A177-3AD203B41FA5}">
                      <a16:colId xmlns:a16="http://schemas.microsoft.com/office/drawing/2014/main" val="36996506"/>
                    </a:ext>
                  </a:extLst>
                </a:gridCol>
              </a:tblGrid>
              <a:tr h="622634">
                <a:tc>
                  <a:txBody>
                    <a:bodyPr/>
                    <a:lstStyle/>
                    <a:p>
                      <a:pPr algn="l"/>
                      <a:r>
                        <a:rPr lang="en-IN" sz="2700" b="0" cap="all">
                          <a:solidFill>
                            <a:srgbClr val="444444"/>
                          </a:solidFill>
                          <a:effectLst/>
                        </a:rPr>
                        <a:t>COMMON DIRECTIVES</a:t>
                      </a:r>
                    </a:p>
                  </a:txBody>
                  <a:tcPr marL="230037" marR="230037" marT="76679" marB="76679"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tc>
                  <a:txBody>
                    <a:bodyPr/>
                    <a:lstStyle/>
                    <a:p>
                      <a:pPr algn="l"/>
                      <a:r>
                        <a:rPr lang="en-IN" sz="2700" b="0" cap="all">
                          <a:solidFill>
                            <a:srgbClr val="444444"/>
                          </a:solidFill>
                          <a:effectLst/>
                        </a:rPr>
                        <a:t>DETAILS</a:t>
                      </a:r>
                    </a:p>
                  </a:txBody>
                  <a:tcPr marL="230037" marR="230037" marT="76679" marB="76679"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616438897"/>
                  </a:ext>
                </a:extLst>
              </a:tr>
              <a:tr h="1190058">
                <a:tc>
                  <a:txBody>
                    <a:bodyPr/>
                    <a:lstStyle/>
                    <a:p>
                      <a:pPr algn="l" fontAlgn="base"/>
                      <a:r>
                        <a:rPr lang="en-IN" sz="2700" b="0" u="none" strike="noStrike">
                          <a:solidFill>
                            <a:srgbClr val="1976D2"/>
                          </a:solidFill>
                          <a:effectLst/>
                          <a:latin typeface="inherit"/>
                          <a:hlinkClick r:id="rId2"/>
                        </a:rPr>
                        <a:t>NgClass</a:t>
                      </a:r>
                      <a:endParaRPr lang="en-IN" sz="2700" b="0">
                        <a:effectLst/>
                      </a:endParaRP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2700" b="0">
                          <a:effectLst/>
                        </a:rPr>
                        <a:t>Adds and removes a set of CSS classes.</a:t>
                      </a: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0867785"/>
                  </a:ext>
                </a:extLst>
              </a:tr>
              <a:tr h="1190058">
                <a:tc>
                  <a:txBody>
                    <a:bodyPr/>
                    <a:lstStyle/>
                    <a:p>
                      <a:pPr algn="l" fontAlgn="base"/>
                      <a:r>
                        <a:rPr lang="en-IN" sz="2700" b="0" u="none" strike="noStrike">
                          <a:solidFill>
                            <a:srgbClr val="1976D2"/>
                          </a:solidFill>
                          <a:effectLst/>
                          <a:latin typeface="inherit"/>
                          <a:hlinkClick r:id="rId3"/>
                        </a:rPr>
                        <a:t>NgStyle</a:t>
                      </a:r>
                      <a:endParaRPr lang="en-IN" sz="2700" b="0">
                        <a:effectLst/>
                      </a:endParaRP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2700" b="0">
                          <a:effectLst/>
                        </a:rPr>
                        <a:t>Adds and removes a set of HTML styles.</a:t>
                      </a: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876586757"/>
                  </a:ext>
                </a:extLst>
              </a:tr>
              <a:tr h="1190058">
                <a:tc>
                  <a:txBody>
                    <a:bodyPr/>
                    <a:lstStyle/>
                    <a:p>
                      <a:pPr algn="l" fontAlgn="base"/>
                      <a:r>
                        <a:rPr lang="en-IN" sz="2700" b="0" u="none" strike="noStrike">
                          <a:solidFill>
                            <a:srgbClr val="1976D2"/>
                          </a:solidFill>
                          <a:effectLst/>
                          <a:latin typeface="inherit"/>
                          <a:hlinkClick r:id="rId4"/>
                        </a:rPr>
                        <a:t>NgModel</a:t>
                      </a:r>
                      <a:endParaRPr lang="en-IN" sz="2700" b="0">
                        <a:effectLst/>
                      </a:endParaRP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sz="2700" b="0">
                          <a:effectLst/>
                        </a:rPr>
                        <a:t>Adds two-way data binding to an HTML form element.</a:t>
                      </a:r>
                    </a:p>
                  </a:txBody>
                  <a:tcPr marL="153358" marR="153358" marT="153358" marB="153358"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37507049"/>
                  </a:ext>
                </a:extLst>
              </a:tr>
            </a:tbl>
          </a:graphicData>
        </a:graphic>
      </p:graphicFrame>
    </p:spTree>
    <p:extLst>
      <p:ext uri="{BB962C8B-B14F-4D97-AF65-F5344CB8AC3E}">
        <p14:creationId xmlns:p14="http://schemas.microsoft.com/office/powerpoint/2010/main" val="231146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FE2F90-0997-B8D0-1B67-F42A66D0F19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Structural Directives</a:t>
            </a:r>
            <a:endParaRPr lang="en-IN" sz="4000">
              <a:solidFill>
                <a:srgbClr val="FFFFFF"/>
              </a:solidFill>
            </a:endParaRPr>
          </a:p>
        </p:txBody>
      </p:sp>
      <p:graphicFrame>
        <p:nvGraphicFramePr>
          <p:cNvPr id="4" name="Content Placeholder 3">
            <a:extLst>
              <a:ext uri="{FF2B5EF4-FFF2-40B4-BE49-F238E27FC236}">
                <a16:creationId xmlns:a16="http://schemas.microsoft.com/office/drawing/2014/main" id="{6755DA9A-26B7-F20A-E127-DA683C302A74}"/>
              </a:ext>
            </a:extLst>
          </p:cNvPr>
          <p:cNvGraphicFramePr>
            <a:graphicFrameLocks noGrp="1"/>
          </p:cNvGraphicFramePr>
          <p:nvPr>
            <p:ph idx="1"/>
            <p:extLst>
              <p:ext uri="{D42A27DB-BD31-4B8C-83A1-F6EECF244321}">
                <p14:modId xmlns:p14="http://schemas.microsoft.com/office/powerpoint/2010/main" val="799096580"/>
              </p:ext>
            </p:extLst>
          </p:nvPr>
        </p:nvGraphicFramePr>
        <p:xfrm>
          <a:off x="644056" y="2284064"/>
          <a:ext cx="10927830" cy="3849837"/>
        </p:xfrm>
        <a:graphic>
          <a:graphicData uri="http://schemas.openxmlformats.org/drawingml/2006/table">
            <a:tbl>
              <a:tblPr firstRow="1" bandRow="1">
                <a:solidFill>
                  <a:schemeClr val="bg1">
                    <a:lumMod val="95000"/>
                  </a:schemeClr>
                </a:solidFill>
              </a:tblPr>
              <a:tblGrid>
                <a:gridCol w="5197343">
                  <a:extLst>
                    <a:ext uri="{9D8B030D-6E8A-4147-A177-3AD203B41FA5}">
                      <a16:colId xmlns:a16="http://schemas.microsoft.com/office/drawing/2014/main" val="2620380140"/>
                    </a:ext>
                  </a:extLst>
                </a:gridCol>
                <a:gridCol w="5730487">
                  <a:extLst>
                    <a:ext uri="{9D8B030D-6E8A-4147-A177-3AD203B41FA5}">
                      <a16:colId xmlns:a16="http://schemas.microsoft.com/office/drawing/2014/main" val="1840780064"/>
                    </a:ext>
                  </a:extLst>
                </a:gridCol>
              </a:tblGrid>
              <a:tr h="1130480">
                <a:tc>
                  <a:txBody>
                    <a:bodyPr/>
                    <a:lstStyle/>
                    <a:p>
                      <a:pPr algn="l"/>
                      <a:r>
                        <a:rPr lang="en-IN" sz="2700" b="0" cap="none" spc="0">
                          <a:solidFill>
                            <a:schemeClr val="bg1"/>
                          </a:solidFill>
                          <a:effectLst/>
                        </a:rPr>
                        <a:t>COMMON BUILT-IN STRUCTURAL DIRECTIVES</a:t>
                      </a:r>
                    </a:p>
                  </a:txBody>
                  <a:tcPr marL="258494" marR="258494" marT="155096" marB="86165"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IN" sz="2700" b="0" cap="none" spc="0">
                          <a:solidFill>
                            <a:schemeClr val="bg1"/>
                          </a:solidFill>
                          <a:effectLst/>
                        </a:rPr>
                        <a:t>DETAILS</a:t>
                      </a:r>
                    </a:p>
                  </a:txBody>
                  <a:tcPr marL="258494" marR="258494" marT="155096" marB="8616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112818330"/>
                  </a:ext>
                </a:extLst>
              </a:tr>
              <a:tr h="1009850">
                <a:tc>
                  <a:txBody>
                    <a:bodyPr/>
                    <a:lstStyle/>
                    <a:p>
                      <a:pPr algn="l" fontAlgn="base"/>
                      <a:r>
                        <a:rPr lang="en-IN" sz="2000" b="0" u="none" strike="noStrike" cap="none" spc="0" err="1">
                          <a:solidFill>
                            <a:schemeClr val="tx1"/>
                          </a:solidFill>
                          <a:effectLst/>
                          <a:latin typeface="inherit"/>
                          <a:hlinkClick r:id="rId2">
                            <a:extLst>
                              <a:ext uri="{A12FA001-AC4F-418D-AE19-62706E023703}">
                                <ahyp:hlinkClr xmlns:ahyp="http://schemas.microsoft.com/office/drawing/2018/hyperlinkcolor" val="tx"/>
                              </a:ext>
                            </a:extLst>
                          </a:hlinkClick>
                        </a:rPr>
                        <a:t>NgIf</a:t>
                      </a:r>
                      <a:endParaRPr lang="en-IN" sz="2000" b="0" cap="none" spc="0">
                        <a:solidFill>
                          <a:schemeClr val="tx1"/>
                        </a:solidFill>
                        <a:effectLst/>
                      </a:endParaRPr>
                    </a:p>
                  </a:txBody>
                  <a:tcPr marL="172329" marR="172329" marT="155096" marB="172329"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2000" b="0" cap="none" spc="0">
                          <a:solidFill>
                            <a:schemeClr val="tx1"/>
                          </a:solidFill>
                          <a:effectLst/>
                        </a:rPr>
                        <a:t>Conditionally creates or disposes of subviews from the template.</a:t>
                      </a:r>
                    </a:p>
                  </a:txBody>
                  <a:tcPr marL="172329" marR="172329" marT="155096" marB="172329"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27771168"/>
                  </a:ext>
                </a:extLst>
              </a:tr>
              <a:tr h="699657">
                <a:tc>
                  <a:txBody>
                    <a:bodyPr/>
                    <a:lstStyle/>
                    <a:p>
                      <a:pPr algn="l" fontAlgn="base"/>
                      <a:r>
                        <a:rPr lang="en-IN" sz="2000" b="0" u="none" strike="noStrike" cap="none" spc="0">
                          <a:solidFill>
                            <a:schemeClr val="tx1"/>
                          </a:solidFill>
                          <a:effectLst/>
                          <a:latin typeface="inherit"/>
                          <a:hlinkClick r:id="rId3">
                            <a:extLst>
                              <a:ext uri="{A12FA001-AC4F-418D-AE19-62706E023703}">
                                <ahyp:hlinkClr xmlns:ahyp="http://schemas.microsoft.com/office/drawing/2018/hyperlinkcolor" val="tx"/>
                              </a:ext>
                            </a:extLst>
                          </a:hlinkClick>
                        </a:rPr>
                        <a:t>NgFor</a:t>
                      </a:r>
                      <a:endParaRPr lang="en-IN" sz="2000" b="0" cap="none" spc="0">
                        <a:solidFill>
                          <a:schemeClr val="tx1"/>
                        </a:solidFill>
                        <a:effectLst/>
                      </a:endParaRP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2000" b="0" cap="none" spc="0">
                          <a:solidFill>
                            <a:schemeClr val="tx1"/>
                          </a:solidFill>
                          <a:effectLst/>
                        </a:rPr>
                        <a:t>Repeat a node for each item in a list.</a:t>
                      </a: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36674328"/>
                  </a:ext>
                </a:extLst>
              </a:tr>
              <a:tr h="1009850">
                <a:tc>
                  <a:txBody>
                    <a:bodyPr/>
                    <a:lstStyle/>
                    <a:p>
                      <a:pPr algn="l" fontAlgn="base"/>
                      <a:r>
                        <a:rPr lang="en-IN" sz="2000" b="0" u="none" strike="noStrike" cap="none" spc="0">
                          <a:solidFill>
                            <a:schemeClr val="tx1"/>
                          </a:solidFill>
                          <a:effectLst/>
                          <a:latin typeface="inherit"/>
                          <a:hlinkClick r:id="rId4">
                            <a:extLst>
                              <a:ext uri="{A12FA001-AC4F-418D-AE19-62706E023703}">
                                <ahyp:hlinkClr xmlns:ahyp="http://schemas.microsoft.com/office/drawing/2018/hyperlinkcolor" val="tx"/>
                              </a:ext>
                            </a:extLst>
                          </a:hlinkClick>
                        </a:rPr>
                        <a:t>NgSwitch</a:t>
                      </a:r>
                      <a:endParaRPr lang="en-IN" sz="2000" b="0" cap="none" spc="0">
                        <a:solidFill>
                          <a:schemeClr val="tx1"/>
                        </a:solidFill>
                        <a:effectLst/>
                      </a:endParaRP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2000" b="0" cap="none" spc="0">
                          <a:solidFill>
                            <a:schemeClr val="tx1"/>
                          </a:solidFill>
                          <a:effectLst/>
                        </a:rPr>
                        <a:t>A set of directives that switch among alternative views.</a:t>
                      </a:r>
                    </a:p>
                  </a:txBody>
                  <a:tcPr marL="172329" marR="172329" marT="155096" marB="172329"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655617327"/>
                  </a:ext>
                </a:extLst>
              </a:tr>
            </a:tbl>
          </a:graphicData>
        </a:graphic>
      </p:graphicFrame>
    </p:spTree>
    <p:extLst>
      <p:ext uri="{BB962C8B-B14F-4D97-AF65-F5344CB8AC3E}">
        <p14:creationId xmlns:p14="http://schemas.microsoft.com/office/powerpoint/2010/main" val="308052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7EC2A5-C719-4366-2849-20ED6022D0BF}"/>
              </a:ext>
            </a:extLst>
          </p:cNvPr>
          <p:cNvSpPr>
            <a:spLocks noGrp="1"/>
          </p:cNvSpPr>
          <p:nvPr>
            <p:ph type="title"/>
          </p:nvPr>
        </p:nvSpPr>
        <p:spPr>
          <a:xfrm>
            <a:off x="1371597" y="348865"/>
            <a:ext cx="10044023" cy="877729"/>
          </a:xfrm>
        </p:spPr>
        <p:txBody>
          <a:bodyPr anchor="ctr">
            <a:normAutofit/>
          </a:bodyPr>
          <a:lstStyle/>
          <a:p>
            <a:r>
              <a:rPr lang="en-US" sz="2800" b="0" i="0">
                <a:solidFill>
                  <a:srgbClr val="FFFFFF"/>
                </a:solidFill>
                <a:effectLst/>
                <a:latin typeface="erdana"/>
              </a:rPr>
              <a:t>Difference between Attribute Directive and Structural Directive</a:t>
            </a:r>
            <a:endParaRPr lang="en-IN" sz="2800">
              <a:solidFill>
                <a:srgbClr val="FFFFFF"/>
              </a:solidFill>
            </a:endParaRPr>
          </a:p>
        </p:txBody>
      </p:sp>
      <p:graphicFrame>
        <p:nvGraphicFramePr>
          <p:cNvPr id="4" name="Content Placeholder 3">
            <a:extLst>
              <a:ext uri="{FF2B5EF4-FFF2-40B4-BE49-F238E27FC236}">
                <a16:creationId xmlns:a16="http://schemas.microsoft.com/office/drawing/2014/main" id="{FFE19D72-4FDF-FC42-1EE0-B8F6C1E298EE}"/>
              </a:ext>
            </a:extLst>
          </p:cNvPr>
          <p:cNvGraphicFramePr>
            <a:graphicFrameLocks noGrp="1"/>
          </p:cNvGraphicFramePr>
          <p:nvPr>
            <p:ph idx="1"/>
            <p:extLst>
              <p:ext uri="{D42A27DB-BD31-4B8C-83A1-F6EECF244321}">
                <p14:modId xmlns:p14="http://schemas.microsoft.com/office/powerpoint/2010/main" val="1984132718"/>
              </p:ext>
            </p:extLst>
          </p:nvPr>
        </p:nvGraphicFramePr>
        <p:xfrm>
          <a:off x="644056" y="2349465"/>
          <a:ext cx="10927830" cy="3719034"/>
        </p:xfrm>
        <a:graphic>
          <a:graphicData uri="http://schemas.openxmlformats.org/drawingml/2006/table">
            <a:tbl>
              <a:tblPr firstRow="1" bandRow="1"/>
              <a:tblGrid>
                <a:gridCol w="5463915">
                  <a:extLst>
                    <a:ext uri="{9D8B030D-6E8A-4147-A177-3AD203B41FA5}">
                      <a16:colId xmlns:a16="http://schemas.microsoft.com/office/drawing/2014/main" val="3925777150"/>
                    </a:ext>
                  </a:extLst>
                </a:gridCol>
                <a:gridCol w="5463915">
                  <a:extLst>
                    <a:ext uri="{9D8B030D-6E8A-4147-A177-3AD203B41FA5}">
                      <a16:colId xmlns:a16="http://schemas.microsoft.com/office/drawing/2014/main" val="1269871688"/>
                    </a:ext>
                  </a:extLst>
                </a:gridCol>
              </a:tblGrid>
              <a:tr h="722266">
                <a:tc>
                  <a:txBody>
                    <a:bodyPr/>
                    <a:lstStyle/>
                    <a:p>
                      <a:pPr algn="l" fontAlgn="t"/>
                      <a:r>
                        <a:rPr lang="en-IN" sz="2800">
                          <a:solidFill>
                            <a:srgbClr val="000000"/>
                          </a:solidFill>
                          <a:effectLst/>
                          <a:latin typeface="times new roman" panose="02020603050405020304" pitchFamily="18" charset="0"/>
                        </a:rPr>
                        <a:t>Attribute Directives</a:t>
                      </a:r>
                    </a:p>
                  </a:txBody>
                  <a:tcPr marL="118794" marR="118794" marT="118794" marB="118794">
                    <a:lnL w="6350" cap="flat" cmpd="sng" algn="ctr">
                      <a:solidFill>
                        <a:srgbClr val="0058FE"/>
                      </a:solidFill>
                      <a:prstDash val="solid"/>
                      <a:round/>
                      <a:headEnd type="none" w="med" len="med"/>
                      <a:tailEnd type="none" w="med" len="med"/>
                    </a:lnL>
                    <a:lnR w="6350" cap="flat" cmpd="sng" algn="ctr">
                      <a:solidFill>
                        <a:srgbClr val="0058FE"/>
                      </a:solidFill>
                      <a:prstDash val="solid"/>
                      <a:round/>
                      <a:headEnd type="none" w="med" len="med"/>
                      <a:tailEnd type="none" w="med" len="med"/>
                    </a:lnR>
                    <a:lnT w="6350" cap="flat" cmpd="sng" algn="ctr">
                      <a:solidFill>
                        <a:srgbClr val="0058F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800">
                          <a:solidFill>
                            <a:srgbClr val="000000"/>
                          </a:solidFill>
                          <a:effectLst/>
                          <a:latin typeface="times new roman" panose="02020603050405020304" pitchFamily="18" charset="0"/>
                        </a:rPr>
                        <a:t>Structural Directives</a:t>
                      </a:r>
                    </a:p>
                  </a:txBody>
                  <a:tcPr marL="118794" marR="118794" marT="118794" marB="118794">
                    <a:lnL w="6350" cap="flat" cmpd="sng" algn="ctr">
                      <a:solidFill>
                        <a:srgbClr val="0058FE"/>
                      </a:solidFill>
                      <a:prstDash val="solid"/>
                      <a:round/>
                      <a:headEnd type="none" w="med" len="med"/>
                      <a:tailEnd type="none" w="med" len="med"/>
                    </a:lnL>
                    <a:lnR w="6350" cap="flat" cmpd="sng" algn="ctr">
                      <a:solidFill>
                        <a:srgbClr val="0058FE"/>
                      </a:solidFill>
                      <a:prstDash val="solid"/>
                      <a:round/>
                      <a:headEnd type="none" w="med" len="med"/>
                      <a:tailEnd type="none" w="med" len="med"/>
                    </a:lnR>
                    <a:lnT w="6350" cap="flat" cmpd="sng" algn="ctr">
                      <a:solidFill>
                        <a:srgbClr val="0058F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7262843"/>
                  </a:ext>
                </a:extLst>
              </a:tr>
              <a:tr h="1926041">
                <a:tc>
                  <a:txBody>
                    <a:bodyPr/>
                    <a:lstStyle/>
                    <a:p>
                      <a:pPr algn="just" fontAlgn="t"/>
                      <a:r>
                        <a:rPr lang="en-US" sz="2800">
                          <a:solidFill>
                            <a:srgbClr val="333333"/>
                          </a:solidFill>
                          <a:effectLst/>
                          <a:latin typeface="inter-regular"/>
                        </a:rPr>
                        <a:t>Attribute directives look like a normal HTML Attribute and mainly used in databinding and event binding.</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800">
                          <a:solidFill>
                            <a:srgbClr val="333333"/>
                          </a:solidFill>
                          <a:effectLst/>
                          <a:latin typeface="inter-regular"/>
                        </a:rPr>
                        <a:t>Structural Directives start with a * symbol and look different.</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9834567"/>
                  </a:ext>
                </a:extLst>
              </a:tr>
              <a:tr h="1070727">
                <a:tc>
                  <a:txBody>
                    <a:bodyPr/>
                    <a:lstStyle/>
                    <a:p>
                      <a:pPr algn="just" fontAlgn="t"/>
                      <a:r>
                        <a:rPr lang="en-US" sz="2800">
                          <a:solidFill>
                            <a:srgbClr val="333333"/>
                          </a:solidFill>
                          <a:effectLst/>
                          <a:latin typeface="inter-regular"/>
                        </a:rPr>
                        <a:t>Attribute Directives affect only the element they are added to.</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800">
                          <a:solidFill>
                            <a:srgbClr val="333333"/>
                          </a:solidFill>
                          <a:effectLst/>
                          <a:latin typeface="inter-regular"/>
                        </a:rPr>
                        <a:t>Structural Directives affect the whole area in the DOM.</a:t>
                      </a:r>
                    </a:p>
                  </a:txBody>
                  <a:tcPr marL="79196" marR="79196" marT="79196" marB="791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09503089"/>
                  </a:ext>
                </a:extLst>
              </a:tr>
            </a:tbl>
          </a:graphicData>
        </a:graphic>
      </p:graphicFrame>
    </p:spTree>
    <p:extLst>
      <p:ext uri="{BB962C8B-B14F-4D97-AF65-F5344CB8AC3E}">
        <p14:creationId xmlns:p14="http://schemas.microsoft.com/office/powerpoint/2010/main" val="215017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32E3-E02E-408A-F080-9E9E9C029064}"/>
              </a:ext>
            </a:extLst>
          </p:cNvPr>
          <p:cNvSpPr>
            <a:spLocks noGrp="1"/>
          </p:cNvSpPr>
          <p:nvPr>
            <p:ph type="title"/>
          </p:nvPr>
        </p:nvSpPr>
        <p:spPr/>
        <p:txBody>
          <a:bodyPr/>
          <a:lstStyle/>
          <a:p>
            <a:r>
              <a:rPr lang="en-US" b="0" i="0" dirty="0">
                <a:solidFill>
                  <a:srgbClr val="610B38"/>
                </a:solidFill>
                <a:effectLst/>
                <a:latin typeface="erdana"/>
              </a:rPr>
              <a:t>How to create custom Directives?</a:t>
            </a:r>
            <a:endParaRPr lang="en-IN" dirty="0"/>
          </a:p>
        </p:txBody>
      </p:sp>
      <p:sp>
        <p:nvSpPr>
          <p:cNvPr id="3" name="Content Placeholder 2">
            <a:extLst>
              <a:ext uri="{FF2B5EF4-FFF2-40B4-BE49-F238E27FC236}">
                <a16:creationId xmlns:a16="http://schemas.microsoft.com/office/drawing/2014/main" id="{E29119C6-9548-0F40-AD67-FA4D7A954D30}"/>
              </a:ext>
            </a:extLst>
          </p:cNvPr>
          <p:cNvSpPr>
            <a:spLocks noGrp="1"/>
          </p:cNvSpPr>
          <p:nvPr>
            <p:ph idx="1"/>
          </p:nvPr>
        </p:nvSpPr>
        <p:spPr/>
        <p:txBody>
          <a:bodyPr>
            <a:normAutofit fontScale="92500" lnSpcReduction="10000"/>
          </a:bodyPr>
          <a:lstStyle/>
          <a:p>
            <a:r>
              <a:rPr lang="en-IN" dirty="0"/>
              <a:t>ng generate directive highlight</a:t>
            </a:r>
          </a:p>
          <a:p>
            <a:pPr marL="0" indent="0">
              <a:buNone/>
            </a:pPr>
            <a:endParaRPr lang="en-IN" dirty="0"/>
          </a:p>
          <a:p>
            <a:pPr marL="457200" lvl="1" indent="0">
              <a:spcBef>
                <a:spcPts val="0"/>
              </a:spcBef>
              <a:buNone/>
            </a:pPr>
            <a:r>
              <a:rPr lang="en-IN" dirty="0"/>
              <a:t>import {Directive, </a:t>
            </a:r>
            <a:r>
              <a:rPr lang="en-IN" dirty="0" err="1"/>
              <a:t>ElementRef</a:t>
            </a:r>
            <a:r>
              <a:rPr lang="en-IN" dirty="0"/>
              <a:t>} from '@angular/core';</a:t>
            </a:r>
          </a:p>
          <a:p>
            <a:pPr marL="457200" lvl="1" indent="0">
              <a:spcBef>
                <a:spcPts val="0"/>
              </a:spcBef>
              <a:buNone/>
            </a:pPr>
            <a:endParaRPr lang="en-IN" dirty="0"/>
          </a:p>
          <a:p>
            <a:pPr marL="457200" lvl="1" indent="0">
              <a:spcBef>
                <a:spcPts val="0"/>
              </a:spcBef>
              <a:buNone/>
            </a:pPr>
            <a:r>
              <a:rPr lang="en-IN" dirty="0"/>
              <a:t>@Directive({</a:t>
            </a:r>
          </a:p>
          <a:p>
            <a:pPr marL="457200" lvl="1" indent="0">
              <a:spcBef>
                <a:spcPts val="0"/>
              </a:spcBef>
              <a:buNone/>
            </a:pPr>
            <a:r>
              <a:rPr lang="en-IN" dirty="0"/>
              <a:t>  standalone: true,</a:t>
            </a:r>
          </a:p>
          <a:p>
            <a:pPr marL="457200" lvl="1" indent="0">
              <a:spcBef>
                <a:spcPts val="0"/>
              </a:spcBef>
              <a:buNone/>
            </a:pPr>
            <a:r>
              <a:rPr lang="en-IN" dirty="0"/>
              <a:t>  selector: '[</a:t>
            </a:r>
            <a:r>
              <a:rPr lang="en-IN" dirty="0" err="1"/>
              <a:t>appHighlight</a:t>
            </a:r>
            <a:r>
              <a:rPr lang="en-IN" dirty="0"/>
              <a:t>]',</a:t>
            </a:r>
          </a:p>
          <a:p>
            <a:pPr marL="457200" lvl="1" indent="0">
              <a:spcBef>
                <a:spcPts val="0"/>
              </a:spcBef>
              <a:buNone/>
            </a:pPr>
            <a:r>
              <a:rPr lang="en-IN" dirty="0"/>
              <a:t>})</a:t>
            </a:r>
          </a:p>
          <a:p>
            <a:pPr marL="457200" lvl="1" indent="0">
              <a:spcBef>
                <a:spcPts val="0"/>
              </a:spcBef>
              <a:buNone/>
            </a:pPr>
            <a:r>
              <a:rPr lang="en-IN" dirty="0"/>
              <a:t>export class </a:t>
            </a:r>
            <a:r>
              <a:rPr lang="en-IN" dirty="0" err="1"/>
              <a:t>HighlightDirective</a:t>
            </a:r>
            <a:r>
              <a:rPr lang="en-IN" dirty="0"/>
              <a:t> {</a:t>
            </a:r>
          </a:p>
          <a:p>
            <a:pPr marL="457200" lvl="1" indent="0">
              <a:spcBef>
                <a:spcPts val="0"/>
              </a:spcBef>
              <a:buNone/>
            </a:pPr>
            <a:r>
              <a:rPr lang="en-IN" dirty="0"/>
              <a:t>  constructor(private </a:t>
            </a:r>
            <a:r>
              <a:rPr lang="en-IN" dirty="0" err="1"/>
              <a:t>el</a:t>
            </a:r>
            <a:r>
              <a:rPr lang="en-IN" dirty="0"/>
              <a:t>: </a:t>
            </a:r>
            <a:r>
              <a:rPr lang="en-IN" dirty="0" err="1"/>
              <a:t>ElementRef</a:t>
            </a:r>
            <a:r>
              <a:rPr lang="en-IN" dirty="0"/>
              <a:t>) {</a:t>
            </a:r>
          </a:p>
          <a:p>
            <a:pPr marL="457200" lvl="1" indent="0">
              <a:spcBef>
                <a:spcPts val="0"/>
              </a:spcBef>
              <a:buNone/>
            </a:pPr>
            <a:r>
              <a:rPr lang="en-IN" dirty="0"/>
              <a:t>    </a:t>
            </a:r>
            <a:r>
              <a:rPr lang="en-IN" dirty="0" err="1"/>
              <a:t>this.el.nativeElement.style.backgroundColor</a:t>
            </a:r>
            <a:r>
              <a:rPr lang="en-IN" dirty="0"/>
              <a:t> = 'yellow';</a:t>
            </a:r>
          </a:p>
          <a:p>
            <a:pPr marL="457200" lvl="1" indent="0">
              <a:spcBef>
                <a:spcPts val="0"/>
              </a:spcBef>
              <a:buNone/>
            </a:pPr>
            <a:r>
              <a:rPr lang="en-IN" dirty="0"/>
              <a:t>  }</a:t>
            </a:r>
          </a:p>
          <a:p>
            <a:pPr marL="457200" lvl="1" indent="0">
              <a:spcBef>
                <a:spcPts val="0"/>
              </a:spcBef>
              <a:buNone/>
            </a:pPr>
            <a:r>
              <a:rPr lang="en-IN" dirty="0"/>
              <a:t>}</a:t>
            </a:r>
          </a:p>
          <a:p>
            <a:pPr marL="457200" lvl="1" indent="0">
              <a:spcBef>
                <a:spcPts val="0"/>
              </a:spcBef>
              <a:buNone/>
            </a:pPr>
            <a:endParaRPr lang="en-IN" dirty="0"/>
          </a:p>
          <a:p>
            <a:pPr marL="457200" lvl="1" indent="0">
              <a:spcBef>
                <a:spcPts val="0"/>
              </a:spcBef>
              <a:buNone/>
            </a:pPr>
            <a:r>
              <a:rPr lang="en-US" dirty="0"/>
              <a:t>&lt;p </a:t>
            </a:r>
            <a:r>
              <a:rPr lang="en-US" dirty="0" err="1"/>
              <a:t>app:Highlight</a:t>
            </a:r>
            <a:r>
              <a:rPr lang="en-US" dirty="0"/>
              <a:t>&gt;This is invalid&lt;/p&gt;</a:t>
            </a:r>
            <a:endParaRPr lang="en-IN" dirty="0"/>
          </a:p>
        </p:txBody>
      </p:sp>
    </p:spTree>
    <p:extLst>
      <p:ext uri="{BB962C8B-B14F-4D97-AF65-F5344CB8AC3E}">
        <p14:creationId xmlns:p14="http://schemas.microsoft.com/office/powerpoint/2010/main" val="223748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13E9-1C1F-0859-7B83-C356D2E76A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4993532F-8735-D49B-05F2-4CEAE077ED5E}"/>
              </a:ext>
            </a:extLst>
          </p:cNvPr>
          <p:cNvSpPr>
            <a:spLocks noGrp="1"/>
          </p:cNvSpPr>
          <p:nvPr>
            <p:ph idx="1"/>
          </p:nvPr>
        </p:nvSpPr>
        <p:spPr/>
        <p:txBody>
          <a:bodyPr/>
          <a:lstStyle/>
          <a:p>
            <a:r>
              <a:rPr lang="en-US" dirty="0"/>
              <a:t>Service is nothing but a class.</a:t>
            </a:r>
          </a:p>
          <a:p>
            <a:r>
              <a:rPr lang="en-US" dirty="0"/>
              <a:t>An Angular service is a stateless object and provides some very useful functions. These functions can be invoked from any component of Angular like controllers, directives, etc.</a:t>
            </a:r>
          </a:p>
          <a:p>
            <a:r>
              <a:rPr lang="en-US" dirty="0"/>
              <a:t>A service is generally used when we need to reuse data or logic across multiple components.</a:t>
            </a:r>
          </a:p>
          <a:p>
            <a:r>
              <a:rPr lang="en-US" dirty="0"/>
              <a:t> To use a service in a component, inject it into the component class constructor.</a:t>
            </a:r>
            <a:endParaRPr lang="en-IN" dirty="0"/>
          </a:p>
        </p:txBody>
      </p:sp>
    </p:spTree>
    <p:extLst>
      <p:ext uri="{BB962C8B-B14F-4D97-AF65-F5344CB8AC3E}">
        <p14:creationId xmlns:p14="http://schemas.microsoft.com/office/powerpoint/2010/main" val="1903677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8A96-BF62-2CA1-BCCB-8F09643DD623}"/>
              </a:ext>
            </a:extLst>
          </p:cNvPr>
          <p:cNvSpPr>
            <a:spLocks noGrp="1"/>
          </p:cNvSpPr>
          <p:nvPr>
            <p:ph type="title"/>
          </p:nvPr>
        </p:nvSpPr>
        <p:spPr/>
        <p:txBody>
          <a:bodyPr/>
          <a:lstStyle/>
          <a:p>
            <a:r>
              <a:rPr lang="en-US" b="0" i="0" dirty="0">
                <a:solidFill>
                  <a:srgbClr val="610B38"/>
                </a:solidFill>
                <a:effectLst/>
                <a:latin typeface="erdana"/>
              </a:rPr>
              <a:t>How to create custom service?</a:t>
            </a:r>
            <a:endParaRPr lang="en-IN" dirty="0"/>
          </a:p>
        </p:txBody>
      </p:sp>
      <p:sp>
        <p:nvSpPr>
          <p:cNvPr id="3" name="Content Placeholder 2">
            <a:extLst>
              <a:ext uri="{FF2B5EF4-FFF2-40B4-BE49-F238E27FC236}">
                <a16:creationId xmlns:a16="http://schemas.microsoft.com/office/drawing/2014/main" id="{F0B2F914-4218-0329-29B9-61063AE3A7A5}"/>
              </a:ext>
            </a:extLst>
          </p:cNvPr>
          <p:cNvSpPr>
            <a:spLocks noGrp="1"/>
          </p:cNvSpPr>
          <p:nvPr>
            <p:ph idx="1"/>
          </p:nvPr>
        </p:nvSpPr>
        <p:spPr/>
        <p:txBody>
          <a:bodyPr>
            <a:noAutofit/>
          </a:bodyPr>
          <a:lstStyle/>
          <a:p>
            <a:r>
              <a:rPr lang="en-IN" sz="1600" dirty="0"/>
              <a:t>ng generate service hero</a:t>
            </a:r>
          </a:p>
          <a:p>
            <a:pPr marL="457200" lvl="1" indent="0">
              <a:spcBef>
                <a:spcPts val="0"/>
              </a:spcBef>
              <a:buNone/>
            </a:pPr>
            <a:endParaRPr lang="en-IN" sz="1600" b="0" dirty="0">
              <a:solidFill>
                <a:srgbClr val="C586C0"/>
              </a:solidFill>
              <a:effectLst/>
            </a:endParaRP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Injectable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'@angular/core'</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HttpClient</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HttpHeaders</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HttpErrorResponse</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'@angular/common/http'</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Observable</a:t>
            </a:r>
            <a:r>
              <a:rPr lang="en-IN" sz="1400" b="0" dirty="0">
                <a:solidFill>
                  <a:srgbClr val="CCCCCC"/>
                </a:solidFill>
                <a:effectLst/>
              </a:rPr>
              <a:t>, </a:t>
            </a:r>
            <a:r>
              <a:rPr lang="en-IN" sz="1400" b="0" dirty="0" err="1">
                <a:solidFill>
                  <a:srgbClr val="9CDCFE"/>
                </a:solidFill>
                <a:effectLst/>
              </a:rPr>
              <a:t>throwError</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rxjs</a:t>
            </a:r>
            <a:r>
              <a:rPr lang="en-IN" sz="1400" b="0" dirty="0">
                <a:solidFill>
                  <a:srgbClr val="CE9178"/>
                </a:solidFill>
                <a:effectLst/>
              </a:rPr>
              <a:t>’</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err="1">
                <a:solidFill>
                  <a:srgbClr val="9CDCFE"/>
                </a:solidFill>
                <a:effectLst/>
              </a:rPr>
              <a:t>ErrorhandlerService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errorhandler.service</a:t>
            </a:r>
            <a:r>
              <a:rPr lang="en-IN" sz="1400" b="0" dirty="0">
                <a:solidFill>
                  <a:srgbClr val="CE9178"/>
                </a:solidFill>
                <a:effectLst/>
              </a:rPr>
              <a:t>'</a:t>
            </a:r>
            <a:r>
              <a:rPr lang="en-IN" sz="1400" b="0" dirty="0">
                <a:solidFill>
                  <a:srgbClr val="CCCCCC"/>
                </a:solidFill>
                <a:effectLst/>
              </a:rPr>
              <a:t>;</a:t>
            </a:r>
          </a:p>
          <a:p>
            <a:pPr marL="457200" lvl="1"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err="1">
                <a:solidFill>
                  <a:srgbClr val="9CDCFE"/>
                </a:solidFill>
                <a:effectLst/>
              </a:rPr>
              <a:t>AllocationModel</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src</a:t>
            </a:r>
            <a:r>
              <a:rPr lang="en-IN" sz="1400" b="0" dirty="0">
                <a:solidFill>
                  <a:srgbClr val="CE9178"/>
                </a:solidFill>
                <a:effectLst/>
              </a:rPr>
              <a:t>/app/Models/</a:t>
            </a:r>
            <a:r>
              <a:rPr lang="en-IN" sz="1400" b="0" dirty="0" err="1">
                <a:solidFill>
                  <a:srgbClr val="CE9178"/>
                </a:solidFill>
                <a:effectLst/>
              </a:rPr>
              <a:t>allocation.model</a:t>
            </a:r>
            <a:r>
              <a:rPr lang="en-IN" sz="1400" b="0" dirty="0">
                <a:solidFill>
                  <a:srgbClr val="CE9178"/>
                </a:solidFill>
                <a:effectLst/>
              </a:rPr>
              <a:t>'</a:t>
            </a:r>
            <a:r>
              <a:rPr lang="en-IN" sz="1400" b="0" dirty="0">
                <a:solidFill>
                  <a:srgbClr val="CCCCCC"/>
                </a:solidFill>
                <a:effectLst/>
              </a:rPr>
              <a:t>;</a:t>
            </a:r>
          </a:p>
          <a:p>
            <a:pPr marL="457200" lvl="1" indent="0">
              <a:spcBef>
                <a:spcPts val="0"/>
              </a:spcBef>
              <a:buNone/>
            </a:pPr>
            <a:endParaRPr lang="en-IN" sz="1400" b="0" dirty="0">
              <a:solidFill>
                <a:srgbClr val="CCCCCC"/>
              </a:solidFill>
              <a:effectLst/>
            </a:endParaRPr>
          </a:p>
          <a:p>
            <a:pPr marL="457200" lvl="1" indent="0">
              <a:spcBef>
                <a:spcPts val="0"/>
              </a:spcBef>
              <a:buNone/>
            </a:pPr>
            <a:r>
              <a:rPr lang="en-IN" sz="1400" b="0" dirty="0" err="1">
                <a:solidFill>
                  <a:srgbClr val="569CD6"/>
                </a:solidFill>
                <a:effectLst/>
              </a:rPr>
              <a:t>const</a:t>
            </a:r>
            <a:r>
              <a:rPr lang="en-IN" sz="1400" b="0" dirty="0">
                <a:solidFill>
                  <a:srgbClr val="CCCCCC"/>
                </a:solidFill>
                <a:effectLst/>
              </a:rPr>
              <a:t> </a:t>
            </a:r>
            <a:r>
              <a:rPr lang="en-IN" sz="1400" b="0" dirty="0" err="1">
                <a:solidFill>
                  <a:srgbClr val="4FC1FF"/>
                </a:solidFill>
                <a:effectLst/>
              </a:rPr>
              <a:t>httpOptions</a:t>
            </a: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p>
          <a:p>
            <a:pPr marL="457200" lvl="1" indent="0">
              <a:spcBef>
                <a:spcPts val="0"/>
              </a:spcBef>
              <a:buNone/>
            </a:pPr>
            <a:r>
              <a:rPr lang="en-IN" sz="1400" b="0" dirty="0">
                <a:solidFill>
                  <a:srgbClr val="CCCCCC"/>
                </a:solidFill>
                <a:effectLst/>
              </a:rPr>
              <a:t>  </a:t>
            </a:r>
            <a:r>
              <a:rPr lang="en-IN" sz="1400" b="0" dirty="0">
                <a:solidFill>
                  <a:srgbClr val="9CDCFE"/>
                </a:solidFill>
                <a:effectLst/>
              </a:rPr>
              <a:t>headers:</a:t>
            </a:r>
            <a:r>
              <a:rPr lang="en-IN" sz="1400" b="0" dirty="0">
                <a:solidFill>
                  <a:srgbClr val="CCCCCC"/>
                </a:solidFill>
                <a:effectLst/>
              </a:rPr>
              <a:t> </a:t>
            </a:r>
            <a:r>
              <a:rPr lang="en-IN" sz="1400" b="0" dirty="0">
                <a:solidFill>
                  <a:srgbClr val="569CD6"/>
                </a:solidFill>
                <a:effectLst/>
              </a:rPr>
              <a:t>new</a:t>
            </a:r>
            <a:r>
              <a:rPr lang="en-IN" sz="1400" b="0" dirty="0">
                <a:solidFill>
                  <a:srgbClr val="CCCCCC"/>
                </a:solidFill>
                <a:effectLst/>
              </a:rPr>
              <a:t> </a:t>
            </a:r>
            <a:r>
              <a:rPr lang="en-IN" sz="1400" b="0" dirty="0" err="1">
                <a:solidFill>
                  <a:srgbClr val="4EC9B0"/>
                </a:solidFill>
                <a:effectLst/>
              </a:rPr>
              <a:t>HttpHeaders</a:t>
            </a:r>
            <a:r>
              <a:rPr lang="en-IN" sz="1400" b="0" dirty="0">
                <a:solidFill>
                  <a:srgbClr val="CCCCCC"/>
                </a:solidFill>
                <a:effectLst/>
              </a:rPr>
              <a:t>({ </a:t>
            </a:r>
            <a:r>
              <a:rPr lang="en-IN" sz="1400" b="0" dirty="0">
                <a:solidFill>
                  <a:srgbClr val="CE9178"/>
                </a:solidFill>
                <a:effectLst/>
              </a:rPr>
              <a:t>'Content-Type'</a:t>
            </a:r>
            <a:r>
              <a:rPr lang="en-IN" sz="1400" b="0" dirty="0">
                <a:solidFill>
                  <a:srgbClr val="9CDCFE"/>
                </a:solidFill>
                <a:effectLst/>
              </a:rPr>
              <a:t>:</a:t>
            </a:r>
            <a:r>
              <a:rPr lang="en-IN" sz="1400" b="0" dirty="0">
                <a:solidFill>
                  <a:srgbClr val="CCCCCC"/>
                </a:solidFill>
                <a:effectLst/>
              </a:rPr>
              <a:t> </a:t>
            </a:r>
            <a:r>
              <a:rPr lang="en-IN" sz="1400" b="0" dirty="0">
                <a:solidFill>
                  <a:srgbClr val="CE9178"/>
                </a:solidFill>
                <a:effectLst/>
              </a:rPr>
              <a:t>'application/</a:t>
            </a:r>
            <a:r>
              <a:rPr lang="en-IN" sz="1400" b="0" dirty="0" err="1">
                <a:solidFill>
                  <a:srgbClr val="CE9178"/>
                </a:solidFill>
                <a:effectLst/>
              </a:rPr>
              <a:t>json</a:t>
            </a:r>
            <a:r>
              <a:rPr lang="en-IN" sz="1400" b="0" dirty="0">
                <a:solidFill>
                  <a:srgbClr val="CE9178"/>
                </a:solidFill>
                <a:effectLst/>
              </a:rPr>
              <a:t>'</a:t>
            </a:r>
            <a:r>
              <a:rPr lang="en-IN" sz="1400" b="0" dirty="0">
                <a:solidFill>
                  <a:srgbClr val="CCCCCC"/>
                </a:solidFill>
                <a:effectLst/>
              </a:rPr>
              <a:t> }),</a:t>
            </a:r>
          </a:p>
          <a:p>
            <a:pPr marL="457200" lvl="1" indent="0">
              <a:spcBef>
                <a:spcPts val="0"/>
              </a:spcBef>
              <a:buNone/>
            </a:pPr>
            <a:r>
              <a:rPr lang="en-IN" sz="1400" b="0" dirty="0">
                <a:solidFill>
                  <a:srgbClr val="CCCCCC"/>
                </a:solidFill>
                <a:effectLst/>
              </a:rPr>
              <a:t>};</a:t>
            </a:r>
          </a:p>
          <a:p>
            <a:pPr marL="457200" lvl="1" indent="0">
              <a:spcBef>
                <a:spcPts val="0"/>
              </a:spcBef>
              <a:buNone/>
            </a:pPr>
            <a:br>
              <a:rPr lang="en-IN" sz="1400" b="0" dirty="0">
                <a:solidFill>
                  <a:srgbClr val="CCCCCC"/>
                </a:solidFill>
                <a:effectLst/>
              </a:rPr>
            </a:br>
            <a:r>
              <a:rPr lang="en-IN" sz="1400" b="0" dirty="0">
                <a:solidFill>
                  <a:srgbClr val="6A9955"/>
                </a:solidFill>
                <a:effectLst/>
              </a:rPr>
              <a:t>//</a:t>
            </a:r>
            <a:r>
              <a:rPr lang="en-IN" sz="1400" b="0" dirty="0" err="1">
                <a:solidFill>
                  <a:srgbClr val="6A9955"/>
                </a:solidFill>
                <a:effectLst/>
              </a:rPr>
              <a:t>const</a:t>
            </a:r>
            <a:r>
              <a:rPr lang="en-IN" sz="1400" b="0" dirty="0">
                <a:solidFill>
                  <a:srgbClr val="6A9955"/>
                </a:solidFill>
                <a:effectLst/>
              </a:rPr>
              <a:t> </a:t>
            </a:r>
            <a:r>
              <a:rPr lang="en-IN" sz="1400" b="0" dirty="0" err="1">
                <a:solidFill>
                  <a:srgbClr val="6A9955"/>
                </a:solidFill>
                <a:effectLst/>
              </a:rPr>
              <a:t>MasterEncryptAPI</a:t>
            </a:r>
            <a:r>
              <a:rPr lang="en-IN" sz="1400" b="0" dirty="0">
                <a:solidFill>
                  <a:srgbClr val="6A9955"/>
                </a:solidFill>
                <a:effectLst/>
              </a:rPr>
              <a:t> = 'http://localhost:5000/'; // store as 64 bit</a:t>
            </a:r>
            <a:endParaRPr lang="en-IN" sz="1400" b="0" dirty="0">
              <a:solidFill>
                <a:srgbClr val="CCCCCC"/>
              </a:solidFill>
              <a:effectLst/>
            </a:endParaRPr>
          </a:p>
          <a:p>
            <a:pPr marL="457200" lvl="1" indent="0">
              <a:spcBef>
                <a:spcPts val="0"/>
              </a:spcBef>
              <a:buNone/>
            </a:pPr>
            <a:r>
              <a:rPr lang="en-IN" sz="1400" b="0" dirty="0">
                <a:solidFill>
                  <a:srgbClr val="6A9955"/>
                </a:solidFill>
                <a:effectLst/>
              </a:rPr>
              <a:t>// get the 64 bit value </a:t>
            </a:r>
            <a:r>
              <a:rPr lang="en-IN" sz="1400" b="0" dirty="0" err="1">
                <a:solidFill>
                  <a:srgbClr val="6A9955"/>
                </a:solidFill>
                <a:effectLst/>
              </a:rPr>
              <a:t>dycripted</a:t>
            </a:r>
            <a:r>
              <a:rPr lang="en-IN" sz="1400" b="0" dirty="0">
                <a:solidFill>
                  <a:srgbClr val="6A9955"/>
                </a:solidFill>
                <a:effectLst/>
              </a:rPr>
              <a:t> in </a:t>
            </a:r>
            <a:r>
              <a:rPr lang="en-IN" sz="1400" b="0" dirty="0" err="1">
                <a:solidFill>
                  <a:srgbClr val="6A9955"/>
                </a:solidFill>
                <a:effectLst/>
              </a:rPr>
              <a:t>this.MasterAPI</a:t>
            </a:r>
            <a:endParaRPr lang="en-IN" sz="1400" b="0" dirty="0">
              <a:solidFill>
                <a:srgbClr val="CCCCCC"/>
              </a:solidFill>
              <a:effectLst/>
            </a:endParaRPr>
          </a:p>
          <a:p>
            <a:pPr marL="457200" lvl="1" indent="0">
              <a:spcBef>
                <a:spcPts val="0"/>
              </a:spcBef>
              <a:buNone/>
            </a:pPr>
            <a:r>
              <a:rPr lang="en-IN" sz="1400" b="0" dirty="0">
                <a:solidFill>
                  <a:srgbClr val="6A9955"/>
                </a:solidFill>
                <a:effectLst/>
              </a:rPr>
              <a:t>//</a:t>
            </a:r>
            <a:r>
              <a:rPr lang="en-IN" sz="1400" b="0" dirty="0" err="1">
                <a:solidFill>
                  <a:srgbClr val="6A9955"/>
                </a:solidFill>
                <a:effectLst/>
              </a:rPr>
              <a:t>const</a:t>
            </a:r>
            <a:r>
              <a:rPr lang="en-IN" sz="1400" b="0" dirty="0">
                <a:solidFill>
                  <a:srgbClr val="6A9955"/>
                </a:solidFill>
                <a:effectLst/>
              </a:rPr>
              <a:t> </a:t>
            </a:r>
            <a:r>
              <a:rPr lang="en-IN" sz="1400" b="0" dirty="0" err="1">
                <a:solidFill>
                  <a:srgbClr val="6A9955"/>
                </a:solidFill>
                <a:effectLst/>
              </a:rPr>
              <a:t>this.MasterAPI</a:t>
            </a:r>
            <a:r>
              <a:rPr lang="en-IN" sz="1400" b="0" dirty="0">
                <a:solidFill>
                  <a:srgbClr val="6A9955"/>
                </a:solidFill>
                <a:effectLst/>
              </a:rPr>
              <a:t> = 'http://localhost:5000/';</a:t>
            </a:r>
            <a:endParaRPr lang="en-IN" sz="1400" b="0" dirty="0">
              <a:solidFill>
                <a:srgbClr val="CCCCCC"/>
              </a:solidFill>
              <a:effectLst/>
            </a:endParaRPr>
          </a:p>
          <a:p>
            <a:pPr marL="457200" lvl="1" indent="0">
              <a:spcBef>
                <a:spcPts val="0"/>
              </a:spcBef>
              <a:buNone/>
            </a:pPr>
            <a:br>
              <a:rPr lang="en-IN" sz="1400" b="0" dirty="0">
                <a:solidFill>
                  <a:srgbClr val="CCCCCC"/>
                </a:solidFill>
                <a:effectLst/>
              </a:rPr>
            </a:br>
            <a:r>
              <a:rPr lang="en-IN" sz="1400" b="0" dirty="0">
                <a:solidFill>
                  <a:srgbClr val="CCCCCC"/>
                </a:solidFill>
                <a:effectLst/>
              </a:rPr>
              <a:t>@</a:t>
            </a:r>
            <a:r>
              <a:rPr lang="en-IN" sz="1400" b="0" dirty="0">
                <a:solidFill>
                  <a:srgbClr val="4EC9B0"/>
                </a:solidFill>
                <a:effectLst/>
              </a:rPr>
              <a:t>Injectable</a:t>
            </a:r>
            <a:r>
              <a:rPr lang="en-IN" sz="1400" b="0" dirty="0">
                <a:solidFill>
                  <a:srgbClr val="CCCCCC"/>
                </a:solidFill>
                <a:effectLst/>
              </a:rPr>
              <a:t>({</a:t>
            </a:r>
          </a:p>
          <a:p>
            <a:pPr marL="457200" lvl="1" indent="0">
              <a:spcBef>
                <a:spcPts val="0"/>
              </a:spcBef>
              <a:buNone/>
            </a:pPr>
            <a:r>
              <a:rPr lang="en-IN" sz="1400" b="0" dirty="0">
                <a:solidFill>
                  <a:srgbClr val="CCCCCC"/>
                </a:solidFill>
                <a:effectLst/>
              </a:rPr>
              <a:t>  </a:t>
            </a:r>
            <a:r>
              <a:rPr lang="en-IN" sz="1400" b="0" dirty="0" err="1">
                <a:solidFill>
                  <a:srgbClr val="9CDCFE"/>
                </a:solidFill>
                <a:effectLst/>
              </a:rPr>
              <a:t>providedIn</a:t>
            </a:r>
            <a:r>
              <a:rPr lang="en-IN" sz="1400" b="0" dirty="0">
                <a:solidFill>
                  <a:srgbClr val="9CDCFE"/>
                </a:solidFill>
                <a:effectLst/>
              </a:rPr>
              <a:t>:</a:t>
            </a:r>
            <a:r>
              <a:rPr lang="en-IN" sz="1400" b="0" dirty="0">
                <a:solidFill>
                  <a:srgbClr val="CCCCCC"/>
                </a:solidFill>
                <a:effectLst/>
              </a:rPr>
              <a:t> </a:t>
            </a:r>
            <a:r>
              <a:rPr lang="en-IN" sz="1400" b="0" dirty="0">
                <a:solidFill>
                  <a:srgbClr val="CE9178"/>
                </a:solidFill>
                <a:effectLst/>
              </a:rPr>
              <a:t>'root'</a:t>
            </a:r>
            <a:r>
              <a:rPr lang="en-IN" sz="1400" b="0" dirty="0">
                <a:solidFill>
                  <a:srgbClr val="CCCCCC"/>
                </a:solidFill>
                <a:effectLst/>
              </a:rPr>
              <a:t>,</a:t>
            </a:r>
          </a:p>
          <a:p>
            <a:pPr marL="457200" lvl="1" indent="0">
              <a:spcBef>
                <a:spcPts val="0"/>
              </a:spcBef>
              <a:buNone/>
            </a:pPr>
            <a:r>
              <a:rPr lang="en-IN" sz="1400" b="0" dirty="0">
                <a:solidFill>
                  <a:srgbClr val="CCCCCC"/>
                </a:solidFill>
                <a:effectLst/>
              </a:rPr>
              <a:t>})</a:t>
            </a:r>
          </a:p>
        </p:txBody>
      </p:sp>
    </p:spTree>
    <p:extLst>
      <p:ext uri="{BB962C8B-B14F-4D97-AF65-F5344CB8AC3E}">
        <p14:creationId xmlns:p14="http://schemas.microsoft.com/office/powerpoint/2010/main" val="380924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0792-4DA1-8E47-E7D0-6C9AF59D7CCD}"/>
              </a:ext>
            </a:extLst>
          </p:cNvPr>
          <p:cNvSpPr>
            <a:spLocks noGrp="1"/>
          </p:cNvSpPr>
          <p:nvPr>
            <p:ph type="title"/>
          </p:nvPr>
        </p:nvSpPr>
        <p:spPr/>
        <p:txBody>
          <a:bodyPr/>
          <a:lstStyle/>
          <a:p>
            <a:r>
              <a:rPr lang="en-US" b="0" i="0" dirty="0">
                <a:solidFill>
                  <a:srgbClr val="610B38"/>
                </a:solidFill>
                <a:effectLst/>
                <a:latin typeface="erdana"/>
              </a:rPr>
              <a:t>How to create custom service?</a:t>
            </a:r>
            <a:endParaRPr lang="en-IN" dirty="0"/>
          </a:p>
        </p:txBody>
      </p:sp>
      <p:sp>
        <p:nvSpPr>
          <p:cNvPr id="3" name="Content Placeholder 2">
            <a:extLst>
              <a:ext uri="{FF2B5EF4-FFF2-40B4-BE49-F238E27FC236}">
                <a16:creationId xmlns:a16="http://schemas.microsoft.com/office/drawing/2014/main" id="{46F26B7F-F387-44E5-6014-F4B8B126BDAD}"/>
              </a:ext>
            </a:extLst>
          </p:cNvPr>
          <p:cNvSpPr>
            <a:spLocks noGrp="1"/>
          </p:cNvSpPr>
          <p:nvPr>
            <p:ph idx="1"/>
          </p:nvPr>
        </p:nvSpPr>
        <p:spPr>
          <a:xfrm>
            <a:off x="838200" y="1825625"/>
            <a:ext cx="10515600" cy="4667250"/>
          </a:xfrm>
        </p:spPr>
        <p:txBody>
          <a:bodyPr>
            <a:noAutofit/>
          </a:bodyPr>
          <a:lstStyle/>
          <a:p>
            <a:pPr marL="457200" lvl="1" indent="0">
              <a:spcBef>
                <a:spcPts val="0"/>
              </a:spcBef>
              <a:buNone/>
            </a:pPr>
            <a:r>
              <a:rPr lang="en-IN" sz="1100" b="0" dirty="0">
                <a:solidFill>
                  <a:srgbClr val="C586C0"/>
                </a:solidFill>
                <a:effectLst/>
              </a:rPr>
              <a:t>export</a:t>
            </a:r>
            <a:r>
              <a:rPr lang="en-IN" sz="1100" b="0" dirty="0">
                <a:solidFill>
                  <a:srgbClr val="CCCCCC"/>
                </a:solidFill>
                <a:effectLst/>
              </a:rPr>
              <a:t> </a:t>
            </a:r>
            <a:r>
              <a:rPr lang="en-IN" sz="1100" b="0" dirty="0">
                <a:solidFill>
                  <a:srgbClr val="569CD6"/>
                </a:solidFill>
                <a:effectLst/>
              </a:rPr>
              <a:t>class</a:t>
            </a:r>
            <a:r>
              <a:rPr lang="en-IN" sz="1100" b="0" dirty="0">
                <a:solidFill>
                  <a:srgbClr val="CCCCCC"/>
                </a:solidFill>
                <a:effectLst/>
              </a:rPr>
              <a:t> </a:t>
            </a:r>
            <a:r>
              <a:rPr lang="en-IN" sz="1100" b="0" dirty="0" err="1">
                <a:solidFill>
                  <a:srgbClr val="4EC9B0"/>
                </a:solidFill>
                <a:effectLst/>
              </a:rPr>
              <a:t>HttpserviceService</a:t>
            </a:r>
            <a:r>
              <a:rPr lang="en-IN" sz="1100" b="0" dirty="0">
                <a:solidFill>
                  <a:srgbClr val="CCCCCC"/>
                </a:solidFill>
                <a:effectLst/>
              </a:rPr>
              <a:t> {</a:t>
            </a: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a:solidFill>
                  <a:srgbClr val="569CD6"/>
                </a:solidFill>
                <a:effectLst/>
              </a:rPr>
              <a:t>constructor</a:t>
            </a:r>
            <a:r>
              <a:rPr lang="en-IN" sz="1100" b="0" dirty="0">
                <a:solidFill>
                  <a:srgbClr val="CCCCCC"/>
                </a:solidFill>
                <a:effectLst/>
              </a:rPr>
              <a:t>(</a:t>
            </a:r>
            <a:r>
              <a:rPr lang="en-IN" sz="1100" b="0" dirty="0">
                <a:solidFill>
                  <a:srgbClr val="569CD6"/>
                </a:solidFill>
                <a:effectLst/>
              </a:rPr>
              <a:t>private</a:t>
            </a:r>
            <a:r>
              <a:rPr lang="en-IN" sz="1100" b="0" dirty="0">
                <a:solidFill>
                  <a:srgbClr val="CCCCCC"/>
                </a:solidFill>
                <a:effectLst/>
              </a:rPr>
              <a:t> </a:t>
            </a:r>
            <a:r>
              <a:rPr lang="en-IN" sz="1100" b="0" dirty="0" err="1">
                <a:solidFill>
                  <a:srgbClr val="9CDCFE"/>
                </a:solidFill>
                <a:effectLst/>
              </a:rPr>
              <a:t>httpClient</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HttpClient</a:t>
            </a:r>
            <a:r>
              <a:rPr lang="en-IN" sz="1100" b="0" dirty="0">
                <a:solidFill>
                  <a:srgbClr val="CCCCCC"/>
                </a:solidFill>
                <a:effectLst/>
              </a:rPr>
              <a:t>, </a:t>
            </a:r>
            <a:r>
              <a:rPr lang="en-IN" sz="1100" b="0" dirty="0">
                <a:solidFill>
                  <a:srgbClr val="569CD6"/>
                </a:solidFill>
                <a:effectLst/>
              </a:rPr>
              <a:t>private</a:t>
            </a:r>
            <a:r>
              <a:rPr lang="en-IN" sz="1100" b="0" dirty="0">
                <a:solidFill>
                  <a:srgbClr val="CCCCCC"/>
                </a:solidFill>
                <a:effectLst/>
              </a:rPr>
              <a:t> </a:t>
            </a:r>
            <a:r>
              <a:rPr lang="en-IN" sz="1100" b="0" dirty="0" err="1">
                <a:solidFill>
                  <a:srgbClr val="9CDCFE"/>
                </a:solidFill>
                <a:effectLst/>
              </a:rPr>
              <a:t>errorHandler</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ErrorhandlerService</a:t>
            </a:r>
            <a:r>
              <a:rPr lang="en-IN" sz="1100" b="0" dirty="0">
                <a:solidFill>
                  <a:srgbClr val="CCCCCC"/>
                </a:solidFill>
                <a:effectLst/>
              </a:rPr>
              <a:t>, </a:t>
            </a:r>
            <a:r>
              <a:rPr lang="en-IN" sz="1100" b="0" dirty="0">
                <a:solidFill>
                  <a:srgbClr val="569CD6"/>
                </a:solidFill>
                <a:effectLst/>
              </a:rPr>
              <a:t>private</a:t>
            </a:r>
            <a:r>
              <a:rPr lang="en-IN" sz="1100" b="0" dirty="0">
                <a:solidFill>
                  <a:srgbClr val="CCCCCC"/>
                </a:solidFill>
                <a:effectLst/>
              </a:rPr>
              <a:t> </a:t>
            </a:r>
            <a:r>
              <a:rPr lang="en-IN" sz="1100" b="0" dirty="0" err="1">
                <a:solidFill>
                  <a:srgbClr val="9CDCFE"/>
                </a:solidFill>
                <a:effectLst/>
              </a:rPr>
              <a:t>appConfiguration</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AppConfigurationService</a:t>
            </a:r>
            <a:r>
              <a:rPr lang="en-IN" sz="1100" b="0" dirty="0">
                <a:solidFill>
                  <a:srgbClr val="CCCCCC"/>
                </a:solidFill>
                <a:effectLst/>
              </a:rPr>
              <a:t>) {}</a:t>
            </a: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err="1">
                <a:solidFill>
                  <a:srgbClr val="9CDCFE"/>
                </a:solidFill>
                <a:effectLst/>
              </a:rPr>
              <a:t>MasterAPI</a:t>
            </a:r>
            <a:r>
              <a:rPr lang="en-IN" sz="1100" b="0" dirty="0">
                <a:solidFill>
                  <a:srgbClr val="CCCCCC"/>
                </a:solidFill>
                <a:effectLst/>
              </a:rPr>
              <a:t> </a:t>
            </a:r>
            <a:r>
              <a:rPr lang="en-IN" sz="1100" b="0" dirty="0">
                <a:solidFill>
                  <a:srgbClr val="D4D4D4"/>
                </a:solidFill>
                <a:effectLst/>
              </a:rPr>
              <a:t>=</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appConfiguration</a:t>
            </a:r>
            <a:r>
              <a:rPr lang="en-IN" sz="1100" b="0" dirty="0" err="1">
                <a:solidFill>
                  <a:srgbClr val="CCCCCC"/>
                </a:solidFill>
                <a:effectLst/>
              </a:rPr>
              <a:t>.</a:t>
            </a:r>
            <a:r>
              <a:rPr lang="en-IN" sz="1100" b="0" dirty="0" err="1">
                <a:solidFill>
                  <a:srgbClr val="9CDCFE"/>
                </a:solidFill>
                <a:effectLst/>
              </a:rPr>
              <a:t>MasterApi</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a:t>
            </a:r>
            <a:r>
              <a:rPr lang="en-IN" sz="1100" b="0" dirty="0" err="1">
                <a:solidFill>
                  <a:srgbClr val="6A9955"/>
                </a:solidFill>
                <a:effectLst/>
              </a:rPr>
              <a:t>LunReclaimPID</a:t>
            </a:r>
            <a:r>
              <a:rPr lang="en-IN" sz="1100" b="0" dirty="0">
                <a:solidFill>
                  <a:srgbClr val="6A9955"/>
                </a:solidFill>
                <a:effectLst/>
              </a:rPr>
              <a:t>;</a:t>
            </a:r>
            <a:endParaRPr lang="en-IN" sz="1100" b="0" dirty="0">
              <a:solidFill>
                <a:srgbClr val="CCCCCC"/>
              </a:solidFill>
              <a:effectLst/>
            </a:endParaRP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a:solidFill>
                  <a:srgbClr val="6A9955"/>
                </a:solidFill>
                <a:effectLst/>
              </a:rPr>
              <a:t>// Allocation API START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err="1">
                <a:solidFill>
                  <a:srgbClr val="DCDCAA"/>
                </a:solidFill>
                <a:effectLst/>
              </a:rPr>
              <a:t>AllocationFindAll</a:t>
            </a:r>
            <a:r>
              <a:rPr lang="en-IN" sz="1100" b="0" dirty="0">
                <a:solidFill>
                  <a:srgbClr val="CCCCCC"/>
                </a:solidFill>
                <a:effectLst/>
              </a:rPr>
              <a:t>()</a:t>
            </a:r>
            <a:r>
              <a:rPr lang="en-IN" sz="1100" b="0" dirty="0">
                <a:solidFill>
                  <a:srgbClr val="D4D4D4"/>
                </a:solidFill>
                <a:effectLst/>
              </a:rPr>
              <a:t>:</a:t>
            </a:r>
            <a:r>
              <a:rPr lang="en-IN" sz="1100" b="0" dirty="0">
                <a:solidFill>
                  <a:srgbClr val="CCCCCC"/>
                </a:solidFill>
                <a:effectLst/>
              </a:rPr>
              <a:t> </a:t>
            </a:r>
            <a:r>
              <a:rPr lang="en-IN" sz="1100" b="0" dirty="0">
                <a:solidFill>
                  <a:srgbClr val="4EC9B0"/>
                </a:solidFill>
                <a:effectLst/>
              </a:rPr>
              <a:t>Observable</a:t>
            </a:r>
            <a:r>
              <a:rPr lang="en-IN" sz="1100" b="0" dirty="0">
                <a:solidFill>
                  <a:srgbClr val="CCCCCC"/>
                </a:solidFill>
                <a:effectLst/>
              </a:rPr>
              <a:t>&lt;</a:t>
            </a:r>
            <a:r>
              <a:rPr lang="en-IN" sz="1100" b="0" dirty="0">
                <a:solidFill>
                  <a:srgbClr val="4EC9B0"/>
                </a:solidFill>
                <a:effectLst/>
              </a:rPr>
              <a:t>any</a:t>
            </a:r>
            <a:r>
              <a:rPr lang="en-IN" sz="1100" b="0" dirty="0">
                <a:solidFill>
                  <a:srgbClr val="CCCCCC"/>
                </a:solidFill>
                <a:effectLst/>
              </a:rPr>
              <a:t>&gt; {</a:t>
            </a:r>
          </a:p>
          <a:p>
            <a:pPr marL="457200" lvl="1" indent="0">
              <a:spcBef>
                <a:spcPts val="0"/>
              </a:spcBef>
              <a:buNone/>
            </a:pPr>
            <a:r>
              <a:rPr lang="en-IN" sz="1100" b="0" dirty="0">
                <a:solidFill>
                  <a:srgbClr val="CCCCCC"/>
                </a:solidFill>
                <a:effectLst/>
              </a:rPr>
              <a:t>    </a:t>
            </a:r>
            <a:r>
              <a:rPr lang="en-IN" sz="1100" b="0" dirty="0">
                <a:solidFill>
                  <a:srgbClr val="C586C0"/>
                </a:solidFill>
                <a:effectLst/>
              </a:rPr>
              <a:t>return</a:t>
            </a:r>
            <a:r>
              <a:rPr lang="en-IN" sz="1100" b="0" dirty="0">
                <a:solidFill>
                  <a:srgbClr val="CCCCCC"/>
                </a:solidFill>
                <a:effectLst/>
              </a:rPr>
              <a:t> </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httpClient</a:t>
            </a:r>
            <a:r>
              <a:rPr lang="en-IN" sz="1100" b="0" dirty="0" err="1">
                <a:solidFill>
                  <a:srgbClr val="CCCCCC"/>
                </a:solidFill>
                <a:effectLst/>
              </a:rPr>
              <a:t>.</a:t>
            </a:r>
            <a:r>
              <a:rPr lang="en-IN" sz="1100" b="0" dirty="0" err="1">
                <a:solidFill>
                  <a:srgbClr val="DCDCAA"/>
                </a:solidFill>
                <a:effectLst/>
              </a:rPr>
              <a:t>get</a:t>
            </a:r>
            <a:r>
              <a:rPr lang="en-IN" sz="1100" b="0" dirty="0">
                <a:solidFill>
                  <a:srgbClr val="CCCCCC"/>
                </a:solidFill>
                <a:effectLst/>
              </a:rPr>
              <a:t>&lt;</a:t>
            </a:r>
            <a:r>
              <a:rPr lang="en-IN" sz="1100" b="0" dirty="0" err="1">
                <a:solidFill>
                  <a:srgbClr val="4EC9B0"/>
                </a:solidFill>
                <a:effectLst/>
              </a:rPr>
              <a:t>AllocationModel</a:t>
            </a:r>
            <a:r>
              <a:rPr lang="en-IN" sz="1100" b="0" dirty="0">
                <a:solidFill>
                  <a:srgbClr val="CCCCCC"/>
                </a:solidFill>
                <a:effectLst/>
              </a:rPr>
              <a:t>[]&gt;(</a:t>
            </a:r>
          </a:p>
          <a:p>
            <a:pPr marL="457200" lvl="1" indent="0">
              <a:spcBef>
                <a:spcPts val="0"/>
              </a:spcBef>
              <a:buNone/>
            </a:pPr>
            <a:r>
              <a:rPr lang="en-IN" sz="1100" b="0" dirty="0">
                <a:solidFill>
                  <a:srgbClr val="CCCCCC"/>
                </a:solidFill>
                <a:effectLst/>
              </a:rPr>
              <a:t>      </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MasterAPI</a:t>
            </a:r>
            <a:r>
              <a:rPr lang="en-IN" sz="1100" b="0" dirty="0">
                <a:solidFill>
                  <a:srgbClr val="CCCCCC"/>
                </a:solidFill>
                <a:effectLst/>
              </a:rPr>
              <a:t> </a:t>
            </a:r>
            <a:r>
              <a:rPr lang="en-IN" sz="1100" b="0" dirty="0">
                <a:solidFill>
                  <a:srgbClr val="D4D4D4"/>
                </a:solidFill>
                <a:effectLst/>
              </a:rPr>
              <a:t>+</a:t>
            </a:r>
            <a:r>
              <a:rPr lang="en-IN" sz="1100" b="0" dirty="0">
                <a:solidFill>
                  <a:srgbClr val="CCCCCC"/>
                </a:solidFill>
                <a:effectLst/>
              </a:rPr>
              <a:t> </a:t>
            </a:r>
            <a:r>
              <a:rPr lang="en-IN" sz="1100" b="0" dirty="0">
                <a:solidFill>
                  <a:srgbClr val="CE9178"/>
                </a:solidFill>
                <a:effectLst/>
              </a:rPr>
              <a:t>'allocation/all'</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p>
          <a:p>
            <a:pPr marL="457200" lvl="1" indent="0">
              <a:spcBef>
                <a:spcPts val="0"/>
              </a:spcBef>
              <a:buNone/>
            </a:pPr>
            <a:r>
              <a:rPr lang="en-IN" sz="1100" b="0" dirty="0">
                <a:solidFill>
                  <a:srgbClr val="CCCCCC"/>
                </a:solidFill>
                <a:effectLst/>
              </a:rPr>
              <a:t>    )</a:t>
            </a:r>
          </a:p>
          <a:p>
            <a:pPr marL="457200" lvl="1" indent="0">
              <a:spcBef>
                <a:spcPts val="0"/>
              </a:spcBef>
              <a:buNone/>
            </a:pPr>
            <a:r>
              <a:rPr lang="en-IN" sz="1100" b="0" dirty="0">
                <a:solidFill>
                  <a:srgbClr val="CCCCCC"/>
                </a:solidFill>
                <a:effectLst/>
              </a:rPr>
              <a:t>    .</a:t>
            </a:r>
            <a:r>
              <a:rPr lang="en-IN" sz="1100" b="0" dirty="0">
                <a:solidFill>
                  <a:srgbClr val="DCDCAA"/>
                </a:solidFill>
                <a:effectLst/>
              </a:rPr>
              <a:t>pipe</a:t>
            </a:r>
            <a:r>
              <a:rPr lang="en-IN" sz="1100" b="0" dirty="0">
                <a:solidFill>
                  <a:srgbClr val="CCCCCC"/>
                </a:solidFill>
                <a:effectLst/>
              </a:rPr>
              <a:t>(</a:t>
            </a:r>
            <a:r>
              <a:rPr lang="en-IN" sz="1100" b="0" dirty="0" err="1">
                <a:solidFill>
                  <a:srgbClr val="DCDCAA"/>
                </a:solidFill>
                <a:effectLst/>
              </a:rPr>
              <a:t>catchError</a:t>
            </a:r>
            <a:r>
              <a:rPr lang="en-IN" sz="1100" b="0" dirty="0">
                <a:solidFill>
                  <a:srgbClr val="CCCCCC"/>
                </a:solidFill>
                <a:effectLst/>
              </a:rPr>
              <a:t>(</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DCDCAA"/>
                </a:solidFill>
                <a:effectLst/>
              </a:rPr>
              <a:t>handleError</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p>
          <a:p>
            <a:pPr marL="457200" lvl="1" indent="0">
              <a:spcBef>
                <a:spcPts val="0"/>
              </a:spcBef>
              <a:buNone/>
            </a:pPr>
            <a:br>
              <a:rPr lang="en-IN" sz="1100" b="0" dirty="0">
                <a:solidFill>
                  <a:srgbClr val="CCCCCC"/>
                </a:solidFill>
                <a:effectLst/>
              </a:rPr>
            </a:br>
            <a:r>
              <a:rPr lang="en-IN" sz="1100" b="0" dirty="0">
                <a:solidFill>
                  <a:srgbClr val="CCCCCC"/>
                </a:solidFill>
                <a:effectLst/>
              </a:rPr>
              <a:t>  </a:t>
            </a:r>
            <a:r>
              <a:rPr lang="en-IN" sz="1100" b="0" dirty="0">
                <a:solidFill>
                  <a:srgbClr val="569CD6"/>
                </a:solidFill>
                <a:effectLst/>
              </a:rPr>
              <a:t>private</a:t>
            </a:r>
            <a:r>
              <a:rPr lang="en-IN" sz="1100" b="0" dirty="0">
                <a:solidFill>
                  <a:srgbClr val="CCCCCC"/>
                </a:solidFill>
                <a:effectLst/>
              </a:rPr>
              <a:t> </a:t>
            </a:r>
            <a:r>
              <a:rPr lang="en-IN" sz="1100" b="0" dirty="0" err="1">
                <a:solidFill>
                  <a:srgbClr val="DCDCAA"/>
                </a:solidFill>
                <a:effectLst/>
              </a:rPr>
              <a:t>handleError</a:t>
            </a:r>
            <a:r>
              <a:rPr lang="en-IN" sz="1100" b="0" dirty="0">
                <a:solidFill>
                  <a:srgbClr val="CCCCCC"/>
                </a:solidFill>
                <a:effectLst/>
              </a:rPr>
              <a:t> </a:t>
            </a:r>
            <a:r>
              <a:rPr lang="en-IN" sz="1100" b="0" dirty="0">
                <a:solidFill>
                  <a:srgbClr val="D4D4D4"/>
                </a:solidFill>
                <a:effectLst/>
              </a:rPr>
              <a:t>=</a:t>
            </a:r>
            <a:r>
              <a:rPr lang="en-IN" sz="1100" b="0" dirty="0">
                <a:solidFill>
                  <a:srgbClr val="CCCCCC"/>
                </a:solidFill>
                <a:effectLst/>
              </a:rPr>
              <a:t> (</a:t>
            </a:r>
            <a:r>
              <a:rPr lang="en-IN" sz="1100" b="0" dirty="0" err="1">
                <a:solidFill>
                  <a:srgbClr val="9CDCFE"/>
                </a:solidFill>
                <a:effectLst/>
              </a:rPr>
              <a:t>errorResponse</a:t>
            </a:r>
            <a:r>
              <a:rPr lang="en-IN" sz="1100" b="0" dirty="0">
                <a:solidFill>
                  <a:srgbClr val="D4D4D4"/>
                </a:solidFill>
                <a:effectLst/>
              </a:rPr>
              <a:t>:</a:t>
            </a:r>
            <a:r>
              <a:rPr lang="en-IN" sz="1100" b="0" dirty="0">
                <a:solidFill>
                  <a:srgbClr val="CCCCCC"/>
                </a:solidFill>
                <a:effectLst/>
              </a:rPr>
              <a:t> </a:t>
            </a:r>
            <a:r>
              <a:rPr lang="en-IN" sz="1100" b="0" dirty="0" err="1">
                <a:solidFill>
                  <a:srgbClr val="4EC9B0"/>
                </a:solidFill>
                <a:effectLst/>
              </a:rPr>
              <a:t>HttpErrorResponse</a:t>
            </a:r>
            <a:r>
              <a:rPr lang="en-IN" sz="1100" b="0" dirty="0">
                <a:solidFill>
                  <a:srgbClr val="CCCCCC"/>
                </a:solidFill>
                <a:effectLst/>
              </a:rPr>
              <a:t>) </a:t>
            </a:r>
            <a:r>
              <a:rPr lang="en-IN" sz="1100" b="0" dirty="0">
                <a:solidFill>
                  <a:srgbClr val="569CD6"/>
                </a:solidFill>
                <a:effectLst/>
              </a:rPr>
              <a:t>=&gt;</a:t>
            </a:r>
            <a:r>
              <a:rPr lang="en-IN" sz="1100" b="0" dirty="0">
                <a:solidFill>
                  <a:srgbClr val="CCCCCC"/>
                </a:solidFill>
                <a:effectLst/>
              </a:rPr>
              <a:t> {</a:t>
            </a:r>
          </a:p>
          <a:p>
            <a:pPr marL="457200" lvl="1" indent="0">
              <a:spcBef>
                <a:spcPts val="0"/>
              </a:spcBef>
              <a:buNone/>
            </a:pPr>
            <a:r>
              <a:rPr lang="en-IN" sz="1100" b="0" dirty="0">
                <a:solidFill>
                  <a:srgbClr val="CCCCCC"/>
                </a:solidFill>
                <a:effectLst/>
              </a:rPr>
              <a:t>    </a:t>
            </a:r>
            <a:r>
              <a:rPr lang="en-IN" sz="1100" b="0" dirty="0">
                <a:solidFill>
                  <a:srgbClr val="6A9955"/>
                </a:solidFill>
                <a:effectLst/>
              </a:rPr>
              <a:t>// if (</a:t>
            </a:r>
            <a:r>
              <a:rPr lang="en-IN" sz="1100" b="0" dirty="0" err="1">
                <a:solidFill>
                  <a:srgbClr val="6A9955"/>
                </a:solidFill>
                <a:effectLst/>
              </a:rPr>
              <a:t>errorResponse.error</a:t>
            </a:r>
            <a:r>
              <a:rPr lang="en-IN" sz="1100" b="0" dirty="0">
                <a:solidFill>
                  <a:srgbClr val="6A9955"/>
                </a:solidFill>
                <a:effectLst/>
              </a:rPr>
              <a:t> </a:t>
            </a:r>
            <a:r>
              <a:rPr lang="en-IN" sz="1100" b="0" dirty="0" err="1">
                <a:solidFill>
                  <a:srgbClr val="6A9955"/>
                </a:solidFill>
                <a:effectLst/>
              </a:rPr>
              <a:t>instanceof</a:t>
            </a:r>
            <a:r>
              <a:rPr lang="en-IN" sz="1100" b="0" dirty="0">
                <a:solidFill>
                  <a:srgbClr val="6A9955"/>
                </a:solidFill>
                <a:effectLst/>
              </a:rPr>
              <a:t> </a:t>
            </a:r>
            <a:r>
              <a:rPr lang="en-IN" sz="1100" b="0" dirty="0" err="1">
                <a:solidFill>
                  <a:srgbClr val="6A9955"/>
                </a:solidFill>
                <a:effectLst/>
              </a:rPr>
              <a:t>ErrorEvent</a:t>
            </a:r>
            <a:r>
              <a:rPr lang="en-IN" sz="1100" b="0" dirty="0">
                <a:solidFill>
                  <a:srgbClr val="6A9955"/>
                </a:solidFill>
                <a:effectLst/>
              </a:rPr>
              <a:t>)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a:t>
            </a:r>
            <a:r>
              <a:rPr lang="en-IN" sz="1100" b="0" dirty="0" err="1">
                <a:solidFill>
                  <a:srgbClr val="6A9955"/>
                </a:solidFill>
                <a:effectLst/>
              </a:rPr>
              <a:t>console.error</a:t>
            </a:r>
            <a:r>
              <a:rPr lang="en-IN" sz="1100" b="0" dirty="0">
                <a:solidFill>
                  <a:srgbClr val="6A9955"/>
                </a:solidFill>
                <a:effectLst/>
              </a:rPr>
              <a:t>('Client Side Error :', </a:t>
            </a:r>
            <a:r>
              <a:rPr lang="en-IN" sz="1100" b="0" dirty="0" err="1">
                <a:solidFill>
                  <a:srgbClr val="6A9955"/>
                </a:solidFill>
                <a:effectLst/>
              </a:rPr>
              <a:t>errorResponse.error.message</a:t>
            </a:r>
            <a:r>
              <a:rPr lang="en-IN" sz="1100" b="0" dirty="0">
                <a:solidFill>
                  <a:srgbClr val="6A9955"/>
                </a:solidFill>
                <a:effectLst/>
              </a:rPr>
              <a:t>);</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 else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a:t>
            </a:r>
            <a:r>
              <a:rPr lang="en-IN" sz="1100" b="0" dirty="0" err="1">
                <a:solidFill>
                  <a:srgbClr val="6A9955"/>
                </a:solidFill>
                <a:effectLst/>
              </a:rPr>
              <a:t>console.error</a:t>
            </a:r>
            <a:r>
              <a:rPr lang="en-IN" sz="1100" b="0" dirty="0">
                <a:solidFill>
                  <a:srgbClr val="6A9955"/>
                </a:solidFill>
                <a:effectLst/>
              </a:rPr>
              <a:t>('Server Side Error :', </a:t>
            </a:r>
            <a:r>
              <a:rPr lang="en-IN" sz="1100" b="0" dirty="0" err="1">
                <a:solidFill>
                  <a:srgbClr val="6A9955"/>
                </a:solidFill>
                <a:effectLst/>
              </a:rPr>
              <a:t>errorResponse</a:t>
            </a:r>
            <a:r>
              <a:rPr lang="en-IN" sz="1100" b="0" dirty="0">
                <a:solidFill>
                  <a:srgbClr val="6A9955"/>
                </a:solidFill>
                <a:effectLst/>
              </a:rPr>
              <a:t>);</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a:solidFill>
                  <a:srgbClr val="6A9955"/>
                </a:solidFill>
                <a:effectLst/>
              </a:rPr>
              <a:t>// }</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r>
              <a:rPr lang="en-IN" sz="1100" b="0" dirty="0" err="1">
                <a:solidFill>
                  <a:srgbClr val="569CD6"/>
                </a:solidFill>
                <a:effectLst/>
              </a:rPr>
              <a:t>this</a:t>
            </a:r>
            <a:r>
              <a:rPr lang="en-IN" sz="1100" b="0" dirty="0" err="1">
                <a:solidFill>
                  <a:srgbClr val="CCCCCC"/>
                </a:solidFill>
                <a:effectLst/>
              </a:rPr>
              <a:t>.</a:t>
            </a:r>
            <a:r>
              <a:rPr lang="en-IN" sz="1100" b="0" dirty="0" err="1">
                <a:solidFill>
                  <a:srgbClr val="9CDCFE"/>
                </a:solidFill>
                <a:effectLst/>
              </a:rPr>
              <a:t>errorHandler</a:t>
            </a:r>
            <a:r>
              <a:rPr lang="en-IN" sz="1100" b="0" dirty="0" err="1">
                <a:solidFill>
                  <a:srgbClr val="CCCCCC"/>
                </a:solidFill>
                <a:effectLst/>
              </a:rPr>
              <a:t>.</a:t>
            </a:r>
            <a:r>
              <a:rPr lang="en-IN" sz="1100" b="0" dirty="0" err="1">
                <a:solidFill>
                  <a:srgbClr val="DCDCAA"/>
                </a:solidFill>
                <a:effectLst/>
              </a:rPr>
              <a:t>handleError</a:t>
            </a:r>
            <a:r>
              <a:rPr lang="en-IN" sz="1100" b="0" dirty="0">
                <a:solidFill>
                  <a:srgbClr val="CCCCCC"/>
                </a:solidFill>
                <a:effectLst/>
              </a:rPr>
              <a:t>(</a:t>
            </a:r>
            <a:r>
              <a:rPr lang="en-IN" sz="1100" b="0" dirty="0" err="1">
                <a:solidFill>
                  <a:srgbClr val="9CDCFE"/>
                </a:solidFill>
                <a:effectLst/>
              </a:rPr>
              <a:t>errorResponse</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r>
              <a:rPr lang="en-IN" sz="1100" b="0" dirty="0">
                <a:solidFill>
                  <a:srgbClr val="C586C0"/>
                </a:solidFill>
                <a:effectLst/>
              </a:rPr>
              <a:t>return</a:t>
            </a:r>
            <a:r>
              <a:rPr lang="en-IN" sz="1100" b="0" dirty="0">
                <a:solidFill>
                  <a:srgbClr val="CCCCCC"/>
                </a:solidFill>
                <a:effectLst/>
              </a:rPr>
              <a:t> </a:t>
            </a:r>
            <a:r>
              <a:rPr lang="en-IN" sz="1100" b="0" dirty="0" err="1">
                <a:solidFill>
                  <a:srgbClr val="DCDCAA"/>
                </a:solidFill>
                <a:effectLst/>
              </a:rPr>
              <a:t>throwError</a:t>
            </a:r>
            <a:r>
              <a:rPr lang="en-IN" sz="1100" b="0" dirty="0">
                <a:solidFill>
                  <a:srgbClr val="CCCCCC"/>
                </a:solidFill>
                <a:effectLst/>
              </a:rPr>
              <a:t>(</a:t>
            </a:r>
          </a:p>
          <a:p>
            <a:pPr marL="457200" lvl="1" indent="0">
              <a:spcBef>
                <a:spcPts val="0"/>
              </a:spcBef>
              <a:buNone/>
            </a:pPr>
            <a:r>
              <a:rPr lang="en-IN" sz="1100" b="0" dirty="0">
                <a:solidFill>
                  <a:srgbClr val="CCCCCC"/>
                </a:solidFill>
                <a:effectLst/>
              </a:rPr>
              <a:t>      </a:t>
            </a:r>
            <a:r>
              <a:rPr lang="en-IN" sz="1100" b="0" dirty="0">
                <a:solidFill>
                  <a:srgbClr val="CE9178"/>
                </a:solidFill>
                <a:effectLst/>
              </a:rPr>
              <a:t>'There is a problem with the service. We are notified &amp; working on it. Please try again later.'</a:t>
            </a:r>
            <a:endParaRPr lang="en-IN" sz="1100" b="0" dirty="0">
              <a:solidFill>
                <a:srgbClr val="CCCCCC"/>
              </a:solidFill>
              <a:effectLst/>
            </a:endParaRPr>
          </a:p>
          <a:p>
            <a:pPr marL="457200" lvl="1" indent="0">
              <a:spcBef>
                <a:spcPts val="0"/>
              </a:spcBef>
              <a:buNone/>
            </a:pPr>
            <a:r>
              <a:rPr lang="en-IN" sz="1100" b="0" dirty="0">
                <a:solidFill>
                  <a:srgbClr val="CCCCCC"/>
                </a:solidFill>
                <a:effectLst/>
              </a:rPr>
              <a:t>    );</a:t>
            </a:r>
            <a:br>
              <a:rPr lang="en-IN" sz="1100" b="0" dirty="0">
                <a:solidFill>
                  <a:srgbClr val="CCCCCC"/>
                </a:solidFill>
                <a:effectLst/>
              </a:rPr>
            </a:br>
            <a:br>
              <a:rPr lang="en-IN" sz="1100" b="0" dirty="0">
                <a:solidFill>
                  <a:srgbClr val="CCCCCC"/>
                </a:solidFill>
                <a:effectLst/>
              </a:rPr>
            </a:br>
            <a:r>
              <a:rPr lang="en-IN" sz="1100" b="0" dirty="0">
                <a:solidFill>
                  <a:srgbClr val="CCCCCC"/>
                </a:solidFill>
                <a:effectLst/>
              </a:rPr>
              <a:t>  };</a:t>
            </a:r>
          </a:p>
          <a:p>
            <a:pPr marL="0" indent="0">
              <a:spcBef>
                <a:spcPts val="0"/>
              </a:spcBef>
              <a:buNone/>
            </a:pPr>
            <a:r>
              <a:rPr lang="en-IN" sz="1100" b="0" dirty="0">
                <a:solidFill>
                  <a:srgbClr val="CCCCCC"/>
                </a:solidFill>
                <a:effectLst/>
              </a:rPr>
              <a:t>	</a:t>
            </a:r>
          </a:p>
          <a:p>
            <a:pPr marL="0" indent="0">
              <a:spcBef>
                <a:spcPts val="0"/>
              </a:spcBef>
              <a:buNone/>
            </a:pPr>
            <a:r>
              <a:rPr lang="en-IN" sz="1100" dirty="0">
                <a:solidFill>
                  <a:srgbClr val="CCCCCC"/>
                </a:solidFill>
              </a:rPr>
              <a:t>        </a:t>
            </a:r>
            <a:r>
              <a:rPr lang="en-IN" sz="1100" b="0" dirty="0">
                <a:solidFill>
                  <a:srgbClr val="CCCCCC"/>
                </a:solidFill>
                <a:effectLst/>
              </a:rPr>
              <a:t>}</a:t>
            </a:r>
          </a:p>
        </p:txBody>
      </p:sp>
    </p:spTree>
    <p:extLst>
      <p:ext uri="{BB962C8B-B14F-4D97-AF65-F5344CB8AC3E}">
        <p14:creationId xmlns:p14="http://schemas.microsoft.com/office/powerpoint/2010/main" val="105397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3709-9CDF-54EC-CA40-2BA0CB55E6D0}"/>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4ED8B032-054D-BDF0-151D-CAF68A4C9DAF}"/>
              </a:ext>
            </a:extLst>
          </p:cNvPr>
          <p:cNvSpPr>
            <a:spLocks noGrp="1"/>
          </p:cNvSpPr>
          <p:nvPr>
            <p:ph idx="1"/>
          </p:nvPr>
        </p:nvSpPr>
        <p:spPr/>
        <p:txBody>
          <a:bodyPr>
            <a:normAutofit/>
          </a:bodyPr>
          <a:lstStyle/>
          <a:p>
            <a:r>
              <a:rPr lang="en-US" sz="2400" dirty="0"/>
              <a:t>To handle the navigation from one view to the next, you use the Angular Router. The Router enables navigation by interpreting a browser URL as an instruction to change the view.</a:t>
            </a:r>
          </a:p>
          <a:p>
            <a:r>
              <a:rPr lang="en-US" sz="2400" b="0" i="0" dirty="0">
                <a:solidFill>
                  <a:srgbClr val="000000"/>
                </a:solidFill>
                <a:effectLst/>
              </a:rPr>
              <a:t>Angular provides a separate module, </a:t>
            </a:r>
            <a:r>
              <a:rPr lang="en-US" sz="2400" b="1" i="0" dirty="0" err="1">
                <a:solidFill>
                  <a:srgbClr val="000000"/>
                </a:solidFill>
                <a:effectLst/>
              </a:rPr>
              <a:t>RouterModule</a:t>
            </a:r>
            <a:r>
              <a:rPr lang="en-US" sz="2400" b="0" i="0" dirty="0">
                <a:solidFill>
                  <a:srgbClr val="000000"/>
                </a:solidFill>
                <a:effectLst/>
              </a:rPr>
              <a:t> to set up the navigation in the Angular application.</a:t>
            </a:r>
          </a:p>
          <a:p>
            <a:r>
              <a:rPr lang="en-IN" sz="2400" dirty="0"/>
              <a:t>app-</a:t>
            </a:r>
            <a:r>
              <a:rPr lang="en-IN" sz="2400" dirty="0" err="1"/>
              <a:t>routing.module.ts</a:t>
            </a:r>
            <a:endParaRPr lang="en-US" sz="2400" dirty="0">
              <a:solidFill>
                <a:srgbClr val="000000"/>
              </a:solidFill>
            </a:endParaRPr>
          </a:p>
          <a:p>
            <a:r>
              <a:rPr lang="en-IN" sz="2400" b="0" i="0" dirty="0">
                <a:solidFill>
                  <a:srgbClr val="000000"/>
                </a:solidFill>
                <a:effectLst/>
              </a:rPr>
              <a:t>{path:'terms',</a:t>
            </a:r>
            <a:r>
              <a:rPr lang="en-IN" sz="2400" b="0" i="0" dirty="0" err="1">
                <a:solidFill>
                  <a:srgbClr val="000000"/>
                </a:solidFill>
                <a:effectLst/>
              </a:rPr>
              <a:t>component:TermsComponent</a:t>
            </a:r>
            <a:r>
              <a:rPr lang="en-IN" sz="2400" b="0" i="0" dirty="0">
                <a:solidFill>
                  <a:srgbClr val="000000"/>
                </a:solidFill>
                <a:effectLst/>
              </a:rPr>
              <a:t>}  </a:t>
            </a:r>
            <a:r>
              <a:rPr lang="en-IN" sz="2400" b="0" i="0" dirty="0">
                <a:solidFill>
                  <a:srgbClr val="5C5C5C"/>
                </a:solidFill>
                <a:effectLst/>
              </a:rPr>
              <a:t> </a:t>
            </a:r>
          </a:p>
          <a:p>
            <a:endParaRPr lang="en-IN" sz="2400" dirty="0"/>
          </a:p>
        </p:txBody>
      </p:sp>
    </p:spTree>
    <p:extLst>
      <p:ext uri="{BB962C8B-B14F-4D97-AF65-F5344CB8AC3E}">
        <p14:creationId xmlns:p14="http://schemas.microsoft.com/office/powerpoint/2010/main" val="53124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B157-4911-B436-B4C3-29A4FA9A51AA}"/>
              </a:ext>
            </a:extLst>
          </p:cNvPr>
          <p:cNvSpPr>
            <a:spLocks noGrp="1"/>
          </p:cNvSpPr>
          <p:nvPr>
            <p:ph type="title"/>
          </p:nvPr>
        </p:nvSpPr>
        <p:spPr/>
        <p:txBody>
          <a:bodyPr/>
          <a:lstStyle/>
          <a:p>
            <a:r>
              <a:rPr lang="en-US" dirty="0"/>
              <a:t>Lazy Loading</a:t>
            </a:r>
            <a:endParaRPr lang="en-IN" dirty="0"/>
          </a:p>
        </p:txBody>
      </p:sp>
      <p:sp>
        <p:nvSpPr>
          <p:cNvPr id="3" name="Content Placeholder 2">
            <a:extLst>
              <a:ext uri="{FF2B5EF4-FFF2-40B4-BE49-F238E27FC236}">
                <a16:creationId xmlns:a16="http://schemas.microsoft.com/office/drawing/2014/main" id="{4A6BB2D0-5017-ECBB-5C1C-DB7723C4D00E}"/>
              </a:ext>
            </a:extLst>
          </p:cNvPr>
          <p:cNvSpPr>
            <a:spLocks noGrp="1"/>
          </p:cNvSpPr>
          <p:nvPr>
            <p:ph idx="1"/>
          </p:nvPr>
        </p:nvSpPr>
        <p:spPr/>
        <p:txBody>
          <a:bodyPr>
            <a:normAutofit lnSpcReduction="10000"/>
          </a:bodyPr>
          <a:lstStyle/>
          <a:p>
            <a:r>
              <a:rPr lang="en-US" sz="2400" dirty="0"/>
              <a:t>Make a module ng g module &lt;name&gt; --routing</a:t>
            </a:r>
          </a:p>
          <a:p>
            <a:r>
              <a:rPr lang="en-US" sz="2400" dirty="0"/>
              <a:t>Make components ng g c &lt;module-name&gt;\&lt;name&gt;</a:t>
            </a:r>
          </a:p>
          <a:p>
            <a:r>
              <a:rPr lang="en-US" sz="2400" dirty="0"/>
              <a:t>Define child routing</a:t>
            </a:r>
          </a:p>
          <a:p>
            <a:pPr marL="457200" lvl="1" indent="0">
              <a:buNone/>
            </a:pPr>
            <a:r>
              <a:rPr lang="en-IN" b="0" dirty="0">
                <a:solidFill>
                  <a:srgbClr val="CCCCCC"/>
                </a:solidFill>
                <a:effectLst/>
              </a:rPr>
              <a:t>{</a:t>
            </a:r>
          </a:p>
          <a:p>
            <a:pPr marL="457200" lvl="1" indent="0">
              <a:buNone/>
            </a:pPr>
            <a:r>
              <a:rPr lang="en-IN" b="0" dirty="0">
                <a:solidFill>
                  <a:srgbClr val="CCCCCC"/>
                </a:solidFill>
                <a:effectLst/>
              </a:rPr>
              <a:t>    </a:t>
            </a:r>
            <a:r>
              <a:rPr lang="en-IN" b="0" dirty="0">
                <a:solidFill>
                  <a:srgbClr val="9CDCFE"/>
                </a:solidFill>
                <a:effectLst/>
              </a:rPr>
              <a:t>path:</a:t>
            </a:r>
            <a:r>
              <a:rPr lang="en-IN" b="0" dirty="0">
                <a:solidFill>
                  <a:srgbClr val="CCCCCC"/>
                </a:solidFill>
                <a:effectLst/>
              </a:rPr>
              <a:t> </a:t>
            </a:r>
            <a:r>
              <a:rPr lang="en-IN" b="0" dirty="0">
                <a:solidFill>
                  <a:srgbClr val="CE9178"/>
                </a:solidFill>
                <a:effectLst/>
              </a:rPr>
              <a:t>'dashboard'</a:t>
            </a:r>
            <a:r>
              <a:rPr lang="en-IN" b="0" dirty="0">
                <a:solidFill>
                  <a:srgbClr val="CCCCCC"/>
                </a:solidFill>
                <a:effectLst/>
              </a:rPr>
              <a:t>,</a:t>
            </a:r>
          </a:p>
          <a:p>
            <a:pPr marL="457200" lvl="1" indent="0">
              <a:buNone/>
            </a:pPr>
            <a:r>
              <a:rPr lang="en-IN" b="0" dirty="0">
                <a:solidFill>
                  <a:srgbClr val="CCCCCC"/>
                </a:solidFill>
                <a:effectLst/>
              </a:rPr>
              <a:t>    </a:t>
            </a:r>
            <a:r>
              <a:rPr lang="en-IN" b="0" dirty="0" err="1">
                <a:solidFill>
                  <a:srgbClr val="DCDCAA"/>
                </a:solidFill>
                <a:effectLst/>
              </a:rPr>
              <a:t>loadChildren</a:t>
            </a:r>
            <a:r>
              <a:rPr lang="en-IN" b="0" dirty="0">
                <a:solidFill>
                  <a:srgbClr val="9CDCFE"/>
                </a:solidFill>
                <a:effectLst/>
              </a:rPr>
              <a:t>:</a:t>
            </a:r>
            <a:r>
              <a:rPr lang="en-IN" b="0" dirty="0">
                <a:solidFill>
                  <a:srgbClr val="CCCCCC"/>
                </a:solidFill>
                <a:effectLst/>
              </a:rPr>
              <a:t> () </a:t>
            </a:r>
            <a:r>
              <a:rPr lang="en-IN" b="0" dirty="0">
                <a:solidFill>
                  <a:srgbClr val="569CD6"/>
                </a:solidFill>
                <a:effectLst/>
              </a:rPr>
              <a:t>=&gt;</a:t>
            </a:r>
            <a:r>
              <a:rPr lang="en-IN" b="0" dirty="0">
                <a:solidFill>
                  <a:srgbClr val="CCCCCC"/>
                </a:solidFill>
                <a:effectLst/>
              </a:rPr>
              <a:t> </a:t>
            </a:r>
            <a:r>
              <a:rPr lang="en-IN" b="0" dirty="0">
                <a:solidFill>
                  <a:srgbClr val="569CD6"/>
                </a:solidFill>
                <a:effectLst/>
              </a:rPr>
              <a:t>import</a:t>
            </a:r>
            <a:r>
              <a:rPr lang="en-IN" b="0" dirty="0">
                <a:solidFill>
                  <a:srgbClr val="CCCCCC"/>
                </a:solidFill>
                <a:effectLst/>
              </a:rPr>
              <a:t>(</a:t>
            </a:r>
            <a:r>
              <a:rPr lang="en-IN" b="0" dirty="0">
                <a:solidFill>
                  <a:srgbClr val="CE9178"/>
                </a:solidFill>
                <a:effectLst/>
              </a:rPr>
              <a:t>'./dashboard/</a:t>
            </a:r>
            <a:r>
              <a:rPr lang="en-IN" b="0" dirty="0" err="1">
                <a:solidFill>
                  <a:srgbClr val="CE9178"/>
                </a:solidFill>
                <a:effectLst/>
              </a:rPr>
              <a:t>dashboard.module</a:t>
            </a:r>
            <a:r>
              <a:rPr lang="en-IN" b="0" dirty="0">
                <a:solidFill>
                  <a:srgbClr val="CE9178"/>
                </a:solidFill>
                <a:effectLst/>
              </a:rPr>
              <a:t>'</a:t>
            </a:r>
            <a:r>
              <a:rPr lang="en-IN" b="0" dirty="0">
                <a:solidFill>
                  <a:srgbClr val="CCCCCC"/>
                </a:solidFill>
                <a:effectLst/>
              </a:rPr>
              <a:t>).</a:t>
            </a:r>
            <a:r>
              <a:rPr lang="en-IN" b="0" dirty="0">
                <a:solidFill>
                  <a:srgbClr val="DCDCAA"/>
                </a:solidFill>
                <a:effectLst/>
              </a:rPr>
              <a:t>then</a:t>
            </a:r>
            <a:r>
              <a:rPr lang="en-IN" b="0" dirty="0">
                <a:solidFill>
                  <a:srgbClr val="CCCCCC"/>
                </a:solidFill>
                <a:effectLst/>
              </a:rPr>
              <a:t>(</a:t>
            </a:r>
            <a:r>
              <a:rPr lang="en-IN" b="0" dirty="0">
                <a:solidFill>
                  <a:srgbClr val="9CDCFE"/>
                </a:solidFill>
                <a:effectLst/>
              </a:rPr>
              <a:t>m</a:t>
            </a:r>
            <a:r>
              <a:rPr lang="en-IN" b="0" dirty="0">
                <a:solidFill>
                  <a:srgbClr val="CCCCCC"/>
                </a:solidFill>
                <a:effectLst/>
              </a:rPr>
              <a:t> </a:t>
            </a:r>
            <a:r>
              <a:rPr lang="en-IN" b="0" dirty="0">
                <a:solidFill>
                  <a:srgbClr val="569CD6"/>
                </a:solidFill>
                <a:effectLst/>
              </a:rPr>
              <a:t>=&gt;</a:t>
            </a:r>
            <a:r>
              <a:rPr lang="en-IN" b="0" dirty="0">
                <a:solidFill>
                  <a:srgbClr val="CCCCCC"/>
                </a:solidFill>
                <a:effectLst/>
              </a:rPr>
              <a:t> </a:t>
            </a:r>
            <a:r>
              <a:rPr lang="en-IN" b="0" dirty="0" err="1">
                <a:solidFill>
                  <a:srgbClr val="9CDCFE"/>
                </a:solidFill>
                <a:effectLst/>
              </a:rPr>
              <a:t>m</a:t>
            </a:r>
            <a:r>
              <a:rPr lang="en-IN" b="0" dirty="0" err="1">
                <a:solidFill>
                  <a:srgbClr val="CCCCCC"/>
                </a:solidFill>
                <a:effectLst/>
              </a:rPr>
              <a:t>.</a:t>
            </a:r>
            <a:r>
              <a:rPr lang="en-IN" b="0" dirty="0" err="1">
                <a:solidFill>
                  <a:srgbClr val="4EC9B0"/>
                </a:solidFill>
                <a:effectLst/>
              </a:rPr>
              <a:t>DashboardModule</a:t>
            </a:r>
            <a:r>
              <a:rPr lang="en-IN" b="0" dirty="0">
                <a:solidFill>
                  <a:srgbClr val="CCCCCC"/>
                </a:solidFill>
                <a:effectLst/>
              </a:rPr>
              <a:t>)</a:t>
            </a:r>
          </a:p>
          <a:p>
            <a:pPr marL="457200" lvl="1" indent="0">
              <a:buNone/>
            </a:pPr>
            <a:r>
              <a:rPr lang="en-IN" b="0" dirty="0">
                <a:solidFill>
                  <a:srgbClr val="CCCCCC"/>
                </a:solidFill>
                <a:effectLst/>
              </a:rPr>
              <a:t>  }</a:t>
            </a:r>
          </a:p>
          <a:p>
            <a:pPr marL="457200" lvl="1" indent="0">
              <a:buNone/>
            </a:pPr>
            <a:endParaRPr lang="en-IN" dirty="0">
              <a:solidFill>
                <a:srgbClr val="CCCCCC"/>
              </a:solidFill>
            </a:endParaRPr>
          </a:p>
          <a:p>
            <a:pPr marL="457200" lvl="1" indent="0">
              <a:buNone/>
            </a:pPr>
            <a:r>
              <a:rPr lang="en-IN" b="0" dirty="0">
                <a:solidFill>
                  <a:srgbClr val="CCCCCC"/>
                </a:solidFill>
                <a:effectLst/>
              </a:rPr>
              <a:t>Or</a:t>
            </a:r>
          </a:p>
          <a:p>
            <a:pPr marL="457200" lvl="1" indent="0">
              <a:buNone/>
            </a:pPr>
            <a:r>
              <a:rPr lang="en-US" b="0" i="0" dirty="0">
                <a:solidFill>
                  <a:srgbClr val="333333"/>
                </a:solidFill>
                <a:effectLst/>
              </a:rPr>
              <a:t>{ </a:t>
            </a:r>
            <a:r>
              <a:rPr lang="en-US" b="0" i="0" dirty="0">
                <a:solidFill>
                  <a:srgbClr val="0000FF"/>
                </a:solidFill>
                <a:effectLst/>
              </a:rPr>
              <a:t>path</a:t>
            </a:r>
            <a:r>
              <a:rPr lang="en-US" b="0" i="0" dirty="0">
                <a:solidFill>
                  <a:srgbClr val="333333"/>
                </a:solidFill>
                <a:effectLst/>
              </a:rPr>
              <a:t>: </a:t>
            </a:r>
            <a:r>
              <a:rPr lang="en-US" b="0" i="0" dirty="0">
                <a:solidFill>
                  <a:srgbClr val="CC0000"/>
                </a:solidFill>
                <a:effectLst/>
              </a:rPr>
              <a:t>'employees'</a:t>
            </a:r>
            <a:r>
              <a:rPr lang="en-US" b="0" i="0" dirty="0">
                <a:solidFill>
                  <a:srgbClr val="333333"/>
                </a:solidFill>
                <a:effectLst/>
              </a:rPr>
              <a:t>, </a:t>
            </a:r>
            <a:r>
              <a:rPr lang="en-US" b="0" i="0" dirty="0" err="1">
                <a:solidFill>
                  <a:srgbClr val="0000FF"/>
                </a:solidFill>
                <a:effectLst/>
              </a:rPr>
              <a:t>loadChildren</a:t>
            </a:r>
            <a:r>
              <a:rPr lang="en-US" b="0" i="0" dirty="0">
                <a:solidFill>
                  <a:srgbClr val="333333"/>
                </a:solidFill>
                <a:effectLst/>
              </a:rPr>
              <a:t>: </a:t>
            </a:r>
            <a:r>
              <a:rPr lang="en-US" b="0" i="0" dirty="0">
                <a:solidFill>
                  <a:srgbClr val="CC0000"/>
                </a:solidFill>
                <a:effectLst/>
              </a:rPr>
              <a:t>'./employee/</a:t>
            </a:r>
            <a:r>
              <a:rPr lang="en-US" b="0" i="0" dirty="0" err="1">
                <a:solidFill>
                  <a:srgbClr val="CC0000"/>
                </a:solidFill>
                <a:effectLst/>
              </a:rPr>
              <a:t>employee.module#EmployeeModule</a:t>
            </a:r>
            <a:r>
              <a:rPr lang="en-US" b="0" i="0" dirty="0">
                <a:solidFill>
                  <a:srgbClr val="CC0000"/>
                </a:solidFill>
                <a:effectLst/>
              </a:rPr>
              <a:t>'</a:t>
            </a:r>
            <a:r>
              <a:rPr lang="en-US" b="0" i="0" dirty="0">
                <a:solidFill>
                  <a:srgbClr val="333333"/>
                </a:solidFill>
                <a:effectLst/>
              </a:rPr>
              <a:t> }</a:t>
            </a:r>
            <a:endParaRPr lang="en-IN" b="0" dirty="0">
              <a:solidFill>
                <a:srgbClr val="CCCCCC"/>
              </a:solidFill>
              <a:effectLst/>
            </a:endParaRPr>
          </a:p>
          <a:p>
            <a:endParaRPr lang="en-IN" sz="2400" dirty="0"/>
          </a:p>
        </p:txBody>
      </p:sp>
    </p:spTree>
    <p:extLst>
      <p:ext uri="{BB962C8B-B14F-4D97-AF65-F5344CB8AC3E}">
        <p14:creationId xmlns:p14="http://schemas.microsoft.com/office/powerpoint/2010/main" val="240339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850F-4FF7-0D59-ACED-4201E5FF0102}"/>
              </a:ext>
            </a:extLst>
          </p:cNvPr>
          <p:cNvSpPr>
            <a:spLocks noGrp="1"/>
          </p:cNvSpPr>
          <p:nvPr>
            <p:ph type="title"/>
          </p:nvPr>
        </p:nvSpPr>
        <p:spPr/>
        <p:txBody>
          <a:bodyPr/>
          <a:lstStyle/>
          <a:p>
            <a:r>
              <a:rPr lang="en-US" dirty="0"/>
              <a:t>Pipe Or filter</a:t>
            </a:r>
            <a:endParaRPr lang="en-IN" dirty="0"/>
          </a:p>
        </p:txBody>
      </p:sp>
      <p:sp>
        <p:nvSpPr>
          <p:cNvPr id="3" name="Content Placeholder 2">
            <a:extLst>
              <a:ext uri="{FF2B5EF4-FFF2-40B4-BE49-F238E27FC236}">
                <a16:creationId xmlns:a16="http://schemas.microsoft.com/office/drawing/2014/main" id="{EB2D3F12-95CF-C0E5-B6B2-BACE5AD19696}"/>
              </a:ext>
            </a:extLst>
          </p:cNvPr>
          <p:cNvSpPr>
            <a:spLocks noGrp="1"/>
          </p:cNvSpPr>
          <p:nvPr>
            <p:ph idx="1"/>
          </p:nvPr>
        </p:nvSpPr>
        <p:spPr/>
        <p:txBody>
          <a:bodyPr>
            <a:normAutofit fontScale="62500" lnSpcReduction="20000"/>
          </a:bodyPr>
          <a:lstStyle/>
          <a:p>
            <a:r>
              <a:rPr lang="en-US" dirty="0"/>
              <a:t>Pipes takes data as input and transform into desired output.</a:t>
            </a:r>
          </a:p>
          <a:p>
            <a:r>
              <a:rPr lang="en-US" dirty="0"/>
              <a:t>Built-in pipes</a:t>
            </a:r>
          </a:p>
          <a:p>
            <a:pPr lvl="1"/>
            <a:r>
              <a:rPr lang="en-US" dirty="0">
                <a:solidFill>
                  <a:srgbClr val="FF0000"/>
                </a:solidFill>
              </a:rPr>
              <a:t>currency</a:t>
            </a:r>
            <a:r>
              <a:rPr lang="en-US" dirty="0"/>
              <a:t> Format a number to a currency format.</a:t>
            </a:r>
          </a:p>
          <a:p>
            <a:pPr lvl="1"/>
            <a:r>
              <a:rPr lang="en-US" dirty="0">
                <a:solidFill>
                  <a:srgbClr val="FF0000"/>
                </a:solidFill>
              </a:rPr>
              <a:t>date</a:t>
            </a:r>
            <a:r>
              <a:rPr lang="en-US" dirty="0"/>
              <a:t> Format a date to a specified format.</a:t>
            </a:r>
          </a:p>
          <a:p>
            <a:pPr lvl="1"/>
            <a:r>
              <a:rPr lang="en-US" dirty="0">
                <a:solidFill>
                  <a:srgbClr val="FF0000"/>
                </a:solidFill>
              </a:rPr>
              <a:t>filter</a:t>
            </a:r>
            <a:r>
              <a:rPr lang="en-US" dirty="0"/>
              <a:t> Select a subset of items from an array.</a:t>
            </a:r>
          </a:p>
          <a:p>
            <a:pPr lvl="1"/>
            <a:r>
              <a:rPr lang="en-US" dirty="0" err="1">
                <a:solidFill>
                  <a:srgbClr val="FF0000"/>
                </a:solidFill>
              </a:rPr>
              <a:t>json</a:t>
            </a:r>
            <a:r>
              <a:rPr lang="en-US" dirty="0"/>
              <a:t> Format an object to a JSON string.</a:t>
            </a:r>
          </a:p>
          <a:p>
            <a:pPr lvl="1"/>
            <a:r>
              <a:rPr lang="en-US" dirty="0" err="1">
                <a:solidFill>
                  <a:srgbClr val="FF0000"/>
                </a:solidFill>
              </a:rPr>
              <a:t>limitTo</a:t>
            </a:r>
            <a:r>
              <a:rPr lang="en-US" dirty="0"/>
              <a:t> Limits an array/string, into a specified number of elements/characters.</a:t>
            </a:r>
          </a:p>
          <a:p>
            <a:pPr lvl="1"/>
            <a:r>
              <a:rPr lang="en-US" dirty="0">
                <a:solidFill>
                  <a:srgbClr val="FF0000"/>
                </a:solidFill>
              </a:rPr>
              <a:t>lowercase</a:t>
            </a:r>
            <a:r>
              <a:rPr lang="en-US" dirty="0"/>
              <a:t> Format a string to lower case.</a:t>
            </a:r>
          </a:p>
          <a:p>
            <a:pPr lvl="1"/>
            <a:r>
              <a:rPr lang="en-US" dirty="0">
                <a:solidFill>
                  <a:srgbClr val="FF0000"/>
                </a:solidFill>
              </a:rPr>
              <a:t>number</a:t>
            </a:r>
            <a:r>
              <a:rPr lang="en-US" dirty="0"/>
              <a:t> Format a number to a string.</a:t>
            </a:r>
          </a:p>
          <a:p>
            <a:pPr lvl="1"/>
            <a:r>
              <a:rPr lang="en-US" dirty="0" err="1">
                <a:solidFill>
                  <a:srgbClr val="FF0000"/>
                </a:solidFill>
              </a:rPr>
              <a:t>orderBy</a:t>
            </a:r>
            <a:r>
              <a:rPr lang="en-US" dirty="0"/>
              <a:t> Orders an array by an expression.</a:t>
            </a:r>
          </a:p>
          <a:p>
            <a:pPr lvl="1"/>
            <a:r>
              <a:rPr lang="en-US" dirty="0">
                <a:solidFill>
                  <a:srgbClr val="FF0000"/>
                </a:solidFill>
              </a:rPr>
              <a:t>uppercase</a:t>
            </a:r>
            <a:r>
              <a:rPr lang="en-US" dirty="0"/>
              <a:t> Format a string to upper case.</a:t>
            </a:r>
          </a:p>
          <a:p>
            <a:pPr lvl="1"/>
            <a:r>
              <a:rPr lang="en-US" dirty="0"/>
              <a:t>decimal</a:t>
            </a:r>
          </a:p>
          <a:p>
            <a:pPr lvl="1"/>
            <a:r>
              <a:rPr lang="en-US" dirty="0"/>
              <a:t>percent</a:t>
            </a:r>
          </a:p>
          <a:p>
            <a:pPr lvl="1"/>
            <a:r>
              <a:rPr lang="en-US" dirty="0"/>
              <a:t>slice</a:t>
            </a:r>
          </a:p>
          <a:p>
            <a:pPr marL="457200" lvl="1" indent="0">
              <a:buNone/>
            </a:pPr>
            <a:endParaRPr lang="en-US" dirty="0"/>
          </a:p>
          <a:p>
            <a:pPr lvl="1"/>
            <a:r>
              <a:rPr lang="en-US" b="0" i="0" dirty="0">
                <a:solidFill>
                  <a:srgbClr val="000088"/>
                </a:solidFill>
                <a:effectLst/>
                <a:latin typeface="Roboto Mono" panose="00000009000000000000" pitchFamily="49" charset="0"/>
              </a:rPr>
              <a:t>&lt;p&gt;</a:t>
            </a:r>
            <a:r>
              <a:rPr lang="en-US" b="0" i="0" dirty="0">
                <a:solidFill>
                  <a:srgbClr val="000000"/>
                </a:solidFill>
                <a:effectLst/>
                <a:latin typeface="Roboto Mono" panose="00000009000000000000" pitchFamily="49" charset="0"/>
              </a:rPr>
              <a:t>The hero's birthday is {{ birthday | </a:t>
            </a:r>
            <a:r>
              <a:rPr lang="en-US" b="0" i="0" u="none" strike="noStrike" dirty="0">
                <a:solidFill>
                  <a:srgbClr val="000000"/>
                </a:solidFill>
                <a:effectLst/>
                <a:latin typeface="Roboto Mono" panose="00000009000000000000" pitchFamily="49" charset="0"/>
                <a:hlinkClick r:id="rId2"/>
              </a:rPr>
              <a:t>date</a:t>
            </a:r>
            <a:r>
              <a:rPr lang="en-US" b="0" i="0" dirty="0">
                <a:solidFill>
                  <a:srgbClr val="000000"/>
                </a:solidFill>
                <a:effectLst/>
                <a:latin typeface="Roboto Mono" panose="00000009000000000000" pitchFamily="49" charset="0"/>
              </a:rPr>
              <a:t>:"</a:t>
            </a:r>
            <a:r>
              <a:rPr lang="en-US" b="0" i="0" dirty="0" err="1">
                <a:solidFill>
                  <a:srgbClr val="000000"/>
                </a:solidFill>
                <a:effectLst/>
                <a:latin typeface="Roboto Mono" panose="00000009000000000000" pitchFamily="49" charset="0"/>
              </a:rPr>
              <a:t>shortDate</a:t>
            </a:r>
            <a:r>
              <a:rPr lang="en-US" b="0" i="0" dirty="0">
                <a:solidFill>
                  <a:srgbClr val="000000"/>
                </a:solidFill>
                <a:effectLst/>
                <a:latin typeface="Roboto Mono" panose="00000009000000000000" pitchFamily="49" charset="0"/>
              </a:rPr>
              <a:t>" }} in the "</a:t>
            </a:r>
            <a:r>
              <a:rPr lang="en-US" b="0" i="0" dirty="0" err="1">
                <a:solidFill>
                  <a:srgbClr val="000000"/>
                </a:solidFill>
                <a:effectLst/>
                <a:latin typeface="Roboto Mono" panose="00000009000000000000" pitchFamily="49" charset="0"/>
              </a:rPr>
              <a:t>shortDate</a:t>
            </a:r>
            <a:r>
              <a:rPr lang="en-US" b="0" i="0" dirty="0">
                <a:solidFill>
                  <a:srgbClr val="000000"/>
                </a:solidFill>
                <a:effectLst/>
                <a:latin typeface="Roboto Mono" panose="00000009000000000000" pitchFamily="49" charset="0"/>
              </a:rPr>
              <a:t>" format.</a:t>
            </a:r>
            <a:r>
              <a:rPr lang="en-US" b="0" i="0" dirty="0">
                <a:solidFill>
                  <a:srgbClr val="000088"/>
                </a:solidFill>
                <a:effectLst/>
                <a:latin typeface="Roboto Mono" panose="00000009000000000000" pitchFamily="49" charset="0"/>
              </a:rPr>
              <a:t>&lt;/p&gt;</a:t>
            </a:r>
            <a:r>
              <a:rPr lang="en-US" b="0" i="0" dirty="0">
                <a:solidFill>
                  <a:srgbClr val="000000"/>
                </a:solidFill>
                <a:effectLst/>
                <a:latin typeface="Roboto Mono" panose="00000009000000000000" pitchFamily="49" charset="0"/>
              </a:rPr>
              <a:t> </a:t>
            </a:r>
            <a:br>
              <a:rPr lang="en-US" dirty="0"/>
            </a:br>
            <a:endParaRPr lang="en-US" dirty="0"/>
          </a:p>
          <a:p>
            <a:pPr lvl="1"/>
            <a:r>
              <a:rPr lang="en-US" b="0" i="0" dirty="0">
                <a:solidFill>
                  <a:srgbClr val="000088"/>
                </a:solidFill>
                <a:effectLst/>
                <a:latin typeface="Roboto Mono" panose="00000009000000000000" pitchFamily="49" charset="0"/>
              </a:rPr>
              <a:t>&lt;p&gt;</a:t>
            </a:r>
            <a:r>
              <a:rPr lang="en-US" b="0" i="0" dirty="0">
                <a:solidFill>
                  <a:srgbClr val="000000"/>
                </a:solidFill>
                <a:effectLst/>
                <a:latin typeface="Roboto Mono" panose="00000009000000000000" pitchFamily="49" charset="0"/>
              </a:rPr>
              <a:t> The chained hero's uppercase birthday is {{ birthday | </a:t>
            </a:r>
            <a:r>
              <a:rPr lang="en-US" b="0" i="0" u="none" strike="noStrike" dirty="0">
                <a:solidFill>
                  <a:srgbClr val="000000"/>
                </a:solidFill>
                <a:effectLst/>
                <a:latin typeface="Roboto Mono" panose="00000009000000000000" pitchFamily="49" charset="0"/>
                <a:hlinkClick r:id="rId2"/>
              </a:rPr>
              <a:t>date</a:t>
            </a:r>
            <a:r>
              <a:rPr lang="en-US" b="0" i="0" dirty="0">
                <a:solidFill>
                  <a:srgbClr val="000000"/>
                </a:solidFill>
                <a:effectLst/>
                <a:latin typeface="Roboto Mono" panose="00000009000000000000" pitchFamily="49" charset="0"/>
              </a:rPr>
              <a:t> | </a:t>
            </a:r>
            <a:r>
              <a:rPr lang="en-US" b="0" i="0" u="none" strike="noStrike" dirty="0">
                <a:solidFill>
                  <a:srgbClr val="000000"/>
                </a:solidFill>
                <a:effectLst/>
                <a:latin typeface="Roboto Mono" panose="00000009000000000000" pitchFamily="49" charset="0"/>
                <a:hlinkClick r:id="rId3"/>
              </a:rPr>
              <a:t>uppercase</a:t>
            </a:r>
            <a:r>
              <a:rPr lang="en-US" b="0" i="0" dirty="0">
                <a:solidFill>
                  <a:srgbClr val="000000"/>
                </a:solidFill>
                <a:effectLst/>
                <a:latin typeface="Roboto Mono" panose="00000009000000000000" pitchFamily="49" charset="0"/>
              </a:rPr>
              <a:t>}} </a:t>
            </a:r>
            <a:r>
              <a:rPr lang="en-US" b="0" i="0" dirty="0">
                <a:solidFill>
                  <a:srgbClr val="000088"/>
                </a:solidFill>
                <a:effectLst/>
                <a:latin typeface="Roboto Mono" panose="00000009000000000000" pitchFamily="49" charset="0"/>
              </a:rPr>
              <a:t>&lt;/p&gt;</a:t>
            </a:r>
            <a:endParaRPr lang="en-IN" dirty="0"/>
          </a:p>
        </p:txBody>
      </p:sp>
    </p:spTree>
    <p:extLst>
      <p:ext uri="{BB962C8B-B14F-4D97-AF65-F5344CB8AC3E}">
        <p14:creationId xmlns:p14="http://schemas.microsoft.com/office/powerpoint/2010/main" val="98037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AF35-F129-FD98-30FE-62AA5B572CC8}"/>
              </a:ext>
            </a:extLst>
          </p:cNvPr>
          <p:cNvSpPr>
            <a:spLocks noGrp="1"/>
          </p:cNvSpPr>
          <p:nvPr>
            <p:ph type="title"/>
          </p:nvPr>
        </p:nvSpPr>
        <p:spPr/>
        <p:txBody>
          <a:bodyPr/>
          <a:lstStyle/>
          <a:p>
            <a:r>
              <a:rPr lang="en-US" dirty="0"/>
              <a:t>Angular cli command</a:t>
            </a:r>
            <a:endParaRPr lang="en-IN" dirty="0"/>
          </a:p>
        </p:txBody>
      </p:sp>
      <p:sp>
        <p:nvSpPr>
          <p:cNvPr id="3" name="Content Placeholder 2">
            <a:extLst>
              <a:ext uri="{FF2B5EF4-FFF2-40B4-BE49-F238E27FC236}">
                <a16:creationId xmlns:a16="http://schemas.microsoft.com/office/drawing/2014/main" id="{5AFCA01D-1B20-4C41-8D13-B64DF6DDCB5D}"/>
              </a:ext>
            </a:extLst>
          </p:cNvPr>
          <p:cNvSpPr>
            <a:spLocks noGrp="1"/>
          </p:cNvSpPr>
          <p:nvPr>
            <p:ph idx="1"/>
          </p:nvPr>
        </p:nvSpPr>
        <p:spPr/>
        <p:txBody>
          <a:bodyPr numCol="2">
            <a:normAutofit/>
          </a:bodyPr>
          <a:lstStyle/>
          <a:p>
            <a:pPr algn="l">
              <a:buFont typeface="Arial" panose="020B0604020202020204" pitchFamily="34" charset="0"/>
              <a:buChar char="•"/>
            </a:pPr>
            <a:r>
              <a:rPr lang="en-IN" sz="2000" b="0" i="0" u="none" strike="noStrike" dirty="0">
                <a:solidFill>
                  <a:srgbClr val="1976D2"/>
                </a:solidFill>
                <a:effectLst/>
                <a:hlinkClick r:id="rId2"/>
              </a:rPr>
              <a:t>app-shell</a:t>
            </a:r>
            <a:r>
              <a:rPr lang="en-IN" sz="2000" b="0" i="0" u="none" strike="noStrike" dirty="0">
                <a:solidFill>
                  <a:srgbClr val="1976D2"/>
                </a:solidFill>
                <a:effectLst/>
              </a:rPr>
              <a:t> (ng g app-shell)</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3"/>
              </a:rPr>
              <a:t>Application</a:t>
            </a:r>
            <a:r>
              <a:rPr lang="en-IN" sz="2000" b="0" i="0" u="none" strike="noStrike" dirty="0">
                <a:solidFill>
                  <a:srgbClr val="1976D2"/>
                </a:solidFill>
                <a:effectLst/>
              </a:rPr>
              <a:t> (ng g application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4"/>
              </a:rPr>
              <a:t>Class</a:t>
            </a:r>
            <a:r>
              <a:rPr lang="en-IN" sz="2000" b="0" i="0" u="none" strike="noStrike" dirty="0">
                <a:solidFill>
                  <a:srgbClr val="1976D2"/>
                </a:solidFill>
                <a:effectLst/>
              </a:rPr>
              <a:t> (ng g cl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5"/>
              </a:rPr>
              <a:t>Component</a:t>
            </a:r>
            <a:r>
              <a:rPr lang="en-IN" sz="2000" b="0" i="0" u="none" strike="noStrike" dirty="0">
                <a:solidFill>
                  <a:srgbClr val="1976D2"/>
                </a:solidFill>
                <a:effectLst/>
              </a:rPr>
              <a:t> (ng g c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6"/>
              </a:rPr>
              <a:t>Config</a:t>
            </a:r>
            <a:r>
              <a:rPr lang="en-IN" sz="2000" b="0" i="0" u="none" strike="noStrike" dirty="0">
                <a:solidFill>
                  <a:srgbClr val="1976D2"/>
                </a:solidFill>
                <a:effectLst/>
              </a:rPr>
              <a:t> (ng g config [type])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7"/>
              </a:rPr>
              <a:t>Directive</a:t>
            </a:r>
            <a:r>
              <a:rPr lang="en-IN" sz="2000" b="0" i="0" u="none" strike="noStrike" dirty="0">
                <a:solidFill>
                  <a:srgbClr val="1976D2"/>
                </a:solidFill>
                <a:effectLst/>
              </a:rPr>
              <a:t> (ng g d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8"/>
              </a:rPr>
              <a:t>Enum</a:t>
            </a:r>
            <a:r>
              <a:rPr lang="en-IN" sz="2000" b="0" i="0" u="none" strike="noStrike" dirty="0">
                <a:solidFill>
                  <a:srgbClr val="1976D2"/>
                </a:solidFill>
                <a:effectLst/>
              </a:rPr>
              <a:t> (ng generate e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9"/>
              </a:rPr>
              <a:t>Environments</a:t>
            </a:r>
            <a:r>
              <a:rPr lang="en-IN" sz="2000" b="0" i="0" u="none" strike="noStrike" dirty="0">
                <a:solidFill>
                  <a:srgbClr val="1976D2"/>
                </a:solidFill>
                <a:effectLst/>
              </a:rPr>
              <a:t> (ng generate environments)</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0"/>
              </a:rPr>
              <a:t>Guard</a:t>
            </a:r>
            <a:r>
              <a:rPr lang="en-IN" sz="2000" b="0" i="0" u="none" strike="noStrike" dirty="0">
                <a:solidFill>
                  <a:srgbClr val="1976D2"/>
                </a:solidFill>
                <a:effectLst/>
              </a:rPr>
              <a:t> (ng g </a:t>
            </a:r>
            <a:r>
              <a:rPr lang="en-IN" sz="2000" b="0" i="0" u="none" strike="noStrike" dirty="0" err="1">
                <a:solidFill>
                  <a:srgbClr val="1976D2"/>
                </a:solidFill>
                <a:effectLst/>
              </a:rPr>
              <a:t>g</a:t>
            </a:r>
            <a:r>
              <a:rPr lang="en-IN" sz="2000" b="0" i="0" u="none" strike="noStrike" dirty="0">
                <a:solidFill>
                  <a:srgbClr val="1976D2"/>
                </a:solidFill>
                <a:effectLst/>
              </a:rPr>
              <a:t>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1"/>
              </a:rPr>
              <a:t>Interceptor</a:t>
            </a:r>
            <a:r>
              <a:rPr lang="en-IN" sz="2000" b="0" i="0" u="none" strike="noStrike" dirty="0">
                <a:solidFill>
                  <a:srgbClr val="1976D2"/>
                </a:solidFill>
                <a:effectLst/>
              </a:rPr>
              <a:t> (ng generate interceptor)</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2"/>
              </a:rPr>
              <a:t>Interface</a:t>
            </a:r>
            <a:r>
              <a:rPr lang="en-IN" sz="2000" b="0" i="0" u="none" strike="noStrike" dirty="0">
                <a:solidFill>
                  <a:srgbClr val="1976D2"/>
                </a:solidFill>
                <a:effectLst/>
              </a:rPr>
              <a:t> (ng g I [name] [type])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3"/>
              </a:rPr>
              <a:t>Library</a:t>
            </a:r>
            <a:r>
              <a:rPr lang="en-IN" sz="2000" b="0" i="0" u="none" strike="noStrike" dirty="0">
                <a:solidFill>
                  <a:srgbClr val="1976D2"/>
                </a:solidFill>
                <a:effectLst/>
              </a:rPr>
              <a:t> (ng g lib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4"/>
              </a:rPr>
              <a:t>Module</a:t>
            </a:r>
            <a:r>
              <a:rPr lang="en-IN" sz="2000" b="0" i="0" u="none" strike="noStrike" dirty="0">
                <a:solidFill>
                  <a:srgbClr val="1976D2"/>
                </a:solidFill>
                <a:effectLst/>
              </a:rPr>
              <a:t> (ng g m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5"/>
              </a:rPr>
              <a:t>Pipe</a:t>
            </a:r>
            <a:r>
              <a:rPr lang="en-IN" sz="2000" b="0" i="0" u="none" strike="noStrike" dirty="0">
                <a:solidFill>
                  <a:srgbClr val="1976D2"/>
                </a:solidFill>
                <a:effectLst/>
              </a:rPr>
              <a:t> (ng g p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6"/>
              </a:rPr>
              <a:t>Resolver</a:t>
            </a:r>
            <a:r>
              <a:rPr lang="en-IN" sz="2000" b="0" i="0" u="none" strike="noStrike" dirty="0">
                <a:solidFill>
                  <a:srgbClr val="1976D2"/>
                </a:solidFill>
                <a:effectLst/>
              </a:rPr>
              <a:t> (ng g r [name])</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7"/>
              </a:rPr>
              <a:t>Service</a:t>
            </a:r>
            <a:r>
              <a:rPr lang="en-IN" sz="2000" b="0" i="0" u="none" strike="noStrike" dirty="0">
                <a:solidFill>
                  <a:srgbClr val="1976D2"/>
                </a:solidFill>
                <a:effectLst/>
              </a:rPr>
              <a:t> (ng g s [name])</a:t>
            </a:r>
            <a:endParaRPr lang="en-IN" sz="2000" b="0" i="0" dirty="0">
              <a:solidFill>
                <a:srgbClr val="444444"/>
              </a:solidFill>
              <a:effectLst/>
            </a:endParaRPr>
          </a:p>
          <a:p>
            <a:pPr algn="l">
              <a:buFont typeface="Arial" panose="020B0604020202020204" pitchFamily="34" charset="0"/>
              <a:buChar char="•"/>
            </a:pPr>
            <a:r>
              <a:rPr lang="en-IN" sz="2000" b="0" i="0" u="sng" dirty="0">
                <a:solidFill>
                  <a:srgbClr val="1976D2"/>
                </a:solidFill>
                <a:effectLst/>
                <a:hlinkClick r:id="rId18"/>
              </a:rPr>
              <a:t>service-worker</a:t>
            </a:r>
            <a:r>
              <a:rPr lang="en-IN" sz="2000" u="sng" dirty="0">
                <a:solidFill>
                  <a:srgbClr val="1976D2"/>
                </a:solidFill>
              </a:rPr>
              <a:t> </a:t>
            </a:r>
            <a:r>
              <a:rPr lang="en-IN" sz="2000" dirty="0">
                <a:solidFill>
                  <a:srgbClr val="1976D2"/>
                </a:solidFill>
              </a:rPr>
              <a:t>(ng generate service-worker)</a:t>
            </a:r>
            <a:endParaRPr lang="en-IN" sz="2000" b="0" i="0" dirty="0">
              <a:solidFill>
                <a:srgbClr val="444444"/>
              </a:solidFill>
              <a:effectLst/>
            </a:endParaRPr>
          </a:p>
          <a:p>
            <a:pPr algn="l">
              <a:buFont typeface="Arial" panose="020B0604020202020204" pitchFamily="34" charset="0"/>
              <a:buChar char="•"/>
            </a:pPr>
            <a:r>
              <a:rPr lang="en-IN" sz="2000" b="0" i="0" u="none" strike="noStrike" dirty="0">
                <a:solidFill>
                  <a:srgbClr val="1976D2"/>
                </a:solidFill>
                <a:effectLst/>
                <a:hlinkClick r:id="rId19"/>
              </a:rPr>
              <a:t>web-worker</a:t>
            </a:r>
            <a:r>
              <a:rPr lang="en-IN" sz="2000" b="0" i="0" u="none" strike="noStrike" dirty="0">
                <a:solidFill>
                  <a:srgbClr val="1976D2"/>
                </a:solidFill>
                <a:effectLst/>
              </a:rPr>
              <a:t> (ng generate web-worker)</a:t>
            </a:r>
            <a:endParaRPr lang="en-IN" sz="2000" b="0" i="0" dirty="0">
              <a:solidFill>
                <a:srgbClr val="444444"/>
              </a:solidFill>
              <a:effectLst/>
            </a:endParaRPr>
          </a:p>
        </p:txBody>
      </p:sp>
    </p:spTree>
    <p:extLst>
      <p:ext uri="{BB962C8B-B14F-4D97-AF65-F5344CB8AC3E}">
        <p14:creationId xmlns:p14="http://schemas.microsoft.com/office/powerpoint/2010/main" val="24194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D14E-EB9D-B9A1-133A-A1E1646835B4}"/>
              </a:ext>
            </a:extLst>
          </p:cNvPr>
          <p:cNvSpPr>
            <a:spLocks noGrp="1"/>
          </p:cNvSpPr>
          <p:nvPr>
            <p:ph type="title"/>
          </p:nvPr>
        </p:nvSpPr>
        <p:spPr/>
        <p:txBody>
          <a:bodyPr/>
          <a:lstStyle/>
          <a:p>
            <a:r>
              <a:rPr lang="en-US" b="0" i="0" dirty="0">
                <a:solidFill>
                  <a:srgbClr val="610B38"/>
                </a:solidFill>
                <a:effectLst/>
                <a:latin typeface="erdana"/>
              </a:rPr>
              <a:t>How to create custom pipe?</a:t>
            </a:r>
            <a:endParaRPr lang="en-IN" dirty="0"/>
          </a:p>
        </p:txBody>
      </p:sp>
      <p:sp>
        <p:nvSpPr>
          <p:cNvPr id="3" name="Content Placeholder 2">
            <a:extLst>
              <a:ext uri="{FF2B5EF4-FFF2-40B4-BE49-F238E27FC236}">
                <a16:creationId xmlns:a16="http://schemas.microsoft.com/office/drawing/2014/main" id="{7B70203E-593F-C9D1-B1FB-2E681E482664}"/>
              </a:ext>
            </a:extLst>
          </p:cNvPr>
          <p:cNvSpPr>
            <a:spLocks noGrp="1"/>
          </p:cNvSpPr>
          <p:nvPr>
            <p:ph idx="1"/>
          </p:nvPr>
        </p:nvSpPr>
        <p:spPr/>
        <p:txBody>
          <a:bodyPr>
            <a:normAutofit fontScale="92500" lnSpcReduction="20000"/>
          </a:bodyPr>
          <a:lstStyle/>
          <a:p>
            <a:pPr marL="0" indent="0">
              <a:spcBef>
                <a:spcPts val="0"/>
              </a:spcBef>
              <a:buNone/>
            </a:pPr>
            <a:r>
              <a:rPr lang="en-IN" dirty="0">
                <a:solidFill>
                  <a:srgbClr val="C586C0"/>
                </a:solidFill>
              </a:rPr>
              <a:t>ng g pie &lt;name&gt;</a:t>
            </a:r>
          </a:p>
          <a:p>
            <a:pPr marL="0" indent="0">
              <a:spcBef>
                <a:spcPts val="0"/>
              </a:spcBef>
              <a:buNone/>
            </a:pPr>
            <a:endParaRPr lang="en-IN" b="0" dirty="0">
              <a:solidFill>
                <a:srgbClr val="C586C0"/>
              </a:solidFill>
              <a:effectLst/>
            </a:endParaRPr>
          </a:p>
          <a:p>
            <a:pPr marL="0" indent="0">
              <a:spcBef>
                <a:spcPts val="0"/>
              </a:spcBef>
              <a:buNone/>
            </a:pPr>
            <a:r>
              <a:rPr lang="en-IN" b="0" dirty="0">
                <a:solidFill>
                  <a:srgbClr val="C586C0"/>
                </a:solidFill>
                <a:effectLst/>
              </a:rPr>
              <a:t>import</a:t>
            </a:r>
            <a:r>
              <a:rPr lang="en-IN" b="0" dirty="0">
                <a:solidFill>
                  <a:srgbClr val="CCCCCC"/>
                </a:solidFill>
                <a:effectLst/>
              </a:rPr>
              <a:t> { </a:t>
            </a:r>
            <a:r>
              <a:rPr lang="en-IN" b="0" dirty="0">
                <a:solidFill>
                  <a:srgbClr val="9CDCFE"/>
                </a:solidFill>
                <a:effectLst/>
              </a:rPr>
              <a:t>Pipe</a:t>
            </a:r>
            <a:r>
              <a:rPr lang="en-IN" b="0" dirty="0">
                <a:solidFill>
                  <a:srgbClr val="CCCCCC"/>
                </a:solidFill>
                <a:effectLst/>
              </a:rPr>
              <a:t>, </a:t>
            </a:r>
            <a:r>
              <a:rPr lang="en-IN" b="0" dirty="0" err="1">
                <a:solidFill>
                  <a:srgbClr val="9CDCFE"/>
                </a:solidFill>
                <a:effectLst/>
              </a:rPr>
              <a:t>PipeTransform</a:t>
            </a:r>
            <a:r>
              <a:rPr lang="en-IN" b="0" dirty="0">
                <a:solidFill>
                  <a:srgbClr val="CCCCCC"/>
                </a:solidFill>
                <a:effectLst/>
              </a:rPr>
              <a:t> } </a:t>
            </a:r>
            <a:r>
              <a:rPr lang="en-IN" b="0" dirty="0">
                <a:solidFill>
                  <a:srgbClr val="C586C0"/>
                </a:solidFill>
                <a:effectLst/>
              </a:rPr>
              <a:t>from</a:t>
            </a:r>
            <a:r>
              <a:rPr lang="en-IN" b="0" dirty="0">
                <a:solidFill>
                  <a:srgbClr val="CCCCCC"/>
                </a:solidFill>
                <a:effectLst/>
              </a:rPr>
              <a:t> </a:t>
            </a:r>
            <a:r>
              <a:rPr lang="en-IN" b="0" dirty="0">
                <a:solidFill>
                  <a:srgbClr val="CE9178"/>
                </a:solidFill>
                <a:effectLst/>
              </a:rPr>
              <a:t>'@angular/core'</a:t>
            </a:r>
            <a:r>
              <a:rPr lang="en-IN" b="0" dirty="0">
                <a:solidFill>
                  <a:srgbClr val="CCCCCC"/>
                </a:solidFill>
                <a:effectLst/>
              </a:rPr>
              <a:t>;</a:t>
            </a:r>
          </a:p>
          <a:p>
            <a:pPr marL="0" indent="0">
              <a:spcBef>
                <a:spcPts val="0"/>
              </a:spcBef>
              <a:buNone/>
            </a:pPr>
            <a:br>
              <a:rPr lang="en-IN" b="0" dirty="0">
                <a:solidFill>
                  <a:srgbClr val="CCCCCC"/>
                </a:solidFill>
                <a:effectLst/>
              </a:rPr>
            </a:br>
            <a:r>
              <a:rPr lang="en-IN" b="0" dirty="0">
                <a:solidFill>
                  <a:srgbClr val="CCCCCC"/>
                </a:solidFill>
                <a:effectLst/>
              </a:rPr>
              <a:t>@</a:t>
            </a:r>
            <a:r>
              <a:rPr lang="en-IN" b="0" dirty="0">
                <a:solidFill>
                  <a:srgbClr val="4EC9B0"/>
                </a:solidFill>
                <a:effectLst/>
              </a:rPr>
              <a:t>Pipe</a:t>
            </a:r>
            <a:r>
              <a:rPr lang="en-IN" b="0" dirty="0">
                <a:solidFill>
                  <a:srgbClr val="CCCCCC"/>
                </a:solidFill>
                <a:effectLst/>
              </a:rPr>
              <a:t>({</a:t>
            </a:r>
          </a:p>
          <a:p>
            <a:pPr marL="0" indent="0">
              <a:spcBef>
                <a:spcPts val="0"/>
              </a:spcBef>
              <a:buNone/>
            </a:pPr>
            <a:r>
              <a:rPr lang="en-IN" b="0" dirty="0">
                <a:solidFill>
                  <a:srgbClr val="CCCCCC"/>
                </a:solidFill>
                <a:effectLst/>
              </a:rPr>
              <a:t>  </a:t>
            </a:r>
            <a:r>
              <a:rPr lang="en-IN" b="0" dirty="0">
                <a:solidFill>
                  <a:srgbClr val="9CDCFE"/>
                </a:solidFill>
                <a:effectLst/>
              </a:rPr>
              <a:t>name:</a:t>
            </a:r>
            <a:r>
              <a:rPr lang="en-IN" b="0" dirty="0">
                <a:solidFill>
                  <a:srgbClr val="CCCCCC"/>
                </a:solidFill>
                <a:effectLst/>
              </a:rPr>
              <a:t> </a:t>
            </a:r>
            <a:r>
              <a:rPr lang="en-IN" b="0" dirty="0">
                <a:solidFill>
                  <a:srgbClr val="CE9178"/>
                </a:solidFill>
                <a:effectLst/>
              </a:rPr>
              <a:t>'blank'</a:t>
            </a:r>
            <a:endParaRPr lang="en-IN" b="0" dirty="0">
              <a:solidFill>
                <a:srgbClr val="CCCCCC"/>
              </a:solidFill>
              <a:effectLst/>
            </a:endParaRPr>
          </a:p>
          <a:p>
            <a:pPr marL="0" indent="0">
              <a:spcBef>
                <a:spcPts val="0"/>
              </a:spcBef>
              <a:buNone/>
            </a:pPr>
            <a:r>
              <a:rPr lang="en-IN" b="0" dirty="0">
                <a:solidFill>
                  <a:srgbClr val="CCCCCC"/>
                </a:solidFill>
                <a:effectLst/>
              </a:rPr>
              <a:t>})</a:t>
            </a:r>
          </a:p>
          <a:p>
            <a:pPr marL="0" indent="0">
              <a:spcBef>
                <a:spcPts val="0"/>
              </a:spcBef>
              <a:buNone/>
            </a:pPr>
            <a:r>
              <a:rPr lang="en-IN" b="0" dirty="0">
                <a:solidFill>
                  <a:srgbClr val="C586C0"/>
                </a:solidFill>
                <a:effectLst/>
              </a:rPr>
              <a:t>export</a:t>
            </a:r>
            <a:r>
              <a:rPr lang="en-IN" b="0" dirty="0">
                <a:solidFill>
                  <a:srgbClr val="CCCCCC"/>
                </a:solidFill>
                <a:effectLst/>
              </a:rPr>
              <a:t> </a:t>
            </a:r>
            <a:r>
              <a:rPr lang="en-IN" b="0" dirty="0">
                <a:solidFill>
                  <a:srgbClr val="569CD6"/>
                </a:solidFill>
                <a:effectLst/>
              </a:rPr>
              <a:t>class</a:t>
            </a:r>
            <a:r>
              <a:rPr lang="en-IN" b="0" dirty="0">
                <a:solidFill>
                  <a:srgbClr val="CCCCCC"/>
                </a:solidFill>
                <a:effectLst/>
              </a:rPr>
              <a:t> </a:t>
            </a:r>
            <a:r>
              <a:rPr lang="en-IN" b="0" dirty="0" err="1">
                <a:solidFill>
                  <a:srgbClr val="4EC9B0"/>
                </a:solidFill>
                <a:effectLst/>
              </a:rPr>
              <a:t>BlankPipe</a:t>
            </a:r>
            <a:r>
              <a:rPr lang="en-IN" b="0" dirty="0">
                <a:solidFill>
                  <a:srgbClr val="CCCCCC"/>
                </a:solidFill>
                <a:effectLst/>
              </a:rPr>
              <a:t> </a:t>
            </a:r>
            <a:r>
              <a:rPr lang="en-IN" b="0" dirty="0">
                <a:solidFill>
                  <a:srgbClr val="569CD6"/>
                </a:solidFill>
                <a:effectLst/>
              </a:rPr>
              <a:t>implements</a:t>
            </a:r>
            <a:r>
              <a:rPr lang="en-IN" b="0" dirty="0">
                <a:solidFill>
                  <a:srgbClr val="CCCCCC"/>
                </a:solidFill>
                <a:effectLst/>
              </a:rPr>
              <a:t> </a:t>
            </a:r>
            <a:r>
              <a:rPr lang="en-IN" b="0" dirty="0" err="1">
                <a:solidFill>
                  <a:srgbClr val="4EC9B0"/>
                </a:solidFill>
                <a:effectLst/>
              </a:rPr>
              <a:t>PipeTransform</a:t>
            </a:r>
            <a:r>
              <a:rPr lang="en-IN" b="0" dirty="0">
                <a:solidFill>
                  <a:srgbClr val="CCCCCC"/>
                </a:solidFill>
                <a:effectLst/>
              </a:rPr>
              <a:t> {</a:t>
            </a:r>
          </a:p>
          <a:p>
            <a:pPr marL="0" indent="0">
              <a:spcBef>
                <a:spcPts val="0"/>
              </a:spcBef>
              <a:buNone/>
            </a:pPr>
            <a:br>
              <a:rPr lang="en-IN" b="0" dirty="0">
                <a:solidFill>
                  <a:srgbClr val="CCCCCC"/>
                </a:solidFill>
                <a:effectLst/>
              </a:rPr>
            </a:br>
            <a:br>
              <a:rPr lang="en-IN" b="0" dirty="0">
                <a:solidFill>
                  <a:srgbClr val="CCCCCC"/>
                </a:solidFill>
                <a:effectLst/>
              </a:rPr>
            </a:br>
            <a:r>
              <a:rPr lang="en-IN" b="0" dirty="0">
                <a:solidFill>
                  <a:srgbClr val="CCCCCC"/>
                </a:solidFill>
                <a:effectLst/>
              </a:rPr>
              <a:t>  </a:t>
            </a:r>
            <a:r>
              <a:rPr lang="en-IN" b="0" dirty="0">
                <a:solidFill>
                  <a:srgbClr val="DCDCAA"/>
                </a:solidFill>
                <a:effectLst/>
              </a:rPr>
              <a:t>transform</a:t>
            </a:r>
            <a:r>
              <a:rPr lang="en-IN" b="0" dirty="0">
                <a:solidFill>
                  <a:srgbClr val="CCCCCC"/>
                </a:solidFill>
                <a:effectLst/>
              </a:rPr>
              <a:t>(</a:t>
            </a:r>
            <a:r>
              <a:rPr lang="en-IN" b="0" dirty="0">
                <a:solidFill>
                  <a:srgbClr val="9CDCFE"/>
                </a:solidFill>
                <a:effectLst/>
              </a:rPr>
              <a:t>input</a:t>
            </a:r>
            <a:r>
              <a:rPr lang="en-IN" b="0" dirty="0">
                <a:solidFill>
                  <a:srgbClr val="D4D4D4"/>
                </a:solidFill>
                <a:effectLst/>
              </a:rPr>
              <a:t>:</a:t>
            </a:r>
            <a:r>
              <a:rPr lang="en-IN" b="0" dirty="0">
                <a:solidFill>
                  <a:srgbClr val="CCCCCC"/>
                </a:solidFill>
                <a:effectLst/>
              </a:rPr>
              <a:t> </a:t>
            </a:r>
            <a:r>
              <a:rPr lang="en-IN" b="0" dirty="0">
                <a:solidFill>
                  <a:srgbClr val="4EC9B0"/>
                </a:solidFill>
                <a:effectLst/>
              </a:rPr>
              <a:t>any</a:t>
            </a:r>
            <a:r>
              <a:rPr lang="en-IN" b="0" dirty="0">
                <a:solidFill>
                  <a:srgbClr val="CCCCCC"/>
                </a:solidFill>
                <a:effectLst/>
              </a:rPr>
              <a:t>, </a:t>
            </a:r>
            <a:r>
              <a:rPr lang="en-IN" b="0" dirty="0">
                <a:solidFill>
                  <a:srgbClr val="D4D4D4"/>
                </a:solidFill>
                <a:effectLst/>
              </a:rPr>
              <a:t>...</a:t>
            </a:r>
            <a:r>
              <a:rPr lang="en-IN" b="0" dirty="0" err="1">
                <a:solidFill>
                  <a:srgbClr val="9CDCFE"/>
                </a:solidFill>
                <a:effectLst/>
              </a:rPr>
              <a:t>args</a:t>
            </a:r>
            <a:r>
              <a:rPr lang="en-IN" b="0" dirty="0">
                <a:solidFill>
                  <a:srgbClr val="D4D4D4"/>
                </a:solidFill>
                <a:effectLst/>
              </a:rPr>
              <a:t>:</a:t>
            </a:r>
            <a:r>
              <a:rPr lang="en-IN" b="0" dirty="0">
                <a:solidFill>
                  <a:srgbClr val="CCCCCC"/>
                </a:solidFill>
                <a:effectLst/>
              </a:rPr>
              <a:t> </a:t>
            </a:r>
            <a:r>
              <a:rPr lang="en-IN" b="0" dirty="0">
                <a:solidFill>
                  <a:srgbClr val="4EC9B0"/>
                </a:solidFill>
                <a:effectLst/>
              </a:rPr>
              <a:t>unknown</a:t>
            </a:r>
            <a:r>
              <a:rPr lang="en-IN" b="0" dirty="0">
                <a:solidFill>
                  <a:srgbClr val="CCCCCC"/>
                </a:solidFill>
                <a:effectLst/>
              </a:rPr>
              <a:t>[])</a:t>
            </a:r>
            <a:r>
              <a:rPr lang="en-IN" b="0" dirty="0">
                <a:solidFill>
                  <a:srgbClr val="D4D4D4"/>
                </a:solidFill>
                <a:effectLst/>
              </a:rPr>
              <a:t>:</a:t>
            </a:r>
            <a:r>
              <a:rPr lang="en-IN" b="0" dirty="0">
                <a:solidFill>
                  <a:srgbClr val="CCCCCC"/>
                </a:solidFill>
                <a:effectLst/>
              </a:rPr>
              <a:t> </a:t>
            </a:r>
            <a:r>
              <a:rPr lang="en-IN" b="0" dirty="0">
                <a:solidFill>
                  <a:srgbClr val="4EC9B0"/>
                </a:solidFill>
                <a:effectLst/>
              </a:rPr>
              <a:t>any</a:t>
            </a:r>
            <a:r>
              <a:rPr lang="en-IN" b="0" dirty="0">
                <a:solidFill>
                  <a:srgbClr val="CCCCCC"/>
                </a:solidFill>
                <a:effectLst/>
              </a:rPr>
              <a:t> {</a:t>
            </a:r>
          </a:p>
          <a:p>
            <a:pPr marL="0" indent="0">
              <a:spcBef>
                <a:spcPts val="0"/>
              </a:spcBef>
              <a:buNone/>
            </a:pPr>
            <a:r>
              <a:rPr lang="en-IN" b="0" dirty="0">
                <a:solidFill>
                  <a:srgbClr val="CCCCCC"/>
                </a:solidFill>
                <a:effectLst/>
              </a:rPr>
              <a:t>    </a:t>
            </a:r>
            <a:r>
              <a:rPr lang="en-IN" b="0" dirty="0">
                <a:solidFill>
                  <a:srgbClr val="C586C0"/>
                </a:solidFill>
                <a:effectLst/>
              </a:rPr>
              <a:t>return</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569CD6"/>
                </a:solidFill>
                <a:effectLst/>
              </a:rPr>
              <a:t>null</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569CD6"/>
                </a:solidFill>
                <a:effectLst/>
              </a:rPr>
              <a:t>undefined</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 </a:t>
            </a:r>
            <a:r>
              <a:rPr lang="en-IN" b="0" dirty="0">
                <a:solidFill>
                  <a:srgbClr val="D4D4D4"/>
                </a:solidFill>
                <a:effectLst/>
              </a:rPr>
              <a:t>===</a:t>
            </a:r>
            <a:r>
              <a:rPr lang="en-IN" b="0" dirty="0">
                <a:solidFill>
                  <a:srgbClr val="CE9178"/>
                </a:solidFill>
                <a:effectLst/>
              </a:rPr>
              <a:t>" "</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CE9178"/>
                </a:solidFill>
                <a:effectLst/>
              </a:rPr>
              <a:t>'_'</a:t>
            </a:r>
            <a:r>
              <a:rPr lang="en-IN" b="0" dirty="0">
                <a:solidFill>
                  <a:srgbClr val="CCCCCC"/>
                </a:solidFill>
                <a:effectLst/>
              </a:rPr>
              <a:t> </a:t>
            </a:r>
            <a:r>
              <a:rPr lang="en-IN" b="0" dirty="0">
                <a:solidFill>
                  <a:srgbClr val="D4D4D4"/>
                </a:solidFill>
                <a:effectLst/>
              </a:rPr>
              <a:t>:</a:t>
            </a:r>
            <a:r>
              <a:rPr lang="en-IN" b="0" dirty="0">
                <a:solidFill>
                  <a:srgbClr val="CCCCCC"/>
                </a:solidFill>
                <a:effectLst/>
              </a:rPr>
              <a:t> </a:t>
            </a:r>
            <a:r>
              <a:rPr lang="en-IN" b="0" dirty="0">
                <a:solidFill>
                  <a:srgbClr val="9CDCFE"/>
                </a:solidFill>
                <a:effectLst/>
              </a:rPr>
              <a:t>input</a:t>
            </a:r>
            <a:r>
              <a:rPr lang="en-IN" b="0" dirty="0">
                <a:solidFill>
                  <a:srgbClr val="CCCCCC"/>
                </a:solidFill>
                <a:effectLst/>
              </a:rPr>
              <a:t>;</a:t>
            </a:r>
          </a:p>
          <a:p>
            <a:pPr marL="0" indent="0">
              <a:spcBef>
                <a:spcPts val="0"/>
              </a:spcBef>
              <a:buNone/>
            </a:pPr>
            <a:r>
              <a:rPr lang="en-IN" b="0" dirty="0">
                <a:solidFill>
                  <a:srgbClr val="CCCCCC"/>
                </a:solidFill>
                <a:effectLst/>
              </a:rPr>
              <a:t>  }</a:t>
            </a:r>
          </a:p>
          <a:p>
            <a:pPr marL="0" indent="0">
              <a:spcBef>
                <a:spcPts val="0"/>
              </a:spcBef>
              <a:buNone/>
            </a:pPr>
            <a:br>
              <a:rPr lang="en-IN" b="0" dirty="0">
                <a:solidFill>
                  <a:srgbClr val="CCCCCC"/>
                </a:solidFill>
                <a:effectLst/>
              </a:rPr>
            </a:br>
            <a:r>
              <a:rPr lang="en-IN" b="0" dirty="0">
                <a:solidFill>
                  <a:srgbClr val="CCCCCC"/>
                </a:solidFill>
                <a:effectLst/>
              </a:rPr>
              <a:t>}</a:t>
            </a:r>
          </a:p>
          <a:p>
            <a:pPr>
              <a:spcBef>
                <a:spcPts val="0"/>
              </a:spcBef>
            </a:pPr>
            <a:endParaRPr lang="en-IN" dirty="0"/>
          </a:p>
        </p:txBody>
      </p:sp>
    </p:spTree>
    <p:extLst>
      <p:ext uri="{BB962C8B-B14F-4D97-AF65-F5344CB8AC3E}">
        <p14:creationId xmlns:p14="http://schemas.microsoft.com/office/powerpoint/2010/main" val="385233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AA8E-5449-89C1-F08E-A3E92F20EACD}"/>
              </a:ext>
            </a:extLst>
          </p:cNvPr>
          <p:cNvSpPr>
            <a:spLocks noGrp="1"/>
          </p:cNvSpPr>
          <p:nvPr>
            <p:ph type="title"/>
          </p:nvPr>
        </p:nvSpPr>
        <p:spPr/>
        <p:txBody>
          <a:bodyPr/>
          <a:lstStyle/>
          <a:p>
            <a:r>
              <a:rPr lang="en-US" dirty="0"/>
              <a:t>Pure pipe</a:t>
            </a:r>
            <a:endParaRPr lang="en-IN" dirty="0"/>
          </a:p>
        </p:txBody>
      </p:sp>
      <p:sp>
        <p:nvSpPr>
          <p:cNvPr id="3" name="Content Placeholder 2">
            <a:extLst>
              <a:ext uri="{FF2B5EF4-FFF2-40B4-BE49-F238E27FC236}">
                <a16:creationId xmlns:a16="http://schemas.microsoft.com/office/drawing/2014/main" id="{E01008B3-E4FF-7D60-540A-E49318819A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6540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7498-BA21-3FA2-3345-DD52AA8CBB2B}"/>
              </a:ext>
            </a:extLst>
          </p:cNvPr>
          <p:cNvSpPr>
            <a:spLocks noGrp="1"/>
          </p:cNvSpPr>
          <p:nvPr>
            <p:ph type="title"/>
          </p:nvPr>
        </p:nvSpPr>
        <p:spPr/>
        <p:txBody>
          <a:bodyPr/>
          <a:lstStyle/>
          <a:p>
            <a:r>
              <a:rPr lang="en-US" dirty="0"/>
              <a:t>guards</a:t>
            </a:r>
            <a:endParaRPr lang="en-IN" dirty="0"/>
          </a:p>
        </p:txBody>
      </p:sp>
      <p:sp>
        <p:nvSpPr>
          <p:cNvPr id="3" name="Content Placeholder 2">
            <a:extLst>
              <a:ext uri="{FF2B5EF4-FFF2-40B4-BE49-F238E27FC236}">
                <a16:creationId xmlns:a16="http://schemas.microsoft.com/office/drawing/2014/main" id="{B9BCE62B-0B45-8B48-3DA6-CFA1E3494B86}"/>
              </a:ext>
            </a:extLst>
          </p:cNvPr>
          <p:cNvSpPr>
            <a:spLocks noGrp="1"/>
          </p:cNvSpPr>
          <p:nvPr>
            <p:ph idx="1"/>
          </p:nvPr>
        </p:nvSpPr>
        <p:spPr/>
        <p:txBody>
          <a:bodyPr/>
          <a:lstStyle/>
          <a:p>
            <a:r>
              <a:rPr lang="en-US" b="0" i="0" dirty="0">
                <a:solidFill>
                  <a:srgbClr val="202124"/>
                </a:solidFill>
                <a:effectLst/>
                <a:latin typeface="Google Sans"/>
              </a:rPr>
              <a:t>a guard is essentially </a:t>
            </a:r>
            <a:r>
              <a:rPr lang="en-US" b="0" i="0" dirty="0">
                <a:solidFill>
                  <a:srgbClr val="040C28"/>
                </a:solidFill>
                <a:effectLst/>
                <a:latin typeface="Google Sans"/>
              </a:rPr>
              <a:t>a script that runs before certain stages of route navigation</a:t>
            </a:r>
            <a:r>
              <a:rPr lang="en-US" b="0" i="0" dirty="0">
                <a:solidFill>
                  <a:srgbClr val="202124"/>
                </a:solidFill>
                <a:effectLst/>
                <a:latin typeface="Google Sans"/>
              </a:rPr>
              <a:t>. It decides whether to proceed with the navigation or redirect it. </a:t>
            </a:r>
          </a:p>
          <a:p>
            <a:r>
              <a:rPr lang="en-US" b="0" i="0" dirty="0">
                <a:solidFill>
                  <a:srgbClr val="202124"/>
                </a:solidFill>
                <a:effectLst/>
                <a:latin typeface="Google Sans"/>
              </a:rPr>
              <a:t>ng g </a:t>
            </a:r>
            <a:r>
              <a:rPr lang="en-US" b="0" i="0" dirty="0" err="1">
                <a:solidFill>
                  <a:srgbClr val="202124"/>
                </a:solidFill>
                <a:effectLst/>
                <a:latin typeface="Google Sans"/>
              </a:rPr>
              <a:t>gurad</a:t>
            </a:r>
            <a:r>
              <a:rPr lang="en-US" b="0" i="0" dirty="0">
                <a:solidFill>
                  <a:srgbClr val="202124"/>
                </a:solidFill>
                <a:effectLst/>
                <a:latin typeface="Google Sans"/>
              </a:rPr>
              <a:t> &lt;name&gt; or ng g </a:t>
            </a:r>
            <a:r>
              <a:rPr lang="en-US" b="0" i="0" dirty="0" err="1">
                <a:solidFill>
                  <a:srgbClr val="202124"/>
                </a:solidFill>
                <a:effectLst/>
                <a:latin typeface="Google Sans"/>
              </a:rPr>
              <a:t>g</a:t>
            </a:r>
            <a:r>
              <a:rPr lang="en-US" b="0" i="0" dirty="0">
                <a:solidFill>
                  <a:srgbClr val="202124"/>
                </a:solidFill>
                <a:effectLst/>
                <a:latin typeface="Google Sans"/>
              </a:rPr>
              <a:t> &lt;name&gt;</a:t>
            </a:r>
          </a:p>
          <a:p>
            <a:r>
              <a:rPr lang="en-US" b="0" i="0" dirty="0">
                <a:solidFill>
                  <a:srgbClr val="202124"/>
                </a:solidFill>
                <a:effectLst/>
                <a:latin typeface="Google Sans"/>
              </a:rPr>
              <a:t>The primary types of guards in Angular are: </a:t>
            </a:r>
          </a:p>
          <a:p>
            <a:pPr lvl="1"/>
            <a:r>
              <a:rPr lang="en-US" dirty="0" err="1">
                <a:solidFill>
                  <a:srgbClr val="202124"/>
                </a:solidFill>
                <a:latin typeface="Google Sans"/>
              </a:rPr>
              <a:t>c</a:t>
            </a:r>
            <a:r>
              <a:rPr lang="en-US" b="0" i="0" dirty="0" err="1">
                <a:solidFill>
                  <a:srgbClr val="202124"/>
                </a:solidFill>
                <a:effectLst/>
                <a:latin typeface="Google Sans"/>
              </a:rPr>
              <a:t>anActivate</a:t>
            </a:r>
            <a:endParaRPr lang="en-US" b="0" i="0" dirty="0">
              <a:solidFill>
                <a:srgbClr val="202124"/>
              </a:solidFill>
              <a:effectLst/>
              <a:latin typeface="Google Sans"/>
            </a:endParaRPr>
          </a:p>
          <a:p>
            <a:pPr lvl="1"/>
            <a:r>
              <a:rPr lang="en-US" dirty="0" err="1">
                <a:solidFill>
                  <a:srgbClr val="202124"/>
                </a:solidFill>
                <a:latin typeface="Google Sans"/>
              </a:rPr>
              <a:t>canDeactivate</a:t>
            </a:r>
            <a:endParaRPr lang="en-US" dirty="0">
              <a:solidFill>
                <a:srgbClr val="202124"/>
              </a:solidFill>
              <a:latin typeface="Google Sans"/>
            </a:endParaRPr>
          </a:p>
          <a:p>
            <a:pPr lvl="1"/>
            <a:r>
              <a:rPr lang="en-US" dirty="0" err="1">
                <a:solidFill>
                  <a:srgbClr val="202124"/>
                </a:solidFill>
                <a:latin typeface="Google Sans"/>
              </a:rPr>
              <a:t>canLoad</a:t>
            </a:r>
            <a:endParaRPr lang="en-US" dirty="0">
              <a:solidFill>
                <a:srgbClr val="202124"/>
              </a:solidFill>
              <a:latin typeface="Google Sans"/>
            </a:endParaRPr>
          </a:p>
          <a:p>
            <a:pPr lvl="1"/>
            <a:r>
              <a:rPr lang="en-US" dirty="0">
                <a:solidFill>
                  <a:srgbClr val="202124"/>
                </a:solidFill>
                <a:latin typeface="Google Sans"/>
              </a:rPr>
              <a:t>resolve</a:t>
            </a:r>
          </a:p>
          <a:p>
            <a:pPr lvl="1"/>
            <a:r>
              <a:rPr lang="en-US" dirty="0" err="1">
                <a:solidFill>
                  <a:srgbClr val="202124"/>
                </a:solidFill>
                <a:latin typeface="Google Sans"/>
              </a:rPr>
              <a:t>canActivateChild</a:t>
            </a:r>
            <a:endParaRPr lang="en-US" dirty="0">
              <a:solidFill>
                <a:srgbClr val="202124"/>
              </a:solidFill>
              <a:latin typeface="Google Sans"/>
            </a:endParaRPr>
          </a:p>
          <a:p>
            <a:pPr lvl="1"/>
            <a:endParaRPr lang="en-IN" dirty="0"/>
          </a:p>
        </p:txBody>
      </p:sp>
    </p:spTree>
    <p:extLst>
      <p:ext uri="{BB962C8B-B14F-4D97-AF65-F5344CB8AC3E}">
        <p14:creationId xmlns:p14="http://schemas.microsoft.com/office/powerpoint/2010/main" val="2130359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68E2-FAB0-EC04-1AC8-984DAAB86F19}"/>
              </a:ext>
            </a:extLst>
          </p:cNvPr>
          <p:cNvSpPr>
            <a:spLocks noGrp="1"/>
          </p:cNvSpPr>
          <p:nvPr>
            <p:ph type="title"/>
          </p:nvPr>
        </p:nvSpPr>
        <p:spPr/>
        <p:txBody>
          <a:bodyPr/>
          <a:lstStyle/>
          <a:p>
            <a:r>
              <a:rPr lang="en-US" b="0" i="0" dirty="0">
                <a:solidFill>
                  <a:srgbClr val="610B38"/>
                </a:solidFill>
                <a:effectLst/>
                <a:latin typeface="erdana"/>
              </a:rPr>
              <a:t>Example</a:t>
            </a:r>
            <a:endParaRPr lang="en-IN" dirty="0"/>
          </a:p>
        </p:txBody>
      </p:sp>
      <p:sp>
        <p:nvSpPr>
          <p:cNvPr id="3" name="Content Placeholder 2">
            <a:extLst>
              <a:ext uri="{FF2B5EF4-FFF2-40B4-BE49-F238E27FC236}">
                <a16:creationId xmlns:a16="http://schemas.microsoft.com/office/drawing/2014/main" id="{9208B5DA-48E2-A9E4-9EDC-AABD365F3110}"/>
              </a:ext>
            </a:extLst>
          </p:cNvPr>
          <p:cNvSpPr>
            <a:spLocks noGrp="1"/>
          </p:cNvSpPr>
          <p:nvPr>
            <p:ph idx="1"/>
          </p:nvPr>
        </p:nvSpPr>
        <p:spPr/>
        <p:txBody>
          <a:bodyPr>
            <a:noAutofit/>
          </a:bodyPr>
          <a:lstStyle/>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a:solidFill>
                  <a:srgbClr val="9CDCFE"/>
                </a:solidFill>
                <a:effectLst/>
                <a:latin typeface="Consolas" panose="020B0609020204030204" pitchFamily="49" charset="0"/>
              </a:rPr>
              <a:t>Injectable</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'@angular/core'</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ActivatedRouteSnapshot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CanActivate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RouterStateSnapshot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UrlTree</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'@angular/router'</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a:solidFill>
                  <a:srgbClr val="9CDCFE"/>
                </a:solidFill>
                <a:effectLst/>
                <a:latin typeface="Consolas" panose="020B0609020204030204" pitchFamily="49" charset="0"/>
              </a:rPr>
              <a:t>Router</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'@angular/router'</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import</a:t>
            </a:r>
            <a:r>
              <a:rPr lang="en-IN" sz="1400" b="0" dirty="0">
                <a:solidFill>
                  <a:srgbClr val="CCCCCC"/>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AuthenticationService</a:t>
            </a:r>
            <a:r>
              <a:rPr lang="en-IN" sz="1400" b="0" dirty="0">
                <a:solidFill>
                  <a:srgbClr val="CCCCCC"/>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src</a:t>
            </a:r>
            <a:r>
              <a:rPr lang="en-IN" sz="1400" b="0" dirty="0">
                <a:solidFill>
                  <a:srgbClr val="CE9178"/>
                </a:solidFill>
                <a:effectLst/>
                <a:latin typeface="Consolas" panose="020B0609020204030204" pitchFamily="49" charset="0"/>
              </a:rPr>
              <a:t>/app/services/auth/</a:t>
            </a:r>
            <a:r>
              <a:rPr lang="en-IN" sz="1400" b="0" dirty="0" err="1">
                <a:solidFill>
                  <a:srgbClr val="CE9178"/>
                </a:solidFill>
                <a:effectLst/>
                <a:latin typeface="Consolas" panose="020B0609020204030204" pitchFamily="49" charset="0"/>
              </a:rPr>
              <a:t>authentication.service</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a:t>
            </a:r>
            <a:r>
              <a:rPr lang="en-IN" sz="1400" b="0" dirty="0">
                <a:solidFill>
                  <a:srgbClr val="4EC9B0"/>
                </a:solidFill>
                <a:effectLst/>
                <a:latin typeface="Consolas" panose="020B0609020204030204" pitchFamily="49" charset="0"/>
              </a:rPr>
              <a:t>Injectable</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586C0"/>
                </a:solidFill>
                <a:effectLst/>
                <a:latin typeface="Consolas" panose="020B0609020204030204" pitchFamily="49" charset="0"/>
              </a:rPr>
              <a:t>export</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class</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AuthGuard</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implements</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CanActivate</a:t>
            </a:r>
            <a:r>
              <a:rPr lang="en-IN" sz="1400" b="0" dirty="0">
                <a:solidFill>
                  <a:srgbClr val="CCCCCC"/>
                </a:solidFill>
                <a:effectLst/>
                <a:latin typeface="Consolas" panose="020B0609020204030204" pitchFamily="49" charset="0"/>
              </a:rPr>
              <a:t> {</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isLoggedIn</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false</a:t>
            </a:r>
            <a:r>
              <a:rPr lang="en-IN" sz="1400" b="0" dirty="0">
                <a:solidFill>
                  <a:srgbClr val="CCCCCC"/>
                </a:solidFill>
                <a:effectLst/>
                <a:latin typeface="Consolas" panose="020B0609020204030204" pitchFamily="49" charset="0"/>
              </a:rPr>
              <a:t>;</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constructor</a:t>
            </a:r>
            <a:r>
              <a:rPr lang="en-IN" sz="1400" b="0" dirty="0">
                <a:solidFill>
                  <a:srgbClr val="CCCCCC"/>
                </a:solidFill>
                <a:effectLst/>
                <a:latin typeface="Consolas" panose="020B0609020204030204" pitchFamily="49" charset="0"/>
              </a:rPr>
              <a:t>(</a:t>
            </a:r>
            <a:r>
              <a:rPr lang="en-IN" sz="1400" b="0" dirty="0">
                <a:solidFill>
                  <a:srgbClr val="569CD6"/>
                </a:solidFill>
                <a:effectLst/>
                <a:latin typeface="Consolas" panose="020B0609020204030204" pitchFamily="49" charset="0"/>
              </a:rPr>
              <a:t>private</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router</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4EC9B0"/>
                </a:solidFill>
                <a:effectLst/>
                <a:latin typeface="Consolas" panose="020B0609020204030204" pitchFamily="49" charset="0"/>
              </a:rPr>
              <a:t>Router</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private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authServ</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AuthenticationService</a:t>
            </a:r>
            <a:r>
              <a:rPr lang="en-IN" sz="1400" b="0" dirty="0">
                <a:solidFill>
                  <a:srgbClr val="CCCCCC"/>
                </a:solidFill>
                <a:effectLst/>
                <a:latin typeface="Consolas" panose="020B0609020204030204" pitchFamily="49" charset="0"/>
              </a:rPr>
              <a:t>) { }</a:t>
            </a:r>
          </a:p>
          <a:p>
            <a:pPr marL="0" indent="0">
              <a:spcBef>
                <a:spcPts val="300"/>
              </a:spcBef>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err="1">
                <a:solidFill>
                  <a:srgbClr val="DCDCAA"/>
                </a:solidFill>
                <a:effectLst/>
                <a:latin typeface="Consolas" panose="020B0609020204030204" pitchFamily="49" charset="0"/>
              </a:rPr>
              <a:t>canActivate</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route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ActivatedRouteSnapshot</a:t>
            </a:r>
            <a:r>
              <a:rPr lang="en-IN" sz="1400" b="0" dirty="0">
                <a:solidFill>
                  <a:srgbClr val="CCCCCC"/>
                </a:solidFill>
                <a:effectLst/>
                <a:latin typeface="Consolas" panose="020B0609020204030204" pitchFamily="49" charset="0"/>
              </a:rPr>
              <a:t>,</a:t>
            </a:r>
          </a:p>
          <a:p>
            <a:pPr marL="0" indent="0">
              <a:spcBef>
                <a:spcPts val="300"/>
              </a:spcBef>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state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RouterStateSnapshot</a:t>
            </a:r>
            <a:endParaRPr lang="en-IN" sz="1400" b="0" dirty="0">
              <a:solidFill>
                <a:srgbClr val="CCCCCC"/>
              </a:solidFill>
              <a:effectLst/>
              <a:latin typeface="Consolas" panose="020B0609020204030204" pitchFamily="49" charset="0"/>
            </a:endParaRPr>
          </a:p>
          <a:p>
            <a:pPr marL="0" indent="0">
              <a:spcBef>
                <a:spcPts val="300"/>
              </a:spcBef>
              <a:buNone/>
            </a:pP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boolean</a:t>
            </a:r>
            <a:r>
              <a:rPr lang="en-IN" sz="1400" b="0" dirty="0">
                <a:solidFill>
                  <a:srgbClr val="CCCCCC"/>
                </a:solidFill>
                <a:effectLst/>
                <a:latin typeface="Consolas" panose="020B0609020204030204" pitchFamily="49" charset="0"/>
              </a:rPr>
              <a:t>{</a:t>
            </a:r>
          </a:p>
          <a:p>
            <a:pPr marL="0" indent="0">
              <a:spcBef>
                <a:spcPts val="300"/>
              </a:spcBef>
              <a:buNone/>
            </a:pPr>
            <a:br>
              <a:rPr lang="en-IN" sz="1400" b="0" dirty="0">
                <a:solidFill>
                  <a:srgbClr val="CCCCCC"/>
                </a:solidFill>
                <a:effectLst/>
                <a:latin typeface="Consolas" panose="020B0609020204030204" pitchFamily="49" charset="0"/>
              </a:rPr>
            </a:br>
            <a:endParaRPr lang="en-IN" sz="1400" b="0" dirty="0">
              <a:solidFill>
                <a:srgbClr val="CCCCCC"/>
              </a:solidFill>
              <a:effectLst/>
              <a:latin typeface="Consolas" panose="020B0609020204030204" pitchFamily="49" charset="0"/>
            </a:endParaRPr>
          </a:p>
          <a:p>
            <a:pPr marL="0" indent="0">
              <a:spcBef>
                <a:spcPts val="300"/>
              </a:spcBef>
              <a:buNone/>
            </a:pPr>
            <a:r>
              <a:rPr lang="en-IN" sz="1400" b="0" dirty="0">
                <a:solidFill>
                  <a:srgbClr val="CCCCCC"/>
                </a:solidFill>
                <a:effectLst/>
                <a:latin typeface="Consolas" panose="020B0609020204030204" pitchFamily="49" charset="0"/>
              </a:rPr>
              <a:t>   </a:t>
            </a:r>
            <a:br>
              <a:rPr lang="en-IN" sz="1400" b="0" dirty="0">
                <a:solidFill>
                  <a:srgbClr val="CCCCCC"/>
                </a:solidFill>
                <a:effectLst/>
                <a:latin typeface="Consolas" panose="020B0609020204030204" pitchFamily="49" charset="0"/>
              </a:rPr>
            </a:br>
            <a:endParaRPr lang="en-IN" sz="1400" b="0" dirty="0">
              <a:solidFill>
                <a:srgbClr val="CCCCCC"/>
              </a:solidFill>
              <a:effectLst/>
              <a:latin typeface="Consolas" panose="020B0609020204030204" pitchFamily="49" charset="0"/>
            </a:endParaRPr>
          </a:p>
          <a:p>
            <a:pPr marL="0" indent="0">
              <a:spcBef>
                <a:spcPts val="300"/>
              </a:spcBef>
              <a:buNone/>
            </a:pPr>
            <a:endParaRPr lang="en-IN" sz="1400" dirty="0"/>
          </a:p>
        </p:txBody>
      </p:sp>
    </p:spTree>
    <p:extLst>
      <p:ext uri="{BB962C8B-B14F-4D97-AF65-F5344CB8AC3E}">
        <p14:creationId xmlns:p14="http://schemas.microsoft.com/office/powerpoint/2010/main" val="62024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68E2-FAB0-EC04-1AC8-984DAAB86F19}"/>
              </a:ext>
            </a:extLst>
          </p:cNvPr>
          <p:cNvSpPr>
            <a:spLocks noGrp="1"/>
          </p:cNvSpPr>
          <p:nvPr>
            <p:ph type="title"/>
          </p:nvPr>
        </p:nvSpPr>
        <p:spPr/>
        <p:txBody>
          <a:bodyPr/>
          <a:lstStyle/>
          <a:p>
            <a:r>
              <a:rPr lang="en-US" b="0" i="0" dirty="0">
                <a:solidFill>
                  <a:srgbClr val="610B38"/>
                </a:solidFill>
                <a:effectLst/>
                <a:latin typeface="erdana"/>
              </a:rPr>
              <a:t>Example</a:t>
            </a:r>
            <a:endParaRPr lang="en-IN" dirty="0"/>
          </a:p>
        </p:txBody>
      </p:sp>
      <p:sp>
        <p:nvSpPr>
          <p:cNvPr id="3" name="Content Placeholder 2">
            <a:extLst>
              <a:ext uri="{FF2B5EF4-FFF2-40B4-BE49-F238E27FC236}">
                <a16:creationId xmlns:a16="http://schemas.microsoft.com/office/drawing/2014/main" id="{9208B5DA-48E2-A9E4-9EDC-AABD365F3110}"/>
              </a:ext>
            </a:extLst>
          </p:cNvPr>
          <p:cNvSpPr>
            <a:spLocks noGrp="1"/>
          </p:cNvSpPr>
          <p:nvPr>
            <p:ph idx="1"/>
          </p:nvPr>
        </p:nvSpPr>
        <p:spPr/>
        <p:txBody>
          <a:bodyPr>
            <a:noAutofit/>
          </a:bodyPr>
          <a:lstStyle/>
          <a:p>
            <a:pPr marL="0" indent="0">
              <a:spcBef>
                <a:spcPts val="300"/>
              </a:spcBef>
              <a:buNone/>
            </a:pPr>
            <a:r>
              <a:rPr lang="en-IN" sz="1600" b="0" dirty="0">
                <a:solidFill>
                  <a:srgbClr val="CCCCCC"/>
                </a:solidFill>
                <a:effectLst/>
                <a:latin typeface="Consolas" panose="020B0609020204030204" pitchFamily="49" charset="0"/>
              </a:rPr>
              <a:t>  </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isLoggedIn</a:t>
            </a:r>
            <a:r>
              <a:rPr lang="en-IN" sz="1600" b="0" dirty="0">
                <a:solidFill>
                  <a:srgbClr val="D4D4D4"/>
                </a:solidFill>
                <a:effectLst/>
                <a:latin typeface="Consolas" panose="020B0609020204030204" pitchFamily="49" charset="0"/>
              </a:rPr>
              <a:t>=</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authServ</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IsUserLoggedIn</a:t>
            </a:r>
            <a:r>
              <a:rPr lang="en-IN" sz="1600" b="0" dirty="0">
                <a:solidFill>
                  <a:srgbClr val="CCCCCC"/>
                </a:solidFill>
                <a:effectLst/>
                <a:latin typeface="Consolas" panose="020B0609020204030204" pitchFamily="49" charset="0"/>
              </a:rPr>
              <a:t>();</a:t>
            </a:r>
          </a:p>
          <a:p>
            <a:pPr marL="0" indent="0">
              <a:spcBef>
                <a:spcPts val="300"/>
              </a:spcBef>
              <a:buNone/>
            </a:pPr>
            <a:br>
              <a:rPr lang="en-IN" sz="1600" b="0" dirty="0">
                <a:solidFill>
                  <a:srgbClr val="CCCCCC"/>
                </a:solidFill>
                <a:effectLst/>
                <a:latin typeface="Consolas" panose="020B0609020204030204" pitchFamily="49" charset="0"/>
              </a:rPr>
            </a:br>
            <a:r>
              <a:rPr lang="en-IN" sz="1600" b="0" dirty="0">
                <a:solidFill>
                  <a:srgbClr val="CCCCCC"/>
                </a:solidFill>
                <a:effectLst/>
                <a:latin typeface="Consolas" panose="020B0609020204030204" pitchFamily="49" charset="0"/>
              </a:rPr>
              <a:t>      </a:t>
            </a:r>
            <a:r>
              <a:rPr lang="en-IN" sz="1600" b="0" dirty="0">
                <a:solidFill>
                  <a:srgbClr val="C586C0"/>
                </a:solidFill>
                <a:effectLst/>
                <a:latin typeface="Consolas" panose="020B0609020204030204" pitchFamily="49" charset="0"/>
              </a:rPr>
              <a:t>if</a:t>
            </a:r>
            <a:r>
              <a:rPr lang="en-IN" sz="1600" b="0" dirty="0">
                <a:solidFill>
                  <a:srgbClr val="CCCCCC"/>
                </a:solidFill>
                <a:effectLst/>
                <a:latin typeface="Consolas" panose="020B0609020204030204" pitchFamily="49" charset="0"/>
              </a:rPr>
              <a:t> (</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isLoggedIn</a:t>
            </a:r>
            <a:r>
              <a:rPr lang="en-IN" sz="1600" b="0" dirty="0">
                <a:solidFill>
                  <a:srgbClr val="CCCCCC"/>
                </a:solidFill>
                <a:effectLst/>
                <a:latin typeface="Consolas" panose="020B0609020204030204" pitchFamily="49" charset="0"/>
              </a:rPr>
              <a:t>)</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r>
              <a:rPr lang="en-IN" sz="1600" b="0" dirty="0">
                <a:solidFill>
                  <a:srgbClr val="C586C0"/>
                </a:solidFill>
                <a:effectLst/>
                <a:latin typeface="Consolas" panose="020B0609020204030204" pitchFamily="49" charset="0"/>
              </a:rPr>
              <a:t>return</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true</a:t>
            </a:r>
            <a:r>
              <a:rPr lang="en-IN" sz="1600" b="0" dirty="0">
                <a:solidFill>
                  <a:srgbClr val="CCCCCC"/>
                </a:solidFill>
                <a:effectLst/>
                <a:latin typeface="Consolas" panose="020B0609020204030204" pitchFamily="49" charset="0"/>
              </a:rPr>
              <a:t>;</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r>
              <a:rPr lang="en-IN" sz="1600" b="0" dirty="0">
                <a:solidFill>
                  <a:srgbClr val="C586C0"/>
                </a:solidFill>
                <a:effectLst/>
                <a:latin typeface="Consolas" panose="020B0609020204030204" pitchFamily="49" charset="0"/>
              </a:rPr>
              <a:t>else</a:t>
            </a:r>
            <a:endParaRPr lang="en-IN" sz="1600" b="0" dirty="0">
              <a:solidFill>
                <a:srgbClr val="CCCCCC"/>
              </a:solidFill>
              <a:effectLst/>
              <a:latin typeface="Consolas" panose="020B0609020204030204" pitchFamily="49" charset="0"/>
            </a:endParaRP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r>
              <a:rPr lang="en-IN" sz="1600" b="0" dirty="0" err="1">
                <a:solidFill>
                  <a:srgbClr val="569CD6"/>
                </a:solidFill>
                <a:effectLst/>
                <a:latin typeface="Consolas" panose="020B0609020204030204" pitchFamily="49" charset="0"/>
              </a:rPr>
              <a:t>this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router</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navigate</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'login'</a:t>
            </a:r>
            <a:r>
              <a:rPr lang="en-IN" sz="1600" b="0" dirty="0">
                <a:solidFill>
                  <a:srgbClr val="CCCCCC"/>
                </a:solidFill>
                <a:effectLst/>
                <a:latin typeface="Consolas" panose="020B0609020204030204" pitchFamily="49" charset="0"/>
              </a:rPr>
              <a:t>]);</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    }</a:t>
            </a:r>
          </a:p>
          <a:p>
            <a:pPr marL="0" indent="0">
              <a:spcBef>
                <a:spcPts val="300"/>
              </a:spcBef>
              <a:buNone/>
            </a:pPr>
            <a:r>
              <a:rPr lang="en-IN"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01579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447C-09DD-7E87-DEE3-F6566FCD406D}"/>
              </a:ext>
            </a:extLst>
          </p:cNvPr>
          <p:cNvSpPr>
            <a:spLocks noGrp="1"/>
          </p:cNvSpPr>
          <p:nvPr>
            <p:ph type="title"/>
          </p:nvPr>
        </p:nvSpPr>
        <p:spPr/>
        <p:txBody>
          <a:bodyPr/>
          <a:lstStyle/>
          <a:p>
            <a:r>
              <a:rPr lang="en-US" dirty="0"/>
              <a:t>HTML Template in html</a:t>
            </a:r>
            <a:endParaRPr lang="en-IN" dirty="0"/>
          </a:p>
        </p:txBody>
      </p:sp>
      <p:sp>
        <p:nvSpPr>
          <p:cNvPr id="3" name="Content Placeholder 2">
            <a:extLst>
              <a:ext uri="{FF2B5EF4-FFF2-40B4-BE49-F238E27FC236}">
                <a16:creationId xmlns:a16="http://schemas.microsoft.com/office/drawing/2014/main" id="{F7460C34-CD9A-E227-9FA5-9DE9BD8B5F3D}"/>
              </a:ext>
            </a:extLst>
          </p:cNvPr>
          <p:cNvSpPr>
            <a:spLocks noGrp="1"/>
          </p:cNvSpPr>
          <p:nvPr>
            <p:ph idx="1"/>
          </p:nvPr>
        </p:nvSpPr>
        <p:spPr/>
        <p:txBody>
          <a:bodyPr/>
          <a:lstStyle/>
          <a:p>
            <a:pPr algn="just">
              <a:buFont typeface="+mj-lt"/>
              <a:buAutoNum type="arabicPeriod"/>
            </a:pPr>
            <a:r>
              <a:rPr lang="en-IN" b="0" i="0" dirty="0">
                <a:solidFill>
                  <a:srgbClr val="181717"/>
                </a:solidFill>
                <a:effectLst/>
                <a:latin typeface="Verdana" panose="020B0604030504040204" pitchFamily="34" charset="0"/>
              </a:rPr>
              <a:t>Inline Template</a:t>
            </a:r>
          </a:p>
          <a:p>
            <a:pPr algn="just">
              <a:buFont typeface="+mj-lt"/>
              <a:buAutoNum type="arabicPeriod"/>
            </a:pPr>
            <a:r>
              <a:rPr lang="en-IN" b="0" i="0" dirty="0">
                <a:solidFill>
                  <a:srgbClr val="181717"/>
                </a:solidFill>
                <a:effectLst/>
                <a:latin typeface="Verdana" panose="020B0604030504040204" pitchFamily="34" charset="0"/>
              </a:rPr>
              <a:t>Linked Template</a:t>
            </a:r>
          </a:p>
          <a:p>
            <a:endParaRPr lang="en-IN" dirty="0"/>
          </a:p>
        </p:txBody>
      </p:sp>
    </p:spTree>
    <p:extLst>
      <p:ext uri="{BB962C8B-B14F-4D97-AF65-F5344CB8AC3E}">
        <p14:creationId xmlns:p14="http://schemas.microsoft.com/office/powerpoint/2010/main" val="392258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5B1-1A33-7194-7138-4F86E67608FC}"/>
              </a:ext>
            </a:extLst>
          </p:cNvPr>
          <p:cNvSpPr>
            <a:spLocks noGrp="1"/>
          </p:cNvSpPr>
          <p:nvPr>
            <p:ph type="title"/>
          </p:nvPr>
        </p:nvSpPr>
        <p:spPr/>
        <p:txBody>
          <a:bodyPr/>
          <a:lstStyle/>
          <a:p>
            <a:r>
              <a:rPr lang="en-US" dirty="0"/>
              <a:t>Inline Template</a:t>
            </a:r>
            <a:endParaRPr lang="en-IN" dirty="0"/>
          </a:p>
        </p:txBody>
      </p:sp>
      <p:sp>
        <p:nvSpPr>
          <p:cNvPr id="3" name="Content Placeholder 2">
            <a:extLst>
              <a:ext uri="{FF2B5EF4-FFF2-40B4-BE49-F238E27FC236}">
                <a16:creationId xmlns:a16="http://schemas.microsoft.com/office/drawing/2014/main" id="{A99074AA-B4FD-51DC-874D-C011BF31FA72}"/>
              </a:ext>
            </a:extLst>
          </p:cNvPr>
          <p:cNvSpPr>
            <a:spLocks noGrp="1"/>
          </p:cNvSpPr>
          <p:nvPr>
            <p:ph idx="1"/>
          </p:nvPr>
        </p:nvSpPr>
        <p:spPr/>
        <p:txBody>
          <a:bodyPr>
            <a:normAutofit/>
          </a:bodyPr>
          <a:lstStyle/>
          <a:p>
            <a:r>
              <a:rPr lang="en-US" b="0" i="0" dirty="0">
                <a:solidFill>
                  <a:srgbClr val="181717"/>
                </a:solidFill>
                <a:effectLst/>
                <a:latin typeface="Verdana" panose="020B0604030504040204" pitchFamily="34" charset="0"/>
              </a:rPr>
              <a:t>It can also be a multi-line template wrapped inside backticks char `.</a:t>
            </a:r>
          </a:p>
          <a:p>
            <a:pPr marL="457200" lvl="1" indent="0">
              <a:buNone/>
            </a:pPr>
            <a:r>
              <a:rPr lang="en-IN" dirty="0"/>
              <a:t>@Component({</a:t>
            </a:r>
          </a:p>
          <a:p>
            <a:pPr marL="457200" lvl="1" indent="0">
              <a:buNone/>
            </a:pPr>
            <a:r>
              <a:rPr lang="en-IN" dirty="0"/>
              <a:t>    selector: "app-greet",</a:t>
            </a:r>
          </a:p>
          <a:p>
            <a:pPr marL="457200" lvl="1" indent="0">
              <a:buNone/>
            </a:pPr>
            <a:r>
              <a:rPr lang="en-IN" dirty="0"/>
              <a:t>    template: `&lt;div&gt;</a:t>
            </a:r>
          </a:p>
          <a:p>
            <a:pPr marL="457200" lvl="1" indent="0">
              <a:buNone/>
            </a:pPr>
            <a:r>
              <a:rPr lang="en-IN" dirty="0"/>
              <a:t>    Enter Your Name: &lt;input type="text" value={{name}} /&gt; &lt;</a:t>
            </a:r>
            <a:r>
              <a:rPr lang="en-IN" dirty="0" err="1"/>
              <a:t>br</a:t>
            </a:r>
            <a:r>
              <a:rPr lang="en-IN" dirty="0"/>
              <a:t>/&gt;</a:t>
            </a:r>
          </a:p>
          <a:p>
            <a:pPr marL="457200" lvl="1" indent="0">
              <a:buNone/>
            </a:pPr>
            <a:r>
              <a:rPr lang="en-IN" dirty="0"/>
              <a:t>    &lt;button (click)="greet()"&gt;Greet Me!&lt;/button&gt;</a:t>
            </a:r>
          </a:p>
          <a:p>
            <a:pPr marL="457200" lvl="1" indent="0">
              <a:buNone/>
            </a:pPr>
            <a:r>
              <a:rPr lang="en-IN" dirty="0"/>
              <a:t>    &lt;/div&gt;`</a:t>
            </a:r>
          </a:p>
          <a:p>
            <a:pPr marL="457200" lvl="1" indent="0">
              <a:buNone/>
            </a:pPr>
            <a:r>
              <a:rPr lang="en-IN" dirty="0"/>
              <a:t>})</a:t>
            </a:r>
          </a:p>
        </p:txBody>
      </p:sp>
    </p:spTree>
    <p:extLst>
      <p:ext uri="{BB962C8B-B14F-4D97-AF65-F5344CB8AC3E}">
        <p14:creationId xmlns:p14="http://schemas.microsoft.com/office/powerpoint/2010/main" val="796666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24E3-577C-B7A6-2998-DB90652F48F7}"/>
              </a:ext>
            </a:extLst>
          </p:cNvPr>
          <p:cNvSpPr>
            <a:spLocks noGrp="1"/>
          </p:cNvSpPr>
          <p:nvPr>
            <p:ph type="title"/>
          </p:nvPr>
        </p:nvSpPr>
        <p:spPr/>
        <p:txBody>
          <a:bodyPr/>
          <a:lstStyle/>
          <a:p>
            <a:r>
              <a:rPr lang="en-US" dirty="0"/>
              <a:t>Linked Template</a:t>
            </a:r>
            <a:endParaRPr lang="en-IN" dirty="0"/>
          </a:p>
        </p:txBody>
      </p:sp>
      <p:sp>
        <p:nvSpPr>
          <p:cNvPr id="3" name="Content Placeholder 2">
            <a:extLst>
              <a:ext uri="{FF2B5EF4-FFF2-40B4-BE49-F238E27FC236}">
                <a16:creationId xmlns:a16="http://schemas.microsoft.com/office/drawing/2014/main" id="{6F505ECD-C10B-8561-E777-93A2B796EA8A}"/>
              </a:ext>
            </a:extLst>
          </p:cNvPr>
          <p:cNvSpPr>
            <a:spLocks noGrp="1"/>
          </p:cNvSpPr>
          <p:nvPr>
            <p:ph idx="1"/>
          </p:nvPr>
        </p:nvSpPr>
        <p:spPr/>
        <p:txBody>
          <a:bodyPr>
            <a:normAutofit fontScale="92500" lnSpcReduction="20000"/>
          </a:bodyPr>
          <a:lstStyle/>
          <a:p>
            <a:r>
              <a:rPr lang="en-US" dirty="0"/>
              <a:t>A component can have a separate HTML file to include an HTML template of a component. Use the </a:t>
            </a:r>
            <a:r>
              <a:rPr lang="en-US" dirty="0" err="1"/>
              <a:t>templateUrl</a:t>
            </a:r>
            <a:r>
              <a:rPr lang="en-US" dirty="0"/>
              <a:t> parameter to declare the path of the HTML template file, as shown below.</a:t>
            </a:r>
          </a:p>
          <a:p>
            <a:r>
              <a:rPr lang="en-US" dirty="0"/>
              <a:t>Example:-</a:t>
            </a:r>
          </a:p>
          <a:p>
            <a:pPr marL="457200" lvl="1" indent="0">
              <a:buNone/>
            </a:pPr>
            <a:r>
              <a:rPr lang="en-IN" dirty="0"/>
              <a:t>@Component({</a:t>
            </a:r>
          </a:p>
          <a:p>
            <a:pPr marL="457200" lvl="1" indent="0">
              <a:buNone/>
            </a:pPr>
            <a:r>
              <a:rPr lang="en-IN" dirty="0"/>
              <a:t>    selector: "app-greet",</a:t>
            </a:r>
          </a:p>
          <a:p>
            <a:pPr marL="457200" lvl="1" indent="0">
              <a:buNone/>
            </a:pPr>
            <a:r>
              <a:rPr lang="en-IN" dirty="0"/>
              <a:t>    </a:t>
            </a:r>
            <a:r>
              <a:rPr lang="en-IN" dirty="0" err="1"/>
              <a:t>templateUrl</a:t>
            </a:r>
            <a:r>
              <a:rPr lang="en-IN" dirty="0"/>
              <a:t>: "./mycomponent.component.html"</a:t>
            </a:r>
          </a:p>
          <a:p>
            <a:pPr marL="457200" lvl="1" indent="0">
              <a:buNone/>
            </a:pPr>
            <a:r>
              <a:rPr lang="en-IN" dirty="0"/>
              <a:t>})</a:t>
            </a:r>
          </a:p>
          <a:p>
            <a:pPr marL="457200" lvl="1" indent="0">
              <a:buNone/>
            </a:pPr>
            <a:endParaRPr lang="en-IN" dirty="0"/>
          </a:p>
          <a:p>
            <a:pPr marL="457200" lvl="1" indent="0">
              <a:buNone/>
            </a:pPr>
            <a:r>
              <a:rPr lang="en-IN" dirty="0"/>
              <a:t>@Component({</a:t>
            </a:r>
          </a:p>
          <a:p>
            <a:pPr marL="457200" lvl="1" indent="0">
              <a:buNone/>
            </a:pPr>
            <a:r>
              <a:rPr lang="en-IN" dirty="0"/>
              <a:t>  selector: 'app-</a:t>
            </a:r>
            <a:r>
              <a:rPr lang="en-IN" dirty="0" err="1"/>
              <a:t>svg</a:t>
            </a:r>
            <a:r>
              <a:rPr lang="en-IN" dirty="0"/>
              <a:t>',</a:t>
            </a:r>
          </a:p>
          <a:p>
            <a:pPr marL="457200" lvl="1" indent="0">
              <a:buNone/>
            </a:pPr>
            <a:r>
              <a:rPr lang="en-IN" dirty="0"/>
              <a:t>  </a:t>
            </a:r>
            <a:r>
              <a:rPr lang="en-IN" dirty="0" err="1"/>
              <a:t>templateUrl</a:t>
            </a:r>
            <a:r>
              <a:rPr lang="en-IN" dirty="0"/>
              <a:t>: './</a:t>
            </a:r>
            <a:r>
              <a:rPr lang="en-IN" dirty="0" err="1"/>
              <a:t>draw.component.svg</a:t>
            </a:r>
            <a:r>
              <a:rPr lang="en-IN" dirty="0"/>
              <a:t>',</a:t>
            </a:r>
          </a:p>
          <a:p>
            <a:pPr marL="457200" lvl="1" indent="0">
              <a:buNone/>
            </a:pPr>
            <a:r>
              <a:rPr lang="en-IN" dirty="0"/>
              <a:t>  </a:t>
            </a:r>
            <a:r>
              <a:rPr lang="en-IN" dirty="0" err="1"/>
              <a:t>styleUrls</a:t>
            </a:r>
            <a:r>
              <a:rPr lang="en-IN" dirty="0"/>
              <a:t>: ['./draw.component.css']</a:t>
            </a:r>
          </a:p>
          <a:p>
            <a:pPr marL="457200" lvl="1" indent="0">
              <a:buNone/>
            </a:pPr>
            <a:r>
              <a:rPr lang="en-IN" dirty="0"/>
              <a:t>})</a:t>
            </a:r>
          </a:p>
        </p:txBody>
      </p:sp>
    </p:spTree>
    <p:extLst>
      <p:ext uri="{BB962C8B-B14F-4D97-AF65-F5344CB8AC3E}">
        <p14:creationId xmlns:p14="http://schemas.microsoft.com/office/powerpoint/2010/main" val="2346565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7F21-1474-3EED-D7C1-676B1805C0A6}"/>
              </a:ext>
            </a:extLst>
          </p:cNvPr>
          <p:cNvSpPr>
            <a:spLocks noGrp="1"/>
          </p:cNvSpPr>
          <p:nvPr>
            <p:ph type="title"/>
          </p:nvPr>
        </p:nvSpPr>
        <p:spPr/>
        <p:txBody>
          <a:bodyPr/>
          <a:lstStyle/>
          <a:p>
            <a:r>
              <a:rPr lang="en-US" dirty="0"/>
              <a:t>Inline Template</a:t>
            </a:r>
            <a:endParaRPr lang="en-IN" dirty="0"/>
          </a:p>
        </p:txBody>
      </p:sp>
      <p:sp>
        <p:nvSpPr>
          <p:cNvPr id="3" name="Content Placeholder 2">
            <a:extLst>
              <a:ext uri="{FF2B5EF4-FFF2-40B4-BE49-F238E27FC236}">
                <a16:creationId xmlns:a16="http://schemas.microsoft.com/office/drawing/2014/main" id="{9E186437-1E62-F3BF-9D77-8DD31A067FA5}"/>
              </a:ext>
            </a:extLst>
          </p:cNvPr>
          <p:cNvSpPr>
            <a:spLocks noGrp="1"/>
          </p:cNvSpPr>
          <p:nvPr>
            <p:ph idx="1"/>
          </p:nvPr>
        </p:nvSpPr>
        <p:spPr/>
        <p:txBody>
          <a:bodyPr>
            <a:normAutofit/>
          </a:bodyPr>
          <a:lstStyle/>
          <a:p>
            <a:r>
              <a:rPr lang="en-US" dirty="0"/>
              <a:t>An inline HTML template for a component is defined using template config in @Component decorator, as shown below.</a:t>
            </a:r>
          </a:p>
          <a:p>
            <a:r>
              <a:rPr lang="en-US" dirty="0"/>
              <a:t>It can be a single line template wrapped inside double quotes or single quotes.</a:t>
            </a:r>
          </a:p>
          <a:p>
            <a:pPr marL="457200" lvl="1" indent="0">
              <a:buNone/>
            </a:pPr>
            <a:r>
              <a:rPr lang="en-US" dirty="0"/>
              <a:t>@Component({</a:t>
            </a:r>
          </a:p>
          <a:p>
            <a:pPr marL="457200" lvl="1" indent="0">
              <a:buNone/>
            </a:pPr>
            <a:r>
              <a:rPr lang="en-US" dirty="0"/>
              <a:t>    selector: "app-greet",</a:t>
            </a:r>
          </a:p>
          <a:p>
            <a:pPr marL="457200" lvl="1" indent="0">
              <a:buNone/>
            </a:pPr>
            <a:r>
              <a:rPr lang="en-US" dirty="0"/>
              <a:t>    template: "Enter Your Name: &lt;input value={{name}} /&gt;"</a:t>
            </a:r>
          </a:p>
          <a:p>
            <a:pPr marL="457200" lvl="1" indent="0">
              <a:buNone/>
            </a:pPr>
            <a:r>
              <a:rPr lang="en-US" dirty="0"/>
              <a:t>})</a:t>
            </a:r>
            <a:endParaRPr lang="en-IN" dirty="0"/>
          </a:p>
        </p:txBody>
      </p:sp>
    </p:spTree>
    <p:extLst>
      <p:ext uri="{BB962C8B-B14F-4D97-AF65-F5344CB8AC3E}">
        <p14:creationId xmlns:p14="http://schemas.microsoft.com/office/powerpoint/2010/main" val="1304562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8BC3-5826-5D9C-CA11-D0275637F99A}"/>
              </a:ext>
            </a:extLst>
          </p:cNvPr>
          <p:cNvSpPr>
            <a:spLocks noGrp="1"/>
          </p:cNvSpPr>
          <p:nvPr>
            <p:ph type="title"/>
          </p:nvPr>
        </p:nvSpPr>
        <p:spPr/>
        <p:txBody>
          <a:bodyPr/>
          <a:lstStyle/>
          <a:p>
            <a:r>
              <a:rPr lang="en-US" dirty="0" err="1"/>
              <a:t>ngModel</a:t>
            </a:r>
            <a:endParaRPr lang="en-IN" dirty="0"/>
          </a:p>
        </p:txBody>
      </p:sp>
      <p:sp>
        <p:nvSpPr>
          <p:cNvPr id="3" name="Content Placeholder 2">
            <a:extLst>
              <a:ext uri="{FF2B5EF4-FFF2-40B4-BE49-F238E27FC236}">
                <a16:creationId xmlns:a16="http://schemas.microsoft.com/office/drawing/2014/main" id="{C0732F5A-5A64-1145-8874-7D642BDEEB52}"/>
              </a:ext>
            </a:extLst>
          </p:cNvPr>
          <p:cNvSpPr>
            <a:spLocks noGrp="1"/>
          </p:cNvSpPr>
          <p:nvPr>
            <p:ph idx="1"/>
          </p:nvPr>
        </p:nvSpPr>
        <p:spPr>
          <a:xfrm>
            <a:off x="838200" y="1825624"/>
            <a:ext cx="10515600" cy="4595053"/>
          </a:xfrm>
        </p:spPr>
        <p:txBody>
          <a:bodyPr>
            <a:noAutofit/>
          </a:bodyPr>
          <a:lstStyle/>
          <a:p>
            <a:r>
              <a:rPr lang="en-US" sz="2400" b="0" i="0" dirty="0">
                <a:solidFill>
                  <a:srgbClr val="181717"/>
                </a:solidFill>
                <a:effectLst/>
              </a:rPr>
              <a:t>Angular v2+ supports two-way data binding using </a:t>
            </a:r>
            <a:r>
              <a:rPr lang="en-US" sz="2400" b="0" i="0" dirty="0" err="1">
                <a:solidFill>
                  <a:srgbClr val="181717"/>
                </a:solidFill>
                <a:effectLst/>
              </a:rPr>
              <a:t>ngModel</a:t>
            </a:r>
            <a:r>
              <a:rPr lang="en-US" sz="2400" b="0" i="0" dirty="0">
                <a:solidFill>
                  <a:srgbClr val="181717"/>
                </a:solidFill>
                <a:effectLst/>
              </a:rPr>
              <a:t> directive and also by having getter and setter methods.</a:t>
            </a:r>
          </a:p>
          <a:p>
            <a:pPr algn="just"/>
            <a:r>
              <a:rPr lang="en-US" sz="2400" b="0" i="0" dirty="0">
                <a:solidFill>
                  <a:srgbClr val="181717"/>
                </a:solidFill>
                <a:effectLst/>
              </a:rPr>
              <a:t>Two-way data binding refers to sharing data between a component class and its template. If you change data in one place, it will automatically reflate at the other end. For example, if you change the value of the input box, then it will also update the value of the attached property in a component class.</a:t>
            </a:r>
          </a:p>
          <a:p>
            <a:pPr algn="just"/>
            <a:r>
              <a:rPr lang="en-US" sz="2400" b="0" i="0" dirty="0">
                <a:solidFill>
                  <a:srgbClr val="181717"/>
                </a:solidFill>
                <a:effectLst/>
              </a:rPr>
              <a:t>Two-way data binding performs the following actions:</a:t>
            </a:r>
          </a:p>
          <a:p>
            <a:pPr lvl="1" algn="just">
              <a:buFont typeface="+mj-lt"/>
              <a:buAutoNum type="arabicPeriod"/>
            </a:pPr>
            <a:r>
              <a:rPr lang="en-US" b="0" i="0" dirty="0">
                <a:solidFill>
                  <a:srgbClr val="181717"/>
                </a:solidFill>
                <a:effectLst/>
              </a:rPr>
              <a:t>Sets a property of a component class</a:t>
            </a:r>
          </a:p>
          <a:p>
            <a:pPr lvl="1" algn="just">
              <a:buFont typeface="+mj-lt"/>
              <a:buAutoNum type="arabicPeriod"/>
            </a:pPr>
            <a:r>
              <a:rPr lang="en-US" b="0" i="0" dirty="0">
                <a:solidFill>
                  <a:srgbClr val="181717"/>
                </a:solidFill>
                <a:effectLst/>
              </a:rPr>
              <a:t>Listens for a DOM element change event</a:t>
            </a:r>
          </a:p>
          <a:p>
            <a:pPr lvl="1" algn="just">
              <a:buFont typeface="+mj-lt"/>
              <a:buAutoNum type="arabicPeriod"/>
            </a:pPr>
            <a:endParaRPr lang="en-US" dirty="0">
              <a:solidFill>
                <a:srgbClr val="181717"/>
              </a:solidFill>
            </a:endParaRPr>
          </a:p>
          <a:p>
            <a:pPr marL="457200" lvl="1" indent="0" algn="just">
              <a:buNone/>
            </a:pPr>
            <a:r>
              <a:rPr lang="en-US" b="0" i="0" dirty="0">
                <a:solidFill>
                  <a:srgbClr val="181717"/>
                </a:solidFill>
                <a:effectLst/>
              </a:rPr>
              <a:t>&lt;input type="text" [(</a:t>
            </a:r>
            <a:r>
              <a:rPr lang="en-US" b="0" i="0" dirty="0" err="1">
                <a:solidFill>
                  <a:srgbClr val="181717"/>
                </a:solidFill>
                <a:effectLst/>
              </a:rPr>
              <a:t>ngModel</a:t>
            </a:r>
            <a:r>
              <a:rPr lang="en-US" b="0" i="0" dirty="0">
                <a:solidFill>
                  <a:srgbClr val="181717"/>
                </a:solidFill>
                <a:effectLst/>
              </a:rPr>
              <a:t>)]="</a:t>
            </a:r>
            <a:r>
              <a:rPr lang="en-US" b="0" i="0" dirty="0" err="1">
                <a:solidFill>
                  <a:srgbClr val="181717"/>
                </a:solidFill>
                <a:effectLst/>
              </a:rPr>
              <a:t>userName</a:t>
            </a:r>
            <a:r>
              <a:rPr lang="en-US" b="0" i="0" dirty="0">
                <a:solidFill>
                  <a:srgbClr val="181717"/>
                </a:solidFill>
                <a:effectLst/>
              </a:rPr>
              <a:t>"  &gt;&lt;</a:t>
            </a:r>
            <a:r>
              <a:rPr lang="en-US" b="0" i="0" dirty="0" err="1">
                <a:solidFill>
                  <a:srgbClr val="181717"/>
                </a:solidFill>
                <a:effectLst/>
              </a:rPr>
              <a:t>br</a:t>
            </a:r>
            <a:r>
              <a:rPr lang="en-US" b="0" i="0" dirty="0">
                <a:solidFill>
                  <a:srgbClr val="181717"/>
                </a:solidFill>
                <a:effectLst/>
              </a:rPr>
              <a:t>/&gt;</a:t>
            </a:r>
          </a:p>
          <a:p>
            <a:pPr marL="457200" lvl="1" indent="0" algn="just">
              <a:buNone/>
            </a:pPr>
            <a:r>
              <a:rPr lang="en-US" b="0" i="0" dirty="0">
                <a:solidFill>
                  <a:srgbClr val="181717"/>
                </a:solidFill>
                <a:effectLst/>
              </a:rPr>
              <a:t>    {{</a:t>
            </a:r>
            <a:r>
              <a:rPr lang="en-US" b="0" i="0" dirty="0" err="1">
                <a:solidFill>
                  <a:srgbClr val="181717"/>
                </a:solidFill>
                <a:effectLst/>
              </a:rPr>
              <a:t>userName</a:t>
            </a:r>
            <a:r>
              <a:rPr lang="en-US" b="0" i="0" dirty="0">
                <a:solidFill>
                  <a:srgbClr val="181717"/>
                </a:solidFill>
                <a:effectLst/>
              </a:rPr>
              <a:t>}}</a:t>
            </a:r>
          </a:p>
          <a:p>
            <a:endParaRPr lang="en-IN" sz="2400" dirty="0"/>
          </a:p>
        </p:txBody>
      </p:sp>
    </p:spTree>
    <p:extLst>
      <p:ext uri="{BB962C8B-B14F-4D97-AF65-F5344CB8AC3E}">
        <p14:creationId xmlns:p14="http://schemas.microsoft.com/office/powerpoint/2010/main" val="270577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28742-FCA4-9BFE-6E15-1F89D2C2AC26}"/>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What is Angular?</a:t>
            </a:r>
          </a:p>
        </p:txBody>
      </p:sp>
      <p:sp>
        <p:nvSpPr>
          <p:cNvPr id="3" name="Content Placeholder 2">
            <a:extLst>
              <a:ext uri="{FF2B5EF4-FFF2-40B4-BE49-F238E27FC236}">
                <a16:creationId xmlns:a16="http://schemas.microsoft.com/office/drawing/2014/main" id="{5378E141-8F29-36B4-EBBF-ECE0420F7851}"/>
              </a:ext>
            </a:extLst>
          </p:cNvPr>
          <p:cNvSpPr>
            <a:spLocks noGrp="1"/>
          </p:cNvSpPr>
          <p:nvPr>
            <p:ph idx="1"/>
          </p:nvPr>
        </p:nvSpPr>
        <p:spPr>
          <a:xfrm>
            <a:off x="1371599" y="2318197"/>
            <a:ext cx="9724031" cy="3683358"/>
          </a:xfrm>
        </p:spPr>
        <p:txBody>
          <a:bodyPr anchor="t">
            <a:normAutofit/>
          </a:bodyPr>
          <a:lstStyle/>
          <a:p>
            <a:r>
              <a:rPr lang="en-US" sz="2400" b="0" i="0" dirty="0">
                <a:solidFill>
                  <a:srgbClr val="51565E"/>
                </a:solidFill>
                <a:effectLst/>
              </a:rPr>
              <a:t>Angular is an open-source, </a:t>
            </a:r>
            <a:r>
              <a:rPr lang="en-US" sz="2400" b="0" i="0" u="none" strike="noStrike" dirty="0">
                <a:solidFill>
                  <a:srgbClr val="1179EF"/>
                </a:solidFill>
                <a:effectLst/>
                <a:hlinkClick r:id="rId2" tooltip="JavaScript"/>
              </a:rPr>
              <a:t>JavaScript</a:t>
            </a:r>
            <a:r>
              <a:rPr lang="en-US" sz="2400" b="0" i="0" dirty="0">
                <a:solidFill>
                  <a:srgbClr val="51565E"/>
                </a:solidFill>
                <a:effectLst/>
              </a:rPr>
              <a:t> framework written in </a:t>
            </a:r>
            <a:r>
              <a:rPr lang="en-US" sz="2400" b="0" i="0" u="none" strike="noStrike" dirty="0">
                <a:solidFill>
                  <a:srgbClr val="1179EF"/>
                </a:solidFill>
                <a:effectLst/>
                <a:hlinkClick r:id="rId3" tooltip="TypeScript"/>
              </a:rPr>
              <a:t>TypeScript</a:t>
            </a:r>
            <a:r>
              <a:rPr lang="en-US" sz="2400" b="0" i="0" dirty="0">
                <a:solidFill>
                  <a:srgbClr val="51565E"/>
                </a:solidFill>
                <a:effectLst/>
              </a:rPr>
              <a:t>. Google maintains it, and its primary purpose is to develop single-page applications. As a framework, Angular has clear advantages while also providing a standard structure for developers to work with. It enables users to create large applications in a maintainable manner. </a:t>
            </a:r>
            <a:endParaRPr lang="en-US" sz="2400" b="0" i="0" dirty="0">
              <a:effectLst/>
            </a:endParaRPr>
          </a:p>
          <a:p>
            <a:r>
              <a:rPr lang="en-US" sz="2400" b="0" i="0" dirty="0">
                <a:effectLst/>
              </a:rPr>
              <a:t>Angular is a TypeScript-based, free and open-source single-page web application framework led by the Angular Team at Google and by a community of individuals and corporations. </a:t>
            </a:r>
          </a:p>
          <a:p>
            <a:r>
              <a:rPr lang="en-US" sz="2400" b="0" i="0" dirty="0">
                <a:effectLst/>
              </a:rPr>
              <a:t>Angular is a complete rewrite from the same team that built AngularJS.</a:t>
            </a:r>
            <a:endParaRPr lang="en-IN" sz="2400" dirty="0"/>
          </a:p>
        </p:txBody>
      </p:sp>
    </p:spTree>
    <p:extLst>
      <p:ext uri="{BB962C8B-B14F-4D97-AF65-F5344CB8AC3E}">
        <p14:creationId xmlns:p14="http://schemas.microsoft.com/office/powerpoint/2010/main" val="3948264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611D-2FC0-D40F-88C8-B77DA1ADDF2A}"/>
              </a:ext>
            </a:extLst>
          </p:cNvPr>
          <p:cNvSpPr>
            <a:spLocks noGrp="1"/>
          </p:cNvSpPr>
          <p:nvPr>
            <p:ph type="title"/>
          </p:nvPr>
        </p:nvSpPr>
        <p:spPr/>
        <p:txBody>
          <a:bodyPr/>
          <a:lstStyle/>
          <a:p>
            <a:r>
              <a:rPr lang="en-US" dirty="0" err="1"/>
              <a:t>ngValue</a:t>
            </a:r>
            <a:endParaRPr lang="en-IN" dirty="0"/>
          </a:p>
        </p:txBody>
      </p:sp>
      <p:sp>
        <p:nvSpPr>
          <p:cNvPr id="3" name="Content Placeholder 2">
            <a:extLst>
              <a:ext uri="{FF2B5EF4-FFF2-40B4-BE49-F238E27FC236}">
                <a16:creationId xmlns:a16="http://schemas.microsoft.com/office/drawing/2014/main" id="{694D28C6-8CB6-05AB-E361-5B38814261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021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D89F-D996-7C3B-86E5-85E48DBDF6A5}"/>
              </a:ext>
            </a:extLst>
          </p:cNvPr>
          <p:cNvSpPr>
            <a:spLocks noGrp="1"/>
          </p:cNvSpPr>
          <p:nvPr>
            <p:ph type="title"/>
          </p:nvPr>
        </p:nvSpPr>
        <p:spPr/>
        <p:txBody>
          <a:bodyPr/>
          <a:lstStyle/>
          <a:p>
            <a:r>
              <a:rPr lang="en-US" dirty="0"/>
              <a:t>value vs </a:t>
            </a:r>
            <a:r>
              <a:rPr lang="en-US" dirty="0" err="1"/>
              <a:t>ngValue</a:t>
            </a:r>
            <a:endParaRPr lang="en-IN" dirty="0"/>
          </a:p>
        </p:txBody>
      </p:sp>
      <p:sp>
        <p:nvSpPr>
          <p:cNvPr id="3" name="Content Placeholder 2">
            <a:extLst>
              <a:ext uri="{FF2B5EF4-FFF2-40B4-BE49-F238E27FC236}">
                <a16:creationId xmlns:a16="http://schemas.microsoft.com/office/drawing/2014/main" id="{B3879DAD-99F3-23B8-1970-860CA00FBAB6}"/>
              </a:ext>
            </a:extLst>
          </p:cNvPr>
          <p:cNvSpPr>
            <a:spLocks noGrp="1"/>
          </p:cNvSpPr>
          <p:nvPr>
            <p:ph idx="1"/>
          </p:nvPr>
        </p:nvSpPr>
        <p:spPr/>
        <p:txBody>
          <a:bodyPr>
            <a:normAutofit fontScale="85000" lnSpcReduction="20000"/>
          </a:bodyPr>
          <a:lstStyle/>
          <a:p>
            <a:r>
              <a:rPr lang="en-US" dirty="0"/>
              <a:t>The only difference between two is that value is always string, where in </a:t>
            </a:r>
            <a:r>
              <a:rPr lang="en-US" dirty="0" err="1"/>
              <a:t>ngValue</a:t>
            </a:r>
            <a:r>
              <a:rPr lang="en-US" dirty="0"/>
              <a:t> you can pass object.</a:t>
            </a:r>
          </a:p>
          <a:p>
            <a:endParaRPr lang="en-US" dirty="0"/>
          </a:p>
          <a:p>
            <a:pPr marL="457200" lvl="1" indent="0">
              <a:buNone/>
            </a:pPr>
            <a:r>
              <a:rPr lang="en-US" dirty="0"/>
              <a:t>const items = ["foo", "bar", "</a:t>
            </a:r>
            <a:r>
              <a:rPr lang="en-US" dirty="0" err="1"/>
              <a:t>baz</a:t>
            </a:r>
            <a:r>
              <a:rPr lang="en-US" dirty="0"/>
              <a:t>"]</a:t>
            </a:r>
          </a:p>
          <a:p>
            <a:pPr marL="457200" lvl="1" indent="0">
              <a:buNone/>
            </a:pPr>
            <a:endParaRPr lang="en-US" dirty="0"/>
          </a:p>
          <a:p>
            <a:pPr marL="457200" lvl="1" indent="0">
              <a:buNone/>
            </a:pPr>
            <a:r>
              <a:rPr lang="en-US" dirty="0"/>
              <a:t>&lt;option *</a:t>
            </a:r>
            <a:r>
              <a:rPr lang="en-US" dirty="0" err="1"/>
              <a:t>ngFor</a:t>
            </a:r>
            <a:r>
              <a:rPr lang="en-US" dirty="0"/>
              <a:t>="let item of items" [value]="item"&gt;</a:t>
            </a:r>
          </a:p>
          <a:p>
            <a:pPr marL="457200" lvl="1" indent="0">
              <a:buNone/>
            </a:pPr>
            <a:r>
              <a:rPr lang="en-US" dirty="0"/>
              <a:t>    {{item}}</a:t>
            </a:r>
          </a:p>
          <a:p>
            <a:pPr marL="457200" lvl="1" indent="0">
              <a:buNone/>
            </a:pPr>
            <a:r>
              <a:rPr lang="en-US" dirty="0"/>
              <a:t>&lt;/option&gt;</a:t>
            </a:r>
          </a:p>
          <a:p>
            <a:pPr marL="457200" lvl="1" indent="0">
              <a:buNone/>
            </a:pPr>
            <a:r>
              <a:rPr lang="en-US" dirty="0">
                <a:solidFill>
                  <a:schemeClr val="accent6"/>
                </a:solidFill>
              </a:rPr>
              <a:t>//using [value] when one of the options is selected the value will be foo, bar, </a:t>
            </a:r>
            <a:r>
              <a:rPr lang="en-US" dirty="0" err="1">
                <a:solidFill>
                  <a:schemeClr val="accent6"/>
                </a:solidFill>
              </a:rPr>
              <a:t>baz</a:t>
            </a:r>
            <a:endParaRPr lang="en-US" dirty="0">
              <a:solidFill>
                <a:schemeClr val="accent6"/>
              </a:solidFill>
            </a:endParaRPr>
          </a:p>
          <a:p>
            <a:pPr marL="457200" lvl="1" indent="0">
              <a:buNone/>
            </a:pPr>
            <a:endParaRPr lang="en-US" dirty="0"/>
          </a:p>
          <a:p>
            <a:pPr marL="457200" lvl="1" indent="0">
              <a:buNone/>
            </a:pPr>
            <a:r>
              <a:rPr lang="en-US" dirty="0"/>
              <a:t>&lt;option *</a:t>
            </a:r>
            <a:r>
              <a:rPr lang="en-US" dirty="0" err="1"/>
              <a:t>ngFor</a:t>
            </a:r>
            <a:r>
              <a:rPr lang="en-US" dirty="0"/>
              <a:t>="let item of items" [</a:t>
            </a:r>
            <a:r>
              <a:rPr lang="en-US" dirty="0" err="1"/>
              <a:t>ngValue</a:t>
            </a:r>
            <a:r>
              <a:rPr lang="en-US" dirty="0"/>
              <a:t>]="item"&gt;</a:t>
            </a:r>
          </a:p>
          <a:p>
            <a:pPr marL="457200" lvl="1" indent="0">
              <a:buNone/>
            </a:pPr>
            <a:r>
              <a:rPr lang="en-US" dirty="0"/>
              <a:t>    {{item}}</a:t>
            </a:r>
          </a:p>
          <a:p>
            <a:pPr marL="457200" lvl="1" indent="0">
              <a:buNone/>
            </a:pPr>
            <a:r>
              <a:rPr lang="en-US" dirty="0"/>
              <a:t>&lt;/option&gt;</a:t>
            </a:r>
          </a:p>
          <a:p>
            <a:pPr marL="457200" lvl="1" indent="0">
              <a:buNone/>
            </a:pPr>
            <a:r>
              <a:rPr lang="en-US" dirty="0">
                <a:solidFill>
                  <a:schemeClr val="accent6"/>
                </a:solidFill>
              </a:rPr>
              <a:t>//using [</a:t>
            </a:r>
            <a:r>
              <a:rPr lang="en-US" dirty="0" err="1">
                <a:solidFill>
                  <a:schemeClr val="accent6"/>
                </a:solidFill>
              </a:rPr>
              <a:t>ngValue</a:t>
            </a:r>
            <a:r>
              <a:rPr lang="en-US" dirty="0">
                <a:solidFill>
                  <a:schemeClr val="accent6"/>
                </a:solidFill>
              </a:rPr>
              <a:t>] when one of the options is selected the value will be 0: foo, 1: bar, 2: </a:t>
            </a:r>
            <a:r>
              <a:rPr lang="en-US" dirty="0" err="1">
                <a:solidFill>
                  <a:schemeClr val="accent6"/>
                </a:solidFill>
              </a:rPr>
              <a:t>baz</a:t>
            </a:r>
            <a:endParaRPr lang="en-IN" dirty="0">
              <a:solidFill>
                <a:schemeClr val="accent6"/>
              </a:solidFill>
            </a:endParaRPr>
          </a:p>
        </p:txBody>
      </p:sp>
    </p:spTree>
    <p:extLst>
      <p:ext uri="{BB962C8B-B14F-4D97-AF65-F5344CB8AC3E}">
        <p14:creationId xmlns:p14="http://schemas.microsoft.com/office/powerpoint/2010/main" val="1146291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E925-9E8B-FBC1-E54C-2A09B9B929A1}"/>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Interpolation</a:t>
            </a:r>
            <a:endParaRPr lang="en-IN" dirty="0"/>
          </a:p>
        </p:txBody>
      </p:sp>
      <p:sp>
        <p:nvSpPr>
          <p:cNvPr id="3" name="Content Placeholder 2">
            <a:extLst>
              <a:ext uri="{FF2B5EF4-FFF2-40B4-BE49-F238E27FC236}">
                <a16:creationId xmlns:a16="http://schemas.microsoft.com/office/drawing/2014/main" id="{542C7FAB-1F9B-8E36-1534-FE50C2C70AA8}"/>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Interpolation is used for one-way data binding in Angular. It embeds an expression into the HTML template. By default, expression should be surrounded by {{ and }}. This expression is also known as template expression.</a:t>
            </a:r>
          </a:p>
          <a:p>
            <a:endParaRPr lang="en-IN" dirty="0"/>
          </a:p>
        </p:txBody>
      </p:sp>
    </p:spTree>
    <p:extLst>
      <p:ext uri="{BB962C8B-B14F-4D97-AF65-F5344CB8AC3E}">
        <p14:creationId xmlns:p14="http://schemas.microsoft.com/office/powerpoint/2010/main" val="1320029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6576-5B58-99A2-5BDF-8ABE58B1FD4F}"/>
              </a:ext>
            </a:extLst>
          </p:cNvPr>
          <p:cNvSpPr>
            <a:spLocks noGrp="1"/>
          </p:cNvSpPr>
          <p:nvPr>
            <p:ph type="title"/>
          </p:nvPr>
        </p:nvSpPr>
        <p:spPr/>
        <p:txBody>
          <a:bodyPr/>
          <a:lstStyle/>
          <a:p>
            <a:r>
              <a:rPr lang="en-US" dirty="0"/>
              <a:t>module</a:t>
            </a:r>
            <a:endParaRPr lang="en-IN" dirty="0"/>
          </a:p>
        </p:txBody>
      </p:sp>
      <p:sp>
        <p:nvSpPr>
          <p:cNvPr id="3" name="Content Placeholder 2">
            <a:extLst>
              <a:ext uri="{FF2B5EF4-FFF2-40B4-BE49-F238E27FC236}">
                <a16:creationId xmlns:a16="http://schemas.microsoft.com/office/drawing/2014/main" id="{23EF2734-BBE0-50B8-F42D-FFDD865BE10E}"/>
              </a:ext>
            </a:extLst>
          </p:cNvPr>
          <p:cNvSpPr>
            <a:spLocks noGrp="1"/>
          </p:cNvSpPr>
          <p:nvPr>
            <p:ph idx="1"/>
          </p:nvPr>
        </p:nvSpPr>
        <p:spPr/>
        <p:txBody>
          <a:bodyPr/>
          <a:lstStyle/>
          <a:p>
            <a:r>
              <a:rPr lang="en-US" dirty="0"/>
              <a:t>Module is a mechanism to group components, directives, pipes and services that are related to feature area of your angular application.</a:t>
            </a:r>
          </a:p>
        </p:txBody>
      </p:sp>
    </p:spTree>
    <p:extLst>
      <p:ext uri="{BB962C8B-B14F-4D97-AF65-F5344CB8AC3E}">
        <p14:creationId xmlns:p14="http://schemas.microsoft.com/office/powerpoint/2010/main" val="935707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E35E-231F-4CAA-ADF6-D0F1F1710BD7}"/>
              </a:ext>
            </a:extLst>
          </p:cNvPr>
          <p:cNvSpPr>
            <a:spLocks noGrp="1"/>
          </p:cNvSpPr>
          <p:nvPr>
            <p:ph type="title"/>
          </p:nvPr>
        </p:nvSpPr>
        <p:spPr/>
        <p:txBody>
          <a:bodyPr/>
          <a:lstStyle/>
          <a:p>
            <a:r>
              <a:rPr lang="en-IN" dirty="0"/>
              <a:t>@Input() and @Output()</a:t>
            </a:r>
          </a:p>
        </p:txBody>
      </p:sp>
      <p:sp>
        <p:nvSpPr>
          <p:cNvPr id="3" name="Content Placeholder 2">
            <a:extLst>
              <a:ext uri="{FF2B5EF4-FFF2-40B4-BE49-F238E27FC236}">
                <a16:creationId xmlns:a16="http://schemas.microsoft.com/office/drawing/2014/main" id="{9B494F11-2865-2C35-92BD-8AD764CCD10E}"/>
              </a:ext>
            </a:extLst>
          </p:cNvPr>
          <p:cNvSpPr>
            <a:spLocks noGrp="1"/>
          </p:cNvSpPr>
          <p:nvPr>
            <p:ph idx="1"/>
          </p:nvPr>
        </p:nvSpPr>
        <p:spPr/>
        <p:txBody>
          <a:bodyPr/>
          <a:lstStyle/>
          <a:p>
            <a:r>
              <a:rPr lang="en-US" b="0" i="0" dirty="0">
                <a:solidFill>
                  <a:srgbClr val="444444"/>
                </a:solidFill>
                <a:effectLst/>
                <a:latin typeface="Roboto" panose="02000000000000000000" pitchFamily="2" charset="0"/>
              </a:rPr>
              <a:t>A common pattern in Angular is sharing data between a parent component and one or more child components.</a:t>
            </a:r>
          </a:p>
          <a:p>
            <a:r>
              <a:rPr lang="en-US" dirty="0"/>
              <a:t>@Input() lets a parent component update data in the child component. </a:t>
            </a:r>
          </a:p>
          <a:p>
            <a:r>
              <a:rPr lang="en-US" dirty="0"/>
              <a:t>Conversely, @Output() lets the child send data to a parent component.</a:t>
            </a:r>
          </a:p>
          <a:p>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allocationPID</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any</a:t>
            </a:r>
            <a:r>
              <a:rPr lang="en-IN" b="0" dirty="0">
                <a:solidFill>
                  <a:srgbClr val="CCCCCC"/>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2424953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2367-1F69-6E3A-A287-26F7CF4646A2}"/>
              </a:ext>
            </a:extLst>
          </p:cNvPr>
          <p:cNvSpPr>
            <a:spLocks noGrp="1"/>
          </p:cNvSpPr>
          <p:nvPr>
            <p:ph type="title"/>
          </p:nvPr>
        </p:nvSpPr>
        <p:spPr/>
        <p:txBody>
          <a:bodyPr/>
          <a:lstStyle/>
          <a:p>
            <a:r>
              <a:rPr lang="en-IN" dirty="0" err="1"/>
              <a:t>EventEmitter</a:t>
            </a:r>
            <a:endParaRPr lang="en-IN" dirty="0"/>
          </a:p>
        </p:txBody>
      </p:sp>
      <p:sp>
        <p:nvSpPr>
          <p:cNvPr id="3" name="Content Placeholder 2">
            <a:extLst>
              <a:ext uri="{FF2B5EF4-FFF2-40B4-BE49-F238E27FC236}">
                <a16:creationId xmlns:a16="http://schemas.microsoft.com/office/drawing/2014/main" id="{B618841E-522D-EF10-2B32-D1F7C2C0E53E}"/>
              </a:ext>
            </a:extLst>
          </p:cNvPr>
          <p:cNvSpPr>
            <a:spLocks noGrp="1"/>
          </p:cNvSpPr>
          <p:nvPr>
            <p:ph idx="1"/>
          </p:nvPr>
        </p:nvSpPr>
        <p:spPr/>
        <p:txBody>
          <a:bodyPr/>
          <a:lstStyle/>
          <a:p>
            <a:r>
              <a:rPr lang="en-US" dirty="0"/>
              <a:t>Use in components with the @Output directive to emit custom events synchronously or asynchronously, and register handlers for those events by subscribing to an instance.</a:t>
            </a:r>
          </a:p>
          <a:p>
            <a:r>
              <a:rPr lang="en-IN" b="0" dirty="0">
                <a:solidFill>
                  <a:srgbClr val="CCCCCC"/>
                </a:solidFill>
                <a:effectLst/>
                <a:latin typeface="Consolas" panose="020B0609020204030204" pitchFamily="49" charset="0"/>
              </a:rPr>
              <a:t> </a:t>
            </a:r>
            <a:r>
              <a:rPr lang="en-IN" sz="2400" b="0" dirty="0">
                <a:solidFill>
                  <a:srgbClr val="6A9955"/>
                </a:solidFill>
                <a:effectLst/>
                <a:latin typeface="Consolas" panose="020B0609020204030204" pitchFamily="49" charset="0"/>
              </a:rPr>
              <a:t>@Output() </a:t>
            </a:r>
            <a:r>
              <a:rPr lang="en-IN" sz="2400" b="0" dirty="0" err="1">
                <a:solidFill>
                  <a:srgbClr val="6A9955"/>
                </a:solidFill>
                <a:effectLst/>
                <a:latin typeface="Consolas" panose="020B0609020204030204" pitchFamily="49" charset="0"/>
              </a:rPr>
              <a:t>newAllocationCount:EventEmitter</a:t>
            </a:r>
            <a:r>
              <a:rPr lang="en-IN" sz="2400" b="0" dirty="0">
                <a:solidFill>
                  <a:srgbClr val="6A9955"/>
                </a:solidFill>
                <a:effectLst/>
                <a:latin typeface="Consolas" panose="020B0609020204030204" pitchFamily="49" charset="0"/>
              </a:rPr>
              <a:t>&lt;string&gt;= new </a:t>
            </a:r>
            <a:r>
              <a:rPr lang="en-IN" sz="2400" b="0" dirty="0" err="1">
                <a:solidFill>
                  <a:srgbClr val="6A9955"/>
                </a:solidFill>
                <a:effectLst/>
                <a:latin typeface="Consolas" panose="020B0609020204030204" pitchFamily="49" charset="0"/>
              </a:rPr>
              <a:t>EventEmitter</a:t>
            </a:r>
            <a:r>
              <a:rPr lang="en-IN" sz="2400" b="0" dirty="0">
                <a:solidFill>
                  <a:srgbClr val="6A9955"/>
                </a:solidFill>
                <a:effectLst/>
                <a:latin typeface="Consolas" panose="020B0609020204030204" pitchFamily="49" charset="0"/>
              </a:rPr>
              <a:t>();</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r>
              <a:rPr lang="en-IN" sz="2400" b="0" dirty="0">
                <a:solidFill>
                  <a:srgbClr val="4EC9B0"/>
                </a:solidFill>
                <a:effectLst/>
                <a:latin typeface="Consolas" panose="020B0609020204030204" pitchFamily="49" charset="0"/>
              </a:rPr>
              <a:t>Output</a:t>
            </a:r>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newAllocationArray</a:t>
            </a:r>
            <a:r>
              <a:rPr lang="en-IN" sz="2400" b="0" dirty="0" err="1">
                <a:solidFill>
                  <a:srgbClr val="D4D4D4"/>
                </a:solidFill>
                <a:effectLst/>
                <a:latin typeface="Consolas" panose="020B0609020204030204" pitchFamily="49" charset="0"/>
              </a:rPr>
              <a:t>:</a:t>
            </a:r>
            <a:r>
              <a:rPr lang="en-IN" sz="2400" b="0" dirty="0" err="1">
                <a:solidFill>
                  <a:srgbClr val="4EC9B0"/>
                </a:solidFill>
                <a:effectLst/>
                <a:latin typeface="Consolas" panose="020B0609020204030204" pitchFamily="49" charset="0"/>
              </a:rPr>
              <a:t>EventEmitter</a:t>
            </a:r>
            <a:r>
              <a:rPr lang="en-IN" sz="2400" b="0" dirty="0">
                <a:solidFill>
                  <a:srgbClr val="CCCCCC"/>
                </a:solidFill>
                <a:effectLst/>
                <a:latin typeface="Consolas" panose="020B0609020204030204" pitchFamily="49" charset="0"/>
              </a:rPr>
              <a:t>&lt;</a:t>
            </a:r>
            <a:r>
              <a:rPr lang="en-IN" sz="2400" b="0" dirty="0" err="1">
                <a:solidFill>
                  <a:srgbClr val="4EC9B0"/>
                </a:solidFill>
                <a:effectLst/>
                <a:latin typeface="Consolas" panose="020B0609020204030204" pitchFamily="49" charset="0"/>
              </a:rPr>
              <a:t>NewAllocationModel</a:t>
            </a:r>
            <a:r>
              <a:rPr lang="en-IN" sz="2400" b="0" dirty="0">
                <a:solidFill>
                  <a:srgbClr val="CCCCCC"/>
                </a:solidFill>
                <a:effectLst/>
                <a:latin typeface="Consolas" panose="020B0609020204030204" pitchFamily="49" charset="0"/>
              </a:rPr>
              <a:t>[]&gt;</a:t>
            </a:r>
            <a:r>
              <a:rPr lang="en-IN" sz="2400" b="0" dirty="0">
                <a:solidFill>
                  <a:srgbClr val="D4D4D4"/>
                </a:solidFill>
                <a:effectLst/>
                <a:latin typeface="Consolas" panose="020B0609020204030204" pitchFamily="49" charset="0"/>
              </a:rPr>
              <a:t>=</a:t>
            </a:r>
            <a:r>
              <a:rPr lang="en-IN" sz="2400" b="0" dirty="0">
                <a:solidFill>
                  <a:srgbClr val="CCCCCC"/>
                </a:solidFill>
                <a:effectLst/>
                <a:latin typeface="Consolas" panose="020B0609020204030204" pitchFamily="49" charset="0"/>
              </a:rPr>
              <a:t> </a:t>
            </a:r>
            <a:r>
              <a:rPr lang="en-IN" sz="2400" b="0" dirty="0">
                <a:solidFill>
                  <a:srgbClr val="569CD6"/>
                </a:solidFill>
                <a:effectLst/>
                <a:latin typeface="Consolas" panose="020B0609020204030204" pitchFamily="49" charset="0"/>
              </a:rPr>
              <a:t>new</a:t>
            </a:r>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EventEmitter</a:t>
            </a:r>
            <a:r>
              <a:rPr lang="en-IN" sz="2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87250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4788-CB99-3E3A-E623-18D7C5E11606}"/>
              </a:ext>
            </a:extLst>
          </p:cNvPr>
          <p:cNvSpPr>
            <a:spLocks noGrp="1"/>
          </p:cNvSpPr>
          <p:nvPr>
            <p:ph type="title"/>
          </p:nvPr>
        </p:nvSpPr>
        <p:spPr/>
        <p:txBody>
          <a:bodyPr/>
          <a:lstStyle/>
          <a:p>
            <a:r>
              <a:rPr lang="en-US" dirty="0"/>
              <a:t>interceptor</a:t>
            </a:r>
            <a:endParaRPr lang="en-IN" dirty="0"/>
          </a:p>
        </p:txBody>
      </p:sp>
      <p:sp>
        <p:nvSpPr>
          <p:cNvPr id="3" name="Content Placeholder 2">
            <a:extLst>
              <a:ext uri="{FF2B5EF4-FFF2-40B4-BE49-F238E27FC236}">
                <a16:creationId xmlns:a16="http://schemas.microsoft.com/office/drawing/2014/main" id="{9CFB7E68-9EF7-7C7A-C19A-D232E8E56248}"/>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an interceptor is a middleware service.</a:t>
            </a:r>
          </a:p>
          <a:p>
            <a:r>
              <a:rPr lang="en-US" dirty="0"/>
              <a:t>The interceptors work between our app and the server and interact with the request and response.</a:t>
            </a:r>
            <a:endParaRPr lang="en-IN" dirty="0"/>
          </a:p>
        </p:txBody>
      </p:sp>
    </p:spTree>
    <p:extLst>
      <p:ext uri="{BB962C8B-B14F-4D97-AF65-F5344CB8AC3E}">
        <p14:creationId xmlns:p14="http://schemas.microsoft.com/office/powerpoint/2010/main" val="3706147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4E7D-68C6-662C-9692-CDE64D13D3E8}"/>
              </a:ext>
            </a:extLst>
          </p:cNvPr>
          <p:cNvSpPr>
            <a:spLocks noGrp="1"/>
          </p:cNvSpPr>
          <p:nvPr>
            <p:ph type="title"/>
          </p:nvPr>
        </p:nvSpPr>
        <p:spPr/>
        <p:txBody>
          <a:bodyPr/>
          <a:lstStyle/>
          <a:p>
            <a:r>
              <a:rPr lang="en-IN" b="0" dirty="0">
                <a:solidFill>
                  <a:srgbClr val="000000"/>
                </a:solidFill>
                <a:effectLst/>
                <a:latin typeface="Metric"/>
              </a:rPr>
              <a:t>Why Use Interceptors?</a:t>
            </a:r>
            <a:endParaRPr lang="en-IN" dirty="0"/>
          </a:p>
        </p:txBody>
      </p:sp>
      <p:sp>
        <p:nvSpPr>
          <p:cNvPr id="3" name="Content Placeholder 2">
            <a:extLst>
              <a:ext uri="{FF2B5EF4-FFF2-40B4-BE49-F238E27FC236}">
                <a16:creationId xmlns:a16="http://schemas.microsoft.com/office/drawing/2014/main" id="{BF0D14E0-780E-6189-BFCF-078AA07B0639}"/>
              </a:ext>
            </a:extLst>
          </p:cNvPr>
          <p:cNvSpPr>
            <a:spLocks noGrp="1"/>
          </p:cNvSpPr>
          <p:nvPr>
            <p:ph idx="1"/>
          </p:nvPr>
        </p:nvSpPr>
        <p:spPr/>
        <p:txBody>
          <a:bodyPr/>
          <a:lstStyle/>
          <a:p>
            <a:pPr algn="l"/>
            <a:r>
              <a:rPr lang="en-US" b="0" i="0" dirty="0">
                <a:solidFill>
                  <a:srgbClr val="383F55"/>
                </a:solidFill>
                <a:effectLst/>
                <a:latin typeface="Metric"/>
              </a:rPr>
              <a:t>Interceptors help us ensure to process all HTTP requests and responses before sending or getting the request, giving us the power to manage communication.</a:t>
            </a:r>
          </a:p>
          <a:p>
            <a:pPr algn="l"/>
            <a:r>
              <a:rPr lang="en-US" b="0" i="0" dirty="0">
                <a:solidFill>
                  <a:srgbClr val="383F55"/>
                </a:solidFill>
                <a:effectLst/>
                <a:latin typeface="Metric"/>
              </a:rPr>
              <a:t>We have several places or scenarios to use them:</a:t>
            </a:r>
          </a:p>
          <a:p>
            <a:pPr lvl="1"/>
            <a:r>
              <a:rPr lang="en-US" b="0" i="0" dirty="0">
                <a:solidFill>
                  <a:srgbClr val="383F55"/>
                </a:solidFill>
                <a:effectLst/>
                <a:latin typeface="Metric"/>
              </a:rPr>
              <a:t>Logging and reporting progress</a:t>
            </a:r>
          </a:p>
          <a:p>
            <a:pPr lvl="1"/>
            <a:r>
              <a:rPr lang="en-US" b="0" i="0" dirty="0">
                <a:solidFill>
                  <a:srgbClr val="383F55"/>
                </a:solidFill>
                <a:effectLst/>
                <a:latin typeface="Metric"/>
              </a:rPr>
              <a:t>Adding headers to the request</a:t>
            </a:r>
          </a:p>
          <a:p>
            <a:pPr lvl="1"/>
            <a:r>
              <a:rPr lang="en-US" b="0" i="0" dirty="0">
                <a:solidFill>
                  <a:srgbClr val="383F55"/>
                </a:solidFill>
                <a:effectLst/>
                <a:latin typeface="Metric"/>
              </a:rPr>
              <a:t>Client-side caching</a:t>
            </a:r>
          </a:p>
          <a:p>
            <a:endParaRPr lang="en-IN" dirty="0"/>
          </a:p>
        </p:txBody>
      </p:sp>
    </p:spTree>
    <p:extLst>
      <p:ext uri="{BB962C8B-B14F-4D97-AF65-F5344CB8AC3E}">
        <p14:creationId xmlns:p14="http://schemas.microsoft.com/office/powerpoint/2010/main" val="165088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8322-DD54-B722-0FE7-46966ED646DA}"/>
              </a:ext>
            </a:extLst>
          </p:cNvPr>
          <p:cNvSpPr>
            <a:spLocks noGrp="1"/>
          </p:cNvSpPr>
          <p:nvPr>
            <p:ph type="title"/>
          </p:nvPr>
        </p:nvSpPr>
        <p:spPr/>
        <p:txBody>
          <a:bodyPr/>
          <a:lstStyle/>
          <a:p>
            <a:r>
              <a:rPr lang="en-IN" dirty="0" err="1"/>
              <a:t>HttpInterceptor</a:t>
            </a:r>
            <a:endParaRPr lang="en-IN" dirty="0"/>
          </a:p>
        </p:txBody>
      </p:sp>
      <p:sp>
        <p:nvSpPr>
          <p:cNvPr id="3" name="Content Placeholder 2">
            <a:extLst>
              <a:ext uri="{FF2B5EF4-FFF2-40B4-BE49-F238E27FC236}">
                <a16:creationId xmlns:a16="http://schemas.microsoft.com/office/drawing/2014/main" id="{A0386405-CA42-A1FF-0FFF-3EB43B2A1AE5}"/>
              </a:ext>
            </a:extLst>
          </p:cNvPr>
          <p:cNvSpPr>
            <a:spLocks noGrp="1"/>
          </p:cNvSpPr>
          <p:nvPr>
            <p:ph idx="1"/>
          </p:nvPr>
        </p:nvSpPr>
        <p:spPr/>
        <p:txBody>
          <a:bodyPr>
            <a:noAutofit/>
          </a:bodyPr>
          <a:lstStyle/>
          <a:p>
            <a:r>
              <a:rPr lang="en-US" sz="1400" dirty="0"/>
              <a:t>Intercepts and handles an </a:t>
            </a:r>
            <a:r>
              <a:rPr lang="en-US" sz="1400" dirty="0" err="1"/>
              <a:t>HttpRequest</a:t>
            </a:r>
            <a:r>
              <a:rPr lang="en-US" sz="1400" dirty="0"/>
              <a:t> or </a:t>
            </a:r>
            <a:r>
              <a:rPr lang="en-US" sz="1400" dirty="0" err="1"/>
              <a:t>HttpResponse</a:t>
            </a:r>
            <a:r>
              <a:rPr lang="en-US" sz="1400" dirty="0"/>
              <a:t>.</a:t>
            </a:r>
          </a:p>
          <a:p>
            <a:pPr marL="0" indent="0">
              <a:buNone/>
            </a:pPr>
            <a:endParaRPr lang="en-US" sz="1400" dirty="0"/>
          </a:p>
          <a:p>
            <a:pPr marL="0"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Injectable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'@angular/core'</a:t>
            </a:r>
            <a:r>
              <a:rPr lang="en-IN" sz="1400" b="0" dirty="0">
                <a:solidFill>
                  <a:srgbClr val="CCCCCC"/>
                </a:solidFill>
                <a:effectLst/>
              </a:rPr>
              <a:t>;</a:t>
            </a:r>
          </a:p>
          <a:p>
            <a:pPr marL="0" indent="0">
              <a:spcBef>
                <a:spcPts val="0"/>
              </a:spcBef>
              <a:buNone/>
            </a:pPr>
            <a:r>
              <a:rPr lang="en-IN" sz="1400" b="0" dirty="0">
                <a:solidFill>
                  <a:srgbClr val="C586C0"/>
                </a:solidFill>
                <a:effectLst/>
              </a:rPr>
              <a:t>import</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err="1">
                <a:solidFill>
                  <a:srgbClr val="9CDCFE"/>
                </a:solidFill>
                <a:effectLst/>
              </a:rPr>
              <a:t>HttpEvent</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HttpInterceptor</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HttpHandler</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HttpRequest</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'@angular/common/http'</a:t>
            </a:r>
            <a:r>
              <a:rPr lang="en-IN" sz="1400" b="0" dirty="0">
                <a:solidFill>
                  <a:srgbClr val="CCCCCC"/>
                </a:solidFill>
                <a:effectLst/>
              </a:rPr>
              <a:t>;</a:t>
            </a:r>
          </a:p>
          <a:p>
            <a:pPr marL="0" indent="0">
              <a:spcBef>
                <a:spcPts val="0"/>
              </a:spcBef>
              <a:buNone/>
            </a:pPr>
            <a:r>
              <a:rPr lang="en-IN" sz="1400" b="0" dirty="0">
                <a:solidFill>
                  <a:srgbClr val="C586C0"/>
                </a:solidFill>
                <a:effectLst/>
              </a:rPr>
              <a:t>import</a:t>
            </a:r>
            <a:r>
              <a:rPr lang="en-IN" sz="1400" b="0" dirty="0">
                <a:solidFill>
                  <a:srgbClr val="CCCCCC"/>
                </a:solidFill>
                <a:effectLst/>
              </a:rPr>
              <a:t> { </a:t>
            </a:r>
            <a:r>
              <a:rPr lang="en-IN" sz="1400" b="0" dirty="0">
                <a:solidFill>
                  <a:srgbClr val="9CDCFE"/>
                </a:solidFill>
                <a:effectLst/>
              </a:rPr>
              <a:t>Observable</a:t>
            </a:r>
            <a:r>
              <a:rPr lang="en-IN" sz="1400" b="0" dirty="0">
                <a:solidFill>
                  <a:srgbClr val="CCCCCC"/>
                </a:solidFill>
                <a:effectLst/>
              </a:rPr>
              <a:t> } </a:t>
            </a:r>
            <a:r>
              <a:rPr lang="en-IN" sz="1400" b="0" dirty="0">
                <a:solidFill>
                  <a:srgbClr val="C586C0"/>
                </a:solidFill>
                <a:effectLst/>
              </a:rPr>
              <a:t>from</a:t>
            </a:r>
            <a:r>
              <a:rPr lang="en-IN" sz="1400" b="0" dirty="0">
                <a:solidFill>
                  <a:srgbClr val="CCCCCC"/>
                </a:solidFill>
                <a:effectLst/>
              </a:rPr>
              <a:t> </a:t>
            </a:r>
            <a:r>
              <a:rPr lang="en-IN" sz="1400" b="0" dirty="0">
                <a:solidFill>
                  <a:srgbClr val="CE9178"/>
                </a:solidFill>
                <a:effectLst/>
              </a:rPr>
              <a:t>'</a:t>
            </a:r>
            <a:r>
              <a:rPr lang="en-IN" sz="1400" b="0" dirty="0" err="1">
                <a:solidFill>
                  <a:srgbClr val="CE9178"/>
                </a:solidFill>
                <a:effectLst/>
              </a:rPr>
              <a:t>rxjs</a:t>
            </a:r>
            <a:r>
              <a:rPr lang="en-IN" sz="1400" b="0" dirty="0">
                <a:solidFill>
                  <a:srgbClr val="CE9178"/>
                </a:solidFill>
                <a:effectLst/>
              </a:rPr>
              <a:t>'</a:t>
            </a:r>
            <a:r>
              <a:rPr lang="en-IN" sz="1400" b="0" dirty="0">
                <a:solidFill>
                  <a:srgbClr val="CCCCCC"/>
                </a:solidFill>
                <a:effectLst/>
              </a:rPr>
              <a:t>;</a:t>
            </a:r>
          </a:p>
          <a:p>
            <a:pPr marL="0" indent="0">
              <a:spcBef>
                <a:spcPts val="0"/>
              </a:spcBef>
              <a:buNone/>
            </a:pPr>
            <a:r>
              <a:rPr lang="en-IN" sz="1400" b="0" dirty="0">
                <a:solidFill>
                  <a:srgbClr val="6A9955"/>
                </a:solidFill>
                <a:effectLst/>
              </a:rPr>
              <a:t>//import { </a:t>
            </a:r>
            <a:r>
              <a:rPr lang="en-IN" sz="1400" b="0" dirty="0" err="1">
                <a:solidFill>
                  <a:srgbClr val="6A9955"/>
                </a:solidFill>
                <a:effectLst/>
              </a:rPr>
              <a:t>AuthService</a:t>
            </a:r>
            <a:r>
              <a:rPr lang="en-IN" sz="1400" b="0" dirty="0">
                <a:solidFill>
                  <a:srgbClr val="6A9955"/>
                </a:solidFill>
                <a:effectLst/>
              </a:rPr>
              <a:t> } from './</a:t>
            </a:r>
            <a:r>
              <a:rPr lang="en-IN" sz="1400" b="0" dirty="0" err="1">
                <a:solidFill>
                  <a:srgbClr val="6A9955"/>
                </a:solidFill>
                <a:effectLst/>
              </a:rPr>
              <a:t>auth.service</a:t>
            </a:r>
            <a:r>
              <a:rPr lang="en-IN" sz="1400" b="0" dirty="0">
                <a:solidFill>
                  <a:srgbClr val="6A9955"/>
                </a:solidFill>
                <a:effectLst/>
              </a:rPr>
              <a:t>';</a:t>
            </a:r>
            <a:endParaRPr lang="en-IN" sz="1400" b="0" dirty="0">
              <a:solidFill>
                <a:srgbClr val="CCCCCC"/>
              </a:solidFill>
              <a:effectLst/>
            </a:endParaRPr>
          </a:p>
          <a:p>
            <a:pPr marL="0" indent="0">
              <a:spcBef>
                <a:spcPts val="0"/>
              </a:spcBef>
              <a:buNone/>
            </a:pPr>
            <a:br>
              <a:rPr lang="en-IN" sz="1400" b="0" dirty="0">
                <a:solidFill>
                  <a:srgbClr val="CCCCCC"/>
                </a:solidFill>
                <a:effectLst/>
              </a:rPr>
            </a:br>
            <a:r>
              <a:rPr lang="en-IN" sz="1400" b="0" dirty="0">
                <a:solidFill>
                  <a:srgbClr val="CCCCCC"/>
                </a:solidFill>
                <a:effectLst/>
              </a:rPr>
              <a:t>@</a:t>
            </a:r>
            <a:r>
              <a:rPr lang="en-IN" sz="1400" b="0" dirty="0">
                <a:solidFill>
                  <a:srgbClr val="4EC9B0"/>
                </a:solidFill>
                <a:effectLst/>
              </a:rPr>
              <a:t>Injectable</a:t>
            </a:r>
            <a:r>
              <a:rPr lang="en-IN" sz="1400" b="0" dirty="0">
                <a:solidFill>
                  <a:srgbClr val="CCCCCC"/>
                </a:solidFill>
                <a:effectLst/>
              </a:rPr>
              <a:t>()</a:t>
            </a:r>
          </a:p>
          <a:p>
            <a:pPr marL="0" indent="0">
              <a:spcBef>
                <a:spcPts val="0"/>
              </a:spcBef>
              <a:buNone/>
            </a:pPr>
            <a:r>
              <a:rPr lang="en-IN" sz="1400" b="0" dirty="0">
                <a:solidFill>
                  <a:srgbClr val="C586C0"/>
                </a:solidFill>
                <a:effectLst/>
              </a:rPr>
              <a:t>export</a:t>
            </a:r>
            <a:r>
              <a:rPr lang="en-IN" sz="1400" b="0" dirty="0">
                <a:solidFill>
                  <a:srgbClr val="CCCCCC"/>
                </a:solidFill>
                <a:effectLst/>
              </a:rPr>
              <a:t> </a:t>
            </a:r>
            <a:r>
              <a:rPr lang="en-IN" sz="1400" b="0" dirty="0">
                <a:solidFill>
                  <a:srgbClr val="569CD6"/>
                </a:solidFill>
                <a:effectLst/>
              </a:rPr>
              <a:t>class</a:t>
            </a:r>
            <a:r>
              <a:rPr lang="en-IN" sz="1400" b="0" dirty="0">
                <a:solidFill>
                  <a:srgbClr val="CCCCCC"/>
                </a:solidFill>
                <a:effectLst/>
              </a:rPr>
              <a:t> </a:t>
            </a:r>
            <a:r>
              <a:rPr lang="en-IN" sz="1400" b="0" dirty="0" err="1">
                <a:solidFill>
                  <a:srgbClr val="4EC9B0"/>
                </a:solidFill>
                <a:effectLst/>
              </a:rPr>
              <a:t>AuthInterceptor</a:t>
            </a:r>
            <a:r>
              <a:rPr lang="en-IN" sz="1400" b="0" dirty="0">
                <a:solidFill>
                  <a:srgbClr val="CCCCCC"/>
                </a:solidFill>
                <a:effectLst/>
              </a:rPr>
              <a:t> </a:t>
            </a:r>
            <a:r>
              <a:rPr lang="en-IN" sz="1400" b="0" dirty="0">
                <a:solidFill>
                  <a:srgbClr val="569CD6"/>
                </a:solidFill>
                <a:effectLst/>
              </a:rPr>
              <a:t>implements</a:t>
            </a:r>
            <a:r>
              <a:rPr lang="en-IN" sz="1400" b="0" dirty="0">
                <a:solidFill>
                  <a:srgbClr val="CCCCCC"/>
                </a:solidFill>
                <a:effectLst/>
              </a:rPr>
              <a:t> </a:t>
            </a:r>
            <a:r>
              <a:rPr lang="en-IN" sz="1400" b="0" dirty="0" err="1">
                <a:solidFill>
                  <a:srgbClr val="4EC9B0"/>
                </a:solidFill>
                <a:effectLst/>
              </a:rPr>
              <a:t>HttpInterceptor</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a:solidFill>
                  <a:srgbClr val="569CD6"/>
                </a:solidFill>
                <a:effectLst/>
              </a:rPr>
              <a:t>constructor</a:t>
            </a:r>
            <a:r>
              <a:rPr lang="en-IN" sz="1400" b="0" dirty="0">
                <a:solidFill>
                  <a:srgbClr val="CCCCCC"/>
                </a:solidFill>
                <a:effectLst/>
              </a:rPr>
              <a:t>(</a:t>
            </a:r>
            <a:r>
              <a:rPr lang="en-IN" sz="1400" b="0" dirty="0">
                <a:solidFill>
                  <a:srgbClr val="6A9955"/>
                </a:solidFill>
                <a:effectLst/>
              </a:rPr>
              <a:t>/*private </a:t>
            </a:r>
            <a:r>
              <a:rPr lang="en-IN" sz="1400" b="0" dirty="0" err="1">
                <a:solidFill>
                  <a:srgbClr val="6A9955"/>
                </a:solidFill>
                <a:effectLst/>
              </a:rPr>
              <a:t>authService</a:t>
            </a:r>
            <a:r>
              <a:rPr lang="en-IN" sz="1400" b="0" dirty="0">
                <a:solidFill>
                  <a:srgbClr val="6A9955"/>
                </a:solidFill>
                <a:effectLst/>
              </a:rPr>
              <a:t>: </a:t>
            </a:r>
            <a:r>
              <a:rPr lang="en-IN" sz="1400" b="0" dirty="0" err="1">
                <a:solidFill>
                  <a:srgbClr val="6A9955"/>
                </a:solidFill>
                <a:effectLst/>
              </a:rPr>
              <a:t>AuthService</a:t>
            </a:r>
            <a:r>
              <a:rPr lang="en-IN" sz="1400" b="0" dirty="0">
                <a:solidFill>
                  <a:srgbClr val="6A9955"/>
                </a:solidFill>
                <a:effectLst/>
              </a:rPr>
              <a:t>*/</a:t>
            </a:r>
            <a:r>
              <a:rPr lang="en-IN" sz="1400" b="0" dirty="0">
                <a:solidFill>
                  <a:srgbClr val="CCCCCC"/>
                </a:solidFill>
                <a:effectLst/>
              </a:rPr>
              <a:t>) {}</a:t>
            </a:r>
          </a:p>
          <a:p>
            <a:pPr marL="0" indent="0">
              <a:spcBef>
                <a:spcPts val="0"/>
              </a:spcBef>
              <a:buNone/>
            </a:pPr>
            <a:endParaRPr lang="en-IN" sz="1400" dirty="0">
              <a:solidFill>
                <a:srgbClr val="CCCCCC"/>
              </a:solidFill>
            </a:endParaRPr>
          </a:p>
          <a:p>
            <a:pPr marL="0" indent="0">
              <a:spcBef>
                <a:spcPts val="0"/>
              </a:spcBef>
              <a:buNone/>
            </a:pPr>
            <a:r>
              <a:rPr lang="en-IN" sz="1400" b="0" dirty="0">
                <a:solidFill>
                  <a:srgbClr val="CCCCCC"/>
                </a:solidFill>
                <a:effectLst/>
              </a:rPr>
              <a:t>  </a:t>
            </a:r>
            <a:r>
              <a:rPr lang="en-IN" sz="1400" b="0" dirty="0">
                <a:solidFill>
                  <a:srgbClr val="DCDCAA"/>
                </a:solidFill>
                <a:effectLst/>
              </a:rPr>
              <a:t>intercept</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req</a:t>
            </a:r>
            <a:r>
              <a:rPr lang="en-IN" sz="1400" b="0" dirty="0">
                <a:solidFill>
                  <a:srgbClr val="D4D4D4"/>
                </a:solidFill>
                <a:effectLst/>
              </a:rPr>
              <a:t>:</a:t>
            </a:r>
            <a:r>
              <a:rPr lang="en-IN" sz="1400" b="0" dirty="0">
                <a:solidFill>
                  <a:srgbClr val="CCCCCC"/>
                </a:solidFill>
                <a:effectLst/>
              </a:rPr>
              <a:t> </a:t>
            </a:r>
            <a:r>
              <a:rPr lang="en-IN" sz="1400" b="0" dirty="0" err="1">
                <a:solidFill>
                  <a:srgbClr val="4EC9B0"/>
                </a:solidFill>
                <a:effectLst/>
              </a:rPr>
              <a:t>HttpRequest</a:t>
            </a:r>
            <a:r>
              <a:rPr lang="en-IN" sz="1400" b="0" dirty="0">
                <a:solidFill>
                  <a:srgbClr val="CCCCCC"/>
                </a:solidFill>
                <a:effectLst/>
              </a:rPr>
              <a:t>&lt;</a:t>
            </a:r>
            <a:r>
              <a:rPr lang="en-IN" sz="1400" b="0" dirty="0">
                <a:solidFill>
                  <a:srgbClr val="4EC9B0"/>
                </a:solidFill>
                <a:effectLst/>
              </a:rPr>
              <a:t>any</a:t>
            </a:r>
            <a:r>
              <a:rPr lang="en-IN" sz="1400" b="0" dirty="0">
                <a:solidFill>
                  <a:srgbClr val="CCCCCC"/>
                </a:solidFill>
                <a:effectLst/>
              </a:rPr>
              <a:t>&gt;,</a:t>
            </a:r>
          </a:p>
          <a:p>
            <a:pPr marL="0" indent="0">
              <a:spcBef>
                <a:spcPts val="0"/>
              </a:spcBef>
              <a:buNone/>
            </a:pPr>
            <a:r>
              <a:rPr lang="en-IN" sz="1400" b="0" dirty="0">
                <a:solidFill>
                  <a:srgbClr val="CCCCCC"/>
                </a:solidFill>
                <a:effectLst/>
              </a:rPr>
              <a:t>    </a:t>
            </a:r>
            <a:r>
              <a:rPr lang="en-IN" sz="1400" b="0" dirty="0">
                <a:solidFill>
                  <a:srgbClr val="9CDCFE"/>
                </a:solidFill>
                <a:effectLst/>
              </a:rPr>
              <a:t>next</a:t>
            </a:r>
            <a:r>
              <a:rPr lang="en-IN" sz="1400" b="0" dirty="0">
                <a:solidFill>
                  <a:srgbClr val="D4D4D4"/>
                </a:solidFill>
                <a:effectLst/>
              </a:rPr>
              <a:t>:</a:t>
            </a:r>
            <a:r>
              <a:rPr lang="en-IN" sz="1400" b="0" dirty="0">
                <a:solidFill>
                  <a:srgbClr val="CCCCCC"/>
                </a:solidFill>
                <a:effectLst/>
              </a:rPr>
              <a:t> </a:t>
            </a:r>
            <a:r>
              <a:rPr lang="en-IN" sz="1400" b="0" dirty="0" err="1">
                <a:solidFill>
                  <a:srgbClr val="4EC9B0"/>
                </a:solidFill>
                <a:effectLst/>
              </a:rPr>
              <a:t>HttpHandler</a:t>
            </a:r>
            <a:endParaRPr lang="en-IN" sz="1400" b="0" dirty="0">
              <a:solidFill>
                <a:srgbClr val="CCCCCC"/>
              </a:solidFill>
              <a:effectLst/>
            </a:endParaRPr>
          </a:p>
          <a:p>
            <a:pPr marL="0" indent="0">
              <a:spcBef>
                <a:spcPts val="0"/>
              </a:spcBef>
              <a:buNone/>
            </a:pP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r>
              <a:rPr lang="en-IN" sz="1400" b="0" dirty="0">
                <a:solidFill>
                  <a:srgbClr val="4EC9B0"/>
                </a:solidFill>
                <a:effectLst/>
              </a:rPr>
              <a:t>Observable</a:t>
            </a:r>
            <a:r>
              <a:rPr lang="en-IN" sz="1400" b="0" dirty="0">
                <a:solidFill>
                  <a:srgbClr val="CCCCCC"/>
                </a:solidFill>
                <a:effectLst/>
              </a:rPr>
              <a:t>&lt;</a:t>
            </a:r>
            <a:r>
              <a:rPr lang="en-IN" sz="1400" b="0" dirty="0" err="1">
                <a:solidFill>
                  <a:srgbClr val="4EC9B0"/>
                </a:solidFill>
                <a:effectLst/>
              </a:rPr>
              <a:t>HttpEvent</a:t>
            </a:r>
            <a:r>
              <a:rPr lang="en-IN" sz="1400" b="0" dirty="0">
                <a:solidFill>
                  <a:srgbClr val="CCCCCC"/>
                </a:solidFill>
                <a:effectLst/>
              </a:rPr>
              <a:t>&lt;</a:t>
            </a:r>
            <a:r>
              <a:rPr lang="en-IN" sz="1400" b="0" dirty="0">
                <a:solidFill>
                  <a:srgbClr val="4EC9B0"/>
                </a:solidFill>
                <a:effectLst/>
              </a:rPr>
              <a:t>any</a:t>
            </a:r>
            <a:r>
              <a:rPr lang="en-IN" sz="1400" b="0" dirty="0">
                <a:solidFill>
                  <a:srgbClr val="CCCCCC"/>
                </a:solidFill>
                <a:effectLst/>
              </a:rPr>
              <a:t>&gt;&gt; {</a:t>
            </a:r>
            <a:br>
              <a:rPr lang="en-IN" sz="1400" b="0" dirty="0">
                <a:solidFill>
                  <a:srgbClr val="CCCCCC"/>
                </a:solidFill>
                <a:effectLst/>
              </a:rPr>
            </a:br>
            <a:endParaRPr lang="en-US" sz="1400" dirty="0"/>
          </a:p>
        </p:txBody>
      </p:sp>
    </p:spTree>
    <p:extLst>
      <p:ext uri="{BB962C8B-B14F-4D97-AF65-F5344CB8AC3E}">
        <p14:creationId xmlns:p14="http://schemas.microsoft.com/office/powerpoint/2010/main" val="2542964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8322-DD54-B722-0FE7-46966ED646DA}"/>
              </a:ext>
            </a:extLst>
          </p:cNvPr>
          <p:cNvSpPr>
            <a:spLocks noGrp="1"/>
          </p:cNvSpPr>
          <p:nvPr>
            <p:ph type="title"/>
          </p:nvPr>
        </p:nvSpPr>
        <p:spPr/>
        <p:txBody>
          <a:bodyPr/>
          <a:lstStyle/>
          <a:p>
            <a:r>
              <a:rPr lang="en-IN" dirty="0" err="1"/>
              <a:t>HttpInterceptor</a:t>
            </a:r>
            <a:endParaRPr lang="en-IN" dirty="0"/>
          </a:p>
        </p:txBody>
      </p:sp>
      <p:sp>
        <p:nvSpPr>
          <p:cNvPr id="3" name="Content Placeholder 2">
            <a:extLst>
              <a:ext uri="{FF2B5EF4-FFF2-40B4-BE49-F238E27FC236}">
                <a16:creationId xmlns:a16="http://schemas.microsoft.com/office/drawing/2014/main" id="{A0386405-CA42-A1FF-0FFF-3EB43B2A1AE5}"/>
              </a:ext>
            </a:extLst>
          </p:cNvPr>
          <p:cNvSpPr>
            <a:spLocks noGrp="1"/>
          </p:cNvSpPr>
          <p:nvPr>
            <p:ph idx="1"/>
          </p:nvPr>
        </p:nvSpPr>
        <p:spPr/>
        <p:txBody>
          <a:bodyPr>
            <a:noAutofit/>
          </a:bodyPr>
          <a:lstStyle/>
          <a:p>
            <a:pPr marL="0" indent="0">
              <a:spcBef>
                <a:spcPts val="0"/>
              </a:spcBef>
              <a:buNone/>
            </a:pPr>
            <a:r>
              <a:rPr lang="en-IN" sz="1400" b="0" dirty="0">
                <a:solidFill>
                  <a:srgbClr val="CCCCCC"/>
                </a:solidFill>
                <a:effectLst/>
              </a:rPr>
              <a:t>    </a:t>
            </a:r>
            <a:r>
              <a:rPr lang="en-IN" sz="1400" b="0" dirty="0" err="1">
                <a:solidFill>
                  <a:srgbClr val="569CD6"/>
                </a:solidFill>
                <a:effectLst/>
              </a:rPr>
              <a:t>const</a:t>
            </a:r>
            <a:r>
              <a:rPr lang="en-IN" sz="1400" b="0" dirty="0">
                <a:solidFill>
                  <a:srgbClr val="CCCCCC"/>
                </a:solidFill>
                <a:effectLst/>
              </a:rPr>
              <a:t> </a:t>
            </a:r>
            <a:r>
              <a:rPr lang="en-IN" sz="1400" b="0" dirty="0" err="1">
                <a:solidFill>
                  <a:srgbClr val="4FC1FF"/>
                </a:solidFill>
                <a:effectLst/>
              </a:rPr>
              <a:t>authToken</a:t>
            </a: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r>
              <a:rPr lang="en-IN" sz="1400" b="0" dirty="0">
                <a:solidFill>
                  <a:srgbClr val="CE9178"/>
                </a:solidFill>
                <a:effectLst/>
              </a:rPr>
              <a:t>"eyJhbGciOiJIUzI1NiIsInR5cCI6IkpXVCJ9.eyJzdWIiOiIxMjM0NTY3ODkwIiwibmFtZSI6IkpheWRlZXAgUGF0aWwiLCJpYXQiOjE1MTYyMzkwMjJ9.yt3EOXf60R62Mef2oFpbFh2ihkP5qZ4fM8bjVnF8YhA"</a:t>
            </a:r>
            <a:r>
              <a:rPr lang="en-IN" sz="1400" b="0" dirty="0">
                <a:solidFill>
                  <a:srgbClr val="CCCCCC"/>
                </a:solidFill>
                <a:effectLst/>
              </a:rPr>
              <a:t>;</a:t>
            </a:r>
            <a:r>
              <a:rPr lang="en-IN" sz="1400" b="0" dirty="0">
                <a:solidFill>
                  <a:srgbClr val="6A9955"/>
                </a:solidFill>
                <a:effectLst/>
              </a:rPr>
              <a:t>//</a:t>
            </a:r>
            <a:r>
              <a:rPr lang="en-IN" sz="1400" b="0" dirty="0" err="1">
                <a:solidFill>
                  <a:srgbClr val="6A9955"/>
                </a:solidFill>
                <a:effectLst/>
              </a:rPr>
              <a:t>his.authService.getToken</a:t>
            </a:r>
            <a:r>
              <a:rPr lang="en-IN" sz="1400" b="0" dirty="0">
                <a:solidFill>
                  <a:srgbClr val="6A9955"/>
                </a:solidFill>
                <a:effectLst/>
              </a:rPr>
              <a:t>();</a:t>
            </a:r>
            <a:endParaRPr lang="en-IN" sz="1400" b="0" dirty="0">
              <a:solidFill>
                <a:srgbClr val="CCCCCC"/>
              </a:solidFill>
              <a:effectLst/>
            </a:endParaRPr>
          </a:p>
          <a:p>
            <a:pPr marL="0" indent="0">
              <a:spcBef>
                <a:spcPts val="0"/>
              </a:spcBef>
              <a:buNone/>
            </a:pPr>
            <a:br>
              <a:rPr lang="en-IN" sz="1400" b="0" dirty="0">
                <a:solidFill>
                  <a:srgbClr val="CCCCCC"/>
                </a:solidFill>
                <a:effectLst/>
              </a:rPr>
            </a:br>
            <a:r>
              <a:rPr lang="en-IN" sz="1400" b="0" dirty="0">
                <a:solidFill>
                  <a:srgbClr val="CCCCCC"/>
                </a:solidFill>
                <a:effectLst/>
              </a:rPr>
              <a:t>    </a:t>
            </a:r>
            <a:r>
              <a:rPr lang="en-IN" sz="1400" b="0" dirty="0">
                <a:solidFill>
                  <a:srgbClr val="C586C0"/>
                </a:solidFill>
                <a:effectLst/>
              </a:rPr>
              <a:t>if</a:t>
            </a:r>
            <a:r>
              <a:rPr lang="en-IN" sz="1400" b="0" dirty="0">
                <a:solidFill>
                  <a:srgbClr val="CCCCCC"/>
                </a:solidFill>
                <a:effectLst/>
              </a:rPr>
              <a:t> (</a:t>
            </a:r>
            <a:r>
              <a:rPr lang="en-IN" sz="1400" b="0" dirty="0" err="1">
                <a:solidFill>
                  <a:srgbClr val="4FC1FF"/>
                </a:solidFill>
                <a:effectLst/>
              </a:rPr>
              <a:t>authToken</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a:solidFill>
                  <a:srgbClr val="6A9955"/>
                </a:solidFill>
                <a:effectLst/>
              </a:rPr>
              <a:t>// Clone the request and attach the token</a:t>
            </a:r>
            <a:endParaRPr lang="en-IN" sz="1400" b="0" dirty="0">
              <a:solidFill>
                <a:srgbClr val="CCCCCC"/>
              </a:solidFill>
              <a:effectLst/>
            </a:endParaRPr>
          </a:p>
          <a:p>
            <a:pPr marL="0" indent="0">
              <a:spcBef>
                <a:spcPts val="0"/>
              </a:spcBef>
              <a:buNone/>
            </a:pPr>
            <a:r>
              <a:rPr lang="en-IN" sz="1400" b="0" dirty="0">
                <a:solidFill>
                  <a:srgbClr val="CCCCCC"/>
                </a:solidFill>
                <a:effectLst/>
              </a:rPr>
              <a:t>      </a:t>
            </a:r>
            <a:r>
              <a:rPr lang="en-IN" sz="1400" b="0" dirty="0" err="1">
                <a:solidFill>
                  <a:srgbClr val="569CD6"/>
                </a:solidFill>
                <a:effectLst/>
              </a:rPr>
              <a:t>const</a:t>
            </a:r>
            <a:r>
              <a:rPr lang="en-IN" sz="1400" b="0" dirty="0">
                <a:solidFill>
                  <a:srgbClr val="CCCCCC"/>
                </a:solidFill>
                <a:effectLst/>
              </a:rPr>
              <a:t> </a:t>
            </a:r>
            <a:r>
              <a:rPr lang="en-IN" sz="1400" b="0" dirty="0" err="1">
                <a:solidFill>
                  <a:srgbClr val="4FC1FF"/>
                </a:solidFill>
                <a:effectLst/>
              </a:rPr>
              <a:t>authReq</a:t>
            </a:r>
            <a:r>
              <a:rPr lang="en-IN" sz="1400" b="0" dirty="0">
                <a:solidFill>
                  <a:srgbClr val="CCCCCC"/>
                </a:solidFill>
                <a:effectLst/>
              </a:rPr>
              <a:t> </a:t>
            </a:r>
            <a:r>
              <a:rPr lang="en-IN" sz="1400" b="0" dirty="0">
                <a:solidFill>
                  <a:srgbClr val="D4D4D4"/>
                </a:solidFill>
                <a:effectLst/>
              </a:rPr>
              <a:t>=</a:t>
            </a:r>
            <a:r>
              <a:rPr lang="en-IN" sz="1400" b="0" dirty="0">
                <a:solidFill>
                  <a:srgbClr val="CCCCCC"/>
                </a:solidFill>
                <a:effectLst/>
              </a:rPr>
              <a:t> </a:t>
            </a:r>
            <a:r>
              <a:rPr lang="en-IN" sz="1400" b="0" dirty="0" err="1">
                <a:solidFill>
                  <a:srgbClr val="9CDCFE"/>
                </a:solidFill>
                <a:effectLst/>
              </a:rPr>
              <a:t>req</a:t>
            </a:r>
            <a:r>
              <a:rPr lang="en-IN" sz="1400" b="0" dirty="0" err="1">
                <a:solidFill>
                  <a:srgbClr val="CCCCCC"/>
                </a:solidFill>
                <a:effectLst/>
              </a:rPr>
              <a:t>.</a:t>
            </a:r>
            <a:r>
              <a:rPr lang="en-IN" sz="1400" b="0" dirty="0" err="1">
                <a:solidFill>
                  <a:srgbClr val="DCDCAA"/>
                </a:solidFill>
                <a:effectLst/>
              </a:rPr>
              <a:t>clone</a:t>
            </a:r>
            <a:r>
              <a:rPr lang="en-IN" sz="1400" b="0" dirty="0">
                <a:solidFill>
                  <a:srgbClr val="CCCCCC"/>
                </a:solidFill>
                <a:effectLst/>
              </a:rPr>
              <a:t>({</a:t>
            </a:r>
          </a:p>
          <a:p>
            <a:pPr marL="0" indent="0">
              <a:spcBef>
                <a:spcPts val="0"/>
              </a:spcBef>
              <a:buNone/>
            </a:pPr>
            <a:r>
              <a:rPr lang="en-IN" sz="1400" b="0" dirty="0">
                <a:solidFill>
                  <a:srgbClr val="CCCCCC"/>
                </a:solidFill>
                <a:effectLst/>
              </a:rPr>
              <a:t>        </a:t>
            </a:r>
            <a:r>
              <a:rPr lang="en-IN" sz="1400" b="0" dirty="0" err="1">
                <a:solidFill>
                  <a:srgbClr val="9CDCFE"/>
                </a:solidFill>
                <a:effectLst/>
              </a:rPr>
              <a:t>setHeaders</a:t>
            </a:r>
            <a:r>
              <a:rPr lang="en-IN" sz="1400" b="0" dirty="0">
                <a:solidFill>
                  <a:srgbClr val="9CDCFE"/>
                </a:solidFill>
                <a:effectLst/>
              </a:rPr>
              <a:t>:</a:t>
            </a:r>
            <a:r>
              <a:rPr lang="en-IN" sz="1400" b="0" dirty="0">
                <a:solidFill>
                  <a:srgbClr val="CCCCCC"/>
                </a:solidFill>
                <a:effectLst/>
              </a:rPr>
              <a:t> {</a:t>
            </a:r>
          </a:p>
          <a:p>
            <a:pPr marL="0" indent="0">
              <a:spcBef>
                <a:spcPts val="0"/>
              </a:spcBef>
              <a:buNone/>
            </a:pPr>
            <a:r>
              <a:rPr lang="en-IN" sz="1400" b="0" dirty="0">
                <a:solidFill>
                  <a:srgbClr val="CCCCCC"/>
                </a:solidFill>
                <a:effectLst/>
              </a:rPr>
              <a:t>          </a:t>
            </a:r>
            <a:r>
              <a:rPr lang="en-IN" sz="1400" b="0" dirty="0">
                <a:solidFill>
                  <a:srgbClr val="9CDCFE"/>
                </a:solidFill>
                <a:effectLst/>
              </a:rPr>
              <a:t>Authorization:</a:t>
            </a:r>
            <a:r>
              <a:rPr lang="en-IN" sz="1400" b="0" dirty="0">
                <a:solidFill>
                  <a:srgbClr val="CCCCCC"/>
                </a:solidFill>
                <a:effectLst/>
              </a:rPr>
              <a:t> </a:t>
            </a:r>
            <a:r>
              <a:rPr lang="en-IN" sz="1400" b="0" dirty="0">
                <a:solidFill>
                  <a:srgbClr val="CE9178"/>
                </a:solidFill>
                <a:effectLst/>
              </a:rPr>
              <a:t>`Bearer </a:t>
            </a:r>
            <a:r>
              <a:rPr lang="en-IN" sz="1400" b="0" dirty="0">
                <a:solidFill>
                  <a:srgbClr val="569CD6"/>
                </a:solidFill>
                <a:effectLst/>
              </a:rPr>
              <a:t>${</a:t>
            </a:r>
            <a:r>
              <a:rPr lang="en-IN" sz="1400" b="0" dirty="0" err="1">
                <a:solidFill>
                  <a:srgbClr val="4FC1FF"/>
                </a:solidFill>
                <a:effectLst/>
              </a:rPr>
              <a:t>authToken</a:t>
            </a:r>
            <a:r>
              <a:rPr lang="en-IN" sz="1400" b="0" dirty="0">
                <a:solidFill>
                  <a:srgbClr val="569CD6"/>
                </a:solidFill>
                <a:effectLst/>
              </a:rPr>
              <a:t>}</a:t>
            </a:r>
            <a:r>
              <a:rPr lang="en-IN" sz="1400" b="0" dirty="0">
                <a:solidFill>
                  <a:srgbClr val="CE9178"/>
                </a:solidFill>
                <a:effectLst/>
              </a:rPr>
              <a:t>`</a:t>
            </a:r>
            <a:endParaRPr lang="en-IN" sz="1400" b="0" dirty="0">
              <a:solidFill>
                <a:srgbClr val="CCCCCC"/>
              </a:solidFill>
              <a:effectLst/>
            </a:endParaRPr>
          </a:p>
          <a:p>
            <a:pPr marL="0" indent="0">
              <a:spcBef>
                <a:spcPts val="0"/>
              </a:spcBef>
              <a:buNone/>
            </a:pPr>
            <a:r>
              <a:rPr lang="en-IN" sz="1400" b="0" dirty="0">
                <a:solidFill>
                  <a:srgbClr val="CCCCCC"/>
                </a:solidFill>
                <a:effectLst/>
              </a:rPr>
              <a:t>        }</a:t>
            </a:r>
          </a:p>
          <a:p>
            <a:pPr marL="0" indent="0">
              <a:spcBef>
                <a:spcPts val="0"/>
              </a:spcBef>
              <a:buNone/>
            </a:pPr>
            <a:r>
              <a:rPr lang="en-IN" sz="1400" b="0" dirty="0">
                <a:solidFill>
                  <a:srgbClr val="CCCCCC"/>
                </a:solidFill>
                <a:effectLst/>
              </a:rPr>
              <a:t>      });</a:t>
            </a:r>
          </a:p>
          <a:p>
            <a:pPr marL="0" indent="0">
              <a:spcBef>
                <a:spcPts val="0"/>
              </a:spcBef>
              <a:buNone/>
            </a:pPr>
            <a:br>
              <a:rPr lang="en-IN" sz="1400" b="0" dirty="0">
                <a:solidFill>
                  <a:srgbClr val="CCCCCC"/>
                </a:solidFill>
                <a:effectLst/>
              </a:rPr>
            </a:br>
            <a:r>
              <a:rPr lang="en-IN" sz="1400" b="0" dirty="0">
                <a:solidFill>
                  <a:srgbClr val="CCCCCC"/>
                </a:solidFill>
                <a:effectLst/>
              </a:rPr>
              <a:t>      </a:t>
            </a:r>
            <a:r>
              <a:rPr lang="en-IN" sz="1400" b="0" dirty="0">
                <a:solidFill>
                  <a:srgbClr val="C586C0"/>
                </a:solidFill>
                <a:effectLst/>
              </a:rPr>
              <a:t>return</a:t>
            </a:r>
            <a:r>
              <a:rPr lang="en-IN" sz="1400" b="0" dirty="0">
                <a:solidFill>
                  <a:srgbClr val="CCCCCC"/>
                </a:solidFill>
                <a:effectLst/>
              </a:rPr>
              <a:t> </a:t>
            </a:r>
            <a:r>
              <a:rPr lang="en-IN" sz="1400" b="0" dirty="0" err="1">
                <a:solidFill>
                  <a:srgbClr val="9CDCFE"/>
                </a:solidFill>
                <a:effectLst/>
              </a:rPr>
              <a:t>next</a:t>
            </a:r>
            <a:r>
              <a:rPr lang="en-IN" sz="1400" b="0" dirty="0" err="1">
                <a:solidFill>
                  <a:srgbClr val="CCCCCC"/>
                </a:solidFill>
                <a:effectLst/>
              </a:rPr>
              <a:t>.</a:t>
            </a:r>
            <a:r>
              <a:rPr lang="en-IN" sz="1400" b="0" dirty="0" err="1">
                <a:solidFill>
                  <a:srgbClr val="DCDCAA"/>
                </a:solidFill>
                <a:effectLst/>
              </a:rPr>
              <a:t>handle</a:t>
            </a:r>
            <a:r>
              <a:rPr lang="en-IN" sz="1400" b="0" dirty="0">
                <a:solidFill>
                  <a:srgbClr val="CCCCCC"/>
                </a:solidFill>
                <a:effectLst/>
              </a:rPr>
              <a:t>(</a:t>
            </a:r>
            <a:r>
              <a:rPr lang="en-IN" sz="1400" b="0" dirty="0" err="1">
                <a:solidFill>
                  <a:srgbClr val="4FC1FF"/>
                </a:solidFill>
                <a:effectLst/>
              </a:rPr>
              <a:t>authReq</a:t>
            </a:r>
            <a:r>
              <a:rPr lang="en-IN" sz="1400" b="0" dirty="0">
                <a:solidFill>
                  <a:srgbClr val="CCCCCC"/>
                </a:solidFill>
                <a:effectLst/>
              </a:rPr>
              <a:t>);</a:t>
            </a:r>
          </a:p>
          <a:p>
            <a:pPr marL="0" indent="0">
              <a:spcBef>
                <a:spcPts val="0"/>
              </a:spcBef>
              <a:buNone/>
            </a:pPr>
            <a:r>
              <a:rPr lang="en-IN" sz="1400" b="0" dirty="0">
                <a:solidFill>
                  <a:srgbClr val="CCCCCC"/>
                </a:solidFill>
                <a:effectLst/>
              </a:rPr>
              <a:t>    }</a:t>
            </a:r>
          </a:p>
          <a:p>
            <a:pPr marL="0" indent="0">
              <a:spcBef>
                <a:spcPts val="0"/>
              </a:spcBef>
              <a:buNone/>
            </a:pPr>
            <a:br>
              <a:rPr lang="en-IN" sz="1400" b="0" dirty="0">
                <a:solidFill>
                  <a:srgbClr val="CCCCCC"/>
                </a:solidFill>
                <a:effectLst/>
              </a:rPr>
            </a:br>
            <a:r>
              <a:rPr lang="en-IN" sz="1400" b="0" dirty="0">
                <a:solidFill>
                  <a:srgbClr val="CCCCCC"/>
                </a:solidFill>
                <a:effectLst/>
              </a:rPr>
              <a:t>    </a:t>
            </a:r>
            <a:r>
              <a:rPr lang="en-IN" sz="1400" b="0" dirty="0">
                <a:solidFill>
                  <a:srgbClr val="6A9955"/>
                </a:solidFill>
                <a:effectLst/>
              </a:rPr>
              <a:t>// If there is no token, pass the original request</a:t>
            </a:r>
            <a:endParaRPr lang="en-IN" sz="1400" b="0" dirty="0">
              <a:solidFill>
                <a:srgbClr val="CCCCCC"/>
              </a:solidFill>
              <a:effectLst/>
            </a:endParaRPr>
          </a:p>
          <a:p>
            <a:pPr marL="0" indent="0">
              <a:spcBef>
                <a:spcPts val="0"/>
              </a:spcBef>
              <a:buNone/>
            </a:pPr>
            <a:r>
              <a:rPr lang="en-IN" sz="1400" b="0" dirty="0">
                <a:solidFill>
                  <a:srgbClr val="CCCCCC"/>
                </a:solidFill>
                <a:effectLst/>
              </a:rPr>
              <a:t>    </a:t>
            </a:r>
            <a:r>
              <a:rPr lang="en-IN" sz="1400" b="0" dirty="0">
                <a:solidFill>
                  <a:srgbClr val="C586C0"/>
                </a:solidFill>
                <a:effectLst/>
              </a:rPr>
              <a:t>return</a:t>
            </a:r>
            <a:r>
              <a:rPr lang="en-IN" sz="1400" b="0" dirty="0">
                <a:solidFill>
                  <a:srgbClr val="CCCCCC"/>
                </a:solidFill>
                <a:effectLst/>
              </a:rPr>
              <a:t> </a:t>
            </a:r>
            <a:r>
              <a:rPr lang="en-IN" sz="1400" b="0" dirty="0" err="1">
                <a:solidFill>
                  <a:srgbClr val="9CDCFE"/>
                </a:solidFill>
                <a:effectLst/>
              </a:rPr>
              <a:t>next</a:t>
            </a:r>
            <a:r>
              <a:rPr lang="en-IN" sz="1400" b="0" dirty="0" err="1">
                <a:solidFill>
                  <a:srgbClr val="CCCCCC"/>
                </a:solidFill>
                <a:effectLst/>
              </a:rPr>
              <a:t>.</a:t>
            </a:r>
            <a:r>
              <a:rPr lang="en-IN" sz="1400" b="0" dirty="0" err="1">
                <a:solidFill>
                  <a:srgbClr val="DCDCAA"/>
                </a:solidFill>
                <a:effectLst/>
              </a:rPr>
              <a:t>handle</a:t>
            </a:r>
            <a:r>
              <a:rPr lang="en-IN" sz="1400" b="0" dirty="0">
                <a:solidFill>
                  <a:srgbClr val="CCCCCC"/>
                </a:solidFill>
                <a:effectLst/>
              </a:rPr>
              <a:t>(</a:t>
            </a:r>
            <a:r>
              <a:rPr lang="en-IN" sz="1400" b="0" dirty="0" err="1">
                <a:solidFill>
                  <a:srgbClr val="9CDCFE"/>
                </a:solidFill>
                <a:effectLst/>
              </a:rPr>
              <a:t>req</a:t>
            </a:r>
            <a:r>
              <a:rPr lang="en-IN" sz="1400" b="0" dirty="0">
                <a:solidFill>
                  <a:srgbClr val="CCCCCC"/>
                </a:solidFill>
                <a:effectLst/>
              </a:rPr>
              <a:t>);</a:t>
            </a:r>
          </a:p>
          <a:p>
            <a:pPr marL="0" indent="0">
              <a:spcBef>
                <a:spcPts val="0"/>
              </a:spcBef>
              <a:buNone/>
            </a:pPr>
            <a:r>
              <a:rPr lang="en-IN" sz="1400" b="0" dirty="0">
                <a:solidFill>
                  <a:srgbClr val="CCCCCC"/>
                </a:solidFill>
                <a:effectLst/>
              </a:rPr>
              <a:t>  }</a:t>
            </a:r>
          </a:p>
          <a:p>
            <a:pPr marL="0" indent="0">
              <a:spcBef>
                <a:spcPts val="0"/>
              </a:spcBef>
              <a:buNone/>
            </a:pPr>
            <a:r>
              <a:rPr lang="en-IN" sz="1400" b="0" dirty="0">
                <a:solidFill>
                  <a:srgbClr val="CCCCCC"/>
                </a:solidFill>
                <a:effectLst/>
              </a:rPr>
              <a:t>}</a:t>
            </a:r>
          </a:p>
        </p:txBody>
      </p:sp>
    </p:spTree>
    <p:extLst>
      <p:ext uri="{BB962C8B-B14F-4D97-AF65-F5344CB8AC3E}">
        <p14:creationId xmlns:p14="http://schemas.microsoft.com/office/powerpoint/2010/main" val="6055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8BC28-FD2A-6B03-0888-570D8F532197}"/>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Disadvantage of Angular</a:t>
            </a:r>
          </a:p>
        </p:txBody>
      </p:sp>
      <p:sp>
        <p:nvSpPr>
          <p:cNvPr id="3" name="Content Placeholder 2">
            <a:extLst>
              <a:ext uri="{FF2B5EF4-FFF2-40B4-BE49-F238E27FC236}">
                <a16:creationId xmlns:a16="http://schemas.microsoft.com/office/drawing/2014/main" id="{9D4F68F1-B078-56ED-3372-8B2EFAFE50E3}"/>
              </a:ext>
            </a:extLst>
          </p:cNvPr>
          <p:cNvSpPr>
            <a:spLocks noGrp="1"/>
          </p:cNvSpPr>
          <p:nvPr>
            <p:ph idx="1"/>
          </p:nvPr>
        </p:nvSpPr>
        <p:spPr>
          <a:xfrm>
            <a:off x="1371599" y="2318197"/>
            <a:ext cx="9724031" cy="3683358"/>
          </a:xfrm>
        </p:spPr>
        <p:txBody>
          <a:bodyPr anchor="ctr">
            <a:normAutofit/>
          </a:bodyPr>
          <a:lstStyle/>
          <a:p>
            <a:pPr rtl="0">
              <a:buFont typeface="+mj-lt"/>
              <a:buAutoNum type="arabicPeriod"/>
            </a:pPr>
            <a:r>
              <a:rPr lang="en-US" sz="1300" b="0" i="0">
                <a:effectLst/>
                <a:latin typeface="-apple-system"/>
              </a:rPr>
              <a:t>Limitation in watchers (not more than 2000)</a:t>
            </a:r>
          </a:p>
          <a:p>
            <a:pPr rtl="0">
              <a:buFont typeface="+mj-lt"/>
              <a:buAutoNum type="arabicPeriod"/>
            </a:pPr>
            <a:r>
              <a:rPr lang="en-US" sz="1300" b="0" i="0">
                <a:effectLst/>
                <a:latin typeface="-apple-system"/>
              </a:rPr>
              <a:t>Not built for mobile devices</a:t>
            </a:r>
          </a:p>
          <a:p>
            <a:pPr rtl="0">
              <a:buFont typeface="+mj-lt"/>
              <a:buAutoNum type="arabicPeriod"/>
            </a:pPr>
            <a:r>
              <a:rPr lang="en-US" sz="1300" b="0" i="0">
                <a:effectLst/>
                <a:latin typeface="-apple-system"/>
              </a:rPr>
              <a:t>Multiple ways to do the same thing, it is very hard for a developer to tell which is the best way.</a:t>
            </a:r>
          </a:p>
          <a:p>
            <a:pPr rtl="0">
              <a:buFont typeface="+mj-lt"/>
              <a:buAutoNum type="arabicPeriod"/>
            </a:pPr>
            <a:r>
              <a:rPr lang="en-US" sz="1300" b="0" i="0">
                <a:effectLst/>
                <a:latin typeface="-apple-system"/>
              </a:rPr>
              <a:t>Two-way binding checks all the variables twice for updating which makes the UI slow</a:t>
            </a:r>
          </a:p>
          <a:p>
            <a:r>
              <a:rPr lang="en-US" sz="1300" b="1" i="0">
                <a:effectLst/>
                <a:latin typeface="inter-bold"/>
              </a:rPr>
              <a:t>1. The high pace of development</a:t>
            </a:r>
            <a:endParaRPr lang="en-US" sz="1300" b="0" i="0">
              <a:effectLst/>
              <a:latin typeface="inter-regular"/>
            </a:endParaRPr>
          </a:p>
          <a:p>
            <a:pPr marL="0" indent="0">
              <a:buNone/>
            </a:pPr>
            <a:r>
              <a:rPr lang="en-US" sz="1300" b="0" i="0">
                <a:effectLst/>
                <a:latin typeface="inter-regular"/>
              </a:rPr>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p>
          <a:p>
            <a:r>
              <a:rPr lang="en-IN" sz="1300" b="1" i="0">
                <a:effectLst/>
                <a:latin typeface="inter-bold"/>
              </a:rPr>
              <a:t>2. Poor Documentation</a:t>
            </a:r>
          </a:p>
          <a:p>
            <a:pPr marL="0" indent="0">
              <a:buNone/>
            </a:pPr>
            <a:r>
              <a:rPr lang="en-US" sz="1300" b="0" i="0">
                <a:effectLst/>
                <a:latin typeface="inter-regular"/>
              </a:rPr>
              <a:t>It is another cons which are common for constantly updating technologies. React technologies updating and accelerating so fast that there is no time to make proper documentation. To overcome this, developers write instructions on their own with the evolving of new releases and tools in their current projects.</a:t>
            </a:r>
          </a:p>
          <a:p>
            <a:r>
              <a:rPr lang="en-US" sz="1300" b="1" i="0">
                <a:effectLst/>
                <a:latin typeface="inter-regular"/>
              </a:rPr>
              <a:t>It has a huge library which takes time to understand.</a:t>
            </a:r>
          </a:p>
          <a:p>
            <a:endParaRPr lang="en-IN" sz="1300"/>
          </a:p>
        </p:txBody>
      </p:sp>
    </p:spTree>
    <p:extLst>
      <p:ext uri="{BB962C8B-B14F-4D97-AF65-F5344CB8AC3E}">
        <p14:creationId xmlns:p14="http://schemas.microsoft.com/office/powerpoint/2010/main" val="241413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AE83-BDBD-967F-DA8E-0C23DD22C0C6}"/>
              </a:ext>
            </a:extLst>
          </p:cNvPr>
          <p:cNvSpPr>
            <a:spLocks noGrp="1"/>
          </p:cNvSpPr>
          <p:nvPr>
            <p:ph type="title"/>
          </p:nvPr>
        </p:nvSpPr>
        <p:spPr>
          <a:xfrm>
            <a:off x="838200" y="355186"/>
            <a:ext cx="10515600" cy="1325563"/>
          </a:xfrm>
        </p:spPr>
        <p:txBody>
          <a:bodyPr/>
          <a:lstStyle/>
          <a:p>
            <a:r>
              <a:rPr lang="en-US" dirty="0"/>
              <a:t>Promise vs observable</a:t>
            </a:r>
            <a:endParaRPr lang="en-IN" dirty="0"/>
          </a:p>
        </p:txBody>
      </p:sp>
      <p:graphicFrame>
        <p:nvGraphicFramePr>
          <p:cNvPr id="4" name="Content Placeholder 3">
            <a:extLst>
              <a:ext uri="{FF2B5EF4-FFF2-40B4-BE49-F238E27FC236}">
                <a16:creationId xmlns:a16="http://schemas.microsoft.com/office/drawing/2014/main" id="{89A8358C-E6A5-9B2F-1FB5-82A093A39A15}"/>
              </a:ext>
            </a:extLst>
          </p:cNvPr>
          <p:cNvGraphicFramePr>
            <a:graphicFrameLocks noGrp="1"/>
          </p:cNvGraphicFramePr>
          <p:nvPr>
            <p:ph idx="1"/>
            <p:extLst>
              <p:ext uri="{D42A27DB-BD31-4B8C-83A1-F6EECF244321}">
                <p14:modId xmlns:p14="http://schemas.microsoft.com/office/powerpoint/2010/main" val="2115639806"/>
              </p:ext>
            </p:extLst>
          </p:nvPr>
        </p:nvGraphicFramePr>
        <p:xfrm>
          <a:off x="838200" y="2261263"/>
          <a:ext cx="10515601" cy="4053840"/>
        </p:xfrm>
        <a:graphic>
          <a:graphicData uri="http://schemas.openxmlformats.org/drawingml/2006/table">
            <a:tbl>
              <a:tblPr firstRow="1" bandRow="1" bandCol="1">
                <a:tableStyleId>{69012ECD-51FC-41F1-AA8D-1B2483CD663E}</a:tableStyleId>
              </a:tblPr>
              <a:tblGrid>
                <a:gridCol w="3123446">
                  <a:extLst>
                    <a:ext uri="{9D8B030D-6E8A-4147-A177-3AD203B41FA5}">
                      <a16:colId xmlns:a16="http://schemas.microsoft.com/office/drawing/2014/main" val="3643018248"/>
                    </a:ext>
                  </a:extLst>
                </a:gridCol>
                <a:gridCol w="3123446">
                  <a:extLst>
                    <a:ext uri="{9D8B030D-6E8A-4147-A177-3AD203B41FA5}">
                      <a16:colId xmlns:a16="http://schemas.microsoft.com/office/drawing/2014/main" val="4024039428"/>
                    </a:ext>
                  </a:extLst>
                </a:gridCol>
                <a:gridCol w="4268709">
                  <a:extLst>
                    <a:ext uri="{9D8B030D-6E8A-4147-A177-3AD203B41FA5}">
                      <a16:colId xmlns:a16="http://schemas.microsoft.com/office/drawing/2014/main" val="1758666686"/>
                    </a:ext>
                  </a:extLst>
                </a:gridCol>
              </a:tblGrid>
              <a:tr h="322887">
                <a:tc>
                  <a:txBody>
                    <a:bodyPr/>
                    <a:lstStyle/>
                    <a:p>
                      <a:pPr algn="ctr" fontAlgn="base"/>
                      <a:endParaRPr lang="en-IN" sz="1600" b="1" dirty="0">
                        <a:effectLst/>
                      </a:endParaRPr>
                    </a:p>
                  </a:txBody>
                  <a:tcPr marL="63500" marR="63500" marT="63500" marB="63500" anchor="ctr"/>
                </a:tc>
                <a:tc>
                  <a:txBody>
                    <a:bodyPr/>
                    <a:lstStyle/>
                    <a:p>
                      <a:pPr algn="ctr" fontAlgn="base"/>
                      <a:r>
                        <a:rPr lang="en-IN" sz="1600" b="1" dirty="0">
                          <a:effectLst/>
                        </a:rPr>
                        <a:t>Promise</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effectLst/>
                        </a:rPr>
                        <a:t>Observable</a:t>
                      </a:r>
                    </a:p>
                  </a:txBody>
                  <a:tcPr/>
                </a:tc>
                <a:extLst>
                  <a:ext uri="{0D108BD9-81ED-4DB2-BD59-A6C34878D82A}">
                    <a16:rowId xmlns:a16="http://schemas.microsoft.com/office/drawing/2014/main" val="2092389864"/>
                  </a:ext>
                </a:extLst>
              </a:tr>
              <a:tr h="383452">
                <a:tc>
                  <a:txBody>
                    <a:bodyPr/>
                    <a:lstStyle/>
                    <a:p>
                      <a:pPr algn="l" fontAlgn="base"/>
                      <a:r>
                        <a:rPr lang="en-IN" sz="1600" b="1" dirty="0">
                          <a:effectLst/>
                        </a:rPr>
                        <a:t>Handling multiple values</a:t>
                      </a:r>
                    </a:p>
                  </a:txBody>
                  <a:tcPr marL="38100" marR="38100" marT="54566" marB="54566" anchor="ctr"/>
                </a:tc>
                <a:tc>
                  <a:txBody>
                    <a:bodyPr/>
                    <a:lstStyle/>
                    <a:p>
                      <a:pPr algn="ctr" fontAlgn="ctr"/>
                      <a:r>
                        <a:rPr lang="en-IN" sz="1600" b="0">
                          <a:effectLst/>
                        </a:rPr>
                        <a:t>Handles single value.</a:t>
                      </a:r>
                    </a:p>
                  </a:txBody>
                  <a:tcPr marL="63500" marR="63500" marT="88900" marB="88900" anchor="ctr"/>
                </a:tc>
                <a:tc>
                  <a:txBody>
                    <a:bodyPr/>
                    <a:lstStyle/>
                    <a:p>
                      <a:pPr algn="ctr" fontAlgn="ctr"/>
                      <a:r>
                        <a:rPr lang="en-US" sz="1600" b="0">
                          <a:effectLst/>
                        </a:rPr>
                        <a:t>Handle multiple values at a time.</a:t>
                      </a:r>
                    </a:p>
                  </a:txBody>
                  <a:tcPr marL="63500" marR="63500" marT="88900" marB="88900" anchor="ctr"/>
                </a:tc>
                <a:extLst>
                  <a:ext uri="{0D108BD9-81ED-4DB2-BD59-A6C34878D82A}">
                    <a16:rowId xmlns:a16="http://schemas.microsoft.com/office/drawing/2014/main" val="277815709"/>
                  </a:ext>
                </a:extLst>
              </a:tr>
              <a:tr h="558800">
                <a:tc>
                  <a:txBody>
                    <a:bodyPr/>
                    <a:lstStyle/>
                    <a:p>
                      <a:pPr algn="l" fontAlgn="base"/>
                      <a:r>
                        <a:rPr lang="en-IN" sz="1600" b="1" dirty="0">
                          <a:effectLst/>
                        </a:rPr>
                        <a:t>Asynchronous support</a:t>
                      </a:r>
                    </a:p>
                  </a:txBody>
                  <a:tcPr marL="38100" marR="38100" marT="54566" marB="54566" anchor="ctr"/>
                </a:tc>
                <a:tc>
                  <a:txBody>
                    <a:bodyPr/>
                    <a:lstStyle/>
                    <a:p>
                      <a:pPr algn="ctr" fontAlgn="ctr"/>
                      <a:r>
                        <a:rPr lang="en-IN" sz="1600" b="0">
                          <a:effectLst/>
                        </a:rPr>
                        <a:t>Suitable for asynchronous communication</a:t>
                      </a:r>
                    </a:p>
                  </a:txBody>
                  <a:tcPr marL="63500" marR="63500" marT="88900" marB="88900" anchor="ctr"/>
                </a:tc>
                <a:tc>
                  <a:txBody>
                    <a:bodyPr/>
                    <a:lstStyle/>
                    <a:p>
                      <a:pPr algn="ctr" fontAlgn="ctr"/>
                      <a:r>
                        <a:rPr lang="en-US" sz="1600" b="0">
                          <a:effectLst/>
                        </a:rPr>
                        <a:t>Suitable for both synchronous and asynchronous communication</a:t>
                      </a:r>
                    </a:p>
                  </a:txBody>
                  <a:tcPr marL="63500" marR="63500" marT="88900" marB="88900" anchor="ctr"/>
                </a:tc>
                <a:extLst>
                  <a:ext uri="{0D108BD9-81ED-4DB2-BD59-A6C34878D82A}">
                    <a16:rowId xmlns:a16="http://schemas.microsoft.com/office/drawing/2014/main" val="3998411959"/>
                  </a:ext>
                </a:extLst>
              </a:tr>
              <a:tr h="383452">
                <a:tc>
                  <a:txBody>
                    <a:bodyPr/>
                    <a:lstStyle/>
                    <a:p>
                      <a:pPr algn="l" fontAlgn="base"/>
                      <a:r>
                        <a:rPr lang="en-IN" sz="1600" b="1" dirty="0">
                          <a:effectLst/>
                        </a:rPr>
                        <a:t>Cancellation</a:t>
                      </a:r>
                    </a:p>
                  </a:txBody>
                  <a:tcPr marL="38100" marR="38100" marT="54566" marB="54566" anchor="ctr"/>
                </a:tc>
                <a:tc>
                  <a:txBody>
                    <a:bodyPr/>
                    <a:lstStyle/>
                    <a:p>
                      <a:pPr algn="ctr" fontAlgn="ctr"/>
                      <a:r>
                        <a:rPr lang="en-US" sz="1600" b="0">
                          <a:effectLst/>
                        </a:rPr>
                        <a:t>Cannot be canceled once initiated.</a:t>
                      </a:r>
                    </a:p>
                  </a:txBody>
                  <a:tcPr marL="63500" marR="63500" marT="88900" marB="88900" anchor="ctr"/>
                </a:tc>
                <a:tc>
                  <a:txBody>
                    <a:bodyPr/>
                    <a:lstStyle/>
                    <a:p>
                      <a:pPr algn="ctr" fontAlgn="ctr"/>
                      <a:r>
                        <a:rPr lang="en-US" sz="1600" b="0">
                          <a:effectLst/>
                        </a:rPr>
                        <a:t>Can be canceled whenever we want.</a:t>
                      </a:r>
                    </a:p>
                  </a:txBody>
                  <a:tcPr marL="63500" marR="63500" marT="88900" marB="88900" anchor="ctr"/>
                </a:tc>
                <a:extLst>
                  <a:ext uri="{0D108BD9-81ED-4DB2-BD59-A6C34878D82A}">
                    <a16:rowId xmlns:a16="http://schemas.microsoft.com/office/drawing/2014/main" val="2783507988"/>
                  </a:ext>
                </a:extLst>
              </a:tr>
              <a:tr h="383452">
                <a:tc>
                  <a:txBody>
                    <a:bodyPr/>
                    <a:lstStyle/>
                    <a:p>
                      <a:pPr algn="l" fontAlgn="base"/>
                      <a:r>
                        <a:rPr lang="en-IN" sz="1600" b="1" dirty="0">
                          <a:effectLst/>
                        </a:rPr>
                        <a:t>Complex data transformation</a:t>
                      </a:r>
                    </a:p>
                  </a:txBody>
                  <a:tcPr marL="38100" marR="38100" marT="54566" marB="54566" anchor="ctr"/>
                </a:tc>
                <a:tc>
                  <a:txBody>
                    <a:bodyPr/>
                    <a:lstStyle/>
                    <a:p>
                      <a:pPr algn="ctr" fontAlgn="ctr"/>
                      <a:r>
                        <a:rPr lang="en-IN" sz="1600" b="0">
                          <a:effectLst/>
                        </a:rPr>
                        <a:t>Limited support.</a:t>
                      </a:r>
                    </a:p>
                  </a:txBody>
                  <a:tcPr marL="63500" marR="63500" marT="88900" marB="88900" anchor="ctr"/>
                </a:tc>
                <a:tc>
                  <a:txBody>
                    <a:bodyPr/>
                    <a:lstStyle/>
                    <a:p>
                      <a:pPr algn="ctr" fontAlgn="ctr"/>
                      <a:r>
                        <a:rPr lang="en-IN" sz="1600" b="0">
                          <a:effectLst/>
                        </a:rPr>
                        <a:t>Wide range of support.</a:t>
                      </a:r>
                    </a:p>
                  </a:txBody>
                  <a:tcPr marL="63500" marR="63500" marT="88900" marB="88900" anchor="ctr"/>
                </a:tc>
                <a:extLst>
                  <a:ext uri="{0D108BD9-81ED-4DB2-BD59-A6C34878D82A}">
                    <a16:rowId xmlns:a16="http://schemas.microsoft.com/office/drawing/2014/main" val="3016714852"/>
                  </a:ext>
                </a:extLst>
              </a:tr>
              <a:tr h="558800">
                <a:tc>
                  <a:txBody>
                    <a:bodyPr/>
                    <a:lstStyle/>
                    <a:p>
                      <a:pPr algn="l" fontAlgn="base"/>
                      <a:r>
                        <a:rPr lang="en-IN" sz="1600" b="1" dirty="0">
                          <a:effectLst/>
                        </a:rPr>
                        <a:t>Error Handling</a:t>
                      </a:r>
                    </a:p>
                  </a:txBody>
                  <a:tcPr marL="38100" marR="38100" marT="54566" marB="54566" anchor="ctr"/>
                </a:tc>
                <a:tc>
                  <a:txBody>
                    <a:bodyPr/>
                    <a:lstStyle/>
                    <a:p>
                      <a:pPr algn="ctr" fontAlgn="ctr"/>
                      <a:r>
                        <a:rPr lang="en-US" sz="1600" b="0">
                          <a:effectLst/>
                        </a:rPr>
                        <a:t>The catch() method is used for handling errors.</a:t>
                      </a:r>
                    </a:p>
                  </a:txBody>
                  <a:tcPr marL="63500" marR="63500" marT="88900" marB="88900" anchor="ctr"/>
                </a:tc>
                <a:tc>
                  <a:txBody>
                    <a:bodyPr/>
                    <a:lstStyle/>
                    <a:p>
                      <a:pPr algn="ctr" fontAlgn="ctr"/>
                      <a:r>
                        <a:rPr lang="en-IN" sz="1600" b="0">
                          <a:effectLst/>
                        </a:rPr>
                        <a:t>This offers different mechanisms.</a:t>
                      </a:r>
                    </a:p>
                  </a:txBody>
                  <a:tcPr marL="63500" marR="63500" marT="88900" marB="88900" anchor="ctr"/>
                </a:tc>
                <a:extLst>
                  <a:ext uri="{0D108BD9-81ED-4DB2-BD59-A6C34878D82A}">
                    <a16:rowId xmlns:a16="http://schemas.microsoft.com/office/drawing/2014/main" val="530591669"/>
                  </a:ext>
                </a:extLst>
              </a:tr>
              <a:tr h="383452">
                <a:tc>
                  <a:txBody>
                    <a:bodyPr/>
                    <a:lstStyle/>
                    <a:p>
                      <a:pPr algn="l" fontAlgn="base"/>
                      <a:r>
                        <a:rPr lang="en-IN" sz="1600" b="1" dirty="0">
                          <a:effectLst/>
                        </a:rPr>
                        <a:t>Conciseness</a:t>
                      </a:r>
                    </a:p>
                  </a:txBody>
                  <a:tcPr marL="38100" marR="38100" marT="54566" marB="54566" anchor="ctr"/>
                </a:tc>
                <a:tc>
                  <a:txBody>
                    <a:bodyPr/>
                    <a:lstStyle/>
                    <a:p>
                      <a:pPr algn="ctr" fontAlgn="ctr"/>
                      <a:r>
                        <a:rPr lang="en-IN" sz="1600" b="0">
                          <a:effectLst/>
                        </a:rPr>
                        <a:t>Simple and concise syntax.</a:t>
                      </a:r>
                    </a:p>
                  </a:txBody>
                  <a:tcPr marL="63500" marR="63500" marT="88900" marB="88900" anchor="ctr"/>
                </a:tc>
                <a:tc>
                  <a:txBody>
                    <a:bodyPr/>
                    <a:lstStyle/>
                    <a:p>
                      <a:pPr algn="ctr" fontAlgn="ctr"/>
                      <a:r>
                        <a:rPr lang="en-US" sz="1600" b="0">
                          <a:effectLst/>
                        </a:rPr>
                        <a:t>More complex due to extensive support.</a:t>
                      </a:r>
                    </a:p>
                  </a:txBody>
                  <a:tcPr marL="63500" marR="63500" marT="88900" marB="88900" anchor="ctr"/>
                </a:tc>
                <a:extLst>
                  <a:ext uri="{0D108BD9-81ED-4DB2-BD59-A6C34878D82A}">
                    <a16:rowId xmlns:a16="http://schemas.microsoft.com/office/drawing/2014/main" val="3771201471"/>
                  </a:ext>
                </a:extLst>
              </a:tr>
              <a:tr h="558800">
                <a:tc>
                  <a:txBody>
                    <a:bodyPr/>
                    <a:lstStyle/>
                    <a:p>
                      <a:pPr algn="l" fontAlgn="base"/>
                      <a:r>
                        <a:rPr lang="en-IN" sz="1600" b="1" dirty="0">
                          <a:effectLst/>
                        </a:rPr>
                        <a:t>Use Cases</a:t>
                      </a:r>
                    </a:p>
                  </a:txBody>
                  <a:tcPr marL="38100" marR="38100" marT="54566" marB="54566" anchor="ctr"/>
                </a:tc>
                <a:tc>
                  <a:txBody>
                    <a:bodyPr/>
                    <a:lstStyle/>
                    <a:p>
                      <a:pPr algn="ctr" fontAlgn="ctr"/>
                      <a:r>
                        <a:rPr lang="en-US" sz="1600" b="0">
                          <a:effectLst/>
                        </a:rPr>
                        <a:t>Suitable for one-time tasks like reading files.</a:t>
                      </a:r>
                    </a:p>
                  </a:txBody>
                  <a:tcPr marL="63500" marR="63500" marT="88900" marB="88900" anchor="ctr"/>
                </a:tc>
                <a:tc>
                  <a:txBody>
                    <a:bodyPr/>
                    <a:lstStyle/>
                    <a:p>
                      <a:pPr algn="ctr" fontAlgn="ctr"/>
                      <a:r>
                        <a:rPr lang="en-US" sz="1600" b="0" dirty="0">
                          <a:effectLst/>
                        </a:rPr>
                        <a:t>Suitable for continuous real-time updates like in stock market dashboards.</a:t>
                      </a:r>
                    </a:p>
                  </a:txBody>
                  <a:tcPr marL="63500" marR="63500" marT="88900" marB="88900" anchor="ctr"/>
                </a:tc>
                <a:extLst>
                  <a:ext uri="{0D108BD9-81ED-4DB2-BD59-A6C34878D82A}">
                    <a16:rowId xmlns:a16="http://schemas.microsoft.com/office/drawing/2014/main" val="521440039"/>
                  </a:ext>
                </a:extLst>
              </a:tr>
            </a:tbl>
          </a:graphicData>
        </a:graphic>
      </p:graphicFrame>
      <p:sp>
        <p:nvSpPr>
          <p:cNvPr id="5" name="Rectangle 1">
            <a:extLst>
              <a:ext uri="{FF2B5EF4-FFF2-40B4-BE49-F238E27FC236}">
                <a16:creationId xmlns:a16="http://schemas.microsoft.com/office/drawing/2014/main" id="{A76028F1-0EF9-8D2B-0B87-B562DE1C85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633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41BE-4657-80B3-0BEF-A9DB03D0B179}"/>
              </a:ext>
            </a:extLst>
          </p:cNvPr>
          <p:cNvSpPr>
            <a:spLocks noGrp="1"/>
          </p:cNvSpPr>
          <p:nvPr>
            <p:ph type="title"/>
          </p:nvPr>
        </p:nvSpPr>
        <p:spPr/>
        <p:txBody>
          <a:bodyPr/>
          <a:lstStyle/>
          <a:p>
            <a:r>
              <a:rPr lang="en-IN" dirty="0"/>
              <a:t>observable</a:t>
            </a:r>
          </a:p>
        </p:txBody>
      </p:sp>
      <p:sp>
        <p:nvSpPr>
          <p:cNvPr id="3" name="Content Placeholder 2">
            <a:extLst>
              <a:ext uri="{FF2B5EF4-FFF2-40B4-BE49-F238E27FC236}">
                <a16:creationId xmlns:a16="http://schemas.microsoft.com/office/drawing/2014/main" id="{0C6DE6E8-8A06-E811-3D34-B6416D5C55EE}"/>
              </a:ext>
            </a:extLst>
          </p:cNvPr>
          <p:cNvSpPr>
            <a:spLocks noGrp="1"/>
          </p:cNvSpPr>
          <p:nvPr>
            <p:ph idx="1"/>
          </p:nvPr>
        </p:nvSpPr>
        <p:spPr/>
        <p:txBody>
          <a:bodyPr>
            <a:noAutofit/>
          </a:bodyPr>
          <a:lstStyle/>
          <a:p>
            <a:r>
              <a:rPr lang="en-US" sz="1300" b="0" i="0" dirty="0">
                <a:solidFill>
                  <a:srgbClr val="273239"/>
                </a:solidFill>
                <a:effectLst/>
              </a:rPr>
              <a:t>An </a:t>
            </a:r>
            <a:r>
              <a:rPr lang="en-US" sz="1300" b="0" i="0" u="sng" dirty="0">
                <a:effectLst/>
                <a:hlinkClick r:id="rId2"/>
              </a:rPr>
              <a:t>Observable</a:t>
            </a:r>
            <a:r>
              <a:rPr lang="en-US" sz="1300" b="0" i="0" dirty="0">
                <a:solidFill>
                  <a:srgbClr val="273239"/>
                </a:solidFill>
                <a:effectLst/>
              </a:rPr>
              <a:t> is a powerful concept that is in Angular through the </a:t>
            </a:r>
            <a:r>
              <a:rPr lang="en-US" sz="1300" b="0" i="1" u="sng" dirty="0" err="1">
                <a:effectLst/>
                <a:hlinkClick r:id="rId3"/>
              </a:rPr>
              <a:t>RxJS</a:t>
            </a:r>
            <a:r>
              <a:rPr lang="en-US" sz="1300" b="0" i="1" u="sng" dirty="0">
                <a:effectLst/>
                <a:hlinkClick r:id="rId3"/>
              </a:rPr>
              <a:t> library</a:t>
            </a:r>
            <a:r>
              <a:rPr lang="en-US" sz="1300" b="0" i="0" dirty="0">
                <a:solidFill>
                  <a:srgbClr val="273239"/>
                </a:solidFill>
                <a:effectLst/>
              </a:rPr>
              <a:t>. These are a sequence of values that can be arrived at over time. These can emit values either synchronously or asynchronously. Mainly used to handle streams of data that change over time. These can emit multiple values, unlike promises. These offer a great set of complex features such as cancellation, retrying, and debouncing. Suitable for real-time updates like stock market dashboards.</a:t>
            </a:r>
          </a:p>
          <a:p>
            <a:endParaRPr lang="en-US" sz="1300" b="0" i="0" dirty="0">
              <a:solidFill>
                <a:srgbClr val="273239"/>
              </a:solidFill>
              <a:effectLst/>
            </a:endParaRPr>
          </a:p>
          <a:p>
            <a:pPr marL="457200" lvl="1" indent="0">
              <a:spcBef>
                <a:spcPts val="0"/>
              </a:spcBef>
              <a:buNone/>
            </a:pPr>
            <a:r>
              <a:rPr lang="en-IN" sz="1300" dirty="0"/>
              <a:t>import { Observable } from '</a:t>
            </a:r>
            <a:r>
              <a:rPr lang="en-IN" sz="1300" dirty="0" err="1"/>
              <a:t>rxjs</a:t>
            </a:r>
            <a:r>
              <a:rPr lang="en-IN" sz="1300" dirty="0"/>
              <a:t>';</a:t>
            </a:r>
          </a:p>
          <a:p>
            <a:pPr marL="457200" lvl="1" indent="0">
              <a:spcBef>
                <a:spcPts val="0"/>
              </a:spcBef>
              <a:buNone/>
            </a:pPr>
            <a:endParaRPr lang="en-IN" sz="1300" dirty="0"/>
          </a:p>
          <a:p>
            <a:pPr marL="457200" lvl="1" indent="0">
              <a:spcBef>
                <a:spcPts val="0"/>
              </a:spcBef>
              <a:buNone/>
            </a:pPr>
            <a:r>
              <a:rPr lang="en-IN" sz="1300" dirty="0" err="1"/>
              <a:t>const</a:t>
            </a:r>
            <a:r>
              <a:rPr lang="en-IN" sz="1300" dirty="0"/>
              <a:t> </a:t>
            </a:r>
            <a:r>
              <a:rPr lang="en-IN" sz="1300" dirty="0" err="1"/>
              <a:t>myObservable</a:t>
            </a:r>
            <a:r>
              <a:rPr lang="en-IN" sz="1300" dirty="0"/>
              <a:t> = new Observable(observer =&gt; {</a:t>
            </a:r>
          </a:p>
          <a:p>
            <a:pPr marL="457200" lvl="1" indent="0">
              <a:spcBef>
                <a:spcPts val="0"/>
              </a:spcBef>
              <a:buNone/>
            </a:pPr>
            <a:endParaRPr lang="en-IN" sz="1300" dirty="0"/>
          </a:p>
          <a:p>
            <a:pPr marL="457200" lvl="1" indent="0">
              <a:spcBef>
                <a:spcPts val="0"/>
              </a:spcBef>
              <a:buNone/>
            </a:pPr>
            <a:r>
              <a:rPr lang="en-IN" sz="1300" dirty="0"/>
              <a:t>    // Asynchronous operation</a:t>
            </a:r>
          </a:p>
          <a:p>
            <a:pPr marL="457200" lvl="1" indent="0">
              <a:spcBef>
                <a:spcPts val="0"/>
              </a:spcBef>
              <a:buNone/>
            </a:pPr>
            <a:r>
              <a:rPr lang="en-IN" sz="1300" dirty="0"/>
              <a:t>    if (success) {</a:t>
            </a:r>
          </a:p>
          <a:p>
            <a:pPr marL="457200" lvl="1" indent="0">
              <a:spcBef>
                <a:spcPts val="0"/>
              </a:spcBef>
              <a:buNone/>
            </a:pPr>
            <a:r>
              <a:rPr lang="en-IN" sz="1300" dirty="0"/>
              <a:t>        </a:t>
            </a:r>
            <a:r>
              <a:rPr lang="en-IN" sz="1300" dirty="0" err="1"/>
              <a:t>observer.next</a:t>
            </a:r>
            <a:r>
              <a:rPr lang="en-IN" sz="1300" dirty="0"/>
              <a:t>(result);</a:t>
            </a:r>
          </a:p>
          <a:p>
            <a:pPr marL="457200" lvl="1" indent="0">
              <a:spcBef>
                <a:spcPts val="0"/>
              </a:spcBef>
              <a:buNone/>
            </a:pPr>
            <a:r>
              <a:rPr lang="en-IN" sz="1300" dirty="0"/>
              <a:t>    } else {</a:t>
            </a:r>
          </a:p>
          <a:p>
            <a:pPr marL="457200" lvl="1" indent="0">
              <a:spcBef>
                <a:spcPts val="0"/>
              </a:spcBef>
              <a:buNone/>
            </a:pPr>
            <a:r>
              <a:rPr lang="en-IN" sz="1300" dirty="0"/>
              <a:t>        </a:t>
            </a:r>
            <a:r>
              <a:rPr lang="en-IN" sz="1300" dirty="0" err="1"/>
              <a:t>observer.error</a:t>
            </a:r>
            <a:r>
              <a:rPr lang="en-IN" sz="1300" dirty="0"/>
              <a:t>(error);</a:t>
            </a:r>
          </a:p>
          <a:p>
            <a:pPr marL="457200" lvl="1" indent="0">
              <a:spcBef>
                <a:spcPts val="0"/>
              </a:spcBef>
              <a:buNone/>
            </a:pPr>
            <a:r>
              <a:rPr lang="en-IN" sz="1300" dirty="0"/>
              <a:t>    }</a:t>
            </a:r>
          </a:p>
          <a:p>
            <a:pPr marL="457200" lvl="1" indent="0">
              <a:spcBef>
                <a:spcPts val="0"/>
              </a:spcBef>
              <a:buNone/>
            </a:pPr>
            <a:r>
              <a:rPr lang="en-IN" sz="1300" dirty="0"/>
              <a:t>});</a:t>
            </a:r>
          </a:p>
          <a:p>
            <a:pPr marL="457200" lvl="1" indent="0">
              <a:spcBef>
                <a:spcPts val="0"/>
              </a:spcBef>
              <a:buNone/>
            </a:pPr>
            <a:endParaRPr lang="en-IN" sz="1300" dirty="0"/>
          </a:p>
          <a:p>
            <a:pPr marL="457200" lvl="1" indent="0">
              <a:spcBef>
                <a:spcPts val="0"/>
              </a:spcBef>
              <a:buNone/>
            </a:pPr>
            <a:r>
              <a:rPr lang="en-IN" sz="1300" dirty="0" err="1"/>
              <a:t>myObservable.subscribe</a:t>
            </a:r>
            <a:r>
              <a:rPr lang="en-IN" sz="1300" dirty="0"/>
              <a:t>(result =&gt; {</a:t>
            </a:r>
          </a:p>
          <a:p>
            <a:pPr marL="457200" lvl="1" indent="0">
              <a:spcBef>
                <a:spcPts val="0"/>
              </a:spcBef>
              <a:buNone/>
            </a:pPr>
            <a:endParaRPr lang="en-IN" sz="1300" dirty="0"/>
          </a:p>
          <a:p>
            <a:pPr marL="457200" lvl="1" indent="0">
              <a:spcBef>
                <a:spcPts val="0"/>
              </a:spcBef>
              <a:buNone/>
            </a:pPr>
            <a:r>
              <a:rPr lang="en-IN" sz="1300" dirty="0"/>
              <a:t>    // Handle success here</a:t>
            </a:r>
          </a:p>
          <a:p>
            <a:pPr marL="457200" lvl="1" indent="0">
              <a:spcBef>
                <a:spcPts val="0"/>
              </a:spcBef>
              <a:buNone/>
            </a:pPr>
            <a:r>
              <a:rPr lang="en-IN" sz="1300" dirty="0"/>
              <a:t>}, error =&gt; {</a:t>
            </a:r>
          </a:p>
          <a:p>
            <a:pPr marL="457200" lvl="1" indent="0">
              <a:spcBef>
                <a:spcPts val="0"/>
              </a:spcBef>
              <a:buNone/>
            </a:pPr>
            <a:endParaRPr lang="en-IN" sz="1300" dirty="0"/>
          </a:p>
          <a:p>
            <a:pPr marL="457200" lvl="1" indent="0">
              <a:spcBef>
                <a:spcPts val="0"/>
              </a:spcBef>
              <a:buNone/>
            </a:pPr>
            <a:r>
              <a:rPr lang="en-IN" sz="1300" dirty="0"/>
              <a:t>    // Handle error here</a:t>
            </a:r>
          </a:p>
          <a:p>
            <a:pPr marL="457200" lvl="1" indent="0">
              <a:spcBef>
                <a:spcPts val="0"/>
              </a:spcBef>
              <a:buNone/>
            </a:pPr>
            <a:r>
              <a:rPr lang="en-IN" sz="1300" dirty="0"/>
              <a:t>});</a:t>
            </a:r>
            <a:endParaRPr lang="en-US" sz="1300" b="0" i="0" dirty="0">
              <a:solidFill>
                <a:srgbClr val="273239"/>
              </a:solidFill>
              <a:effectLst/>
            </a:endParaRPr>
          </a:p>
        </p:txBody>
      </p:sp>
    </p:spTree>
    <p:extLst>
      <p:ext uri="{BB962C8B-B14F-4D97-AF65-F5344CB8AC3E}">
        <p14:creationId xmlns:p14="http://schemas.microsoft.com/office/powerpoint/2010/main" val="2410265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A296-DD70-49B7-2B91-5B376C9604AE}"/>
              </a:ext>
            </a:extLst>
          </p:cNvPr>
          <p:cNvSpPr>
            <a:spLocks noGrp="1"/>
          </p:cNvSpPr>
          <p:nvPr>
            <p:ph type="title"/>
          </p:nvPr>
        </p:nvSpPr>
        <p:spPr/>
        <p:txBody>
          <a:bodyPr/>
          <a:lstStyle/>
          <a:p>
            <a:r>
              <a:rPr lang="en-IN" dirty="0"/>
              <a:t>Observable Example</a:t>
            </a:r>
          </a:p>
        </p:txBody>
      </p:sp>
      <p:sp>
        <p:nvSpPr>
          <p:cNvPr id="3" name="Content Placeholder 2">
            <a:extLst>
              <a:ext uri="{FF2B5EF4-FFF2-40B4-BE49-F238E27FC236}">
                <a16:creationId xmlns:a16="http://schemas.microsoft.com/office/drawing/2014/main" id="{D45414E3-FC9C-542A-D8DA-6BB2F65F3190}"/>
              </a:ext>
            </a:extLst>
          </p:cNvPr>
          <p:cNvSpPr>
            <a:spLocks noGrp="1"/>
          </p:cNvSpPr>
          <p:nvPr>
            <p:ph idx="1"/>
          </p:nvPr>
        </p:nvSpPr>
        <p:spPr/>
        <p:txBody>
          <a:bodyPr>
            <a:normAutofit fontScale="47500" lnSpcReduction="20000"/>
          </a:bodyPr>
          <a:lstStyle/>
          <a:p>
            <a:pPr marL="0" indent="0">
              <a:buNone/>
            </a:pP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NewAllocationByAllocationID</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AllocationPID</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any</a:t>
            </a:r>
            <a:r>
              <a:rPr lang="en-IN" b="0" dirty="0">
                <a:solidFill>
                  <a:srgbClr val="CCCCCC"/>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Observable</a:t>
            </a:r>
            <a:r>
              <a:rPr lang="en-IN" b="0" dirty="0">
                <a:solidFill>
                  <a:srgbClr val="CCCCCC"/>
                </a:solidFill>
                <a:effectLst/>
                <a:latin typeface="Consolas" panose="020B0609020204030204" pitchFamily="49" charset="0"/>
              </a:rPr>
              <a:t>&lt;</a:t>
            </a:r>
            <a:r>
              <a:rPr lang="en-IN" b="0" dirty="0">
                <a:solidFill>
                  <a:srgbClr val="4EC9B0"/>
                </a:solidFill>
                <a:effectLst/>
                <a:latin typeface="Consolas" panose="020B0609020204030204" pitchFamily="49" charset="0"/>
              </a:rPr>
              <a:t>any</a:t>
            </a:r>
            <a:r>
              <a:rPr lang="en-IN" b="0" dirty="0">
                <a:solidFill>
                  <a:srgbClr val="CCCCCC"/>
                </a:solidFill>
                <a:effectLst/>
                <a:latin typeface="Consolas" panose="020B0609020204030204" pitchFamily="49" charset="0"/>
              </a:rPr>
              <a:t>&gt; {</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httpClient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post</a:t>
            </a:r>
            <a:r>
              <a:rPr lang="en-IN" b="0" dirty="0">
                <a:solidFill>
                  <a:srgbClr val="CCCCCC"/>
                </a:solidFill>
                <a:effectLst/>
                <a:latin typeface="Consolas" panose="020B0609020204030204" pitchFamily="49" charset="0"/>
              </a:rPr>
              <a:t>&lt;</a:t>
            </a:r>
            <a:r>
              <a:rPr lang="en-IN" b="0" dirty="0" err="1">
                <a:solidFill>
                  <a:srgbClr val="4EC9B0"/>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[]&gt;(</a:t>
            </a:r>
          </a:p>
          <a:p>
            <a:pPr marL="0" indent="0">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MasterAPI</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newallocation</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allocationpid</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 </a:t>
            </a:r>
            <a:r>
              <a:rPr lang="en-IN" b="0" dirty="0" err="1">
                <a:solidFill>
                  <a:srgbClr val="9CDCFE"/>
                </a:solidFill>
                <a:effectLst/>
                <a:latin typeface="Consolas" panose="020B0609020204030204" pitchFamily="49" charset="0"/>
              </a:rPr>
              <a:t>AllocationPID</a:t>
            </a:r>
            <a:r>
              <a:rPr lang="en-IN" b="0" dirty="0">
                <a:solidFill>
                  <a:srgbClr val="CCCCCC"/>
                </a:solidFill>
                <a:effectLst/>
                <a:latin typeface="Consolas" panose="020B0609020204030204" pitchFamily="49" charset="0"/>
              </a:rPr>
              <a:t> },</a:t>
            </a:r>
          </a:p>
          <a:p>
            <a:pPr marL="0" indent="0">
              <a:buNone/>
            </a:pPr>
            <a:r>
              <a:rPr lang="en-IN" b="0" dirty="0">
                <a:solidFill>
                  <a:srgbClr val="CCCCCC"/>
                </a:solidFill>
                <a:effectLst/>
                <a:latin typeface="Consolas" panose="020B0609020204030204" pitchFamily="49" charset="0"/>
              </a:rPr>
              <a:t>      </a:t>
            </a:r>
            <a:r>
              <a:rPr lang="en-IN" b="0" dirty="0" err="1">
                <a:solidFill>
                  <a:srgbClr val="4FC1FF"/>
                </a:solidFill>
                <a:effectLst/>
                <a:latin typeface="Consolas" panose="020B0609020204030204" pitchFamily="49" charset="0"/>
              </a:rPr>
              <a:t>httpOptions</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p>
          <a:p>
            <a:pPr marL="0" indent="0">
              <a:buNone/>
            </a:pP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pipe</a:t>
            </a:r>
            <a:r>
              <a:rPr lang="en-IN" b="0" dirty="0">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catchError</a:t>
            </a:r>
            <a:r>
              <a:rPr lang="en-IN" b="0" dirty="0">
                <a:solidFill>
                  <a:srgbClr val="CCCCCC"/>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handleError</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p>
          <a:p>
            <a:pPr marL="0" indent="0">
              <a:spcBef>
                <a:spcPts val="0"/>
              </a:spcBef>
              <a:buNone/>
            </a:pPr>
            <a:endParaRPr lang="en-IN" b="0" dirty="0">
              <a:solidFill>
                <a:srgbClr val="DCDCAA"/>
              </a:solidFill>
              <a:effectLst/>
              <a:latin typeface="Consolas" panose="020B0609020204030204" pitchFamily="49" charset="0"/>
            </a:endParaRPr>
          </a:p>
          <a:p>
            <a:pPr marL="0" indent="0">
              <a:spcBef>
                <a:spcPts val="0"/>
              </a:spcBef>
              <a:buNone/>
            </a:pPr>
            <a:endParaRPr lang="en-IN" b="0" dirty="0">
              <a:solidFill>
                <a:srgbClr val="DCDCAA"/>
              </a:solidFill>
              <a:effectLst/>
              <a:latin typeface="Consolas" panose="020B0609020204030204" pitchFamily="49" charset="0"/>
            </a:endParaRPr>
          </a:p>
          <a:p>
            <a:pPr marL="0" indent="0">
              <a:spcBef>
                <a:spcPts val="0"/>
              </a:spcBef>
              <a:buNone/>
            </a:pPr>
            <a:r>
              <a:rPr lang="en-IN" b="0" dirty="0" err="1">
                <a:solidFill>
                  <a:srgbClr val="DCDCAA"/>
                </a:solidFill>
                <a:effectLst/>
                <a:latin typeface="Consolas" panose="020B0609020204030204" pitchFamily="49" charset="0"/>
              </a:rPr>
              <a:t>getAllNewAllocation</a:t>
            </a:r>
            <a:r>
              <a:rPr lang="en-IN" b="0" dirty="0">
                <a:solidFill>
                  <a:srgbClr val="CCCCCC"/>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dirty="0" err="1">
                <a:solidFill>
                  <a:srgbClr val="9CDCFE"/>
                </a:solidFill>
                <a:latin typeface="Consolas" panose="020B0609020204030204" pitchFamily="49" charset="0"/>
              </a:rPr>
              <a:t>allocation</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NewAllocationByAllocationID</a:t>
            </a:r>
            <a:r>
              <a:rPr lang="en-IN" b="0" dirty="0">
                <a:solidFill>
                  <a:srgbClr val="CCCCCC"/>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allocationPID</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subscribe</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response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response</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dataSource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new</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MatTableDataSource</a:t>
            </a:r>
            <a:r>
              <a:rPr lang="en-IN" b="0" dirty="0">
                <a:solidFill>
                  <a:srgbClr val="CCCCCC"/>
                </a:solidFill>
                <a:effectLst/>
                <a:latin typeface="Consolas" panose="020B0609020204030204" pitchFamily="49" charset="0"/>
              </a:rPr>
              <a:t>&lt;</a:t>
            </a:r>
            <a:r>
              <a:rPr lang="en-IN" b="0" dirty="0" err="1">
                <a:solidFill>
                  <a:srgbClr val="4EC9B0"/>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&gt;(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a:t>
            </a:r>
            <a:r>
              <a:rPr lang="en-IN" b="0" dirty="0" err="1">
                <a:solidFill>
                  <a:srgbClr val="6A9955"/>
                </a:solidFill>
                <a:effectLst/>
                <a:latin typeface="Consolas" panose="020B0609020204030204" pitchFamily="49" charset="0"/>
              </a:rPr>
              <a:t>this.newAllocationCount.emit</a:t>
            </a:r>
            <a:r>
              <a:rPr lang="en-IN" b="0" dirty="0">
                <a:solidFill>
                  <a:srgbClr val="6A9955"/>
                </a:solidFill>
                <a:effectLst/>
                <a:latin typeface="Consolas" panose="020B0609020204030204" pitchFamily="49" charset="0"/>
              </a:rPr>
              <a:t>(</a:t>
            </a:r>
            <a:r>
              <a:rPr lang="en-IN" b="0" dirty="0" err="1">
                <a:solidFill>
                  <a:srgbClr val="6A9955"/>
                </a:solidFill>
                <a:effectLst/>
                <a:latin typeface="Consolas" panose="020B0609020204030204" pitchFamily="49" charset="0"/>
              </a:rPr>
              <a:t>this.newAllocationModel.length.toString</a:t>
            </a:r>
            <a:r>
              <a:rPr lang="en-IN" b="0" dirty="0">
                <a:solidFill>
                  <a:srgbClr val="6A9955"/>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newAllocationArray</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emit</a:t>
            </a:r>
            <a:r>
              <a:rPr lang="en-IN" b="0" dirty="0">
                <a:solidFill>
                  <a:srgbClr val="CCCCCC"/>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newAllocationModel</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 </a:t>
            </a:r>
            <a:r>
              <a:rPr lang="en-IN" b="0" dirty="0">
                <a:solidFill>
                  <a:srgbClr val="9CDCFE"/>
                </a:solidFill>
                <a:effectLst/>
                <a:latin typeface="Consolas" panose="020B0609020204030204" pitchFamily="49" charset="0"/>
              </a:rPr>
              <a:t>err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error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err</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p>
          <a:p>
            <a:pPr marL="0" indent="0">
              <a:spcBef>
                <a:spcPts val="0"/>
              </a:spcBef>
              <a:buNone/>
            </a:pPr>
            <a:endParaRPr lang="en-IN" dirty="0"/>
          </a:p>
        </p:txBody>
      </p:sp>
    </p:spTree>
    <p:extLst>
      <p:ext uri="{BB962C8B-B14F-4D97-AF65-F5344CB8AC3E}">
        <p14:creationId xmlns:p14="http://schemas.microsoft.com/office/powerpoint/2010/main" val="3824737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DA5C-98C6-B138-3D07-1BF1A36BEB4D}"/>
              </a:ext>
            </a:extLst>
          </p:cNvPr>
          <p:cNvSpPr>
            <a:spLocks noGrp="1"/>
          </p:cNvSpPr>
          <p:nvPr>
            <p:ph type="title"/>
          </p:nvPr>
        </p:nvSpPr>
        <p:spPr/>
        <p:txBody>
          <a:bodyPr/>
          <a:lstStyle/>
          <a:p>
            <a:r>
              <a:rPr lang="en-US" dirty="0"/>
              <a:t>Promise</a:t>
            </a:r>
            <a:endParaRPr lang="en-IN" dirty="0"/>
          </a:p>
        </p:txBody>
      </p:sp>
      <p:sp>
        <p:nvSpPr>
          <p:cNvPr id="3" name="Content Placeholder 2">
            <a:extLst>
              <a:ext uri="{FF2B5EF4-FFF2-40B4-BE49-F238E27FC236}">
                <a16:creationId xmlns:a16="http://schemas.microsoft.com/office/drawing/2014/main" id="{14F5D7D3-D236-E480-CC71-3C7AC1985A48}"/>
              </a:ext>
            </a:extLst>
          </p:cNvPr>
          <p:cNvSpPr>
            <a:spLocks noGrp="1"/>
          </p:cNvSpPr>
          <p:nvPr>
            <p:ph idx="1"/>
          </p:nvPr>
        </p:nvSpPr>
        <p:spPr/>
        <p:txBody>
          <a:bodyPr>
            <a:normAutofit fontScale="77500" lnSpcReduction="20000"/>
          </a:bodyPr>
          <a:lstStyle/>
          <a:p>
            <a:pPr algn="l" fontAlgn="base"/>
            <a:r>
              <a:rPr lang="en-US" b="0" i="0" dirty="0">
                <a:solidFill>
                  <a:srgbClr val="273239"/>
                </a:solidFill>
                <a:effectLst/>
                <a:latin typeface="Nunito" pitchFamily="2" charset="0"/>
              </a:rPr>
              <a:t>A </a:t>
            </a:r>
            <a:r>
              <a:rPr lang="en-US" b="0" i="0" u="sng" dirty="0">
                <a:solidFill>
                  <a:srgbClr val="273239"/>
                </a:solidFill>
                <a:effectLst/>
                <a:latin typeface="Nunito" pitchFamily="2" charset="0"/>
                <a:hlinkClick r:id="rId2"/>
              </a:rPr>
              <a:t>Promise</a:t>
            </a:r>
            <a:r>
              <a:rPr lang="en-US" b="0" i="0" dirty="0">
                <a:solidFill>
                  <a:srgbClr val="273239"/>
                </a:solidFill>
                <a:effectLst/>
                <a:latin typeface="Nunito" pitchFamily="2" charset="0"/>
              </a:rPr>
              <a:t> represents a single value in the future, that may not be available at present but is expected to be resolved or rejected in the future. It is more readable and maintainable in asynchronous. A Promise object has two possible states, i.e. the </a:t>
            </a:r>
            <a:r>
              <a:rPr lang="en-US" b="1" i="0" dirty="0">
                <a:solidFill>
                  <a:srgbClr val="273239"/>
                </a:solidFill>
                <a:effectLst/>
                <a:latin typeface="Nunito" pitchFamily="2" charset="0"/>
              </a:rPr>
              <a:t>resolve</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reject</a:t>
            </a:r>
            <a:r>
              <a:rPr lang="en-US" b="0" i="0" dirty="0">
                <a:solidFill>
                  <a:srgbClr val="273239"/>
                </a:solidFill>
                <a:effectLst/>
                <a:latin typeface="Nunito" pitchFamily="2" charset="0"/>
              </a:rPr>
              <a:t>. It offers a structured way to handle resolved or rejected states. It has “</a:t>
            </a:r>
            <a:r>
              <a:rPr lang="en-US" b="1" i="0" u="sng" dirty="0">
                <a:solidFill>
                  <a:srgbClr val="273239"/>
                </a:solidFill>
                <a:effectLst/>
                <a:latin typeface="Nunito" pitchFamily="2" charset="0"/>
                <a:hlinkClick r:id="rId3"/>
              </a:rPr>
              <a:t>then ()</a:t>
            </a:r>
            <a:r>
              <a:rPr lang="en-US" b="0" i="0" dirty="0">
                <a:solidFill>
                  <a:srgbClr val="273239"/>
                </a:solidFill>
                <a:effectLst/>
                <a:latin typeface="Nunito" pitchFamily="2" charset="0"/>
              </a:rPr>
              <a:t>” to handle resolved states and “</a:t>
            </a:r>
            <a:r>
              <a:rPr lang="en-US" b="1" i="0" u="sng" dirty="0">
                <a:solidFill>
                  <a:srgbClr val="273239"/>
                </a:solidFill>
                <a:effectLst/>
                <a:latin typeface="Nunito" pitchFamily="2" charset="0"/>
                <a:hlinkClick r:id="rId4"/>
              </a:rPr>
              <a:t>catch ()</a:t>
            </a:r>
            <a:r>
              <a:rPr lang="en-US" b="0" i="0" dirty="0">
                <a:solidFill>
                  <a:srgbClr val="273239"/>
                </a:solidFill>
                <a:effectLst/>
                <a:latin typeface="Nunito" pitchFamily="2" charset="0"/>
              </a:rPr>
              <a:t>” to handle rejected ones. These help in making promises a suitable choice for single asynchronous operations. Suitable for activities such as reading data from server, files. There are 4 phases in it, namely, fulfilled, rejected, pending, and settled.</a:t>
            </a:r>
          </a:p>
          <a:p>
            <a:pPr algn="l" fontAlgn="base">
              <a:buFont typeface="Arial" panose="020B0604020202020204" pitchFamily="34" charset="0"/>
              <a:buChar char="•"/>
            </a:pPr>
            <a:r>
              <a:rPr lang="en-US" b="1" i="0" dirty="0">
                <a:solidFill>
                  <a:srgbClr val="273239"/>
                </a:solidFill>
                <a:effectLst/>
                <a:latin typeface="Nunito" pitchFamily="2" charset="0"/>
              </a:rPr>
              <a:t>Pending</a:t>
            </a:r>
            <a:r>
              <a:rPr lang="en-US" b="0" i="0" dirty="0">
                <a:solidFill>
                  <a:srgbClr val="273239"/>
                </a:solidFill>
                <a:effectLst/>
                <a:latin typeface="Nunito" pitchFamily="2" charset="0"/>
              </a:rPr>
              <a:t>: In this, action is still pending and not yet fulfilled or rejected.</a:t>
            </a:r>
          </a:p>
          <a:p>
            <a:pPr algn="l" fontAlgn="base">
              <a:buFont typeface="Arial" panose="020B0604020202020204" pitchFamily="34" charset="0"/>
              <a:buChar char="•"/>
            </a:pPr>
            <a:r>
              <a:rPr lang="en-US" b="1" i="0" dirty="0">
                <a:solidFill>
                  <a:srgbClr val="273239"/>
                </a:solidFill>
                <a:effectLst/>
                <a:latin typeface="Nunito" pitchFamily="2" charset="0"/>
              </a:rPr>
              <a:t>Fulfilled</a:t>
            </a:r>
            <a:r>
              <a:rPr lang="en-US" b="0" i="0" dirty="0">
                <a:solidFill>
                  <a:srgbClr val="273239"/>
                </a:solidFill>
                <a:effectLst/>
                <a:latin typeface="Nunito" pitchFamily="2" charset="0"/>
              </a:rPr>
              <a:t>: This state represents that the asynchronous operation is successfully completed.</a:t>
            </a:r>
          </a:p>
          <a:p>
            <a:pPr algn="l" fontAlgn="base">
              <a:buFont typeface="Arial" panose="020B0604020202020204" pitchFamily="34" charset="0"/>
              <a:buChar char="•"/>
            </a:pPr>
            <a:r>
              <a:rPr lang="en-US" b="1" i="0" dirty="0">
                <a:solidFill>
                  <a:srgbClr val="273239"/>
                </a:solidFill>
                <a:effectLst/>
                <a:latin typeface="Nunito" pitchFamily="2" charset="0"/>
              </a:rPr>
              <a:t>Rejected</a:t>
            </a:r>
            <a:r>
              <a:rPr lang="en-US" b="0" i="0" dirty="0">
                <a:solidFill>
                  <a:srgbClr val="273239"/>
                </a:solidFill>
                <a:effectLst/>
                <a:latin typeface="Nunito" pitchFamily="2" charset="0"/>
              </a:rPr>
              <a:t>: In this action is rejected or failed.</a:t>
            </a:r>
          </a:p>
          <a:p>
            <a:pPr algn="l" fontAlgn="base">
              <a:buFont typeface="Arial" panose="020B0604020202020204" pitchFamily="34" charset="0"/>
              <a:buChar char="•"/>
            </a:pPr>
            <a:r>
              <a:rPr lang="en-US" b="1" i="0" dirty="0">
                <a:solidFill>
                  <a:srgbClr val="273239"/>
                </a:solidFill>
                <a:effectLst/>
                <a:latin typeface="Nunito" pitchFamily="2" charset="0"/>
              </a:rPr>
              <a:t>Settled</a:t>
            </a:r>
            <a:r>
              <a:rPr lang="en-US" b="0" i="0" dirty="0">
                <a:solidFill>
                  <a:srgbClr val="273239"/>
                </a:solidFill>
                <a:effectLst/>
                <a:latin typeface="Nunito" pitchFamily="2" charset="0"/>
              </a:rPr>
              <a:t>: In this result is determined successfully, either fulfilled or rejected.</a:t>
            </a:r>
          </a:p>
          <a:p>
            <a:endParaRPr lang="en-IN" dirty="0"/>
          </a:p>
        </p:txBody>
      </p:sp>
    </p:spTree>
    <p:extLst>
      <p:ext uri="{BB962C8B-B14F-4D97-AF65-F5344CB8AC3E}">
        <p14:creationId xmlns:p14="http://schemas.microsoft.com/office/powerpoint/2010/main" val="2714029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CBC0-56E4-C89B-09EE-FF958C5E468B}"/>
              </a:ext>
            </a:extLst>
          </p:cNvPr>
          <p:cNvSpPr>
            <a:spLocks noGrp="1"/>
          </p:cNvSpPr>
          <p:nvPr>
            <p:ph type="title"/>
          </p:nvPr>
        </p:nvSpPr>
        <p:spPr/>
        <p:txBody>
          <a:bodyPr/>
          <a:lstStyle/>
          <a:p>
            <a:r>
              <a:rPr lang="en-US" dirty="0"/>
              <a:t>Promise</a:t>
            </a:r>
            <a:endParaRPr lang="en-IN" dirty="0"/>
          </a:p>
        </p:txBody>
      </p:sp>
      <p:sp>
        <p:nvSpPr>
          <p:cNvPr id="3" name="Content Placeholder 2">
            <a:extLst>
              <a:ext uri="{FF2B5EF4-FFF2-40B4-BE49-F238E27FC236}">
                <a16:creationId xmlns:a16="http://schemas.microsoft.com/office/drawing/2014/main" id="{ACC517F7-9C0B-F6B5-4FEB-580843D52B03}"/>
              </a:ext>
            </a:extLst>
          </p:cNvPr>
          <p:cNvSpPr>
            <a:spLocks noGrp="1"/>
          </p:cNvSpPr>
          <p:nvPr>
            <p:ph idx="1"/>
          </p:nvPr>
        </p:nvSpPr>
        <p:spPr/>
        <p:txBody>
          <a:bodyPr>
            <a:normAutofit fontScale="77500" lnSpcReduction="20000"/>
          </a:bodyPr>
          <a:lstStyle/>
          <a:p>
            <a:pPr marL="0" indent="0">
              <a:spcBef>
                <a:spcPts val="0"/>
              </a:spcBef>
              <a:buNone/>
            </a:pPr>
            <a:r>
              <a:rPr lang="en-IN" dirty="0" err="1"/>
              <a:t>const</a:t>
            </a:r>
            <a:r>
              <a:rPr lang="en-IN" dirty="0"/>
              <a:t> </a:t>
            </a:r>
            <a:r>
              <a:rPr lang="en-IN" dirty="0" err="1"/>
              <a:t>myPromise</a:t>
            </a:r>
            <a:r>
              <a:rPr lang="en-IN" dirty="0"/>
              <a:t> = new Promise((resolve, reject) =&gt; {</a:t>
            </a:r>
          </a:p>
          <a:p>
            <a:pPr marL="0" indent="0">
              <a:spcBef>
                <a:spcPts val="0"/>
              </a:spcBef>
              <a:buNone/>
            </a:pPr>
            <a:endParaRPr lang="en-IN" dirty="0"/>
          </a:p>
          <a:p>
            <a:pPr marL="0" indent="0">
              <a:spcBef>
                <a:spcPts val="0"/>
              </a:spcBef>
              <a:buNone/>
            </a:pPr>
            <a:r>
              <a:rPr lang="en-IN" dirty="0"/>
              <a:t>    // Asynchronous operation</a:t>
            </a:r>
          </a:p>
          <a:p>
            <a:pPr marL="0" indent="0">
              <a:spcBef>
                <a:spcPts val="0"/>
              </a:spcBef>
              <a:buNone/>
            </a:pPr>
            <a:r>
              <a:rPr lang="en-IN" dirty="0"/>
              <a:t>    if (success) {</a:t>
            </a:r>
          </a:p>
          <a:p>
            <a:pPr marL="0" indent="0">
              <a:spcBef>
                <a:spcPts val="0"/>
              </a:spcBef>
              <a:buNone/>
            </a:pPr>
            <a:r>
              <a:rPr lang="en-IN" dirty="0"/>
              <a:t>        resolve(response);</a:t>
            </a:r>
          </a:p>
          <a:p>
            <a:pPr marL="0" indent="0">
              <a:spcBef>
                <a:spcPts val="0"/>
              </a:spcBef>
              <a:buNone/>
            </a:pPr>
            <a:r>
              <a:rPr lang="en-IN" dirty="0"/>
              <a:t>    } else {</a:t>
            </a:r>
          </a:p>
          <a:p>
            <a:pPr marL="0" indent="0">
              <a:spcBef>
                <a:spcPts val="0"/>
              </a:spcBef>
              <a:buNone/>
            </a:pPr>
            <a:r>
              <a:rPr lang="en-IN" dirty="0"/>
              <a:t>        reject(error);</a:t>
            </a:r>
          </a:p>
          <a:p>
            <a:pPr marL="0" indent="0">
              <a:spcBef>
                <a:spcPts val="0"/>
              </a:spcBef>
              <a:buNone/>
            </a:pPr>
            <a:r>
              <a:rPr lang="en-IN" dirty="0"/>
              <a:t>    }</a:t>
            </a:r>
          </a:p>
          <a:p>
            <a:pPr marL="0" indent="0">
              <a:spcBef>
                <a:spcPts val="0"/>
              </a:spcBef>
              <a:buNone/>
            </a:pPr>
            <a:r>
              <a:rPr lang="en-IN" dirty="0"/>
              <a:t>});</a:t>
            </a:r>
          </a:p>
          <a:p>
            <a:pPr marL="0" indent="0">
              <a:spcBef>
                <a:spcPts val="0"/>
              </a:spcBef>
              <a:buNone/>
            </a:pPr>
            <a:endParaRPr lang="en-IN" dirty="0"/>
          </a:p>
          <a:p>
            <a:pPr marL="0" indent="0">
              <a:spcBef>
                <a:spcPts val="0"/>
              </a:spcBef>
              <a:buNone/>
            </a:pPr>
            <a:r>
              <a:rPr lang="en-IN" dirty="0" err="1"/>
              <a:t>myPromise.then</a:t>
            </a:r>
            <a:r>
              <a:rPr lang="en-IN" dirty="0"/>
              <a:t>(result =&gt; {</a:t>
            </a:r>
          </a:p>
          <a:p>
            <a:pPr marL="0" indent="0">
              <a:spcBef>
                <a:spcPts val="0"/>
              </a:spcBef>
              <a:buNone/>
            </a:pPr>
            <a:endParaRPr lang="en-IN" dirty="0"/>
          </a:p>
          <a:p>
            <a:pPr marL="0" indent="0">
              <a:spcBef>
                <a:spcPts val="0"/>
              </a:spcBef>
              <a:buNone/>
            </a:pPr>
            <a:r>
              <a:rPr lang="en-IN" dirty="0"/>
              <a:t>    // Handle success here</a:t>
            </a:r>
          </a:p>
          <a:p>
            <a:pPr marL="0" indent="0">
              <a:spcBef>
                <a:spcPts val="0"/>
              </a:spcBef>
              <a:buNone/>
            </a:pPr>
            <a:r>
              <a:rPr lang="en-IN" dirty="0"/>
              <a:t>}).catch(error =&gt; {</a:t>
            </a:r>
          </a:p>
          <a:p>
            <a:pPr marL="0" indent="0">
              <a:spcBef>
                <a:spcPts val="0"/>
              </a:spcBef>
              <a:buNone/>
            </a:pPr>
            <a:endParaRPr lang="en-IN" dirty="0"/>
          </a:p>
          <a:p>
            <a:pPr marL="0" indent="0">
              <a:spcBef>
                <a:spcPts val="0"/>
              </a:spcBef>
              <a:buNone/>
            </a:pPr>
            <a:r>
              <a:rPr lang="en-IN" dirty="0"/>
              <a:t>    // Handle error here</a:t>
            </a:r>
          </a:p>
          <a:p>
            <a:pPr marL="0" indent="0">
              <a:spcBef>
                <a:spcPts val="0"/>
              </a:spcBef>
              <a:buNone/>
            </a:pPr>
            <a:r>
              <a:rPr lang="en-IN" dirty="0"/>
              <a:t>});</a:t>
            </a:r>
          </a:p>
        </p:txBody>
      </p:sp>
    </p:spTree>
    <p:extLst>
      <p:ext uri="{BB962C8B-B14F-4D97-AF65-F5344CB8AC3E}">
        <p14:creationId xmlns:p14="http://schemas.microsoft.com/office/powerpoint/2010/main" val="2394098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CBC0-56E4-C89B-09EE-FF958C5E468B}"/>
              </a:ext>
            </a:extLst>
          </p:cNvPr>
          <p:cNvSpPr>
            <a:spLocks noGrp="1"/>
          </p:cNvSpPr>
          <p:nvPr>
            <p:ph type="title"/>
          </p:nvPr>
        </p:nvSpPr>
        <p:spPr/>
        <p:txBody>
          <a:bodyPr/>
          <a:lstStyle/>
          <a:p>
            <a:r>
              <a:rPr lang="en-US" dirty="0"/>
              <a:t>Promise</a:t>
            </a:r>
            <a:endParaRPr lang="en-IN" dirty="0"/>
          </a:p>
        </p:txBody>
      </p:sp>
      <p:sp>
        <p:nvSpPr>
          <p:cNvPr id="3" name="Content Placeholder 2">
            <a:extLst>
              <a:ext uri="{FF2B5EF4-FFF2-40B4-BE49-F238E27FC236}">
                <a16:creationId xmlns:a16="http://schemas.microsoft.com/office/drawing/2014/main" id="{ACC517F7-9C0B-F6B5-4FEB-580843D52B03}"/>
              </a:ext>
            </a:extLst>
          </p:cNvPr>
          <p:cNvSpPr>
            <a:spLocks noGrp="1"/>
          </p:cNvSpPr>
          <p:nvPr>
            <p:ph idx="1"/>
          </p:nvPr>
        </p:nvSpPr>
        <p:spPr/>
        <p:txBody>
          <a:bodyPr>
            <a:normAutofit fontScale="77500" lnSpcReduction="20000"/>
          </a:bodyPr>
          <a:lstStyle/>
          <a:p>
            <a:pPr marL="0" indent="0">
              <a:spcBef>
                <a:spcPts val="0"/>
              </a:spcBef>
              <a:buNone/>
            </a:pPr>
            <a:r>
              <a:rPr lang="en-IN" b="0" dirty="0" err="1">
                <a:solidFill>
                  <a:srgbClr val="569CD6"/>
                </a:solidFill>
                <a:effectLst/>
                <a:latin typeface="Consolas" panose="020B0609020204030204" pitchFamily="49" charset="0"/>
              </a:rPr>
              <a:t>const</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getAsset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return </a:t>
            </a:r>
            <a:r>
              <a:rPr lang="en-IN" b="0" dirty="0" err="1">
                <a:solidFill>
                  <a:srgbClr val="6A9955"/>
                </a:solidFill>
                <a:effectLst/>
                <a:latin typeface="Consolas" panose="020B0609020204030204" pitchFamily="49" charset="0"/>
              </a:rPr>
              <a:t>axios.get</a:t>
            </a:r>
            <a:r>
              <a:rPr lang="en-IN" b="0" dirty="0">
                <a:solidFill>
                  <a:srgbClr val="6A9955"/>
                </a:solidFill>
                <a:effectLst/>
                <a:latin typeface="Consolas" panose="020B0609020204030204" pitchFamily="49" charset="0"/>
              </a:rPr>
              <a:t>(`</a:t>
            </a:r>
            <a:r>
              <a:rPr lang="en-IN" b="0" dirty="0" err="1">
                <a:solidFill>
                  <a:srgbClr val="6A9955"/>
                </a:solidFill>
                <a:effectLst/>
                <a:latin typeface="Consolas" panose="020B0609020204030204" pitchFamily="49" charset="0"/>
              </a:rPr>
              <a:t>api</a:t>
            </a:r>
            <a:r>
              <a:rPr lang="en-IN" b="0" dirty="0">
                <a:solidFill>
                  <a:srgbClr val="6A9955"/>
                </a:solidFill>
                <a:effectLst/>
                <a:latin typeface="Consolas" panose="020B0609020204030204" pitchFamily="49" charset="0"/>
              </a:rPr>
              <a:t>/assets/${id}`);</a:t>
            </a:r>
            <a:endParaRPr lang="en-IN" b="0" dirty="0">
              <a:solidFill>
                <a:srgbClr val="CCCCCC"/>
              </a:solidFill>
              <a:effectLst/>
              <a:latin typeface="Consolas" panose="020B0609020204030204" pitchFamily="49" charset="0"/>
            </a:endParaRP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new</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Promise</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resolve</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reject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let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let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&lt;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assetData</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length</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assetData</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ID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assetData</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resolve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data: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asset</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 </a:t>
            </a:r>
            <a:r>
              <a:rPr lang="en-IN" b="0" dirty="0">
                <a:solidFill>
                  <a:srgbClr val="C586C0"/>
                </a:solidFill>
                <a:effectLst/>
                <a:latin typeface="Consolas" panose="020B0609020204030204" pitchFamily="49" charset="0"/>
              </a:rPr>
              <a:t>else</a:t>
            </a: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reject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"no records"</a:t>
            </a:r>
            <a:r>
              <a:rPr lang="en-IN" b="0" dirty="0">
                <a:solidFill>
                  <a:srgbClr val="CCCCCC"/>
                </a:solidFill>
                <a:effectLst/>
                <a:latin typeface="Consolas" panose="020B0609020204030204" pitchFamily="49" charset="0"/>
              </a:rPr>
              <a:t>);</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  });</a:t>
            </a:r>
          </a:p>
          <a:p>
            <a:pPr marL="0" indent="0">
              <a:spcBef>
                <a:spcPts val="0"/>
              </a:spcBef>
              <a:buNone/>
            </a:pPr>
            <a:r>
              <a:rPr lang="en-IN"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686013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4ADE-16E5-2CFF-BDCD-A25E8A2706DE}"/>
              </a:ext>
            </a:extLst>
          </p:cNvPr>
          <p:cNvSpPr>
            <a:spLocks noGrp="1"/>
          </p:cNvSpPr>
          <p:nvPr>
            <p:ph type="title"/>
          </p:nvPr>
        </p:nvSpPr>
        <p:spPr/>
        <p:txBody>
          <a:bodyPr/>
          <a:lstStyle/>
          <a:p>
            <a:r>
              <a:rPr lang="en-US" dirty="0"/>
              <a:t>async</a:t>
            </a:r>
            <a:endParaRPr lang="en-IN" dirty="0"/>
          </a:p>
        </p:txBody>
      </p:sp>
      <p:sp>
        <p:nvSpPr>
          <p:cNvPr id="3" name="Content Placeholder 2">
            <a:extLst>
              <a:ext uri="{FF2B5EF4-FFF2-40B4-BE49-F238E27FC236}">
                <a16:creationId xmlns:a16="http://schemas.microsoft.com/office/drawing/2014/main" id="{BCD98593-8E39-50F9-121B-36ED531E2D6D}"/>
              </a:ext>
            </a:extLst>
          </p:cNvPr>
          <p:cNvSpPr>
            <a:spLocks noGrp="1"/>
          </p:cNvSpPr>
          <p:nvPr>
            <p:ph idx="1"/>
          </p:nvPr>
        </p:nvSpPr>
        <p:spPr/>
        <p:txBody>
          <a:bodyPr>
            <a:normAutofit fontScale="77500" lnSpcReduction="20000"/>
          </a:bodyPr>
          <a:lstStyle/>
          <a:p>
            <a:pPr>
              <a:spcBef>
                <a:spcPts val="600"/>
              </a:spcBef>
            </a:pPr>
            <a:r>
              <a:rPr lang="en-US" sz="2400" b="0" i="1" dirty="0">
                <a:solidFill>
                  <a:srgbClr val="000000"/>
                </a:solidFill>
                <a:effectLst/>
              </a:rPr>
              <a:t>async and await make promises easier to write</a:t>
            </a:r>
          </a:p>
          <a:p>
            <a:pPr>
              <a:spcBef>
                <a:spcPts val="600"/>
              </a:spcBef>
            </a:pPr>
            <a:r>
              <a:rPr lang="en-US" sz="2400" b="1" i="0" dirty="0">
                <a:solidFill>
                  <a:srgbClr val="000000"/>
                </a:solidFill>
                <a:effectLst/>
              </a:rPr>
              <a:t>async</a:t>
            </a:r>
            <a:r>
              <a:rPr lang="en-US" sz="2400" b="0" i="0" dirty="0">
                <a:solidFill>
                  <a:srgbClr val="000000"/>
                </a:solidFill>
                <a:effectLst/>
              </a:rPr>
              <a:t> makes a function return a Promise</a:t>
            </a:r>
          </a:p>
          <a:p>
            <a:pPr>
              <a:spcBef>
                <a:spcPts val="600"/>
              </a:spcBef>
            </a:pPr>
            <a:r>
              <a:rPr lang="en-US" sz="2400" b="1" i="0" dirty="0">
                <a:solidFill>
                  <a:srgbClr val="000000"/>
                </a:solidFill>
                <a:effectLst/>
              </a:rPr>
              <a:t>await</a:t>
            </a:r>
            <a:r>
              <a:rPr lang="en-US" sz="2400" b="0" i="0" dirty="0">
                <a:solidFill>
                  <a:srgbClr val="000000"/>
                </a:solidFill>
                <a:effectLst/>
              </a:rPr>
              <a:t> makes a function wait for a Promise</a:t>
            </a:r>
          </a:p>
          <a:p>
            <a:pPr>
              <a:spcBef>
                <a:spcPts val="600"/>
              </a:spcBef>
            </a:pPr>
            <a:r>
              <a:rPr lang="en-US" sz="2400" b="0" i="0" dirty="0">
                <a:solidFill>
                  <a:srgbClr val="000000"/>
                </a:solidFill>
                <a:effectLst/>
              </a:rPr>
              <a:t>We use the async keyword with a function to represent that the function is an asynchronous function. The async function returns a promise.</a:t>
            </a:r>
          </a:p>
          <a:p>
            <a:pPr marL="0" indent="0">
              <a:spcBef>
                <a:spcPts val="0"/>
              </a:spcBef>
              <a:buNone/>
            </a:pPr>
            <a:endParaRPr lang="en-IN" sz="2400" b="0" dirty="0">
              <a:solidFill>
                <a:srgbClr val="569CD6"/>
              </a:solidFill>
              <a:effectLst/>
            </a:endParaRPr>
          </a:p>
          <a:p>
            <a:pPr marL="0" indent="0">
              <a:spcBef>
                <a:spcPts val="600"/>
              </a:spcBef>
              <a:buNone/>
            </a:pPr>
            <a:r>
              <a:rPr lang="en-IN" sz="2400" b="0" dirty="0">
                <a:solidFill>
                  <a:srgbClr val="569CD6"/>
                </a:solidFill>
                <a:effectLst/>
              </a:rPr>
              <a:t>async</a:t>
            </a:r>
            <a:r>
              <a:rPr lang="en-IN" sz="2400" b="0" dirty="0">
                <a:solidFill>
                  <a:srgbClr val="CCCCCC"/>
                </a:solidFill>
                <a:effectLst/>
              </a:rPr>
              <a:t> </a:t>
            </a:r>
            <a:r>
              <a:rPr lang="en-IN" sz="2400" b="0" dirty="0">
                <a:solidFill>
                  <a:srgbClr val="569CD6"/>
                </a:solidFill>
                <a:effectLst/>
              </a:rPr>
              <a:t>function</a:t>
            </a:r>
            <a:r>
              <a:rPr lang="en-IN" sz="2400" b="0" dirty="0">
                <a:solidFill>
                  <a:srgbClr val="CCCCCC"/>
                </a:solidFill>
                <a:effectLst/>
              </a:rPr>
              <a:t>  </a:t>
            </a:r>
            <a:r>
              <a:rPr lang="en-IN" sz="2400" b="0" dirty="0" err="1">
                <a:solidFill>
                  <a:srgbClr val="DCDCAA"/>
                </a:solidFill>
                <a:effectLst/>
              </a:rPr>
              <a:t>getAsset</a:t>
            </a:r>
            <a:r>
              <a:rPr lang="en-IN" sz="2400" b="0" dirty="0">
                <a:solidFill>
                  <a:srgbClr val="CCCCCC"/>
                </a:solidFill>
                <a:effectLst/>
              </a:rPr>
              <a:t> (</a:t>
            </a:r>
            <a:r>
              <a:rPr lang="en-IN" sz="2400" b="0" dirty="0">
                <a:solidFill>
                  <a:srgbClr val="9CDCFE"/>
                </a:solidFill>
                <a:effectLst/>
              </a:rPr>
              <a:t>id</a:t>
            </a:r>
            <a:r>
              <a:rPr lang="en-IN" sz="2400" b="0" dirty="0">
                <a:solidFill>
                  <a:srgbClr val="CCCCCC"/>
                </a:solidFill>
                <a:effectLst/>
              </a:rPr>
              <a:t>)  {</a:t>
            </a:r>
          </a:p>
          <a:p>
            <a:pPr marL="0" indent="0">
              <a:spcBef>
                <a:spcPts val="600"/>
              </a:spcBef>
              <a:buNone/>
            </a:pPr>
            <a:r>
              <a:rPr lang="en-IN" sz="2400" b="0" dirty="0">
                <a:solidFill>
                  <a:srgbClr val="CCCCCC"/>
                </a:solidFill>
                <a:effectLst/>
              </a:rPr>
              <a:t>    </a:t>
            </a:r>
            <a:r>
              <a:rPr lang="en-IN" sz="2400" b="0" dirty="0">
                <a:solidFill>
                  <a:srgbClr val="569CD6"/>
                </a:solidFill>
                <a:effectLst/>
              </a:rPr>
              <a:t>let</a:t>
            </a:r>
            <a:r>
              <a:rPr lang="en-IN" sz="2400" b="0" dirty="0">
                <a:solidFill>
                  <a:srgbClr val="CCCCCC"/>
                </a:solidFill>
                <a:effectLst/>
              </a:rPr>
              <a:t> </a:t>
            </a:r>
            <a:r>
              <a:rPr lang="en-IN" sz="2400" b="0" dirty="0">
                <a:solidFill>
                  <a:srgbClr val="9CDCFE"/>
                </a:solidFill>
                <a:effectLst/>
              </a:rPr>
              <a:t>asset</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a:solidFill>
                  <a:srgbClr val="569CD6"/>
                </a:solidFill>
                <a:effectLst/>
              </a:rPr>
              <a:t>null</a:t>
            </a:r>
            <a:r>
              <a:rPr lang="en-IN" sz="2400" b="0" dirty="0">
                <a:solidFill>
                  <a:srgbClr val="CCCCCC"/>
                </a:solidFill>
                <a:effectLst/>
              </a:rPr>
              <a:t>;</a:t>
            </a:r>
          </a:p>
          <a:p>
            <a:pPr marL="0" indent="0">
              <a:spcBef>
                <a:spcPts val="600"/>
              </a:spcBef>
              <a:buNone/>
            </a:pPr>
            <a:r>
              <a:rPr lang="en-IN" sz="2400" b="0" dirty="0">
                <a:solidFill>
                  <a:srgbClr val="CCCCCC"/>
                </a:solidFill>
                <a:effectLst/>
              </a:rPr>
              <a:t>    </a:t>
            </a:r>
            <a:r>
              <a:rPr lang="en-IN" sz="2400" b="0" dirty="0">
                <a:solidFill>
                  <a:srgbClr val="C586C0"/>
                </a:solidFill>
                <a:effectLst/>
              </a:rPr>
              <a:t>for</a:t>
            </a:r>
            <a:r>
              <a:rPr lang="en-IN" sz="2400" b="0" dirty="0">
                <a:solidFill>
                  <a:srgbClr val="CCCCCC"/>
                </a:solidFill>
                <a:effectLst/>
              </a:rPr>
              <a:t> (</a:t>
            </a:r>
            <a:r>
              <a:rPr lang="en-IN" sz="2400" b="0" dirty="0">
                <a:solidFill>
                  <a:srgbClr val="569CD6"/>
                </a:solidFill>
                <a:effectLst/>
              </a:rPr>
              <a:t>let</a:t>
            </a:r>
            <a:r>
              <a:rPr lang="en-IN" sz="2400" b="0" dirty="0">
                <a:solidFill>
                  <a:srgbClr val="CCCCCC"/>
                </a:solidFill>
                <a:effectLst/>
              </a:rPr>
              <a:t> </a:t>
            </a:r>
            <a:r>
              <a:rPr lang="en-IN" sz="2400" b="0" dirty="0" err="1">
                <a:solidFill>
                  <a:srgbClr val="9CDCFE"/>
                </a:solidFill>
                <a:effectLst/>
              </a:rPr>
              <a:t>i</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a:solidFill>
                  <a:srgbClr val="B5CEA8"/>
                </a:solidFill>
                <a:effectLst/>
              </a:rPr>
              <a:t>0</a:t>
            </a:r>
            <a:r>
              <a:rPr lang="en-IN" sz="2400" b="0" dirty="0">
                <a:solidFill>
                  <a:srgbClr val="CCCCCC"/>
                </a:solidFill>
                <a:effectLst/>
              </a:rPr>
              <a:t>; </a:t>
            </a:r>
            <a:r>
              <a:rPr lang="en-IN" sz="2400" b="0" dirty="0" err="1">
                <a:solidFill>
                  <a:srgbClr val="9CDCFE"/>
                </a:solidFill>
                <a:effectLst/>
              </a:rPr>
              <a:t>i</a:t>
            </a:r>
            <a:r>
              <a:rPr lang="en-IN" sz="2400" b="0" dirty="0">
                <a:solidFill>
                  <a:srgbClr val="CCCCCC"/>
                </a:solidFill>
                <a:effectLst/>
              </a:rPr>
              <a:t> </a:t>
            </a:r>
            <a:r>
              <a:rPr lang="en-IN" sz="2400" b="0" dirty="0">
                <a:solidFill>
                  <a:srgbClr val="D4D4D4"/>
                </a:solidFill>
                <a:effectLst/>
              </a:rPr>
              <a:t>&lt;</a:t>
            </a:r>
            <a:r>
              <a:rPr lang="en-IN" sz="2400" b="0" dirty="0">
                <a:solidFill>
                  <a:srgbClr val="CCCCCC"/>
                </a:solidFill>
                <a:effectLst/>
              </a:rPr>
              <a:t> </a:t>
            </a:r>
            <a:r>
              <a:rPr lang="en-IN" sz="2400" b="0" dirty="0" err="1">
                <a:solidFill>
                  <a:srgbClr val="9CDCFE"/>
                </a:solidFill>
                <a:effectLst/>
              </a:rPr>
              <a:t>assetData</a:t>
            </a:r>
            <a:r>
              <a:rPr lang="en-IN" sz="2400" b="0" dirty="0" err="1">
                <a:solidFill>
                  <a:srgbClr val="CCCCCC"/>
                </a:solidFill>
                <a:effectLst/>
              </a:rPr>
              <a:t>.</a:t>
            </a:r>
            <a:r>
              <a:rPr lang="en-IN" sz="2400" b="0" dirty="0" err="1">
                <a:solidFill>
                  <a:srgbClr val="9CDCFE"/>
                </a:solidFill>
                <a:effectLst/>
              </a:rPr>
              <a:t>length</a:t>
            </a:r>
            <a:r>
              <a:rPr lang="en-IN" sz="2400" b="0" dirty="0">
                <a:solidFill>
                  <a:srgbClr val="CCCCCC"/>
                </a:solidFill>
                <a:effectLst/>
              </a:rPr>
              <a:t>; </a:t>
            </a:r>
            <a:r>
              <a:rPr lang="en-IN" sz="2400" b="0" dirty="0" err="1">
                <a:solidFill>
                  <a:srgbClr val="9CDCFE"/>
                </a:solidFill>
                <a:effectLst/>
              </a:rPr>
              <a:t>i</a:t>
            </a:r>
            <a:r>
              <a:rPr lang="en-IN" sz="2400" b="0" dirty="0">
                <a:solidFill>
                  <a:srgbClr val="D4D4D4"/>
                </a:solidFill>
                <a:effectLst/>
              </a:rPr>
              <a:t>++</a:t>
            </a:r>
            <a:r>
              <a:rPr lang="en-IN" sz="2400" b="0" dirty="0">
                <a:solidFill>
                  <a:srgbClr val="CCCCCC"/>
                </a:solidFill>
                <a:effectLst/>
              </a:rPr>
              <a:t>) {</a:t>
            </a:r>
          </a:p>
          <a:p>
            <a:pPr marL="0" indent="0">
              <a:spcBef>
                <a:spcPts val="600"/>
              </a:spcBef>
              <a:buNone/>
            </a:pPr>
            <a:r>
              <a:rPr lang="en-IN" sz="2400" b="0" dirty="0">
                <a:solidFill>
                  <a:srgbClr val="CCCCCC"/>
                </a:solidFill>
                <a:effectLst/>
              </a:rPr>
              <a:t>      </a:t>
            </a:r>
            <a:r>
              <a:rPr lang="en-IN" sz="2400" b="0" dirty="0">
                <a:solidFill>
                  <a:srgbClr val="C586C0"/>
                </a:solidFill>
                <a:effectLst/>
              </a:rPr>
              <a:t>if</a:t>
            </a:r>
            <a:r>
              <a:rPr lang="en-IN" sz="2400" b="0" dirty="0">
                <a:solidFill>
                  <a:srgbClr val="CCCCCC"/>
                </a:solidFill>
                <a:effectLst/>
              </a:rPr>
              <a:t> (</a:t>
            </a:r>
            <a:r>
              <a:rPr lang="en-IN" sz="2400" b="0" dirty="0" err="1">
                <a:solidFill>
                  <a:srgbClr val="9CDCFE"/>
                </a:solidFill>
                <a:effectLst/>
              </a:rPr>
              <a:t>assetData</a:t>
            </a:r>
            <a:r>
              <a:rPr lang="en-IN" sz="2400" b="0" dirty="0">
                <a:solidFill>
                  <a:srgbClr val="CCCCCC"/>
                </a:solidFill>
                <a:effectLst/>
              </a:rPr>
              <a:t>[</a:t>
            </a:r>
            <a:r>
              <a:rPr lang="en-IN" sz="2400" b="0" dirty="0" err="1">
                <a:solidFill>
                  <a:srgbClr val="9CDCFE"/>
                </a:solidFill>
                <a:effectLst/>
              </a:rPr>
              <a:t>i</a:t>
            </a:r>
            <a:r>
              <a:rPr lang="en-IN" sz="2400" b="0" dirty="0">
                <a:solidFill>
                  <a:srgbClr val="CCCCCC"/>
                </a:solidFill>
                <a:effectLst/>
              </a:rPr>
              <a:t>].</a:t>
            </a:r>
            <a:r>
              <a:rPr lang="en-IN" sz="2400" b="0" dirty="0">
                <a:solidFill>
                  <a:srgbClr val="9CDCFE"/>
                </a:solidFill>
                <a:effectLst/>
              </a:rPr>
              <a:t>ID</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a:solidFill>
                  <a:srgbClr val="9CDCFE"/>
                </a:solidFill>
                <a:effectLst/>
              </a:rPr>
              <a:t>id</a:t>
            </a:r>
            <a:r>
              <a:rPr lang="en-IN" sz="2400" b="0" dirty="0">
                <a:solidFill>
                  <a:srgbClr val="CCCCCC"/>
                </a:solidFill>
                <a:effectLst/>
              </a:rPr>
              <a:t>) {</a:t>
            </a:r>
          </a:p>
          <a:p>
            <a:pPr marL="0" indent="0">
              <a:spcBef>
                <a:spcPts val="600"/>
              </a:spcBef>
              <a:buNone/>
            </a:pPr>
            <a:r>
              <a:rPr lang="en-IN" sz="2400" b="0" dirty="0">
                <a:solidFill>
                  <a:srgbClr val="CCCCCC"/>
                </a:solidFill>
                <a:effectLst/>
              </a:rPr>
              <a:t>        </a:t>
            </a:r>
            <a:r>
              <a:rPr lang="en-IN" sz="2400" b="0" dirty="0">
                <a:solidFill>
                  <a:srgbClr val="9CDCFE"/>
                </a:solidFill>
                <a:effectLst/>
              </a:rPr>
              <a:t>asset</a:t>
            </a:r>
            <a:r>
              <a:rPr lang="en-IN" sz="2400" b="0" dirty="0">
                <a:solidFill>
                  <a:srgbClr val="CCCCCC"/>
                </a:solidFill>
                <a:effectLst/>
              </a:rPr>
              <a:t> </a:t>
            </a:r>
            <a:r>
              <a:rPr lang="en-IN" sz="2400" b="0" dirty="0">
                <a:solidFill>
                  <a:srgbClr val="D4D4D4"/>
                </a:solidFill>
                <a:effectLst/>
              </a:rPr>
              <a:t>=</a:t>
            </a:r>
            <a:r>
              <a:rPr lang="en-IN" sz="2400" b="0" dirty="0">
                <a:solidFill>
                  <a:srgbClr val="CCCCCC"/>
                </a:solidFill>
                <a:effectLst/>
              </a:rPr>
              <a:t> </a:t>
            </a:r>
            <a:r>
              <a:rPr lang="en-IN" sz="2400" b="0" dirty="0" err="1">
                <a:solidFill>
                  <a:srgbClr val="9CDCFE"/>
                </a:solidFill>
                <a:effectLst/>
              </a:rPr>
              <a:t>assetData</a:t>
            </a:r>
            <a:r>
              <a:rPr lang="en-IN" sz="2400" b="0" dirty="0">
                <a:solidFill>
                  <a:srgbClr val="CCCCCC"/>
                </a:solidFill>
                <a:effectLst/>
              </a:rPr>
              <a:t>[</a:t>
            </a:r>
            <a:r>
              <a:rPr lang="en-IN" sz="2400" b="0" dirty="0" err="1">
                <a:solidFill>
                  <a:srgbClr val="9CDCFE"/>
                </a:solidFill>
                <a:effectLst/>
              </a:rPr>
              <a:t>i</a:t>
            </a:r>
            <a:r>
              <a:rPr lang="en-IN" sz="2400" b="0" dirty="0">
                <a:solidFill>
                  <a:srgbClr val="CCCCCC"/>
                </a:solidFill>
                <a:effectLst/>
              </a:rPr>
              <a:t>];</a:t>
            </a:r>
          </a:p>
          <a:p>
            <a:pPr marL="0" indent="0">
              <a:spcBef>
                <a:spcPts val="600"/>
              </a:spcBef>
              <a:buNone/>
            </a:pPr>
            <a:r>
              <a:rPr lang="en-IN" sz="2400" b="0" dirty="0">
                <a:solidFill>
                  <a:srgbClr val="CCCCCC"/>
                </a:solidFill>
                <a:effectLst/>
              </a:rPr>
              <a:t>      }</a:t>
            </a:r>
          </a:p>
          <a:p>
            <a:pPr marL="0" indent="0">
              <a:spcBef>
                <a:spcPts val="600"/>
              </a:spcBef>
              <a:buNone/>
            </a:pPr>
            <a:r>
              <a:rPr lang="en-IN" sz="2400" b="0" dirty="0">
                <a:solidFill>
                  <a:srgbClr val="CCCCCC"/>
                </a:solidFill>
                <a:effectLst/>
              </a:rPr>
              <a:t>    }</a:t>
            </a:r>
          </a:p>
          <a:p>
            <a:pPr marL="0" indent="0">
              <a:spcBef>
                <a:spcPts val="600"/>
              </a:spcBef>
              <a:buNone/>
            </a:pPr>
            <a:br>
              <a:rPr lang="en-IN" sz="2400" b="0" dirty="0">
                <a:solidFill>
                  <a:srgbClr val="CCCCCC"/>
                </a:solidFill>
                <a:effectLst/>
              </a:rPr>
            </a:br>
            <a:r>
              <a:rPr lang="en-IN" sz="2400" b="0" dirty="0">
                <a:solidFill>
                  <a:srgbClr val="CCCCCC"/>
                </a:solidFill>
                <a:effectLst/>
              </a:rPr>
              <a:t>    </a:t>
            </a:r>
            <a:r>
              <a:rPr lang="en-IN" sz="2400" b="0" dirty="0">
                <a:solidFill>
                  <a:srgbClr val="C586C0"/>
                </a:solidFill>
                <a:effectLst/>
              </a:rPr>
              <a:t>return</a:t>
            </a:r>
            <a:r>
              <a:rPr lang="en-IN" sz="2400" b="0" dirty="0">
                <a:solidFill>
                  <a:srgbClr val="CCCCCC"/>
                </a:solidFill>
                <a:effectLst/>
              </a:rPr>
              <a:t> </a:t>
            </a:r>
            <a:r>
              <a:rPr lang="en-IN" sz="2400" b="0" dirty="0">
                <a:solidFill>
                  <a:srgbClr val="9CDCFE"/>
                </a:solidFill>
                <a:effectLst/>
              </a:rPr>
              <a:t>asset</a:t>
            </a:r>
            <a:r>
              <a:rPr lang="en-IN" sz="2400" b="0" dirty="0">
                <a:solidFill>
                  <a:srgbClr val="CCCCCC"/>
                </a:solidFill>
                <a:effectLst/>
              </a:rPr>
              <a:t>;</a:t>
            </a:r>
          </a:p>
          <a:p>
            <a:pPr marL="0" indent="0">
              <a:spcBef>
                <a:spcPts val="600"/>
              </a:spcBef>
              <a:buNone/>
            </a:pPr>
            <a:r>
              <a:rPr lang="en-IN" sz="2400" b="0" dirty="0">
                <a:solidFill>
                  <a:srgbClr val="CCCCCC"/>
                </a:solidFill>
                <a:effectLst/>
              </a:rPr>
              <a:t>};</a:t>
            </a:r>
          </a:p>
          <a:p>
            <a:pPr marL="0" indent="0">
              <a:spcBef>
                <a:spcPts val="0"/>
              </a:spcBef>
              <a:buNone/>
            </a:pPr>
            <a:endParaRPr lang="en-IN" sz="2400" dirty="0"/>
          </a:p>
        </p:txBody>
      </p:sp>
    </p:spTree>
    <p:extLst>
      <p:ext uri="{BB962C8B-B14F-4D97-AF65-F5344CB8AC3E}">
        <p14:creationId xmlns:p14="http://schemas.microsoft.com/office/powerpoint/2010/main" val="13937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4EE7-C834-F201-CE3F-425D52EDCEC7}"/>
              </a:ext>
            </a:extLst>
          </p:cNvPr>
          <p:cNvSpPr>
            <a:spLocks noGrp="1"/>
          </p:cNvSpPr>
          <p:nvPr>
            <p:ph type="title"/>
          </p:nvPr>
        </p:nvSpPr>
        <p:spPr/>
        <p:txBody>
          <a:bodyPr/>
          <a:lstStyle/>
          <a:p>
            <a:r>
              <a:rPr lang="en-US" dirty="0"/>
              <a:t>Binding</a:t>
            </a:r>
            <a:endParaRPr lang="en-IN" dirty="0"/>
          </a:p>
        </p:txBody>
      </p:sp>
      <p:sp>
        <p:nvSpPr>
          <p:cNvPr id="3" name="Content Placeholder 2">
            <a:extLst>
              <a:ext uri="{FF2B5EF4-FFF2-40B4-BE49-F238E27FC236}">
                <a16:creationId xmlns:a16="http://schemas.microsoft.com/office/drawing/2014/main" id="{7FF23D24-82E1-1BEF-95FF-8B34FB47C843}"/>
              </a:ext>
            </a:extLst>
          </p:cNvPr>
          <p:cNvSpPr>
            <a:spLocks noGrp="1"/>
          </p:cNvSpPr>
          <p:nvPr>
            <p:ph idx="1"/>
          </p:nvPr>
        </p:nvSpPr>
        <p:spPr/>
        <p:txBody>
          <a:bodyPr>
            <a:normAutofit/>
          </a:bodyPr>
          <a:lstStyle/>
          <a:p>
            <a:pPr algn="l"/>
            <a:r>
              <a:rPr lang="en-US" sz="2400" b="0" i="0" dirty="0">
                <a:solidFill>
                  <a:srgbClr val="444444"/>
                </a:solidFill>
                <a:effectLst/>
              </a:rPr>
              <a:t>In an Angular template, a binding creates a live connection between a part of the UI created from a template (a DOM element, directive, or component) and the model (the component instance to which the template belongs). This connection can be used to synchronize the view with the model, to notify the model when an event or user action takes place in the view, or both. </a:t>
            </a:r>
            <a:r>
              <a:rPr lang="en-US" sz="2400" b="0" i="0" dirty="0" err="1">
                <a:solidFill>
                  <a:srgbClr val="444444"/>
                </a:solidFill>
                <a:effectLst/>
              </a:rPr>
              <a:t>Angular's</a:t>
            </a:r>
            <a:r>
              <a:rPr lang="en-US" sz="2400" b="0" i="0" dirty="0">
                <a:solidFill>
                  <a:srgbClr val="444444"/>
                </a:solidFill>
                <a:effectLst/>
              </a:rPr>
              <a:t> </a:t>
            </a:r>
            <a:r>
              <a:rPr lang="en-US" sz="2400" b="0" i="0" u="none" strike="noStrike" dirty="0">
                <a:solidFill>
                  <a:srgbClr val="1976D2"/>
                </a:solidFill>
                <a:effectLst/>
                <a:hlinkClick r:id="rId2"/>
              </a:rPr>
              <a:t>Change Detection</a:t>
            </a:r>
            <a:r>
              <a:rPr lang="en-US" sz="2400" b="0" i="0" dirty="0">
                <a:solidFill>
                  <a:srgbClr val="444444"/>
                </a:solidFill>
                <a:effectLst/>
              </a:rPr>
              <a:t> algorithm is responsible for keeping the view and the model in sync.</a:t>
            </a:r>
          </a:p>
          <a:p>
            <a:pPr algn="l"/>
            <a:r>
              <a:rPr lang="en-US" sz="2400" b="0" i="0" dirty="0">
                <a:solidFill>
                  <a:srgbClr val="444444"/>
                </a:solidFill>
                <a:effectLst/>
              </a:rPr>
              <a:t>Examples of binding include:</a:t>
            </a:r>
          </a:p>
          <a:p>
            <a:pPr algn="l">
              <a:buFont typeface="Arial" panose="020B0604020202020204" pitchFamily="34" charset="0"/>
              <a:buChar char="•"/>
            </a:pPr>
            <a:r>
              <a:rPr lang="en-US" sz="2400" b="0" i="0" dirty="0">
                <a:solidFill>
                  <a:srgbClr val="444444"/>
                </a:solidFill>
                <a:effectLst/>
              </a:rPr>
              <a:t>text interpolations</a:t>
            </a:r>
          </a:p>
          <a:p>
            <a:pPr algn="l">
              <a:buFont typeface="Arial" panose="020B0604020202020204" pitchFamily="34" charset="0"/>
              <a:buChar char="•"/>
            </a:pPr>
            <a:r>
              <a:rPr lang="en-US" sz="2400" b="0" i="0" dirty="0">
                <a:solidFill>
                  <a:srgbClr val="444444"/>
                </a:solidFill>
                <a:effectLst/>
              </a:rPr>
              <a:t>property binding</a:t>
            </a:r>
          </a:p>
          <a:p>
            <a:pPr algn="l">
              <a:buFont typeface="Arial" panose="020B0604020202020204" pitchFamily="34" charset="0"/>
              <a:buChar char="•"/>
            </a:pPr>
            <a:r>
              <a:rPr lang="en-US" sz="2400" b="0" i="0" dirty="0">
                <a:solidFill>
                  <a:srgbClr val="444444"/>
                </a:solidFill>
                <a:effectLst/>
              </a:rPr>
              <a:t>event binding</a:t>
            </a:r>
          </a:p>
          <a:p>
            <a:pPr algn="l">
              <a:buFont typeface="Arial" panose="020B0604020202020204" pitchFamily="34" charset="0"/>
              <a:buChar char="•"/>
            </a:pPr>
            <a:r>
              <a:rPr lang="en-US" sz="2400" b="0" i="0" dirty="0">
                <a:solidFill>
                  <a:srgbClr val="444444"/>
                </a:solidFill>
                <a:effectLst/>
              </a:rPr>
              <a:t>two-way binding</a:t>
            </a:r>
          </a:p>
          <a:p>
            <a:endParaRPr lang="en-IN" sz="2400" dirty="0"/>
          </a:p>
        </p:txBody>
      </p:sp>
    </p:spTree>
    <p:extLst>
      <p:ext uri="{BB962C8B-B14F-4D97-AF65-F5344CB8AC3E}">
        <p14:creationId xmlns:p14="http://schemas.microsoft.com/office/powerpoint/2010/main" val="1109335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2F8F-C627-7351-8336-9A0FB4E06BD0}"/>
              </a:ext>
            </a:extLst>
          </p:cNvPr>
          <p:cNvSpPr>
            <a:spLocks noGrp="1"/>
          </p:cNvSpPr>
          <p:nvPr>
            <p:ph type="title"/>
          </p:nvPr>
        </p:nvSpPr>
        <p:spPr/>
        <p:txBody>
          <a:bodyPr/>
          <a:lstStyle/>
          <a:p>
            <a:r>
              <a:rPr lang="en-US" sz="4400" b="0" i="0" dirty="0">
                <a:solidFill>
                  <a:srgbClr val="444444"/>
                </a:solidFill>
                <a:effectLst/>
              </a:rPr>
              <a:t>property binding</a:t>
            </a:r>
            <a:endParaRPr lang="en-IN" dirty="0"/>
          </a:p>
        </p:txBody>
      </p:sp>
      <p:sp>
        <p:nvSpPr>
          <p:cNvPr id="3" name="Content Placeholder 2">
            <a:extLst>
              <a:ext uri="{FF2B5EF4-FFF2-40B4-BE49-F238E27FC236}">
                <a16:creationId xmlns:a16="http://schemas.microsoft.com/office/drawing/2014/main" id="{87D65713-4EA3-8AB4-C1D3-F9D540667030}"/>
              </a:ext>
            </a:extLst>
          </p:cNvPr>
          <p:cNvSpPr>
            <a:spLocks noGrp="1"/>
          </p:cNvSpPr>
          <p:nvPr>
            <p:ph idx="1"/>
          </p:nvPr>
        </p:nvSpPr>
        <p:spPr/>
        <p:txBody>
          <a:bodyPr>
            <a:normAutofit fontScale="85000" lnSpcReduction="20000"/>
          </a:bodyPr>
          <a:lstStyle/>
          <a:p>
            <a:r>
              <a:rPr lang="en-US" sz="2400" b="0" i="0" dirty="0">
                <a:solidFill>
                  <a:srgbClr val="444444"/>
                </a:solidFill>
                <a:effectLst/>
              </a:rPr>
              <a:t>Property binding in Angular helps you set values for properties of HTML elements or directives. Use property binding to do things such as toggle button features, set paths programmatically, and share values between components.</a:t>
            </a:r>
          </a:p>
          <a:p>
            <a:r>
              <a:rPr lang="en-IN" sz="2400" dirty="0" err="1"/>
              <a:t>src</a:t>
            </a:r>
            <a:r>
              <a:rPr lang="en-IN" sz="2400" dirty="0"/>
              <a:t>/app/app.component.html</a:t>
            </a:r>
          </a:p>
          <a:p>
            <a:pPr marL="457200" lvl="1" indent="0">
              <a:buNone/>
            </a:pPr>
            <a:r>
              <a:rPr lang="en-IN" dirty="0"/>
              <a:t>&lt;</a:t>
            </a:r>
            <a:r>
              <a:rPr lang="en-IN" dirty="0" err="1"/>
              <a:t>img</a:t>
            </a:r>
            <a:r>
              <a:rPr lang="en-IN" dirty="0"/>
              <a:t> alt="item" [</a:t>
            </a:r>
            <a:r>
              <a:rPr lang="en-IN" dirty="0" err="1"/>
              <a:t>src</a:t>
            </a:r>
            <a:r>
              <a:rPr lang="en-IN" dirty="0"/>
              <a:t>]="</a:t>
            </a:r>
            <a:r>
              <a:rPr lang="en-IN" dirty="0" err="1"/>
              <a:t>itemImageUrl</a:t>
            </a:r>
            <a:r>
              <a:rPr lang="en-IN" dirty="0"/>
              <a:t>"&gt;</a:t>
            </a:r>
          </a:p>
          <a:p>
            <a:pPr marL="457200" lvl="1" indent="0">
              <a:buNone/>
            </a:pPr>
            <a:r>
              <a:rPr lang="en-US" dirty="0"/>
              <a:t>&lt;!-- Notice the </a:t>
            </a:r>
            <a:r>
              <a:rPr lang="en-US" dirty="0" err="1"/>
              <a:t>colSpan</a:t>
            </a:r>
            <a:r>
              <a:rPr lang="en-US" dirty="0"/>
              <a:t> property is camel case --&gt;</a:t>
            </a:r>
          </a:p>
          <a:p>
            <a:pPr marL="457200" lvl="1" indent="0">
              <a:buNone/>
            </a:pPr>
            <a:r>
              <a:rPr lang="en-US" dirty="0"/>
              <a:t>&lt;tr&gt;&lt;td [</a:t>
            </a:r>
            <a:r>
              <a:rPr lang="en-US" dirty="0" err="1"/>
              <a:t>colSpan</a:t>
            </a:r>
            <a:r>
              <a:rPr lang="en-US" dirty="0"/>
              <a:t>]="1 + 1"&gt;Three-Four&lt;/td&gt;&lt;/tr&gt;</a:t>
            </a:r>
          </a:p>
          <a:p>
            <a:pPr marL="457200" lvl="1" indent="0">
              <a:buNone/>
            </a:pPr>
            <a:endParaRPr lang="en-US" dirty="0"/>
          </a:p>
          <a:p>
            <a:pPr marL="457200" lvl="1" indent="0">
              <a:buNone/>
            </a:pPr>
            <a:r>
              <a:rPr lang="en-US" dirty="0"/>
              <a:t>&lt;!-- Bind button disabled state to `</a:t>
            </a:r>
            <a:r>
              <a:rPr lang="en-US" dirty="0" err="1"/>
              <a:t>isUnchanged</a:t>
            </a:r>
            <a:r>
              <a:rPr lang="en-US" dirty="0"/>
              <a:t>` property --&gt;</a:t>
            </a:r>
          </a:p>
          <a:p>
            <a:pPr marL="457200" lvl="1" indent="0">
              <a:buNone/>
            </a:pPr>
            <a:r>
              <a:rPr lang="en-US" dirty="0"/>
              <a:t>&lt;button type="button" [disabled]="</a:t>
            </a:r>
            <a:r>
              <a:rPr lang="en-US" dirty="0" err="1"/>
              <a:t>isUnchanged</a:t>
            </a:r>
            <a:r>
              <a:rPr lang="en-US" dirty="0"/>
              <a:t>"&gt;Disabled Button&lt;/button&gt;</a:t>
            </a:r>
          </a:p>
          <a:p>
            <a:pPr marL="457200" lvl="1" indent="0">
              <a:buNone/>
            </a:pPr>
            <a:endParaRPr lang="en-US" dirty="0"/>
          </a:p>
          <a:p>
            <a:pPr marL="457200" lvl="1" indent="0">
              <a:buNone/>
            </a:pPr>
            <a:r>
              <a:rPr lang="en-US" dirty="0"/>
              <a:t>&lt;p [</a:t>
            </a:r>
            <a:r>
              <a:rPr lang="en-US" dirty="0" err="1"/>
              <a:t>ngClass</a:t>
            </a:r>
            <a:r>
              <a:rPr lang="en-US" dirty="0"/>
              <a:t>]="classes"&gt;[</a:t>
            </a:r>
            <a:r>
              <a:rPr lang="en-US" dirty="0" err="1"/>
              <a:t>ngClass</a:t>
            </a:r>
            <a:r>
              <a:rPr lang="en-US" dirty="0"/>
              <a:t>] binding to the classes property making this blue&lt;/p&gt;</a:t>
            </a:r>
            <a:endParaRPr lang="en-IN" dirty="0"/>
          </a:p>
          <a:p>
            <a:r>
              <a:rPr lang="en-IN" sz="2400" dirty="0" err="1"/>
              <a:t>src</a:t>
            </a:r>
            <a:r>
              <a:rPr lang="en-IN" sz="2400" dirty="0"/>
              <a:t>/app/</a:t>
            </a:r>
            <a:r>
              <a:rPr lang="en-IN" sz="2400" dirty="0" err="1"/>
              <a:t>app.component.ts</a:t>
            </a:r>
            <a:endParaRPr lang="en-IN" sz="2400" dirty="0"/>
          </a:p>
          <a:p>
            <a:pPr marL="457200" lvl="1" indent="0">
              <a:buNone/>
            </a:pPr>
            <a:r>
              <a:rPr lang="en-IN" b="0" i="0" dirty="0" err="1">
                <a:solidFill>
                  <a:srgbClr val="000000"/>
                </a:solidFill>
                <a:effectLst/>
              </a:rPr>
              <a:t>itemImageUrl</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dirty="0">
                <a:solidFill>
                  <a:srgbClr val="880000"/>
                </a:solidFill>
                <a:effectLst/>
              </a:rPr>
              <a:t>'../assets/</a:t>
            </a:r>
            <a:r>
              <a:rPr lang="en-IN" b="0" i="0" dirty="0" err="1">
                <a:solidFill>
                  <a:srgbClr val="880000"/>
                </a:solidFill>
                <a:effectLst/>
              </a:rPr>
              <a:t>phone.svg</a:t>
            </a:r>
            <a:r>
              <a:rPr lang="en-IN" b="0" i="0" dirty="0">
                <a:solidFill>
                  <a:srgbClr val="880000"/>
                </a:solidFill>
                <a:effectLst/>
              </a:rPr>
              <a:t>’</a:t>
            </a:r>
            <a:r>
              <a:rPr lang="en-IN" b="0" i="0" dirty="0">
                <a:solidFill>
                  <a:srgbClr val="666600"/>
                </a:solidFill>
                <a:effectLst/>
              </a:rPr>
              <a:t>;</a:t>
            </a:r>
          </a:p>
          <a:p>
            <a:pPr marL="457200" lvl="1" indent="0">
              <a:buNone/>
            </a:pPr>
            <a:r>
              <a:rPr lang="en-IN" b="0" i="0" dirty="0" err="1">
                <a:solidFill>
                  <a:srgbClr val="000000"/>
                </a:solidFill>
                <a:effectLst/>
              </a:rPr>
              <a:t>isUnchanged</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dirty="0">
                <a:solidFill>
                  <a:srgbClr val="0000FF"/>
                </a:solidFill>
                <a:effectLst/>
              </a:rPr>
              <a:t>true</a:t>
            </a:r>
            <a:r>
              <a:rPr lang="en-IN" b="0" i="0" dirty="0">
                <a:solidFill>
                  <a:srgbClr val="666600"/>
                </a:solidFill>
                <a:effectLst/>
              </a:rPr>
              <a:t>;</a:t>
            </a:r>
            <a:endParaRPr lang="en-IN" dirty="0"/>
          </a:p>
        </p:txBody>
      </p:sp>
    </p:spTree>
    <p:extLst>
      <p:ext uri="{BB962C8B-B14F-4D97-AF65-F5344CB8AC3E}">
        <p14:creationId xmlns:p14="http://schemas.microsoft.com/office/powerpoint/2010/main" val="2902096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F3A8-DF80-9432-FC48-48C3DF7B717D}"/>
              </a:ext>
            </a:extLst>
          </p:cNvPr>
          <p:cNvSpPr>
            <a:spLocks noGrp="1"/>
          </p:cNvSpPr>
          <p:nvPr>
            <p:ph type="title"/>
          </p:nvPr>
        </p:nvSpPr>
        <p:spPr/>
        <p:txBody>
          <a:bodyPr/>
          <a:lstStyle/>
          <a:p>
            <a:r>
              <a:rPr lang="en-US" sz="4400" b="0" i="0" dirty="0">
                <a:solidFill>
                  <a:srgbClr val="444444"/>
                </a:solidFill>
                <a:effectLst/>
              </a:rPr>
              <a:t>event binding</a:t>
            </a:r>
            <a:endParaRPr lang="en-IN" dirty="0"/>
          </a:p>
        </p:txBody>
      </p:sp>
      <p:sp>
        <p:nvSpPr>
          <p:cNvPr id="3" name="Content Placeholder 2">
            <a:extLst>
              <a:ext uri="{FF2B5EF4-FFF2-40B4-BE49-F238E27FC236}">
                <a16:creationId xmlns:a16="http://schemas.microsoft.com/office/drawing/2014/main" id="{9DC3E7FB-36DF-2608-E1FA-75545B3A9FC4}"/>
              </a:ext>
            </a:extLst>
          </p:cNvPr>
          <p:cNvSpPr>
            <a:spLocks noGrp="1"/>
          </p:cNvSpPr>
          <p:nvPr>
            <p:ph idx="1"/>
          </p:nvPr>
        </p:nvSpPr>
        <p:spPr/>
        <p:txBody>
          <a:bodyPr/>
          <a:lstStyle/>
          <a:p>
            <a:r>
              <a:rPr lang="en-US" b="0" i="0" dirty="0">
                <a:solidFill>
                  <a:srgbClr val="444444"/>
                </a:solidFill>
                <a:effectLst/>
                <a:latin typeface="Roboto" panose="02000000000000000000" pitchFamily="2" charset="0"/>
              </a:rPr>
              <a:t>Event binding lets you listen for and respond to user actions such as keystrokes, mouse movements, clicks, and touches.</a:t>
            </a:r>
          </a:p>
          <a:p>
            <a:pPr marL="457200" lvl="1" indent="0">
              <a:buNone/>
            </a:pPr>
            <a:r>
              <a:rPr lang="en-US" b="0" i="0" dirty="0">
                <a:solidFill>
                  <a:srgbClr val="000088"/>
                </a:solidFill>
                <a:effectLst/>
                <a:latin typeface="Roboto Mono" panose="00000009000000000000" pitchFamily="49" charset="0"/>
              </a:rPr>
              <a:t>&lt;button</a:t>
            </a:r>
            <a:r>
              <a:rPr lang="en-US" b="0" i="0" dirty="0">
                <a:solidFill>
                  <a:srgbClr val="000000"/>
                </a:solidFill>
                <a:effectLst/>
                <a:latin typeface="Roboto Mono" panose="00000009000000000000" pitchFamily="49" charset="0"/>
              </a:rPr>
              <a:t> (</a:t>
            </a:r>
            <a:r>
              <a:rPr lang="en-US" b="0" i="0" dirty="0">
                <a:solidFill>
                  <a:srgbClr val="660066"/>
                </a:solidFill>
                <a:effectLst/>
                <a:latin typeface="Roboto Mono" panose="00000009000000000000" pitchFamily="49" charset="0"/>
              </a:rPr>
              <a:t>click</a:t>
            </a:r>
            <a:r>
              <a:rPr lang="en-US" b="0" i="0" dirty="0">
                <a:solidFill>
                  <a:srgbClr val="000000"/>
                </a:solidFill>
                <a:effectLst/>
                <a:latin typeface="Roboto Mono" panose="00000009000000000000" pitchFamily="49" charset="0"/>
              </a:rPr>
              <a:t>)</a:t>
            </a:r>
            <a:r>
              <a:rPr lang="en-US" b="0" i="0" dirty="0">
                <a:solidFill>
                  <a:srgbClr val="666600"/>
                </a:solidFill>
                <a:effectLst/>
                <a:latin typeface="Roboto Mono" panose="00000009000000000000" pitchFamily="49" charset="0"/>
              </a:rPr>
              <a:t>=</a:t>
            </a:r>
            <a:r>
              <a:rPr lang="en-US" b="0" i="0" dirty="0">
                <a:solidFill>
                  <a:srgbClr val="880000"/>
                </a:solidFill>
                <a:effectLst/>
                <a:latin typeface="Roboto Mono" panose="00000009000000000000" pitchFamily="49" charset="0"/>
              </a:rPr>
              <a:t>"</a:t>
            </a:r>
            <a:r>
              <a:rPr lang="en-US" b="0" i="0" dirty="0" err="1">
                <a:solidFill>
                  <a:srgbClr val="880000"/>
                </a:solidFill>
                <a:effectLst/>
                <a:latin typeface="Roboto Mono" panose="00000009000000000000" pitchFamily="49" charset="0"/>
              </a:rPr>
              <a:t>onSave</a:t>
            </a:r>
            <a:r>
              <a:rPr lang="en-US" b="0" i="0" dirty="0">
                <a:solidFill>
                  <a:srgbClr val="880000"/>
                </a:solidFill>
                <a:effectLst/>
                <a:latin typeface="Roboto Mono" panose="00000009000000000000" pitchFamily="49" charset="0"/>
              </a:rPr>
              <a:t>()"</a:t>
            </a:r>
            <a:r>
              <a:rPr lang="en-US" b="0" i="0" dirty="0">
                <a:solidFill>
                  <a:srgbClr val="000088"/>
                </a:solidFill>
                <a:effectLst/>
                <a:latin typeface="Roboto Mono" panose="00000009000000000000" pitchFamily="49" charset="0"/>
              </a:rPr>
              <a:t>&gt;</a:t>
            </a:r>
            <a:r>
              <a:rPr lang="en-US" b="0" i="0" dirty="0">
                <a:solidFill>
                  <a:srgbClr val="000000"/>
                </a:solidFill>
                <a:effectLst/>
                <a:latin typeface="Roboto Mono" panose="00000009000000000000" pitchFamily="49" charset="0"/>
              </a:rPr>
              <a:t>Save</a:t>
            </a:r>
            <a:r>
              <a:rPr lang="en-US" b="0" i="0" dirty="0">
                <a:solidFill>
                  <a:srgbClr val="000088"/>
                </a:solidFill>
                <a:effectLst/>
                <a:latin typeface="Roboto Mono" panose="00000009000000000000" pitchFamily="49" charset="0"/>
              </a:rPr>
              <a:t>&lt;/button&gt;</a:t>
            </a:r>
            <a:endParaRPr lang="en-IN" dirty="0"/>
          </a:p>
        </p:txBody>
      </p:sp>
    </p:spTree>
    <p:extLst>
      <p:ext uri="{BB962C8B-B14F-4D97-AF65-F5344CB8AC3E}">
        <p14:creationId xmlns:p14="http://schemas.microsoft.com/office/powerpoint/2010/main" val="61197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CD01B-A082-7FF7-61C9-74A296CCFCC5}"/>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Advantage of Angular</a:t>
            </a:r>
          </a:p>
        </p:txBody>
      </p:sp>
      <p:sp>
        <p:nvSpPr>
          <p:cNvPr id="3" name="Content Placeholder 2">
            <a:extLst>
              <a:ext uri="{FF2B5EF4-FFF2-40B4-BE49-F238E27FC236}">
                <a16:creationId xmlns:a16="http://schemas.microsoft.com/office/drawing/2014/main" id="{79A0A147-1BE8-6C63-0E3D-E22A9463DBBA}"/>
              </a:ext>
            </a:extLst>
          </p:cNvPr>
          <p:cNvSpPr>
            <a:spLocks noGrp="1"/>
          </p:cNvSpPr>
          <p:nvPr>
            <p:ph idx="1"/>
          </p:nvPr>
        </p:nvSpPr>
        <p:spPr>
          <a:xfrm>
            <a:off x="1371599" y="2318197"/>
            <a:ext cx="9724031" cy="3683358"/>
          </a:xfrm>
        </p:spPr>
        <p:txBody>
          <a:bodyPr anchor="ctr">
            <a:normAutofit/>
          </a:bodyPr>
          <a:lstStyle/>
          <a:p>
            <a:r>
              <a:rPr lang="en-US" sz="800" b="1" i="0">
                <a:effectLst/>
                <a:latin typeface="Montserrat" panose="020B0604020202020204" pitchFamily="2" charset="0"/>
              </a:rPr>
              <a:t>1. Custom and reusable components</a:t>
            </a:r>
            <a:endParaRPr lang="en-US" sz="800" b="0" i="0">
              <a:effectLst/>
              <a:latin typeface="Montserrat" panose="020B0604020202020204" pitchFamily="2" charset="0"/>
            </a:endParaRPr>
          </a:p>
          <a:p>
            <a:r>
              <a:rPr lang="en-US" sz="800" b="0" i="0">
                <a:effectLst/>
                <a:latin typeface="Montserrat" panose="020B0604020202020204" pitchFamily="2" charset="0"/>
              </a:rPr>
              <a:t>Angular allows developers to create their own components. These components can be reused, combined and nested, providing a construction kit for building the application.</a:t>
            </a:r>
          </a:p>
          <a:p>
            <a:r>
              <a:rPr lang="en-US" sz="800" b="1" i="0">
                <a:effectLst/>
                <a:latin typeface="Montserrat" panose="020B0604020202020204" pitchFamily="2" charset="0"/>
              </a:rPr>
              <a:t>2. Use of TypeScript’s data types</a:t>
            </a:r>
            <a:endParaRPr lang="en-US" sz="800" b="0" i="0">
              <a:effectLst/>
              <a:latin typeface="Montserrat" panose="020B0604020202020204" pitchFamily="2" charset="0"/>
            </a:endParaRPr>
          </a:p>
          <a:p>
            <a:r>
              <a:rPr lang="en-US" sz="800" b="0" i="0">
                <a:effectLst/>
                <a:latin typeface="Montserrat" panose="020B0604020202020204" pitchFamily="2" charset="0"/>
              </a:rPr>
              <a:t>By using Angular, users can effortlessly call </a:t>
            </a:r>
            <a:r>
              <a:rPr lang="en-US" sz="800" b="0" i="0" u="sng">
                <a:effectLst/>
                <a:latin typeface="Montserrat" panose="020B0604020202020204" pitchFamily="2" charset="0"/>
                <a:hlinkClick r:id="rId2"/>
              </a:rPr>
              <a:t>data</a:t>
            </a:r>
            <a:r>
              <a:rPr lang="en-US" sz="800" b="0" i="0">
                <a:effectLst/>
                <a:latin typeface="Montserrat" panose="020B0604020202020204" pitchFamily="2" charset="0"/>
              </a:rPr>
              <a:t> from TypeScript code on the web page and respond to appropriate user input without having to manually write any code. This enables the integration of third-party libraries without implementing another intermediate layer (glue code).</a:t>
            </a:r>
          </a:p>
          <a:p>
            <a:r>
              <a:rPr lang="en-US" sz="800" b="1" i="0">
                <a:effectLst/>
                <a:latin typeface="Montserrat" panose="020B0604020202020204" pitchFamily="2" charset="0"/>
              </a:rPr>
              <a:t>3. Productivity and code consistency</a:t>
            </a:r>
            <a:endParaRPr lang="en-US" sz="800" b="0" i="0">
              <a:effectLst/>
              <a:latin typeface="Montserrat" panose="020B0604020202020204" pitchFamily="2" charset="0"/>
            </a:endParaRPr>
          </a:p>
          <a:p>
            <a:r>
              <a:rPr lang="en-US" sz="800" b="0" i="0">
                <a:effectLst/>
                <a:latin typeface="Montserrat" panose="020B0604020202020204" pitchFamily="2" charset="0"/>
              </a:rPr>
              <a:t>The entire framework is based on components and services, which can be thought of as building blocks. The application can be developed faster and more consistently if you write the components according to the guidelines and code structures or create a class of service.</a:t>
            </a:r>
          </a:p>
          <a:p>
            <a:r>
              <a:rPr lang="en-US" sz="800" b="1" i="0">
                <a:effectLst/>
                <a:latin typeface="Montserrat" panose="020B0604020202020204" pitchFamily="2" charset="0"/>
              </a:rPr>
              <a:t>4. Easy testing</a:t>
            </a:r>
            <a:endParaRPr lang="en-US" sz="800" b="0" i="0">
              <a:effectLst/>
              <a:latin typeface="Montserrat" panose="020B0604020202020204" pitchFamily="2" charset="0"/>
            </a:endParaRPr>
          </a:p>
          <a:p>
            <a:r>
              <a:rPr lang="en-US" sz="800" b="0" i="0">
                <a:effectLst/>
                <a:latin typeface="Montserrat" panose="020B0604020202020204" pitchFamily="2" charset="0"/>
              </a:rPr>
              <a:t>Angular can be used to perform unit testing and end-to-end testing of the application. The framework is suitable for performing both simple testing for unit testing and end-to-end testing. The number of developers/users does not matter. It is possible to test any part of your application.</a:t>
            </a:r>
          </a:p>
          <a:p>
            <a:r>
              <a:rPr lang="en-US" sz="800" b="1" i="0">
                <a:effectLst/>
                <a:latin typeface="Montserrat" panose="020B0604020202020204" pitchFamily="2" charset="0"/>
              </a:rPr>
              <a:t>5. Code reduction and good maintainability</a:t>
            </a:r>
            <a:endParaRPr lang="en-US" sz="800" b="0" i="0">
              <a:effectLst/>
              <a:latin typeface="Montserrat" panose="020B0604020202020204" pitchFamily="2" charset="0"/>
            </a:endParaRPr>
          </a:p>
          <a:p>
            <a:r>
              <a:rPr lang="en-US" sz="800" b="0" i="0">
                <a:effectLst/>
                <a:latin typeface="Montserrat" panose="020B0604020202020204" pitchFamily="2" charset="0"/>
              </a:rPr>
              <a:t>By using TypeScript, </a:t>
            </a:r>
            <a:r>
              <a:rPr lang="en-US" sz="800" b="0" i="0" u="sng">
                <a:effectLst/>
                <a:latin typeface="Montserrat" panose="020B0604020202020204" pitchFamily="2" charset="0"/>
                <a:hlinkClick r:id="rId3"/>
              </a:rPr>
              <a:t>Angular</a:t>
            </a:r>
            <a:r>
              <a:rPr lang="en-US" sz="800" b="0" i="0">
                <a:effectLst/>
                <a:latin typeface="Montserrat" panose="020B0604020202020204" pitchFamily="2" charset="0"/>
              </a:rPr>
              <a:t> applications get an object-oriented architecture, which in turn leads to a clear and ultimately well-maintainable source code. In addition, Angular eliminates the need for much of the code that you would normally write. In addition, the source code becomes significantly smaller. The reduction of code is justified by the automation of standard tasks. Angular applications gain an object-oriented architecture through the use of TypeScript. This in turn leads to a clear and ultimately easily maintainable source code.</a:t>
            </a:r>
          </a:p>
          <a:p>
            <a:r>
              <a:rPr lang="en-US" sz="800" b="1" i="0">
                <a:effectLst/>
                <a:latin typeface="Montserrat" panose="020B0604020202020204" pitchFamily="2" charset="0"/>
              </a:rPr>
              <a:t>6. High compatibility</a:t>
            </a:r>
            <a:endParaRPr lang="en-US" sz="800" b="0" i="0">
              <a:effectLst/>
              <a:latin typeface="Montserrat" panose="020B0604020202020204" pitchFamily="2" charset="0"/>
            </a:endParaRPr>
          </a:p>
          <a:p>
            <a:r>
              <a:rPr lang="en-US" sz="800" b="0" i="0">
                <a:effectLst/>
                <a:latin typeface="Montserrat" panose="020B0604020202020204" pitchFamily="2" charset="0"/>
              </a:rPr>
              <a:t>Angular is cross-platform and compatible with all major browsers such as Chrome or Firefox. In order to be able to develop comparatively easy, large and small applications with modern web technologies, companies need appropriate resources and reliable tools. The JavaScript ecosystem is in a constant state of flux. New frameworks appear daily and disappear just as quickly. Despite all this, Angular seems to be a tool that companies can rely on.</a:t>
            </a:r>
          </a:p>
        </p:txBody>
      </p:sp>
    </p:spTree>
    <p:extLst>
      <p:ext uri="{BB962C8B-B14F-4D97-AF65-F5344CB8AC3E}">
        <p14:creationId xmlns:p14="http://schemas.microsoft.com/office/powerpoint/2010/main" val="2622552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58C2-F289-4EBE-C3BB-8A9A86147C7E}"/>
              </a:ext>
            </a:extLst>
          </p:cNvPr>
          <p:cNvSpPr>
            <a:spLocks noGrp="1"/>
          </p:cNvSpPr>
          <p:nvPr>
            <p:ph type="title"/>
          </p:nvPr>
        </p:nvSpPr>
        <p:spPr/>
        <p:txBody>
          <a:bodyPr/>
          <a:lstStyle/>
          <a:p>
            <a:r>
              <a:rPr lang="en-US" dirty="0"/>
              <a:t>Attribute Binding</a:t>
            </a:r>
            <a:endParaRPr lang="en-IN" dirty="0"/>
          </a:p>
        </p:txBody>
      </p:sp>
      <p:sp>
        <p:nvSpPr>
          <p:cNvPr id="3" name="Content Placeholder 2">
            <a:extLst>
              <a:ext uri="{FF2B5EF4-FFF2-40B4-BE49-F238E27FC236}">
                <a16:creationId xmlns:a16="http://schemas.microsoft.com/office/drawing/2014/main" id="{7BCB2EC7-4E03-CE00-A3EE-147EE77D7779}"/>
              </a:ext>
            </a:extLst>
          </p:cNvPr>
          <p:cNvSpPr>
            <a:spLocks noGrp="1"/>
          </p:cNvSpPr>
          <p:nvPr>
            <p:ph idx="1"/>
          </p:nvPr>
        </p:nvSpPr>
        <p:spPr/>
        <p:txBody>
          <a:bodyPr>
            <a:normAutofit/>
          </a:bodyPr>
          <a:lstStyle/>
          <a:p>
            <a:r>
              <a:rPr lang="en-US" sz="2400" b="0" i="0" dirty="0">
                <a:solidFill>
                  <a:srgbClr val="444444"/>
                </a:solidFill>
                <a:effectLst/>
              </a:rPr>
              <a:t>Attribute binding in Angular helps you set values for attributes directly. With attribute binding, you can improve accessibility, style your application dynamically, and manage multiple CSS classes or styles simultaneously.</a:t>
            </a:r>
          </a:p>
          <a:p>
            <a:r>
              <a:rPr lang="en-US" sz="2400" dirty="0">
                <a:solidFill>
                  <a:srgbClr val="444444"/>
                </a:solidFill>
              </a:rPr>
              <a:t>Syntax:-</a:t>
            </a:r>
          </a:p>
          <a:p>
            <a:pPr marL="457200" lvl="1" indent="0">
              <a:buNone/>
            </a:pPr>
            <a:r>
              <a:rPr lang="en-US" b="0" i="0" dirty="0">
                <a:solidFill>
                  <a:srgbClr val="000088"/>
                </a:solidFill>
                <a:effectLst/>
              </a:rPr>
              <a:t>&lt;p</a:t>
            </a:r>
            <a:r>
              <a:rPr lang="en-US" b="0" i="0" dirty="0">
                <a:solidFill>
                  <a:srgbClr val="000000"/>
                </a:solidFill>
                <a:effectLst/>
              </a:rPr>
              <a:t> [</a:t>
            </a:r>
            <a:r>
              <a:rPr lang="en-US" b="0" i="0" dirty="0" err="1">
                <a:solidFill>
                  <a:srgbClr val="660066"/>
                </a:solidFill>
                <a:effectLst/>
              </a:rPr>
              <a:t>attr</a:t>
            </a:r>
            <a:r>
              <a:rPr lang="en-US" b="0" i="0" dirty="0" err="1">
                <a:solidFill>
                  <a:srgbClr val="000000"/>
                </a:solidFill>
                <a:effectLst/>
              </a:rPr>
              <a:t>.</a:t>
            </a:r>
            <a:r>
              <a:rPr lang="en-US" b="0" i="0" dirty="0" err="1">
                <a:solidFill>
                  <a:srgbClr val="660066"/>
                </a:solidFill>
                <a:effectLst/>
              </a:rPr>
              <a:t>attribute</a:t>
            </a:r>
            <a:r>
              <a:rPr lang="en-US" b="0" i="0" dirty="0">
                <a:solidFill>
                  <a:srgbClr val="660066"/>
                </a:solidFill>
                <a:effectLst/>
              </a:rPr>
              <a:t>-you-are-targeting</a:t>
            </a:r>
            <a:r>
              <a:rPr lang="en-US" b="0" i="0" dirty="0">
                <a:solidFill>
                  <a:srgbClr val="000000"/>
                </a:solidFill>
                <a:effectLst/>
              </a:rPr>
              <a:t>]</a:t>
            </a:r>
            <a:r>
              <a:rPr lang="en-US" b="0" i="0" dirty="0">
                <a:solidFill>
                  <a:srgbClr val="666600"/>
                </a:solidFill>
                <a:effectLst/>
              </a:rPr>
              <a:t>=</a:t>
            </a:r>
            <a:r>
              <a:rPr lang="en-US" b="0" i="0" dirty="0">
                <a:solidFill>
                  <a:srgbClr val="880000"/>
                </a:solidFill>
                <a:effectLst/>
              </a:rPr>
              <a:t>"expression"</a:t>
            </a:r>
            <a:r>
              <a:rPr lang="en-US" b="0" i="0" dirty="0">
                <a:solidFill>
                  <a:srgbClr val="000088"/>
                </a:solidFill>
                <a:effectLst/>
              </a:rPr>
              <a:t>&gt;&lt;/p&gt;</a:t>
            </a:r>
            <a:endParaRPr lang="en-US" b="0" i="0" dirty="0">
              <a:solidFill>
                <a:srgbClr val="444444"/>
              </a:solidFill>
              <a:effectLst/>
            </a:endParaRPr>
          </a:p>
          <a:p>
            <a:r>
              <a:rPr lang="en-US" sz="2400" dirty="0">
                <a:solidFill>
                  <a:srgbClr val="444444"/>
                </a:solidFill>
              </a:rPr>
              <a:t>Example:-</a:t>
            </a:r>
          </a:p>
          <a:p>
            <a:pPr marL="457200" lvl="1" indent="0">
              <a:buNone/>
            </a:pPr>
            <a:r>
              <a:rPr lang="en-IN" b="0" i="0" dirty="0">
                <a:solidFill>
                  <a:srgbClr val="006600"/>
                </a:solidFill>
                <a:effectLst/>
              </a:rPr>
              <a:t>&lt;!-- create and set an aria attribute for assistive technology --&gt;</a:t>
            </a:r>
            <a:r>
              <a:rPr lang="en-IN" b="0" i="0" dirty="0">
                <a:solidFill>
                  <a:srgbClr val="000000"/>
                </a:solidFill>
                <a:effectLst/>
              </a:rPr>
              <a:t> </a:t>
            </a:r>
            <a:r>
              <a:rPr lang="en-IN" b="0" i="0" dirty="0">
                <a:solidFill>
                  <a:srgbClr val="000088"/>
                </a:solidFill>
                <a:effectLst/>
              </a:rPr>
              <a:t>&lt;button</a:t>
            </a:r>
            <a:r>
              <a:rPr lang="en-IN" b="0" i="0" dirty="0">
                <a:solidFill>
                  <a:srgbClr val="000000"/>
                </a:solidFill>
                <a:effectLst/>
              </a:rPr>
              <a:t> </a:t>
            </a:r>
            <a:r>
              <a:rPr lang="en-IN" b="0" i="0" dirty="0">
                <a:solidFill>
                  <a:srgbClr val="660066"/>
                </a:solidFill>
                <a:effectLst/>
              </a:rPr>
              <a:t>type</a:t>
            </a:r>
            <a:r>
              <a:rPr lang="en-IN" b="0" i="0" dirty="0">
                <a:solidFill>
                  <a:srgbClr val="666600"/>
                </a:solidFill>
                <a:effectLst/>
              </a:rPr>
              <a:t>=</a:t>
            </a:r>
            <a:r>
              <a:rPr lang="en-IN" b="0" i="0" dirty="0">
                <a:solidFill>
                  <a:srgbClr val="880000"/>
                </a:solidFill>
                <a:effectLst/>
              </a:rPr>
              <a:t>"button"</a:t>
            </a:r>
            <a:r>
              <a:rPr lang="en-IN" b="0" i="0" dirty="0">
                <a:solidFill>
                  <a:srgbClr val="000000"/>
                </a:solidFill>
                <a:effectLst/>
              </a:rPr>
              <a:t> [</a:t>
            </a:r>
            <a:r>
              <a:rPr lang="en-IN" b="0" i="0" dirty="0" err="1">
                <a:solidFill>
                  <a:srgbClr val="660066"/>
                </a:solidFill>
                <a:effectLst/>
              </a:rPr>
              <a:t>attr</a:t>
            </a:r>
            <a:r>
              <a:rPr lang="en-IN" b="0" i="0" dirty="0" err="1">
                <a:solidFill>
                  <a:srgbClr val="000000"/>
                </a:solidFill>
                <a:effectLst/>
              </a:rPr>
              <a:t>.</a:t>
            </a:r>
            <a:r>
              <a:rPr lang="en-IN" b="0" i="0" dirty="0" err="1">
                <a:solidFill>
                  <a:srgbClr val="660066"/>
                </a:solidFill>
                <a:effectLst/>
              </a:rPr>
              <a:t>aria</a:t>
            </a:r>
            <a:r>
              <a:rPr lang="en-IN" b="0" i="0" dirty="0">
                <a:solidFill>
                  <a:srgbClr val="660066"/>
                </a:solidFill>
                <a:effectLst/>
              </a:rPr>
              <a:t>-label</a:t>
            </a:r>
            <a:r>
              <a:rPr lang="en-IN" b="0" i="0" dirty="0">
                <a:solidFill>
                  <a:srgbClr val="000000"/>
                </a:solidFill>
                <a:effectLst/>
              </a:rPr>
              <a:t>]</a:t>
            </a:r>
            <a:r>
              <a:rPr lang="en-IN" b="0" i="0" dirty="0">
                <a:solidFill>
                  <a:srgbClr val="666600"/>
                </a:solidFill>
                <a:effectLst/>
              </a:rPr>
              <a:t>=</a:t>
            </a:r>
            <a:r>
              <a:rPr lang="en-IN" b="0" i="0" dirty="0">
                <a:solidFill>
                  <a:srgbClr val="880000"/>
                </a:solidFill>
                <a:effectLst/>
              </a:rPr>
              <a:t>"</a:t>
            </a:r>
            <a:r>
              <a:rPr lang="en-IN" b="0" i="0" dirty="0" err="1">
                <a:solidFill>
                  <a:srgbClr val="880000"/>
                </a:solidFill>
                <a:effectLst/>
              </a:rPr>
              <a:t>actionName</a:t>
            </a:r>
            <a:r>
              <a:rPr lang="en-IN" b="0" i="0" dirty="0">
                <a:solidFill>
                  <a:srgbClr val="880000"/>
                </a:solidFill>
                <a:effectLst/>
              </a:rPr>
              <a:t>"</a:t>
            </a:r>
            <a:r>
              <a:rPr lang="en-IN" b="0" i="0" dirty="0">
                <a:solidFill>
                  <a:srgbClr val="000088"/>
                </a:solidFill>
                <a:effectLst/>
              </a:rPr>
              <a:t>&gt;</a:t>
            </a:r>
            <a:r>
              <a:rPr lang="en-IN" b="0" i="0" dirty="0">
                <a:solidFill>
                  <a:srgbClr val="000000"/>
                </a:solidFill>
                <a:effectLst/>
              </a:rPr>
              <a:t>{{</a:t>
            </a:r>
            <a:r>
              <a:rPr lang="en-IN" b="0" i="0" dirty="0" err="1">
                <a:solidFill>
                  <a:srgbClr val="000000"/>
                </a:solidFill>
                <a:effectLst/>
              </a:rPr>
              <a:t>actionName</a:t>
            </a:r>
            <a:r>
              <a:rPr lang="en-IN" b="0" i="0" dirty="0">
                <a:solidFill>
                  <a:srgbClr val="000000"/>
                </a:solidFill>
                <a:effectLst/>
              </a:rPr>
              <a:t>}} with Aria</a:t>
            </a:r>
            <a:r>
              <a:rPr lang="en-IN" b="0" i="0" dirty="0">
                <a:solidFill>
                  <a:srgbClr val="000088"/>
                </a:solidFill>
                <a:effectLst/>
              </a:rPr>
              <a:t>&lt;/button&gt;</a:t>
            </a:r>
            <a:endParaRPr lang="en-IN" dirty="0"/>
          </a:p>
        </p:txBody>
      </p:sp>
    </p:spTree>
    <p:extLst>
      <p:ext uri="{BB962C8B-B14F-4D97-AF65-F5344CB8AC3E}">
        <p14:creationId xmlns:p14="http://schemas.microsoft.com/office/powerpoint/2010/main" val="4102789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3E58-9C3A-FBAC-40BA-6845E18E4203}"/>
              </a:ext>
            </a:extLst>
          </p:cNvPr>
          <p:cNvSpPr>
            <a:spLocks noGrp="1"/>
          </p:cNvSpPr>
          <p:nvPr>
            <p:ph type="title"/>
          </p:nvPr>
        </p:nvSpPr>
        <p:spPr/>
        <p:txBody>
          <a:bodyPr/>
          <a:lstStyle/>
          <a:p>
            <a:r>
              <a:rPr lang="en-US" dirty="0"/>
              <a:t>Class and style Binding</a:t>
            </a:r>
            <a:endParaRPr lang="en-IN" dirty="0"/>
          </a:p>
        </p:txBody>
      </p:sp>
      <p:sp>
        <p:nvSpPr>
          <p:cNvPr id="3" name="Content Placeholder 2">
            <a:extLst>
              <a:ext uri="{FF2B5EF4-FFF2-40B4-BE49-F238E27FC236}">
                <a16:creationId xmlns:a16="http://schemas.microsoft.com/office/drawing/2014/main" id="{45B173E9-A7D6-196D-0D41-63C2EFF5A844}"/>
              </a:ext>
            </a:extLst>
          </p:cNvPr>
          <p:cNvSpPr>
            <a:spLocks noGrp="1"/>
          </p:cNvSpPr>
          <p:nvPr>
            <p:ph idx="1"/>
          </p:nvPr>
        </p:nvSpPr>
        <p:spPr/>
        <p:txBody>
          <a:bodyPr/>
          <a:lstStyle/>
          <a:p>
            <a:r>
              <a:rPr lang="en-US" dirty="0"/>
              <a:t>Use class and style bindings to add and remove CSS class names from an element's class attribute and to set styles dynamically.</a:t>
            </a:r>
          </a:p>
          <a:p>
            <a:r>
              <a:rPr lang="en-US" dirty="0"/>
              <a:t>Binding to a single CSS class</a:t>
            </a:r>
          </a:p>
          <a:p>
            <a:r>
              <a:rPr lang="en-IN" b="0" i="0" dirty="0">
                <a:solidFill>
                  <a:srgbClr val="444444"/>
                </a:solidFill>
                <a:effectLst/>
                <a:latin typeface="Roboto Mono" panose="00000009000000000000" pitchFamily="49" charset="0"/>
              </a:rPr>
              <a:t>[</a:t>
            </a:r>
            <a:r>
              <a:rPr lang="en-IN" b="0" i="0" dirty="0" err="1">
                <a:solidFill>
                  <a:srgbClr val="444444"/>
                </a:solidFill>
                <a:effectLst/>
                <a:latin typeface="Roboto Mono" panose="00000009000000000000" pitchFamily="49" charset="0"/>
              </a:rPr>
              <a:t>class.sale</a:t>
            </a:r>
            <a:r>
              <a:rPr lang="en-IN" b="0" i="0" dirty="0">
                <a:solidFill>
                  <a:srgbClr val="444444"/>
                </a:solidFill>
                <a:effectLst/>
                <a:latin typeface="Roboto Mono" panose="00000009000000000000" pitchFamily="49" charset="0"/>
              </a:rPr>
              <a:t>]="</a:t>
            </a:r>
            <a:r>
              <a:rPr lang="en-IN" b="0" i="0" dirty="0" err="1">
                <a:solidFill>
                  <a:srgbClr val="444444"/>
                </a:solidFill>
                <a:effectLst/>
                <a:latin typeface="Roboto Mono" panose="00000009000000000000" pitchFamily="49" charset="0"/>
              </a:rPr>
              <a:t>onSale</a:t>
            </a:r>
            <a:r>
              <a:rPr lang="en-IN" b="0" i="0" dirty="0">
                <a:solidFill>
                  <a:srgbClr val="444444"/>
                </a:solidFill>
                <a:effectLst/>
                <a:latin typeface="Roboto Mono" panose="00000009000000000000" pitchFamily="49" charset="0"/>
              </a:rPr>
              <a:t>"</a:t>
            </a:r>
            <a:endParaRPr lang="en-US" dirty="0"/>
          </a:p>
          <a:p>
            <a:r>
              <a:rPr lang="en-US" dirty="0"/>
              <a:t>Binding to multiple CSS classes</a:t>
            </a:r>
          </a:p>
          <a:p>
            <a:r>
              <a:rPr lang="en-IN" b="0" i="0" dirty="0">
                <a:solidFill>
                  <a:srgbClr val="444444"/>
                </a:solidFill>
                <a:effectLst/>
                <a:latin typeface="Roboto Mono" panose="00000009000000000000" pitchFamily="49" charset="0"/>
              </a:rPr>
              <a:t>[class]="</a:t>
            </a:r>
            <a:r>
              <a:rPr lang="en-IN" b="0" i="0" dirty="0" err="1">
                <a:solidFill>
                  <a:srgbClr val="444444"/>
                </a:solidFill>
                <a:effectLst/>
                <a:latin typeface="Roboto Mono" panose="00000009000000000000" pitchFamily="49" charset="0"/>
              </a:rPr>
              <a:t>classExpression</a:t>
            </a:r>
            <a:r>
              <a:rPr lang="en-IN" b="0" i="0" dirty="0">
                <a:solidFill>
                  <a:srgbClr val="444444"/>
                </a:solidFill>
                <a:effectLst/>
                <a:latin typeface="Roboto Mono" panose="00000009000000000000" pitchFamily="49" charset="0"/>
              </a:rPr>
              <a:t>"</a:t>
            </a:r>
            <a:endParaRPr lang="en-US" dirty="0"/>
          </a:p>
          <a:p>
            <a:endParaRPr lang="en-IN" dirty="0"/>
          </a:p>
        </p:txBody>
      </p:sp>
    </p:spTree>
    <p:extLst>
      <p:ext uri="{BB962C8B-B14F-4D97-AF65-F5344CB8AC3E}">
        <p14:creationId xmlns:p14="http://schemas.microsoft.com/office/powerpoint/2010/main" val="552223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9C8F-9974-7B07-C25C-BA8CD94C7EB6}"/>
              </a:ext>
            </a:extLst>
          </p:cNvPr>
          <p:cNvSpPr>
            <a:spLocks noGrp="1"/>
          </p:cNvSpPr>
          <p:nvPr>
            <p:ph type="title"/>
          </p:nvPr>
        </p:nvSpPr>
        <p:spPr/>
        <p:txBody>
          <a:bodyPr/>
          <a:lstStyle/>
          <a:p>
            <a:r>
              <a:rPr lang="en-US" dirty="0"/>
              <a:t>Class and style Binding</a:t>
            </a:r>
            <a:endParaRPr lang="en-IN" dirty="0"/>
          </a:p>
        </p:txBody>
      </p:sp>
      <p:sp>
        <p:nvSpPr>
          <p:cNvPr id="3" name="Content Placeholder 2">
            <a:extLst>
              <a:ext uri="{FF2B5EF4-FFF2-40B4-BE49-F238E27FC236}">
                <a16:creationId xmlns:a16="http://schemas.microsoft.com/office/drawing/2014/main" id="{800DA638-48FD-5BCC-9315-C3A29A7C818A}"/>
              </a:ext>
            </a:extLst>
          </p:cNvPr>
          <p:cNvSpPr>
            <a:spLocks noGrp="1"/>
          </p:cNvSpPr>
          <p:nvPr>
            <p:ph idx="1"/>
          </p:nvPr>
        </p:nvSpPr>
        <p:spPr/>
        <p:txBody>
          <a:bodyPr>
            <a:normAutofit fontScale="55000" lnSpcReduction="20000"/>
          </a:bodyPr>
          <a:lstStyle/>
          <a:p>
            <a:pPr marL="0" indent="0">
              <a:buNone/>
            </a:pPr>
            <a:endParaRPr lang="en-IN" dirty="0"/>
          </a:p>
          <a:p>
            <a:pPr marL="0" indent="0">
              <a:buNone/>
            </a:pPr>
            <a:r>
              <a:rPr lang="en-IN" dirty="0"/>
              <a:t>@Component({</a:t>
            </a:r>
          </a:p>
          <a:p>
            <a:pPr marL="0" indent="0">
              <a:buNone/>
            </a:pPr>
            <a:r>
              <a:rPr lang="en-IN" dirty="0"/>
              <a:t>  standalone: true,</a:t>
            </a:r>
          </a:p>
          <a:p>
            <a:pPr marL="0" indent="0">
              <a:buNone/>
            </a:pPr>
            <a:r>
              <a:rPr lang="en-IN" dirty="0"/>
              <a:t>  selector: 'app-nav-bar',</a:t>
            </a:r>
          </a:p>
          <a:p>
            <a:pPr marL="0" indent="0">
              <a:buNone/>
            </a:pPr>
            <a:r>
              <a:rPr lang="en-IN" dirty="0"/>
              <a:t>  template: ` &lt;nav [style]="</a:t>
            </a:r>
            <a:r>
              <a:rPr lang="en-IN" dirty="0" err="1"/>
              <a:t>navStyle</a:t>
            </a:r>
            <a:r>
              <a:rPr lang="en-IN" dirty="0"/>
              <a:t>"&gt;</a:t>
            </a:r>
          </a:p>
          <a:p>
            <a:pPr marL="0" indent="0">
              <a:buNone/>
            </a:pPr>
            <a:r>
              <a:rPr lang="en-IN" dirty="0"/>
              <a:t>    &lt;a [</a:t>
            </a:r>
            <a:r>
              <a:rPr lang="en-IN" dirty="0" err="1"/>
              <a:t>style.text</a:t>
            </a:r>
            <a:r>
              <a:rPr lang="en-IN" dirty="0"/>
              <a:t>-decoration]="</a:t>
            </a:r>
            <a:r>
              <a:rPr lang="en-IN" dirty="0" err="1"/>
              <a:t>activeLinkStyle</a:t>
            </a:r>
            <a:r>
              <a:rPr lang="en-IN" dirty="0"/>
              <a:t>"&gt;Home Page&lt;/a&gt;</a:t>
            </a:r>
          </a:p>
          <a:p>
            <a:pPr marL="0" indent="0">
              <a:buNone/>
            </a:pPr>
            <a:r>
              <a:rPr lang="en-IN" dirty="0"/>
              <a:t>    &lt;a [</a:t>
            </a:r>
            <a:r>
              <a:rPr lang="en-IN" dirty="0" err="1"/>
              <a:t>style.text</a:t>
            </a:r>
            <a:r>
              <a:rPr lang="en-IN" dirty="0"/>
              <a:t>-decoration]="</a:t>
            </a:r>
            <a:r>
              <a:rPr lang="en-IN" dirty="0" err="1"/>
              <a:t>linkStyle</a:t>
            </a:r>
            <a:r>
              <a:rPr lang="en-IN" dirty="0"/>
              <a:t>"&gt;Login&lt;/a&gt;</a:t>
            </a:r>
          </a:p>
          <a:p>
            <a:pPr marL="0" indent="0">
              <a:buNone/>
            </a:pPr>
            <a:r>
              <a:rPr lang="en-IN" dirty="0"/>
              <a:t>  &lt;/nav&gt;`,</a:t>
            </a:r>
          </a:p>
          <a:p>
            <a:pPr marL="0" indent="0">
              <a:buNone/>
            </a:pPr>
            <a:r>
              <a:rPr lang="en-IN" dirty="0"/>
              <a:t>})</a:t>
            </a:r>
          </a:p>
          <a:p>
            <a:pPr marL="0" indent="0">
              <a:buNone/>
            </a:pPr>
            <a:r>
              <a:rPr lang="en-IN" dirty="0"/>
              <a:t>export class </a:t>
            </a:r>
            <a:r>
              <a:rPr lang="en-IN" dirty="0" err="1"/>
              <a:t>NavBarComponent</a:t>
            </a:r>
            <a:r>
              <a:rPr lang="en-IN" dirty="0"/>
              <a:t> {</a:t>
            </a:r>
          </a:p>
          <a:p>
            <a:pPr marL="0" indent="0">
              <a:buNone/>
            </a:pPr>
            <a:r>
              <a:rPr lang="en-IN" dirty="0"/>
              <a:t>  </a:t>
            </a:r>
            <a:r>
              <a:rPr lang="en-IN" dirty="0" err="1"/>
              <a:t>navStyle</a:t>
            </a:r>
            <a:r>
              <a:rPr lang="en-IN" dirty="0"/>
              <a:t> = 'font-size: 1.2rem; </a:t>
            </a:r>
            <a:r>
              <a:rPr lang="en-IN" dirty="0" err="1"/>
              <a:t>color</a:t>
            </a:r>
            <a:r>
              <a:rPr lang="en-IN" dirty="0"/>
              <a:t>: </a:t>
            </a:r>
            <a:r>
              <a:rPr lang="en-IN" dirty="0" err="1"/>
              <a:t>cornflowerblue</a:t>
            </a:r>
            <a:r>
              <a:rPr lang="en-IN" dirty="0"/>
              <a:t>;';</a:t>
            </a:r>
          </a:p>
          <a:p>
            <a:pPr marL="0" indent="0">
              <a:buNone/>
            </a:pPr>
            <a:r>
              <a:rPr lang="en-IN" dirty="0"/>
              <a:t>  </a:t>
            </a:r>
            <a:r>
              <a:rPr lang="en-IN" dirty="0" err="1"/>
              <a:t>linkStyle</a:t>
            </a:r>
            <a:r>
              <a:rPr lang="en-IN" dirty="0"/>
              <a:t> = 'underline';</a:t>
            </a:r>
          </a:p>
          <a:p>
            <a:pPr marL="0" indent="0">
              <a:buNone/>
            </a:pPr>
            <a:r>
              <a:rPr lang="en-IN" dirty="0"/>
              <a:t>  </a:t>
            </a:r>
            <a:r>
              <a:rPr lang="en-IN" dirty="0" err="1"/>
              <a:t>activeLinkStyle</a:t>
            </a:r>
            <a:r>
              <a:rPr lang="en-IN" dirty="0"/>
              <a:t> = 'overline';</a:t>
            </a:r>
          </a:p>
          <a:p>
            <a:pPr marL="0" indent="0">
              <a:buNone/>
            </a:pPr>
            <a:r>
              <a:rPr lang="en-IN" dirty="0"/>
              <a:t>  /* . . . */</a:t>
            </a:r>
          </a:p>
          <a:p>
            <a:pPr marL="0" indent="0">
              <a:buNone/>
            </a:pPr>
            <a:r>
              <a:rPr lang="en-IN" dirty="0"/>
              <a:t>}</a:t>
            </a:r>
          </a:p>
        </p:txBody>
      </p:sp>
    </p:spTree>
    <p:extLst>
      <p:ext uri="{BB962C8B-B14F-4D97-AF65-F5344CB8AC3E}">
        <p14:creationId xmlns:p14="http://schemas.microsoft.com/office/powerpoint/2010/main" val="71646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3AAC-CFEE-E150-F4C4-FD8FD33744AB}"/>
              </a:ext>
            </a:extLst>
          </p:cNvPr>
          <p:cNvSpPr>
            <a:spLocks noGrp="1"/>
          </p:cNvSpPr>
          <p:nvPr>
            <p:ph type="title"/>
          </p:nvPr>
        </p:nvSpPr>
        <p:spPr/>
        <p:txBody>
          <a:bodyPr/>
          <a:lstStyle/>
          <a:p>
            <a:r>
              <a:rPr lang="en-US" dirty="0" err="1"/>
              <a:t>rxjs</a:t>
            </a:r>
            <a:r>
              <a:rPr lang="en-US" dirty="0"/>
              <a:t>/operator</a:t>
            </a:r>
            <a:endParaRPr lang="en-IN" dirty="0"/>
          </a:p>
        </p:txBody>
      </p:sp>
      <p:sp>
        <p:nvSpPr>
          <p:cNvPr id="3" name="Content Placeholder 2">
            <a:extLst>
              <a:ext uri="{FF2B5EF4-FFF2-40B4-BE49-F238E27FC236}">
                <a16:creationId xmlns:a16="http://schemas.microsoft.com/office/drawing/2014/main" id="{38862CA7-81AE-3D06-9F34-E9CC1AA05C40}"/>
              </a:ext>
            </a:extLst>
          </p:cNvPr>
          <p:cNvSpPr>
            <a:spLocks noGrp="1"/>
          </p:cNvSpPr>
          <p:nvPr>
            <p:ph idx="1"/>
          </p:nvPr>
        </p:nvSpPr>
        <p:spPr/>
        <p:txBody>
          <a:bodyPr>
            <a:noAutofit/>
          </a:bodyPr>
          <a:lstStyle/>
          <a:p>
            <a:r>
              <a:rPr lang="en-US" sz="2000" b="0" i="0" dirty="0" err="1">
                <a:solidFill>
                  <a:srgbClr val="444444"/>
                </a:solidFill>
                <a:effectLst/>
              </a:rPr>
              <a:t>RxJS</a:t>
            </a:r>
            <a:r>
              <a:rPr lang="en-US" sz="2000" b="0" i="0" dirty="0">
                <a:solidFill>
                  <a:srgbClr val="444444"/>
                </a:solidFill>
                <a:effectLst/>
              </a:rPr>
              <a:t> (Reactive Extensions for JavaScript) is a library for reactive programming using observables that makes it easier to compose asynchronous or callback-based code.</a:t>
            </a:r>
          </a:p>
          <a:p>
            <a:r>
              <a:rPr lang="en-US" sz="2000" b="0" i="0" dirty="0">
                <a:solidFill>
                  <a:srgbClr val="444444"/>
                </a:solidFill>
                <a:effectLst/>
              </a:rPr>
              <a:t>Reactive programming is an asynchronous programming paradigm concerned with data streams and the propagation of change (</a:t>
            </a:r>
            <a:r>
              <a:rPr lang="en-US" sz="2000" b="0" i="0" u="none" strike="noStrike" dirty="0">
                <a:solidFill>
                  <a:srgbClr val="1976D2"/>
                </a:solidFill>
                <a:effectLst/>
                <a:hlinkClick r:id="rId2"/>
              </a:rPr>
              <a:t>Wikipedia</a:t>
            </a:r>
            <a:r>
              <a:rPr lang="en-US" sz="2000" b="0" i="0" dirty="0">
                <a:solidFill>
                  <a:srgbClr val="444444"/>
                </a:solidFill>
                <a:effectLst/>
              </a:rPr>
              <a:t>). </a:t>
            </a:r>
          </a:p>
          <a:p>
            <a:pPr algn="l"/>
            <a:r>
              <a:rPr lang="en-US" sz="2000" b="0" i="0" dirty="0">
                <a:solidFill>
                  <a:srgbClr val="444444"/>
                </a:solidFill>
                <a:effectLst/>
              </a:rPr>
              <a:t>The library also provides utility functions for creating and working with observables. These utility functions can be used for:</a:t>
            </a:r>
          </a:p>
          <a:p>
            <a:pPr lvl="1"/>
            <a:r>
              <a:rPr lang="en-US" sz="2000" b="0" i="0" dirty="0">
                <a:solidFill>
                  <a:srgbClr val="444444"/>
                </a:solidFill>
                <a:effectLst/>
              </a:rPr>
              <a:t>Converting existing code for async operations into observables</a:t>
            </a:r>
          </a:p>
          <a:p>
            <a:pPr lvl="1"/>
            <a:r>
              <a:rPr lang="en-US" sz="2000" b="0" i="0" dirty="0">
                <a:solidFill>
                  <a:srgbClr val="444444"/>
                </a:solidFill>
                <a:effectLst/>
              </a:rPr>
              <a:t>Iterating through the values in a stream</a:t>
            </a:r>
          </a:p>
          <a:p>
            <a:pPr lvl="1"/>
            <a:r>
              <a:rPr lang="en-US" sz="2000" b="0" i="0" dirty="0">
                <a:solidFill>
                  <a:srgbClr val="444444"/>
                </a:solidFill>
                <a:effectLst/>
              </a:rPr>
              <a:t>Mapping values to different types</a:t>
            </a:r>
          </a:p>
          <a:p>
            <a:pPr lvl="1"/>
            <a:r>
              <a:rPr lang="en-US" sz="2000" b="0" i="0" dirty="0">
                <a:solidFill>
                  <a:srgbClr val="444444"/>
                </a:solidFill>
                <a:effectLst/>
              </a:rPr>
              <a:t>Filtering streams</a:t>
            </a:r>
          </a:p>
          <a:p>
            <a:pPr lvl="1"/>
            <a:r>
              <a:rPr lang="en-US" sz="2000" b="0" i="0" dirty="0">
                <a:solidFill>
                  <a:srgbClr val="444444"/>
                </a:solidFill>
                <a:effectLst/>
              </a:rPr>
              <a:t>Composing multiple streams</a:t>
            </a:r>
          </a:p>
          <a:p>
            <a:pPr algn="l">
              <a:buFont typeface="Arial" panose="020B0604020202020204" pitchFamily="34" charset="0"/>
              <a:buChar char="•"/>
            </a:pPr>
            <a:r>
              <a:rPr lang="en-US" sz="2000" b="0" i="0" dirty="0" err="1">
                <a:solidFill>
                  <a:srgbClr val="444444"/>
                </a:solidFill>
                <a:effectLst/>
              </a:rPr>
              <a:t>RxJS</a:t>
            </a:r>
            <a:r>
              <a:rPr lang="en-US" sz="2000" b="0" i="0" dirty="0">
                <a:solidFill>
                  <a:srgbClr val="444444"/>
                </a:solidFill>
                <a:effectLst/>
              </a:rPr>
              <a:t> offers a number of functions that can be used to create new observables.</a:t>
            </a:r>
          </a:p>
        </p:txBody>
      </p:sp>
    </p:spTree>
    <p:extLst>
      <p:ext uri="{BB962C8B-B14F-4D97-AF65-F5344CB8AC3E}">
        <p14:creationId xmlns:p14="http://schemas.microsoft.com/office/powerpoint/2010/main" val="3939384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1888-883B-5B61-AD76-90F42D38088A}"/>
              </a:ext>
            </a:extLst>
          </p:cNvPr>
          <p:cNvSpPr>
            <a:spLocks noGrp="1"/>
          </p:cNvSpPr>
          <p:nvPr>
            <p:ph type="title"/>
          </p:nvPr>
        </p:nvSpPr>
        <p:spPr/>
        <p:txBody>
          <a:bodyPr/>
          <a:lstStyle/>
          <a:p>
            <a:r>
              <a:rPr lang="en-US" dirty="0" err="1"/>
              <a:t>rxjs</a:t>
            </a:r>
            <a:r>
              <a:rPr lang="en-US" dirty="0"/>
              <a:t> operators</a:t>
            </a:r>
            <a:endParaRPr lang="en-IN" dirty="0"/>
          </a:p>
        </p:txBody>
      </p:sp>
      <p:sp>
        <p:nvSpPr>
          <p:cNvPr id="3" name="Content Placeholder 2">
            <a:extLst>
              <a:ext uri="{FF2B5EF4-FFF2-40B4-BE49-F238E27FC236}">
                <a16:creationId xmlns:a16="http://schemas.microsoft.com/office/drawing/2014/main" id="{05D7D519-D819-92AE-F244-88CAC35B7F62}"/>
              </a:ext>
            </a:extLst>
          </p:cNvPr>
          <p:cNvSpPr>
            <a:spLocks noGrp="1"/>
          </p:cNvSpPr>
          <p:nvPr>
            <p:ph idx="1"/>
          </p:nvPr>
        </p:nvSpPr>
        <p:spPr/>
        <p:txBody>
          <a:bodyPr/>
          <a:lstStyle/>
          <a:p>
            <a:r>
              <a:rPr lang="en-US" dirty="0" err="1"/>
              <a:t>RxJS</a:t>
            </a:r>
            <a:r>
              <a:rPr lang="en-US" dirty="0"/>
              <a:t> operators are a powerful feature of Angular that allow you to manipulate and transform streams of data. They can be used with observables to filter, map, reduce, and perform other operations on the data.</a:t>
            </a:r>
            <a:endParaRPr lang="en-IN" dirty="0"/>
          </a:p>
        </p:txBody>
      </p:sp>
    </p:spTree>
    <p:extLst>
      <p:ext uri="{BB962C8B-B14F-4D97-AF65-F5344CB8AC3E}">
        <p14:creationId xmlns:p14="http://schemas.microsoft.com/office/powerpoint/2010/main" val="1955939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3AAC-CFEE-E150-F4C4-FD8FD33744AB}"/>
              </a:ext>
            </a:extLst>
          </p:cNvPr>
          <p:cNvSpPr>
            <a:spLocks noGrp="1"/>
          </p:cNvSpPr>
          <p:nvPr>
            <p:ph type="title"/>
          </p:nvPr>
        </p:nvSpPr>
        <p:spPr/>
        <p:txBody>
          <a:bodyPr/>
          <a:lstStyle/>
          <a:p>
            <a:r>
              <a:rPr lang="en-US" dirty="0" err="1"/>
              <a:t>rxjs</a:t>
            </a:r>
            <a:r>
              <a:rPr lang="en-US" dirty="0"/>
              <a:t>/operator</a:t>
            </a:r>
            <a:endParaRPr lang="en-IN" dirty="0"/>
          </a:p>
        </p:txBody>
      </p:sp>
      <p:sp>
        <p:nvSpPr>
          <p:cNvPr id="3" name="Content Placeholder 2">
            <a:extLst>
              <a:ext uri="{FF2B5EF4-FFF2-40B4-BE49-F238E27FC236}">
                <a16:creationId xmlns:a16="http://schemas.microsoft.com/office/drawing/2014/main" id="{38862CA7-81AE-3D06-9F34-E9CC1AA05C40}"/>
              </a:ext>
            </a:extLst>
          </p:cNvPr>
          <p:cNvSpPr>
            <a:spLocks noGrp="1"/>
          </p:cNvSpPr>
          <p:nvPr>
            <p:ph idx="1"/>
          </p:nvPr>
        </p:nvSpPr>
        <p:spPr/>
        <p:txBody>
          <a:bodyPr numCol="2">
            <a:normAutofit/>
          </a:bodyPr>
          <a:lstStyle/>
          <a:p>
            <a:r>
              <a:rPr lang="en-US" sz="2400" dirty="0"/>
              <a:t>Of</a:t>
            </a:r>
          </a:p>
          <a:p>
            <a:r>
              <a:rPr lang="en-US" sz="2400" dirty="0"/>
              <a:t>from</a:t>
            </a:r>
          </a:p>
          <a:p>
            <a:r>
              <a:rPr lang="en-US" sz="2400" dirty="0"/>
              <a:t>interval</a:t>
            </a:r>
          </a:p>
          <a:p>
            <a:r>
              <a:rPr lang="en-US" sz="2400" dirty="0"/>
              <a:t>timer</a:t>
            </a:r>
          </a:p>
          <a:p>
            <a:r>
              <a:rPr lang="en-US" sz="2400" dirty="0"/>
              <a:t>map</a:t>
            </a:r>
          </a:p>
          <a:p>
            <a:r>
              <a:rPr lang="en-US" sz="2400" dirty="0"/>
              <a:t>filter</a:t>
            </a:r>
          </a:p>
          <a:p>
            <a:r>
              <a:rPr lang="en-US" sz="2400" dirty="0"/>
              <a:t>pipe</a:t>
            </a:r>
          </a:p>
          <a:p>
            <a:r>
              <a:rPr lang="en-US" sz="2400" dirty="0" err="1"/>
              <a:t>combineLatest</a:t>
            </a:r>
            <a:endParaRPr lang="en-US" sz="2400" dirty="0"/>
          </a:p>
          <a:p>
            <a:r>
              <a:rPr lang="en-US" sz="2400" dirty="0" err="1"/>
              <a:t>forkJoin</a:t>
            </a:r>
            <a:endParaRPr lang="en-US" sz="2400" dirty="0"/>
          </a:p>
          <a:p>
            <a:r>
              <a:rPr lang="en-US" sz="2400" dirty="0"/>
              <a:t>first</a:t>
            </a:r>
          </a:p>
          <a:p>
            <a:r>
              <a:rPr lang="en-US" sz="2400" dirty="0"/>
              <a:t>take</a:t>
            </a:r>
          </a:p>
          <a:p>
            <a:endParaRPr lang="en-US" sz="2400" dirty="0"/>
          </a:p>
          <a:p>
            <a:endParaRPr lang="en-IN" sz="2400" dirty="0"/>
          </a:p>
        </p:txBody>
      </p:sp>
    </p:spTree>
    <p:extLst>
      <p:ext uri="{BB962C8B-B14F-4D97-AF65-F5344CB8AC3E}">
        <p14:creationId xmlns:p14="http://schemas.microsoft.com/office/powerpoint/2010/main" val="2509876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E6FA8-0770-50AF-07E9-5A0AF0FA2E2A}"/>
              </a:ext>
            </a:extLst>
          </p:cNvPr>
          <p:cNvSpPr>
            <a:spLocks noGrp="1"/>
          </p:cNvSpPr>
          <p:nvPr>
            <p:ph type="title"/>
          </p:nvPr>
        </p:nvSpPr>
        <p:spPr>
          <a:xfrm>
            <a:off x="1008184" y="174032"/>
            <a:ext cx="10175631" cy="1111843"/>
          </a:xfrm>
        </p:spPr>
        <p:txBody>
          <a:bodyPr anchor="ctr">
            <a:normAutofit/>
          </a:bodyPr>
          <a:lstStyle/>
          <a:p>
            <a:pPr algn="ctr"/>
            <a:r>
              <a:rPr lang="en-US" sz="4000"/>
              <a:t>rxjs common operator</a:t>
            </a:r>
            <a:endParaRPr lang="en-IN" sz="4000"/>
          </a:p>
        </p:txBody>
      </p:sp>
      <p:sp>
        <p:nvSpPr>
          <p:cNvPr id="3" name="Content Placeholder 2">
            <a:extLst>
              <a:ext uri="{FF2B5EF4-FFF2-40B4-BE49-F238E27FC236}">
                <a16:creationId xmlns:a16="http://schemas.microsoft.com/office/drawing/2014/main" id="{224C2643-7158-A3CA-91ED-233A354B4B5E}"/>
              </a:ext>
            </a:extLst>
          </p:cNvPr>
          <p:cNvSpPr>
            <a:spLocks noGrp="1"/>
          </p:cNvSpPr>
          <p:nvPr>
            <p:ph idx="1"/>
          </p:nvPr>
        </p:nvSpPr>
        <p:spPr>
          <a:xfrm>
            <a:off x="1008184" y="1459907"/>
            <a:ext cx="10175630" cy="767904"/>
          </a:xfrm>
        </p:spPr>
        <p:txBody>
          <a:bodyPr anchor="ctr">
            <a:normAutofit/>
          </a:bodyPr>
          <a:lstStyle/>
          <a:p>
            <a:pPr algn="ctr"/>
            <a:r>
              <a:rPr lang="en-US" sz="2000" b="0" i="0">
                <a:effectLst/>
                <a:latin typeface="Roboto" panose="02000000000000000000" pitchFamily="2" charset="0"/>
              </a:rPr>
              <a:t>RxJS provides many operators, but only a handful are used frequently.</a:t>
            </a:r>
          </a:p>
          <a:p>
            <a:pPr algn="ctr"/>
            <a:endParaRPr lang="en-IN" sz="2000"/>
          </a:p>
        </p:txBody>
      </p:sp>
      <p:graphicFrame>
        <p:nvGraphicFramePr>
          <p:cNvPr id="4" name="Table 3">
            <a:extLst>
              <a:ext uri="{FF2B5EF4-FFF2-40B4-BE49-F238E27FC236}">
                <a16:creationId xmlns:a16="http://schemas.microsoft.com/office/drawing/2014/main" id="{0C8CE389-A1B8-1C2C-63DE-CE6F0A757E6D}"/>
              </a:ext>
            </a:extLst>
          </p:cNvPr>
          <p:cNvGraphicFramePr>
            <a:graphicFrameLocks noGrp="1"/>
          </p:cNvGraphicFramePr>
          <p:nvPr>
            <p:extLst>
              <p:ext uri="{D42A27DB-BD31-4B8C-83A1-F6EECF244321}">
                <p14:modId xmlns:p14="http://schemas.microsoft.com/office/powerpoint/2010/main" val="1023689034"/>
              </p:ext>
            </p:extLst>
          </p:nvPr>
        </p:nvGraphicFramePr>
        <p:xfrm>
          <a:off x="1805186" y="2405149"/>
          <a:ext cx="8575531" cy="3899394"/>
        </p:xfrm>
        <a:graphic>
          <a:graphicData uri="http://schemas.openxmlformats.org/drawingml/2006/table">
            <a:tbl>
              <a:tblPr firstRow="1" bandRow="1"/>
              <a:tblGrid>
                <a:gridCol w="2709977">
                  <a:extLst>
                    <a:ext uri="{9D8B030D-6E8A-4147-A177-3AD203B41FA5}">
                      <a16:colId xmlns:a16="http://schemas.microsoft.com/office/drawing/2014/main" val="2359903259"/>
                    </a:ext>
                  </a:extLst>
                </a:gridCol>
                <a:gridCol w="5865554">
                  <a:extLst>
                    <a:ext uri="{9D8B030D-6E8A-4147-A177-3AD203B41FA5}">
                      <a16:colId xmlns:a16="http://schemas.microsoft.com/office/drawing/2014/main" val="2368395221"/>
                    </a:ext>
                  </a:extLst>
                </a:gridCol>
              </a:tblGrid>
              <a:tr h="397578">
                <a:tc>
                  <a:txBody>
                    <a:bodyPr/>
                    <a:lstStyle/>
                    <a:p>
                      <a:pPr algn="l"/>
                      <a:r>
                        <a:rPr lang="en-IN" sz="1700" b="0" cap="all">
                          <a:solidFill>
                            <a:srgbClr val="444444"/>
                          </a:solidFill>
                          <a:effectLst/>
                        </a:rPr>
                        <a:t>AREA</a:t>
                      </a:r>
                    </a:p>
                  </a:txBody>
                  <a:tcPr marL="146888" marR="146888" marT="48963" marB="48963"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tc>
                  <a:txBody>
                    <a:bodyPr/>
                    <a:lstStyle/>
                    <a:p>
                      <a:pPr algn="l"/>
                      <a:r>
                        <a:rPr lang="en-IN" sz="1700" b="0" cap="all">
                          <a:solidFill>
                            <a:srgbClr val="444444"/>
                          </a:solidFill>
                          <a:effectLst/>
                        </a:rPr>
                        <a:t>OPERATORS</a:t>
                      </a:r>
                    </a:p>
                  </a:txBody>
                  <a:tcPr marL="146888" marR="146888" marT="48963" marB="48963"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971412950"/>
                  </a:ext>
                </a:extLst>
              </a:tr>
              <a:tr h="495503">
                <a:tc>
                  <a:txBody>
                    <a:bodyPr/>
                    <a:lstStyle/>
                    <a:p>
                      <a:pPr algn="l" fontAlgn="base"/>
                      <a:r>
                        <a:rPr lang="en-IN" sz="1700" b="0">
                          <a:effectLst/>
                        </a:rPr>
                        <a:t>Creation</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IN" sz="1700" b="0">
                          <a:effectLst/>
                        </a:rPr>
                        <a:t>from, fromEvent, of</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983746365"/>
                  </a:ext>
                </a:extLst>
              </a:tr>
              <a:tr h="759902">
                <a:tc>
                  <a:txBody>
                    <a:bodyPr/>
                    <a:lstStyle/>
                    <a:p>
                      <a:pPr algn="l" fontAlgn="base"/>
                      <a:r>
                        <a:rPr lang="en-IN" sz="1700" b="0">
                          <a:effectLst/>
                        </a:rPr>
                        <a:t>Combination</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700" b="0">
                          <a:effectLst/>
                        </a:rPr>
                        <a:t>combineLatest, concat, merge, startWith , withLatestFrom, zip</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998937609"/>
                  </a:ext>
                </a:extLst>
              </a:tr>
              <a:tr h="495503">
                <a:tc>
                  <a:txBody>
                    <a:bodyPr/>
                    <a:lstStyle/>
                    <a:p>
                      <a:pPr algn="l" fontAlgn="base"/>
                      <a:r>
                        <a:rPr lang="en-IN" sz="1700" b="0">
                          <a:effectLst/>
                        </a:rPr>
                        <a:t>Filtering</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700" b="0">
                          <a:effectLst/>
                        </a:rPr>
                        <a:t>debounceTime, distinctUntilChanged, filter, take, takeUntil</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488581777"/>
                  </a:ext>
                </a:extLst>
              </a:tr>
              <a:tr h="759902">
                <a:tc>
                  <a:txBody>
                    <a:bodyPr/>
                    <a:lstStyle/>
                    <a:p>
                      <a:pPr algn="l" fontAlgn="base"/>
                      <a:r>
                        <a:rPr lang="en-IN" sz="1700" b="0">
                          <a:effectLst/>
                        </a:rPr>
                        <a:t>Transformation</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IN" sz="1700" b="0">
                          <a:effectLst/>
                        </a:rPr>
                        <a:t>bufferTime, concatMap, map, mergeMap, scan, switchMap</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841522741"/>
                  </a:ext>
                </a:extLst>
              </a:tr>
              <a:tr h="495503">
                <a:tc>
                  <a:txBody>
                    <a:bodyPr/>
                    <a:lstStyle/>
                    <a:p>
                      <a:pPr algn="l" fontAlgn="base"/>
                      <a:r>
                        <a:rPr lang="en-IN" sz="1700" b="0">
                          <a:effectLst/>
                        </a:rPr>
                        <a:t>Utility</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IN" sz="1700" b="0">
                          <a:effectLst/>
                        </a:rPr>
                        <a:t>startWith, tap</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07223581"/>
                  </a:ext>
                </a:extLst>
              </a:tr>
              <a:tr h="495503">
                <a:tc>
                  <a:txBody>
                    <a:bodyPr/>
                    <a:lstStyle/>
                    <a:p>
                      <a:pPr algn="l" fontAlgn="base"/>
                      <a:r>
                        <a:rPr lang="en-IN" sz="1700" b="0">
                          <a:effectLst/>
                        </a:rPr>
                        <a:t>Multicasting</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IN" sz="1700" b="0">
                          <a:effectLst/>
                        </a:rPr>
                        <a:t>shareReplay</a:t>
                      </a:r>
                    </a:p>
                  </a:txBody>
                  <a:tcPr marL="97925" marR="97925" marT="97925" marB="97925"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23330777"/>
                  </a:ext>
                </a:extLst>
              </a:tr>
            </a:tbl>
          </a:graphicData>
        </a:graphic>
      </p:graphicFrame>
    </p:spTree>
    <p:extLst>
      <p:ext uri="{BB962C8B-B14F-4D97-AF65-F5344CB8AC3E}">
        <p14:creationId xmlns:p14="http://schemas.microsoft.com/office/powerpoint/2010/main" val="3406195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C299-721E-4B69-FD27-BF4B2ED023A9}"/>
              </a:ext>
            </a:extLst>
          </p:cNvPr>
          <p:cNvSpPr>
            <a:spLocks noGrp="1"/>
          </p:cNvSpPr>
          <p:nvPr>
            <p:ph type="title"/>
          </p:nvPr>
        </p:nvSpPr>
        <p:spPr/>
        <p:txBody>
          <a:bodyPr/>
          <a:lstStyle/>
          <a:p>
            <a:r>
              <a:rPr lang="en-US" dirty="0" err="1"/>
              <a:t>rxjs</a:t>
            </a:r>
            <a:r>
              <a:rPr lang="en-US" dirty="0"/>
              <a:t>/operator of</a:t>
            </a:r>
            <a:endParaRPr lang="en-IN" dirty="0"/>
          </a:p>
        </p:txBody>
      </p:sp>
      <p:sp>
        <p:nvSpPr>
          <p:cNvPr id="3" name="Content Placeholder 2">
            <a:extLst>
              <a:ext uri="{FF2B5EF4-FFF2-40B4-BE49-F238E27FC236}">
                <a16:creationId xmlns:a16="http://schemas.microsoft.com/office/drawing/2014/main" id="{61713DDC-85B8-52E8-0DF7-13DFB9DB3011}"/>
              </a:ext>
            </a:extLst>
          </p:cNvPr>
          <p:cNvSpPr>
            <a:spLocks noGrp="1"/>
          </p:cNvSpPr>
          <p:nvPr>
            <p:ph idx="1"/>
          </p:nvPr>
        </p:nvSpPr>
        <p:spPr/>
        <p:txBody>
          <a:bodyPr>
            <a:normAutofit/>
          </a:bodyPr>
          <a:lstStyle/>
          <a:p>
            <a:r>
              <a:rPr lang="en-US" sz="2400" b="0" i="0" dirty="0">
                <a:effectLst/>
              </a:rPr>
              <a:t>Converts the arguments to an observable sequence.</a:t>
            </a:r>
          </a:p>
          <a:p>
            <a:r>
              <a:rPr lang="en-US" sz="2400" dirty="0"/>
              <a:t>Example:-</a:t>
            </a:r>
            <a:endParaRPr lang="en-US" sz="2400" b="0" i="0" dirty="0">
              <a:effectLst/>
            </a:endParaRPr>
          </a:p>
          <a:p>
            <a:pPr marL="457200" lvl="1" indent="0">
              <a:buNone/>
            </a:pPr>
            <a:r>
              <a:rPr lang="en-IN" b="0" i="0" dirty="0">
                <a:solidFill>
                  <a:srgbClr val="0000FF"/>
                </a:solidFill>
                <a:effectLst/>
              </a:rPr>
              <a:t>import</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u="none" strike="noStrike" dirty="0">
                <a:solidFill>
                  <a:srgbClr val="000000"/>
                </a:solidFill>
                <a:effectLst/>
                <a:hlinkClick r:id="rId2"/>
              </a:rPr>
              <a:t>of</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from </a:t>
            </a:r>
            <a:r>
              <a:rPr lang="en-IN" b="0" i="0" dirty="0">
                <a:solidFill>
                  <a:srgbClr val="880000"/>
                </a:solidFill>
                <a:effectLst/>
              </a:rPr>
              <a:t>'</a:t>
            </a:r>
            <a:r>
              <a:rPr lang="en-IN" b="0" i="0" dirty="0" err="1">
                <a:solidFill>
                  <a:srgbClr val="880000"/>
                </a:solidFill>
                <a:effectLst/>
              </a:rPr>
              <a:t>rxjs</a:t>
            </a:r>
            <a:r>
              <a:rPr lang="en-IN" b="0" i="0" dirty="0">
                <a:solidFill>
                  <a:srgbClr val="880000"/>
                </a:solidFill>
                <a:effectLst/>
              </a:rPr>
              <a:t>'</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 </a:t>
            </a:r>
            <a:endParaRPr lang="en-IN" b="0" i="0" dirty="0">
              <a:solidFill>
                <a:srgbClr val="B3B6B7"/>
              </a:solidFill>
              <a:effectLst/>
            </a:endParaRPr>
          </a:p>
          <a:p>
            <a:pPr marL="457200" lvl="1" indent="0">
              <a:buNone/>
            </a:pPr>
            <a:r>
              <a:rPr lang="en-IN" b="0" i="0" u="none" strike="noStrike" dirty="0">
                <a:solidFill>
                  <a:srgbClr val="000000"/>
                </a:solidFill>
                <a:effectLst/>
                <a:hlinkClick r:id="rId2"/>
              </a:rPr>
              <a:t>of</a:t>
            </a:r>
            <a:r>
              <a:rPr lang="en-IN" b="0" i="0" dirty="0">
                <a:solidFill>
                  <a:srgbClr val="666600"/>
                </a:solidFill>
                <a:effectLst/>
              </a:rPr>
              <a:t>(</a:t>
            </a:r>
            <a:r>
              <a:rPr lang="en-IN" b="0" i="0" dirty="0">
                <a:solidFill>
                  <a:srgbClr val="0074AF"/>
                </a:solidFill>
                <a:effectLst/>
              </a:rPr>
              <a:t>10</a:t>
            </a:r>
            <a:r>
              <a:rPr lang="en-IN" b="0" i="0" dirty="0">
                <a:solidFill>
                  <a:srgbClr val="666600"/>
                </a:solidFill>
                <a:effectLst/>
              </a:rPr>
              <a:t>,</a:t>
            </a:r>
            <a:r>
              <a:rPr lang="en-IN" b="0" i="0" dirty="0">
                <a:solidFill>
                  <a:srgbClr val="000000"/>
                </a:solidFill>
                <a:effectLst/>
              </a:rPr>
              <a:t> </a:t>
            </a:r>
            <a:r>
              <a:rPr lang="en-IN" b="0" i="0" dirty="0">
                <a:solidFill>
                  <a:srgbClr val="0074AF"/>
                </a:solidFill>
                <a:effectLst/>
              </a:rPr>
              <a:t>20</a:t>
            </a:r>
            <a:r>
              <a:rPr lang="en-IN" b="0" i="0" dirty="0">
                <a:solidFill>
                  <a:srgbClr val="666600"/>
                </a:solidFill>
                <a:effectLst/>
              </a:rPr>
              <a:t>,</a:t>
            </a:r>
            <a:r>
              <a:rPr lang="en-IN" b="0" i="0" dirty="0">
                <a:solidFill>
                  <a:srgbClr val="000000"/>
                </a:solidFill>
                <a:effectLst/>
              </a:rPr>
              <a:t> </a:t>
            </a:r>
            <a:r>
              <a:rPr lang="en-IN" b="0" i="0" dirty="0">
                <a:solidFill>
                  <a:srgbClr val="0074AF"/>
                </a:solidFill>
                <a:effectLst/>
              </a:rPr>
              <a:t>30</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666600"/>
                </a:solidFill>
                <a:effectLst/>
              </a:rPr>
              <a:t>.</a:t>
            </a:r>
            <a:r>
              <a:rPr lang="en-IN" b="0" i="0" dirty="0">
                <a:solidFill>
                  <a:srgbClr val="000000"/>
                </a:solidFill>
                <a:effectLst/>
              </a:rPr>
              <a:t>subscribe</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next</a:t>
            </a:r>
            <a:r>
              <a:rPr lang="en-IN" b="0" i="0" dirty="0">
                <a:solidFill>
                  <a:srgbClr val="666600"/>
                </a:solidFill>
                <a:effectLst/>
              </a:rPr>
              <a:t>:</a:t>
            </a:r>
            <a:r>
              <a:rPr lang="en-IN" b="0" i="0" dirty="0">
                <a:solidFill>
                  <a:srgbClr val="000000"/>
                </a:solidFill>
                <a:effectLst/>
              </a:rPr>
              <a:t> value </a:t>
            </a:r>
            <a:r>
              <a:rPr lang="en-IN" b="0" i="0" dirty="0">
                <a:solidFill>
                  <a:srgbClr val="666600"/>
                </a:solidFill>
                <a:effectLst/>
              </a:rPr>
              <a:t>=&gt;</a:t>
            </a:r>
            <a:r>
              <a:rPr lang="en-IN" b="0" i="0" dirty="0">
                <a:solidFill>
                  <a:srgbClr val="000000"/>
                </a:solidFill>
                <a:effectLst/>
              </a:rPr>
              <a:t> console</a:t>
            </a:r>
            <a:r>
              <a:rPr lang="en-IN" b="0" i="0" dirty="0">
                <a:solidFill>
                  <a:srgbClr val="666600"/>
                </a:solidFill>
                <a:effectLst/>
              </a:rPr>
              <a:t>.</a:t>
            </a:r>
            <a:r>
              <a:rPr lang="en-IN" b="0" i="0" dirty="0">
                <a:solidFill>
                  <a:srgbClr val="000000"/>
                </a:solidFill>
                <a:effectLst/>
              </a:rPr>
              <a:t>log</a:t>
            </a:r>
            <a:r>
              <a:rPr lang="en-IN" b="0" i="0" dirty="0">
                <a:solidFill>
                  <a:srgbClr val="666600"/>
                </a:solidFill>
                <a:effectLst/>
              </a:rPr>
              <a:t>(</a:t>
            </a:r>
            <a:r>
              <a:rPr lang="en-IN" b="0" i="0" dirty="0">
                <a:solidFill>
                  <a:srgbClr val="880000"/>
                </a:solidFill>
                <a:effectLst/>
              </a:rPr>
              <a:t>'next:'</a:t>
            </a:r>
            <a:r>
              <a:rPr lang="en-IN" b="0" i="0" dirty="0">
                <a:solidFill>
                  <a:srgbClr val="666600"/>
                </a:solidFill>
                <a:effectLst/>
              </a:rPr>
              <a:t>,</a:t>
            </a:r>
            <a:r>
              <a:rPr lang="en-IN" b="0" i="0" dirty="0">
                <a:solidFill>
                  <a:srgbClr val="000000"/>
                </a:solidFill>
                <a:effectLst/>
              </a:rPr>
              <a:t> value</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error</a:t>
            </a:r>
            <a:r>
              <a:rPr lang="en-IN" b="0" i="0" dirty="0">
                <a:solidFill>
                  <a:srgbClr val="666600"/>
                </a:solidFill>
                <a:effectLst/>
              </a:rPr>
              <a:t>:</a:t>
            </a:r>
            <a:r>
              <a:rPr lang="en-IN" b="0" i="0" dirty="0">
                <a:solidFill>
                  <a:srgbClr val="000000"/>
                </a:solidFill>
                <a:effectLst/>
              </a:rPr>
              <a:t> err </a:t>
            </a:r>
            <a:r>
              <a:rPr lang="en-IN" b="0" i="0" dirty="0">
                <a:solidFill>
                  <a:srgbClr val="666600"/>
                </a:solidFill>
                <a:effectLst/>
              </a:rPr>
              <a:t>=&gt;</a:t>
            </a:r>
            <a:r>
              <a:rPr lang="en-IN" b="0" i="0" dirty="0">
                <a:solidFill>
                  <a:srgbClr val="000000"/>
                </a:solidFill>
                <a:effectLst/>
              </a:rPr>
              <a:t> console</a:t>
            </a:r>
            <a:r>
              <a:rPr lang="en-IN" b="0" i="0" dirty="0">
                <a:solidFill>
                  <a:srgbClr val="666600"/>
                </a:solidFill>
                <a:effectLst/>
              </a:rPr>
              <a:t>.</a:t>
            </a:r>
            <a:r>
              <a:rPr lang="en-IN" b="0" i="0" dirty="0">
                <a:solidFill>
                  <a:srgbClr val="000000"/>
                </a:solidFill>
                <a:effectLst/>
              </a:rPr>
              <a:t>log</a:t>
            </a:r>
            <a:r>
              <a:rPr lang="en-IN" b="0" i="0" dirty="0">
                <a:solidFill>
                  <a:srgbClr val="666600"/>
                </a:solidFill>
                <a:effectLst/>
              </a:rPr>
              <a:t>(</a:t>
            </a:r>
            <a:r>
              <a:rPr lang="en-IN" b="0" i="0" dirty="0">
                <a:solidFill>
                  <a:srgbClr val="880000"/>
                </a:solidFill>
                <a:effectLst/>
              </a:rPr>
              <a:t>'error:'</a:t>
            </a:r>
            <a:r>
              <a:rPr lang="en-IN" b="0" i="0" dirty="0">
                <a:solidFill>
                  <a:srgbClr val="666600"/>
                </a:solidFill>
                <a:effectLst/>
              </a:rPr>
              <a:t>,</a:t>
            </a:r>
            <a:r>
              <a:rPr lang="en-IN" b="0" i="0" dirty="0">
                <a:solidFill>
                  <a:srgbClr val="000000"/>
                </a:solidFill>
                <a:effectLst/>
              </a:rPr>
              <a:t> err</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000000"/>
                </a:solidFill>
                <a:effectLst/>
              </a:rPr>
              <a:t>complete</a:t>
            </a:r>
            <a:r>
              <a:rPr lang="en-IN" b="0" i="0" dirty="0">
                <a:solidFill>
                  <a:srgbClr val="666600"/>
                </a:solidFill>
                <a:effectLst/>
              </a:rPr>
              <a:t>:</a:t>
            </a:r>
            <a:r>
              <a:rPr lang="en-IN" b="0" i="0" dirty="0">
                <a:solidFill>
                  <a:srgbClr val="000000"/>
                </a:solidFill>
                <a:effectLst/>
              </a:rPr>
              <a:t> </a:t>
            </a:r>
            <a:r>
              <a:rPr lang="en-IN" b="0" i="0" dirty="0">
                <a:solidFill>
                  <a:srgbClr val="666600"/>
                </a:solidFill>
                <a:effectLst/>
              </a:rPr>
              <a:t>()</a:t>
            </a:r>
            <a:r>
              <a:rPr lang="en-IN" b="0" i="0" dirty="0">
                <a:solidFill>
                  <a:srgbClr val="000000"/>
                </a:solidFill>
                <a:effectLst/>
              </a:rPr>
              <a:t> </a:t>
            </a:r>
            <a:r>
              <a:rPr lang="en-IN" b="0" i="0" dirty="0">
                <a:solidFill>
                  <a:srgbClr val="666600"/>
                </a:solidFill>
                <a:effectLst/>
              </a:rPr>
              <a:t>=&gt;</a:t>
            </a:r>
            <a:r>
              <a:rPr lang="en-IN" b="0" i="0" dirty="0">
                <a:solidFill>
                  <a:srgbClr val="000000"/>
                </a:solidFill>
                <a:effectLst/>
              </a:rPr>
              <a:t> console</a:t>
            </a:r>
            <a:r>
              <a:rPr lang="en-IN" b="0" i="0" dirty="0">
                <a:solidFill>
                  <a:srgbClr val="666600"/>
                </a:solidFill>
                <a:effectLst/>
              </a:rPr>
              <a:t>.</a:t>
            </a:r>
            <a:r>
              <a:rPr lang="en-IN" b="0" i="0" dirty="0">
                <a:solidFill>
                  <a:srgbClr val="000000"/>
                </a:solidFill>
                <a:effectLst/>
              </a:rPr>
              <a:t>log</a:t>
            </a:r>
            <a:r>
              <a:rPr lang="en-IN" b="0" i="0" dirty="0">
                <a:solidFill>
                  <a:srgbClr val="666600"/>
                </a:solidFill>
                <a:effectLst/>
              </a:rPr>
              <a:t>(</a:t>
            </a:r>
            <a:r>
              <a:rPr lang="en-IN" b="0" i="0" dirty="0">
                <a:solidFill>
                  <a:srgbClr val="880000"/>
                </a:solidFill>
                <a:effectLst/>
              </a:rPr>
              <a:t>'the end'</a:t>
            </a:r>
            <a:r>
              <a:rPr lang="en-IN" b="0" i="0" dirty="0">
                <a:solidFill>
                  <a:srgbClr val="666600"/>
                </a:solidFill>
                <a:effectLst/>
              </a:rPr>
              <a:t>),</a:t>
            </a:r>
            <a:endParaRPr lang="en-IN" b="0" i="0" dirty="0">
              <a:solidFill>
                <a:srgbClr val="B3B6B7"/>
              </a:solidFill>
              <a:effectLst/>
            </a:endParaRPr>
          </a:p>
          <a:p>
            <a:pPr marL="457200" lvl="1" indent="0">
              <a:buNone/>
            </a:pPr>
            <a:r>
              <a:rPr lang="en-IN" b="0" i="0" dirty="0">
                <a:solidFill>
                  <a:srgbClr val="666600"/>
                </a:solidFill>
                <a:effectLst/>
              </a:rPr>
              <a:t>});</a:t>
            </a:r>
            <a:endParaRPr lang="en-IN" b="0" i="0" dirty="0">
              <a:solidFill>
                <a:srgbClr val="B3B6B7"/>
              </a:solidFill>
              <a:effectLst/>
            </a:endParaRPr>
          </a:p>
        </p:txBody>
      </p:sp>
    </p:spTree>
    <p:extLst>
      <p:ext uri="{BB962C8B-B14F-4D97-AF65-F5344CB8AC3E}">
        <p14:creationId xmlns:p14="http://schemas.microsoft.com/office/powerpoint/2010/main" val="1745239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C3F-7AB1-1CDF-FE20-B2461291EFA5}"/>
              </a:ext>
            </a:extLst>
          </p:cNvPr>
          <p:cNvSpPr>
            <a:spLocks noGrp="1"/>
          </p:cNvSpPr>
          <p:nvPr>
            <p:ph type="title"/>
          </p:nvPr>
        </p:nvSpPr>
        <p:spPr/>
        <p:txBody>
          <a:bodyPr/>
          <a:lstStyle/>
          <a:p>
            <a:r>
              <a:rPr lang="en-US" dirty="0" err="1"/>
              <a:t>rxjs</a:t>
            </a:r>
            <a:r>
              <a:rPr lang="en-US" dirty="0"/>
              <a:t>/operator from</a:t>
            </a:r>
            <a:endParaRPr lang="en-IN" dirty="0"/>
          </a:p>
        </p:txBody>
      </p:sp>
      <p:sp>
        <p:nvSpPr>
          <p:cNvPr id="3" name="Content Placeholder 2">
            <a:extLst>
              <a:ext uri="{FF2B5EF4-FFF2-40B4-BE49-F238E27FC236}">
                <a16:creationId xmlns:a16="http://schemas.microsoft.com/office/drawing/2014/main" id="{91E462D9-2830-CFAE-3FC7-46528CAE3E16}"/>
              </a:ext>
            </a:extLst>
          </p:cNvPr>
          <p:cNvSpPr>
            <a:spLocks noGrp="1"/>
          </p:cNvSpPr>
          <p:nvPr>
            <p:ph idx="1"/>
          </p:nvPr>
        </p:nvSpPr>
        <p:spPr/>
        <p:txBody>
          <a:bodyPr>
            <a:normAutofit/>
          </a:bodyPr>
          <a:lstStyle/>
          <a:p>
            <a:r>
              <a:rPr lang="en-US" sz="2000" b="0" i="0" dirty="0">
                <a:effectLst/>
              </a:rPr>
              <a:t>Creates an Observable from an Array, an array-like object, a Promise, an </a:t>
            </a:r>
            <a:r>
              <a:rPr lang="en-US" sz="2000" b="0" i="0" dirty="0" err="1">
                <a:effectLst/>
              </a:rPr>
              <a:t>iterable</a:t>
            </a:r>
            <a:r>
              <a:rPr lang="en-US" sz="2000" b="0" i="0" dirty="0">
                <a:effectLst/>
              </a:rPr>
              <a:t> object, or an Observable-like object.</a:t>
            </a:r>
          </a:p>
          <a:p>
            <a:r>
              <a:rPr lang="en-US" sz="2000" dirty="0"/>
              <a:t>from converts various other objects and data types into Observables. It also converts a Promise, an array-like, or an </a:t>
            </a:r>
            <a:r>
              <a:rPr lang="en-US" sz="2000" dirty="0" err="1"/>
              <a:t>iterable</a:t>
            </a:r>
            <a:r>
              <a:rPr lang="en-US" sz="2000" dirty="0"/>
              <a:t> object into an Observable that emits the items in that promise, array, or </a:t>
            </a:r>
            <a:r>
              <a:rPr lang="en-US" sz="2000" dirty="0" err="1"/>
              <a:t>iterable</a:t>
            </a:r>
            <a:r>
              <a:rPr lang="en-US" sz="2000" dirty="0"/>
              <a:t>. A String, in this context, is treated as an array of characters. Observable-like objects (contains a function named with the ES2015 Symbol for Observable) can also be converted through this operator.</a:t>
            </a:r>
          </a:p>
          <a:p>
            <a:r>
              <a:rPr lang="en-US" sz="2000" dirty="0"/>
              <a:t>Example:-</a:t>
            </a:r>
          </a:p>
          <a:p>
            <a:pPr marL="457200" lvl="1" indent="0">
              <a:buNone/>
            </a:pPr>
            <a:r>
              <a:rPr lang="en-US" sz="2000" b="0" i="0" dirty="0">
                <a:solidFill>
                  <a:srgbClr val="0000FF"/>
                </a:solidFill>
                <a:effectLst/>
              </a:rPr>
              <a:t>import</a:t>
            </a:r>
            <a:r>
              <a:rPr lang="en-US" sz="2000" b="0" i="0" dirty="0">
                <a:solidFill>
                  <a:srgbClr val="000000"/>
                </a:solidFill>
                <a:effectLst/>
              </a:rPr>
              <a:t> </a:t>
            </a:r>
            <a:r>
              <a:rPr lang="en-US" sz="2000" b="0" i="0" dirty="0">
                <a:solidFill>
                  <a:srgbClr val="666600"/>
                </a:solidFill>
                <a:effectLst/>
              </a:rPr>
              <a:t>{</a:t>
            </a:r>
            <a:r>
              <a:rPr lang="en-US" sz="2000" b="0" i="0" dirty="0">
                <a:solidFill>
                  <a:srgbClr val="000000"/>
                </a:solidFill>
                <a:effectLst/>
              </a:rPr>
              <a:t> </a:t>
            </a:r>
            <a:r>
              <a:rPr lang="en-US" sz="2000" b="0" i="0" u="none" strike="noStrike" dirty="0">
                <a:solidFill>
                  <a:srgbClr val="000000"/>
                </a:solidFill>
                <a:effectLst/>
                <a:hlinkClick r:id="rId2"/>
              </a:rPr>
              <a:t>from</a:t>
            </a:r>
            <a:r>
              <a:rPr lang="en-US" sz="2000" b="0" i="0" dirty="0">
                <a:solidFill>
                  <a:srgbClr val="000000"/>
                </a:solidFill>
                <a:effectLst/>
              </a:rPr>
              <a:t> </a:t>
            </a:r>
            <a:r>
              <a:rPr lang="en-US" sz="2000" b="0" i="0" dirty="0">
                <a:solidFill>
                  <a:srgbClr val="666600"/>
                </a:solidFill>
                <a:effectLst/>
              </a:rPr>
              <a:t>}</a:t>
            </a:r>
            <a:r>
              <a:rPr lang="en-US" sz="2000" b="0" i="0" dirty="0">
                <a:solidFill>
                  <a:srgbClr val="000000"/>
                </a:solidFill>
                <a:effectLst/>
              </a:rPr>
              <a:t> from </a:t>
            </a:r>
            <a:r>
              <a:rPr lang="en-US" sz="2000" b="0" i="0" dirty="0">
                <a:solidFill>
                  <a:srgbClr val="880000"/>
                </a:solidFill>
                <a:effectLst/>
              </a:rPr>
              <a:t>'</a:t>
            </a:r>
            <a:r>
              <a:rPr lang="en-US" sz="2000" b="0" i="0" dirty="0" err="1">
                <a:solidFill>
                  <a:srgbClr val="880000"/>
                </a:solidFill>
                <a:effectLst/>
              </a:rPr>
              <a:t>rxjs</a:t>
            </a:r>
            <a:r>
              <a:rPr lang="en-US" sz="2000" b="0" i="0" dirty="0">
                <a:solidFill>
                  <a:srgbClr val="880000"/>
                </a:solidFill>
                <a:effectLst/>
              </a:rPr>
              <a:t>’</a:t>
            </a:r>
            <a:r>
              <a:rPr lang="en-US" sz="2000" b="0" i="0" dirty="0">
                <a:solidFill>
                  <a:srgbClr val="666600"/>
                </a:solidFill>
                <a:effectLst/>
              </a:rPr>
              <a:t>;</a:t>
            </a:r>
            <a:r>
              <a:rPr lang="en-US" sz="2000" b="0" i="0" dirty="0">
                <a:solidFill>
                  <a:srgbClr val="000000"/>
                </a:solidFill>
                <a:effectLst/>
              </a:rPr>
              <a:t> </a:t>
            </a:r>
          </a:p>
          <a:p>
            <a:pPr marL="457200" lvl="1" indent="0">
              <a:buNone/>
            </a:pPr>
            <a:endParaRPr lang="en-US" sz="2000" b="0" i="0" dirty="0">
              <a:solidFill>
                <a:srgbClr val="000000"/>
              </a:solidFill>
              <a:effectLst/>
            </a:endParaRPr>
          </a:p>
          <a:p>
            <a:pPr marL="457200" lvl="1" indent="0">
              <a:buNone/>
            </a:pPr>
            <a:r>
              <a:rPr lang="en-US" sz="2000" b="0" i="0" dirty="0">
                <a:solidFill>
                  <a:srgbClr val="0000FF"/>
                </a:solidFill>
                <a:effectLst/>
              </a:rPr>
              <a:t>const</a:t>
            </a:r>
            <a:r>
              <a:rPr lang="en-US" sz="2000" b="0" i="0" dirty="0">
                <a:solidFill>
                  <a:srgbClr val="000000"/>
                </a:solidFill>
                <a:effectLst/>
              </a:rPr>
              <a:t> array </a:t>
            </a:r>
            <a:r>
              <a:rPr lang="en-US" sz="2000" b="0" i="0" dirty="0">
                <a:solidFill>
                  <a:srgbClr val="666600"/>
                </a:solidFill>
                <a:effectLst/>
              </a:rPr>
              <a:t>=</a:t>
            </a:r>
            <a:r>
              <a:rPr lang="en-US" sz="2000" b="0" i="0" dirty="0">
                <a:solidFill>
                  <a:srgbClr val="000000"/>
                </a:solidFill>
                <a:effectLst/>
              </a:rPr>
              <a:t> </a:t>
            </a:r>
            <a:r>
              <a:rPr lang="en-US" sz="2000" b="0" i="0" dirty="0">
                <a:solidFill>
                  <a:srgbClr val="666600"/>
                </a:solidFill>
                <a:effectLst/>
              </a:rPr>
              <a:t>[</a:t>
            </a:r>
            <a:r>
              <a:rPr lang="en-US" sz="2000" b="0" i="0" dirty="0">
                <a:solidFill>
                  <a:srgbClr val="0074AF"/>
                </a:solidFill>
                <a:effectLst/>
              </a:rPr>
              <a:t>10</a:t>
            </a:r>
            <a:r>
              <a:rPr lang="en-US" sz="2000" b="0" i="0" dirty="0">
                <a:solidFill>
                  <a:srgbClr val="666600"/>
                </a:solidFill>
                <a:effectLst/>
              </a:rPr>
              <a:t>,</a:t>
            </a:r>
            <a:r>
              <a:rPr lang="en-US" sz="2000" b="0" i="0" dirty="0">
                <a:solidFill>
                  <a:srgbClr val="000000"/>
                </a:solidFill>
                <a:effectLst/>
              </a:rPr>
              <a:t> </a:t>
            </a:r>
            <a:r>
              <a:rPr lang="en-US" sz="2000" b="0" i="0" dirty="0">
                <a:solidFill>
                  <a:srgbClr val="0074AF"/>
                </a:solidFill>
                <a:effectLst/>
              </a:rPr>
              <a:t>20</a:t>
            </a:r>
            <a:r>
              <a:rPr lang="en-US" sz="2000" b="0" i="0" dirty="0">
                <a:solidFill>
                  <a:srgbClr val="666600"/>
                </a:solidFill>
                <a:effectLst/>
              </a:rPr>
              <a:t>,</a:t>
            </a:r>
            <a:r>
              <a:rPr lang="en-US" sz="2000" b="0" i="0" dirty="0">
                <a:solidFill>
                  <a:srgbClr val="000000"/>
                </a:solidFill>
                <a:effectLst/>
              </a:rPr>
              <a:t> </a:t>
            </a:r>
            <a:r>
              <a:rPr lang="en-US" sz="2000" b="0" i="0" dirty="0">
                <a:solidFill>
                  <a:srgbClr val="0074AF"/>
                </a:solidFill>
                <a:effectLst/>
              </a:rPr>
              <a:t>30</a:t>
            </a:r>
            <a:r>
              <a:rPr lang="en-US" sz="2000" b="0" i="0" dirty="0">
                <a:solidFill>
                  <a:srgbClr val="666600"/>
                </a:solidFill>
                <a:effectLst/>
              </a:rPr>
              <a:t>];</a:t>
            </a:r>
            <a:r>
              <a:rPr lang="en-US" sz="2000" b="0" i="0" dirty="0">
                <a:solidFill>
                  <a:srgbClr val="000000"/>
                </a:solidFill>
                <a:effectLst/>
              </a:rPr>
              <a:t> </a:t>
            </a:r>
          </a:p>
          <a:p>
            <a:pPr marL="457200" lvl="1" indent="0">
              <a:buNone/>
            </a:pPr>
            <a:r>
              <a:rPr lang="en-US" sz="2000" b="0" i="0" dirty="0">
                <a:solidFill>
                  <a:srgbClr val="0000FF"/>
                </a:solidFill>
                <a:effectLst/>
              </a:rPr>
              <a:t>const</a:t>
            </a:r>
            <a:r>
              <a:rPr lang="en-US" sz="2000" b="0" i="0" dirty="0">
                <a:solidFill>
                  <a:srgbClr val="000000"/>
                </a:solidFill>
                <a:effectLst/>
              </a:rPr>
              <a:t> result </a:t>
            </a:r>
            <a:r>
              <a:rPr lang="en-US" sz="2000" b="0" i="0" dirty="0">
                <a:solidFill>
                  <a:srgbClr val="666600"/>
                </a:solidFill>
                <a:effectLst/>
              </a:rPr>
              <a:t>=</a:t>
            </a:r>
            <a:r>
              <a:rPr lang="en-US" sz="2000" b="0" i="0" dirty="0">
                <a:solidFill>
                  <a:srgbClr val="000000"/>
                </a:solidFill>
                <a:effectLst/>
              </a:rPr>
              <a:t> </a:t>
            </a:r>
            <a:r>
              <a:rPr lang="en-US" sz="2000" b="0" i="0" u="none" strike="noStrike" dirty="0">
                <a:solidFill>
                  <a:srgbClr val="000000"/>
                </a:solidFill>
                <a:effectLst/>
                <a:hlinkClick r:id="rId2"/>
              </a:rPr>
              <a:t>from</a:t>
            </a:r>
            <a:r>
              <a:rPr lang="en-US" sz="2000" b="0" i="0" dirty="0">
                <a:solidFill>
                  <a:srgbClr val="666600"/>
                </a:solidFill>
                <a:effectLst/>
              </a:rPr>
              <a:t>(</a:t>
            </a:r>
            <a:r>
              <a:rPr lang="en-US" sz="2000" b="0" i="0" dirty="0">
                <a:solidFill>
                  <a:srgbClr val="000000"/>
                </a:solidFill>
                <a:effectLst/>
              </a:rPr>
              <a:t>array</a:t>
            </a:r>
            <a:r>
              <a:rPr lang="en-US" sz="2000" b="0" i="0" dirty="0">
                <a:solidFill>
                  <a:srgbClr val="666600"/>
                </a:solidFill>
                <a:effectLst/>
              </a:rPr>
              <a:t>);</a:t>
            </a:r>
            <a:r>
              <a:rPr lang="en-US" sz="2000" b="0" i="0" dirty="0">
                <a:solidFill>
                  <a:srgbClr val="000000"/>
                </a:solidFill>
                <a:effectLst/>
              </a:rPr>
              <a:t> </a:t>
            </a:r>
          </a:p>
          <a:p>
            <a:pPr marL="457200" lvl="1" indent="0">
              <a:buNone/>
            </a:pPr>
            <a:r>
              <a:rPr lang="en-US" sz="2000" b="0" i="0" dirty="0" err="1">
                <a:solidFill>
                  <a:srgbClr val="000000"/>
                </a:solidFill>
                <a:effectLst/>
              </a:rPr>
              <a:t>result</a:t>
            </a:r>
            <a:r>
              <a:rPr lang="en-US" sz="2000" b="0" i="0" dirty="0" err="1">
                <a:solidFill>
                  <a:srgbClr val="666600"/>
                </a:solidFill>
                <a:effectLst/>
              </a:rPr>
              <a:t>.</a:t>
            </a:r>
            <a:r>
              <a:rPr lang="en-US" sz="2000" b="0" i="0" dirty="0" err="1">
                <a:solidFill>
                  <a:srgbClr val="000000"/>
                </a:solidFill>
                <a:effectLst/>
              </a:rPr>
              <a:t>subscribe</a:t>
            </a:r>
            <a:r>
              <a:rPr lang="en-US" sz="2000" b="0" i="0" dirty="0">
                <a:solidFill>
                  <a:srgbClr val="666600"/>
                </a:solidFill>
                <a:effectLst/>
              </a:rPr>
              <a:t>(</a:t>
            </a:r>
            <a:r>
              <a:rPr lang="en-US" sz="2000" b="0" i="0" dirty="0">
                <a:solidFill>
                  <a:srgbClr val="000000"/>
                </a:solidFill>
                <a:effectLst/>
              </a:rPr>
              <a:t>x </a:t>
            </a:r>
            <a:r>
              <a:rPr lang="en-US" sz="2000" b="0" i="0" dirty="0">
                <a:solidFill>
                  <a:srgbClr val="666600"/>
                </a:solidFill>
                <a:effectLst/>
              </a:rPr>
              <a:t>=&gt;</a:t>
            </a:r>
            <a:r>
              <a:rPr lang="en-US" sz="2000" b="0" i="0" dirty="0">
                <a:solidFill>
                  <a:srgbClr val="000000"/>
                </a:solidFill>
                <a:effectLst/>
              </a:rPr>
              <a:t> console</a:t>
            </a:r>
            <a:r>
              <a:rPr lang="en-US" sz="2000" b="0" i="0" dirty="0">
                <a:solidFill>
                  <a:srgbClr val="666600"/>
                </a:solidFill>
                <a:effectLst/>
              </a:rPr>
              <a:t>.</a:t>
            </a:r>
            <a:r>
              <a:rPr lang="en-US" sz="2000" b="0" i="0" dirty="0">
                <a:solidFill>
                  <a:srgbClr val="000000"/>
                </a:solidFill>
                <a:effectLst/>
              </a:rPr>
              <a:t>log</a:t>
            </a:r>
            <a:r>
              <a:rPr lang="en-US" sz="2000" b="0" i="0" dirty="0">
                <a:solidFill>
                  <a:srgbClr val="666600"/>
                </a:solidFill>
                <a:effectLst/>
              </a:rPr>
              <a:t>(</a:t>
            </a:r>
            <a:r>
              <a:rPr lang="en-US" sz="2000" b="0" i="0" dirty="0">
                <a:solidFill>
                  <a:srgbClr val="000000"/>
                </a:solidFill>
                <a:effectLst/>
              </a:rPr>
              <a:t>x</a:t>
            </a:r>
            <a:r>
              <a:rPr lang="en-US" sz="2000" b="0" i="0" dirty="0">
                <a:solidFill>
                  <a:srgbClr val="666600"/>
                </a:solidFill>
                <a:effectLst/>
              </a:rPr>
              <a:t>));</a:t>
            </a:r>
            <a:r>
              <a:rPr lang="en-US" sz="2000" b="0" i="0" dirty="0">
                <a:solidFill>
                  <a:srgbClr val="000000"/>
                </a:solidFill>
                <a:effectLst/>
              </a:rPr>
              <a:t> </a:t>
            </a:r>
            <a:endParaRPr lang="en-US" sz="2000" dirty="0"/>
          </a:p>
        </p:txBody>
      </p:sp>
    </p:spTree>
    <p:extLst>
      <p:ext uri="{BB962C8B-B14F-4D97-AF65-F5344CB8AC3E}">
        <p14:creationId xmlns:p14="http://schemas.microsoft.com/office/powerpoint/2010/main" val="1685494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B0B-FA4D-A3F9-13D6-65F32B230FA5}"/>
              </a:ext>
            </a:extLst>
          </p:cNvPr>
          <p:cNvSpPr>
            <a:spLocks noGrp="1"/>
          </p:cNvSpPr>
          <p:nvPr>
            <p:ph type="title"/>
          </p:nvPr>
        </p:nvSpPr>
        <p:spPr/>
        <p:txBody>
          <a:bodyPr/>
          <a:lstStyle/>
          <a:p>
            <a:r>
              <a:rPr lang="en-US" dirty="0" err="1"/>
              <a:t>rxjs</a:t>
            </a:r>
            <a:r>
              <a:rPr lang="en-US" dirty="0"/>
              <a:t>/operator first Example</a:t>
            </a:r>
            <a:endParaRPr lang="en-IN" dirty="0"/>
          </a:p>
        </p:txBody>
      </p:sp>
      <p:sp>
        <p:nvSpPr>
          <p:cNvPr id="3" name="Content Placeholder 2">
            <a:extLst>
              <a:ext uri="{FF2B5EF4-FFF2-40B4-BE49-F238E27FC236}">
                <a16:creationId xmlns:a16="http://schemas.microsoft.com/office/drawing/2014/main" id="{4436AF42-AA6C-4531-A51F-627C1EAB4A67}"/>
              </a:ext>
            </a:extLst>
          </p:cNvPr>
          <p:cNvSpPr>
            <a:spLocks noGrp="1"/>
          </p:cNvSpPr>
          <p:nvPr>
            <p:ph idx="1"/>
          </p:nvPr>
        </p:nvSpPr>
        <p:spPr/>
        <p:txBody>
          <a:bodyPr>
            <a:normAutofit fontScale="47500" lnSpcReduction="20000"/>
          </a:bodyPr>
          <a:lstStyle/>
          <a:p>
            <a:pPr marL="0" indent="0">
              <a:spcBef>
                <a:spcPts val="600"/>
              </a:spcBef>
              <a:buNone/>
            </a:pPr>
            <a:r>
              <a:rPr lang="en-IN" b="0" dirty="0" err="1">
                <a:effectLst/>
              </a:rPr>
              <a:t>this.authenticationService.validateUser</a:t>
            </a:r>
            <a:r>
              <a:rPr lang="en-IN" b="0" dirty="0">
                <a:effectLst/>
              </a:rPr>
              <a:t>(</a:t>
            </a:r>
            <a:r>
              <a:rPr lang="en-IN" b="0" dirty="0" err="1">
                <a:effectLst/>
              </a:rPr>
              <a:t>this.f.username.value</a:t>
            </a:r>
            <a:r>
              <a:rPr lang="en-IN" b="0" dirty="0">
                <a:effectLst/>
              </a:rPr>
              <a:t>, </a:t>
            </a:r>
            <a:r>
              <a:rPr lang="en-IN" b="0" dirty="0" err="1">
                <a:effectLst/>
              </a:rPr>
              <a:t>this.f.password.value</a:t>
            </a:r>
            <a:r>
              <a:rPr lang="en-IN" b="0" dirty="0">
                <a:effectLst/>
              </a:rPr>
              <a:t>)</a:t>
            </a:r>
          </a:p>
          <a:p>
            <a:pPr marL="0" indent="0">
              <a:spcBef>
                <a:spcPts val="600"/>
              </a:spcBef>
              <a:buNone/>
            </a:pPr>
            <a:r>
              <a:rPr lang="en-IN" b="0" dirty="0">
                <a:effectLst/>
              </a:rPr>
              <a:t>          .pipe(first())</a:t>
            </a:r>
          </a:p>
          <a:p>
            <a:pPr marL="0" indent="0">
              <a:spcBef>
                <a:spcPts val="600"/>
              </a:spcBef>
              <a:buNone/>
            </a:pPr>
            <a:r>
              <a:rPr lang="en-IN" b="0" dirty="0">
                <a:effectLst/>
              </a:rPr>
              <a:t>          .subscribe(</a:t>
            </a:r>
          </a:p>
          <a:p>
            <a:pPr marL="0" indent="0">
              <a:spcBef>
                <a:spcPts val="600"/>
              </a:spcBef>
              <a:buNone/>
            </a:pPr>
            <a:r>
              <a:rPr lang="en-IN" b="0" dirty="0">
                <a:effectLst/>
              </a:rPr>
              <a:t>              data =&gt; {</a:t>
            </a:r>
          </a:p>
          <a:p>
            <a:pPr marL="0" indent="0">
              <a:spcBef>
                <a:spcPts val="600"/>
              </a:spcBef>
              <a:buNone/>
            </a:pPr>
            <a:r>
              <a:rPr lang="en-IN" b="0" dirty="0">
                <a:effectLst/>
              </a:rPr>
              <a:t>                  if (</a:t>
            </a:r>
            <a:r>
              <a:rPr lang="en-IN" b="0" dirty="0" err="1">
                <a:effectLst/>
              </a:rPr>
              <a:t>data.message</a:t>
            </a:r>
            <a:r>
              <a:rPr lang="en-IN" b="0" dirty="0">
                <a:effectLst/>
              </a:rPr>
              <a:t> == "invalid credentials" || </a:t>
            </a:r>
            <a:r>
              <a:rPr lang="en-IN" b="0" dirty="0" err="1">
                <a:effectLst/>
              </a:rPr>
              <a:t>data.message</a:t>
            </a:r>
            <a:r>
              <a:rPr lang="en-IN" b="0" dirty="0">
                <a:effectLst/>
              </a:rPr>
              <a:t>=='user not found')</a:t>
            </a:r>
          </a:p>
          <a:p>
            <a:pPr marL="0" indent="0">
              <a:spcBef>
                <a:spcPts val="600"/>
              </a:spcBef>
              <a:buNone/>
            </a:pPr>
            <a:r>
              <a:rPr lang="en-IN" b="0" dirty="0">
                <a:effectLst/>
              </a:rPr>
              <a:t>                  {</a:t>
            </a:r>
          </a:p>
          <a:p>
            <a:pPr marL="0" indent="0">
              <a:spcBef>
                <a:spcPts val="600"/>
              </a:spcBef>
              <a:buNone/>
            </a:pPr>
            <a:r>
              <a:rPr lang="en-IN" b="0" dirty="0">
                <a:effectLst/>
              </a:rPr>
              <a:t>                    </a:t>
            </a:r>
            <a:r>
              <a:rPr lang="en-IN" b="0" dirty="0" err="1">
                <a:effectLst/>
              </a:rPr>
              <a:t>this.loginError</a:t>
            </a:r>
            <a:r>
              <a:rPr lang="en-IN" b="0" dirty="0">
                <a:effectLst/>
              </a:rPr>
              <a:t> = true;</a:t>
            </a:r>
          </a:p>
          <a:p>
            <a:pPr marL="0" indent="0">
              <a:spcBef>
                <a:spcPts val="600"/>
              </a:spcBef>
              <a:buNone/>
            </a:pPr>
            <a:r>
              <a:rPr lang="en-IN" b="0" dirty="0">
                <a:effectLst/>
              </a:rPr>
              <a:t>                    </a:t>
            </a:r>
            <a:r>
              <a:rPr lang="en-IN" b="0" dirty="0" err="1">
                <a:effectLst/>
              </a:rPr>
              <a:t>this.loading</a:t>
            </a:r>
            <a:r>
              <a:rPr lang="en-IN" b="0" dirty="0">
                <a:effectLst/>
              </a:rPr>
              <a:t> = false;</a:t>
            </a:r>
          </a:p>
          <a:p>
            <a:pPr marL="0" indent="0">
              <a:spcBef>
                <a:spcPts val="600"/>
              </a:spcBef>
              <a:buNone/>
            </a:pPr>
            <a:r>
              <a:rPr lang="en-IN" b="0" dirty="0">
                <a:effectLst/>
              </a:rPr>
              <a:t>                  }</a:t>
            </a:r>
          </a:p>
          <a:p>
            <a:pPr marL="0" indent="0">
              <a:spcBef>
                <a:spcPts val="600"/>
              </a:spcBef>
              <a:buNone/>
            </a:pPr>
            <a:r>
              <a:rPr lang="en-IN" b="0" dirty="0">
                <a:effectLst/>
              </a:rPr>
              <a:t>                  else</a:t>
            </a:r>
          </a:p>
          <a:p>
            <a:pPr marL="0" indent="0">
              <a:spcBef>
                <a:spcPts val="600"/>
              </a:spcBef>
              <a:buNone/>
            </a:pPr>
            <a:r>
              <a:rPr lang="en-IN" b="0" dirty="0">
                <a:effectLst/>
              </a:rPr>
              <a:t>                  {</a:t>
            </a:r>
          </a:p>
          <a:p>
            <a:pPr marL="0" indent="0">
              <a:spcBef>
                <a:spcPts val="600"/>
              </a:spcBef>
              <a:buNone/>
            </a:pPr>
            <a:r>
              <a:rPr lang="en-IN" b="0" dirty="0">
                <a:effectLst/>
              </a:rPr>
              <a:t>                    </a:t>
            </a:r>
            <a:r>
              <a:rPr lang="en-IN" b="0" dirty="0" err="1">
                <a:effectLst/>
              </a:rPr>
              <a:t>this.loginError</a:t>
            </a:r>
            <a:r>
              <a:rPr lang="en-IN" b="0" dirty="0">
                <a:effectLst/>
              </a:rPr>
              <a:t> = false;</a:t>
            </a:r>
          </a:p>
          <a:p>
            <a:pPr marL="0" indent="0">
              <a:spcBef>
                <a:spcPts val="600"/>
              </a:spcBef>
              <a:buNone/>
            </a:pPr>
            <a:r>
              <a:rPr lang="en-IN" b="0" dirty="0">
                <a:effectLst/>
              </a:rPr>
              <a:t>                    </a:t>
            </a:r>
            <a:r>
              <a:rPr lang="en-IN" b="0" dirty="0" err="1">
                <a:effectLst/>
              </a:rPr>
              <a:t>this.router.navigate</a:t>
            </a:r>
            <a:r>
              <a:rPr lang="en-IN" b="0" dirty="0">
                <a:effectLst/>
              </a:rPr>
              <a:t>(['/home']);</a:t>
            </a:r>
          </a:p>
          <a:p>
            <a:pPr marL="0" indent="0">
              <a:spcBef>
                <a:spcPts val="600"/>
              </a:spcBef>
              <a:buNone/>
            </a:pPr>
            <a:r>
              <a:rPr lang="en-IN" b="0" dirty="0">
                <a:effectLst/>
              </a:rPr>
              <a:t>                  }</a:t>
            </a:r>
          </a:p>
          <a:p>
            <a:pPr marL="0" indent="0">
              <a:spcBef>
                <a:spcPts val="600"/>
              </a:spcBef>
              <a:buNone/>
            </a:pPr>
            <a:r>
              <a:rPr lang="en-IN" b="0" dirty="0">
                <a:effectLst/>
              </a:rPr>
              <a:t>              },</a:t>
            </a:r>
          </a:p>
          <a:p>
            <a:pPr marL="0" indent="0">
              <a:spcBef>
                <a:spcPts val="600"/>
              </a:spcBef>
              <a:buNone/>
            </a:pPr>
            <a:r>
              <a:rPr lang="en-IN" b="0" dirty="0">
                <a:effectLst/>
              </a:rPr>
              <a:t>              error =&gt; {</a:t>
            </a:r>
          </a:p>
          <a:p>
            <a:pPr marL="0" indent="0">
              <a:spcBef>
                <a:spcPts val="600"/>
              </a:spcBef>
              <a:buNone/>
            </a:pPr>
            <a:r>
              <a:rPr lang="en-IN" b="0" dirty="0">
                <a:effectLst/>
              </a:rPr>
              <a:t>                 </a:t>
            </a:r>
            <a:r>
              <a:rPr lang="en-IN" b="0" dirty="0" err="1">
                <a:effectLst/>
              </a:rPr>
              <a:t>this.loading</a:t>
            </a:r>
            <a:r>
              <a:rPr lang="en-IN" b="0" dirty="0">
                <a:effectLst/>
              </a:rPr>
              <a:t> = false;</a:t>
            </a:r>
          </a:p>
          <a:p>
            <a:pPr marL="0" indent="0">
              <a:spcBef>
                <a:spcPts val="600"/>
              </a:spcBef>
              <a:buNone/>
            </a:pPr>
            <a:r>
              <a:rPr lang="en-IN" b="0" dirty="0">
                <a:effectLst/>
              </a:rPr>
              <a:t>                  </a:t>
            </a:r>
            <a:r>
              <a:rPr lang="en-IN" b="0" dirty="0" err="1">
                <a:effectLst/>
              </a:rPr>
              <a:t>this.loginError</a:t>
            </a:r>
            <a:r>
              <a:rPr lang="en-IN" b="0" dirty="0">
                <a:effectLst/>
              </a:rPr>
              <a:t> = true;</a:t>
            </a:r>
          </a:p>
          <a:p>
            <a:pPr marL="0" indent="0">
              <a:spcBef>
                <a:spcPts val="600"/>
              </a:spcBef>
              <a:buNone/>
            </a:pPr>
            <a:r>
              <a:rPr lang="en-IN" b="0" dirty="0">
                <a:effectLst/>
              </a:rPr>
              <a:t>              });</a:t>
            </a:r>
          </a:p>
          <a:p>
            <a:pPr marL="0" indent="0">
              <a:spcBef>
                <a:spcPts val="600"/>
              </a:spcBef>
              <a:buNone/>
            </a:pPr>
            <a:r>
              <a:rPr lang="en-IN" b="0" dirty="0">
                <a:effectLst/>
              </a:rPr>
              <a:t>  }</a:t>
            </a:r>
          </a:p>
          <a:p>
            <a:pPr marL="0" indent="0">
              <a:spcBef>
                <a:spcPts val="600"/>
              </a:spcBef>
              <a:buNone/>
            </a:pPr>
            <a:endParaRPr lang="en-IN" dirty="0"/>
          </a:p>
        </p:txBody>
      </p:sp>
    </p:spTree>
    <p:extLst>
      <p:ext uri="{BB962C8B-B14F-4D97-AF65-F5344CB8AC3E}">
        <p14:creationId xmlns:p14="http://schemas.microsoft.com/office/powerpoint/2010/main" val="131511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73ADF-C832-E469-4553-EF7ABBA649C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Core Features of Angular</a:t>
            </a:r>
            <a:endParaRPr lang="en-IN" sz="4000">
              <a:solidFill>
                <a:srgbClr val="FFFFFF"/>
              </a:solidFill>
            </a:endParaRPr>
          </a:p>
        </p:txBody>
      </p:sp>
      <p:sp>
        <p:nvSpPr>
          <p:cNvPr id="3" name="Content Placeholder 2">
            <a:extLst>
              <a:ext uri="{FF2B5EF4-FFF2-40B4-BE49-F238E27FC236}">
                <a16:creationId xmlns:a16="http://schemas.microsoft.com/office/drawing/2014/main" id="{BE634440-7590-DA9F-0FA7-FAC90F4233D3}"/>
              </a:ext>
            </a:extLst>
          </p:cNvPr>
          <p:cNvSpPr>
            <a:spLocks noGrp="1"/>
          </p:cNvSpPr>
          <p:nvPr>
            <p:ph idx="1"/>
          </p:nvPr>
        </p:nvSpPr>
        <p:spPr>
          <a:xfrm>
            <a:off x="1371599" y="2318197"/>
            <a:ext cx="9724031" cy="3683358"/>
          </a:xfrm>
        </p:spPr>
        <p:txBody>
          <a:bodyPr anchor="ctr">
            <a:normAutofit/>
          </a:bodyPr>
          <a:lstStyle/>
          <a:p>
            <a:r>
              <a:rPr lang="en-US" sz="2000"/>
              <a:t>Data Binding</a:t>
            </a:r>
          </a:p>
          <a:p>
            <a:r>
              <a:rPr lang="en-US" sz="2000"/>
              <a:t>Services</a:t>
            </a:r>
          </a:p>
          <a:p>
            <a:r>
              <a:rPr lang="en-US" sz="2000"/>
              <a:t>Filters</a:t>
            </a:r>
          </a:p>
          <a:p>
            <a:r>
              <a:rPr lang="en-US" sz="2000"/>
              <a:t>Directives</a:t>
            </a:r>
          </a:p>
          <a:p>
            <a:r>
              <a:rPr lang="en-US" sz="2000"/>
              <a:t>Routing</a:t>
            </a:r>
          </a:p>
          <a:p>
            <a:r>
              <a:rPr lang="en-US" sz="2000"/>
              <a:t>Dependency Injection</a:t>
            </a:r>
            <a:endParaRPr lang="en-IN" sz="2000"/>
          </a:p>
        </p:txBody>
      </p:sp>
    </p:spTree>
    <p:extLst>
      <p:ext uri="{BB962C8B-B14F-4D97-AF65-F5344CB8AC3E}">
        <p14:creationId xmlns:p14="http://schemas.microsoft.com/office/powerpoint/2010/main" val="3297228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E83B-2785-CADF-4338-72531E6D4FCB}"/>
              </a:ext>
            </a:extLst>
          </p:cNvPr>
          <p:cNvSpPr>
            <a:spLocks noGrp="1"/>
          </p:cNvSpPr>
          <p:nvPr>
            <p:ph type="title"/>
          </p:nvPr>
        </p:nvSpPr>
        <p:spPr/>
        <p:txBody>
          <a:bodyPr/>
          <a:lstStyle/>
          <a:p>
            <a:r>
              <a:rPr lang="en-US" dirty="0" err="1"/>
              <a:t>rxjs</a:t>
            </a:r>
            <a:r>
              <a:rPr lang="en-US" dirty="0"/>
              <a:t>/operator map and </a:t>
            </a:r>
            <a:r>
              <a:rPr lang="en-US" dirty="0" err="1"/>
              <a:t>catchError</a:t>
            </a:r>
            <a:r>
              <a:rPr lang="en-US" dirty="0"/>
              <a:t> Example</a:t>
            </a:r>
            <a:endParaRPr lang="en-IN" dirty="0"/>
          </a:p>
        </p:txBody>
      </p:sp>
      <p:sp>
        <p:nvSpPr>
          <p:cNvPr id="3" name="Content Placeholder 2">
            <a:extLst>
              <a:ext uri="{FF2B5EF4-FFF2-40B4-BE49-F238E27FC236}">
                <a16:creationId xmlns:a16="http://schemas.microsoft.com/office/drawing/2014/main" id="{6A37AFCE-C875-0DB1-B443-07CE2B5EAC0F}"/>
              </a:ext>
            </a:extLst>
          </p:cNvPr>
          <p:cNvSpPr>
            <a:spLocks noGrp="1"/>
          </p:cNvSpPr>
          <p:nvPr>
            <p:ph idx="1"/>
          </p:nvPr>
        </p:nvSpPr>
        <p:spPr/>
        <p:txBody>
          <a:bodyPr>
            <a:normAutofit fontScale="77500" lnSpcReduction="20000"/>
          </a:bodyPr>
          <a:lstStyle/>
          <a:p>
            <a:pPr marL="0" indent="0">
              <a:spcBef>
                <a:spcPts val="600"/>
              </a:spcBef>
              <a:buNone/>
            </a:pPr>
            <a:r>
              <a:rPr lang="en-IN" b="0" dirty="0">
                <a:effectLst/>
              </a:rPr>
              <a:t> </a:t>
            </a:r>
            <a:r>
              <a:rPr lang="en-IN" b="0" dirty="0" err="1">
                <a:effectLst/>
              </a:rPr>
              <a:t>validateUser</a:t>
            </a:r>
            <a:r>
              <a:rPr lang="en-IN" b="0" dirty="0">
                <a:effectLst/>
              </a:rPr>
              <a:t> = (username: string, password: string) =&gt; {</a:t>
            </a:r>
          </a:p>
          <a:p>
            <a:pPr marL="0" indent="0">
              <a:spcBef>
                <a:spcPts val="600"/>
              </a:spcBef>
              <a:buNone/>
            </a:pPr>
            <a:r>
              <a:rPr lang="en-IN" b="0" dirty="0">
                <a:effectLst/>
              </a:rPr>
              <a:t>        return </a:t>
            </a:r>
            <a:r>
              <a:rPr lang="en-IN" b="0" dirty="0" err="1">
                <a:effectLst/>
              </a:rPr>
              <a:t>this.http.post</a:t>
            </a:r>
            <a:r>
              <a:rPr lang="en-IN" b="0" dirty="0">
                <a:effectLst/>
              </a:rPr>
              <a:t>&lt;any&gt;(</a:t>
            </a:r>
            <a:r>
              <a:rPr lang="en-IN" b="0" dirty="0" err="1">
                <a:effectLst/>
              </a:rPr>
              <a:t>this.appConfiguration.MasterApi</a:t>
            </a:r>
            <a:r>
              <a:rPr lang="en-IN" b="0" dirty="0">
                <a:effectLst/>
              </a:rPr>
              <a:t> + 'user/id', { </a:t>
            </a:r>
            <a:r>
              <a:rPr lang="en-IN" b="0" dirty="0" err="1">
                <a:effectLst/>
              </a:rPr>
              <a:t>UserName</a:t>
            </a:r>
            <a:r>
              <a:rPr lang="en-IN" b="0" dirty="0">
                <a:effectLst/>
              </a:rPr>
              <a:t>: username, Password: password })</a:t>
            </a:r>
          </a:p>
          <a:p>
            <a:pPr marL="0" indent="0">
              <a:spcBef>
                <a:spcPts val="600"/>
              </a:spcBef>
              <a:buNone/>
            </a:pPr>
            <a:r>
              <a:rPr lang="en-IN" b="0" dirty="0">
                <a:effectLst/>
              </a:rPr>
              <a:t>            .pipe(map(user =&gt; {</a:t>
            </a:r>
          </a:p>
          <a:p>
            <a:pPr marL="0" indent="0">
              <a:spcBef>
                <a:spcPts val="600"/>
              </a:spcBef>
              <a:buNone/>
            </a:pPr>
            <a:r>
              <a:rPr lang="en-IN" b="0" dirty="0">
                <a:effectLst/>
              </a:rPr>
              <a:t>                if (user){</a:t>
            </a:r>
          </a:p>
          <a:p>
            <a:pPr marL="0" indent="0">
              <a:spcBef>
                <a:spcPts val="600"/>
              </a:spcBef>
              <a:buNone/>
            </a:pPr>
            <a:r>
              <a:rPr lang="en-IN" b="0" dirty="0">
                <a:effectLst/>
              </a:rPr>
              <a:t>                </a:t>
            </a:r>
            <a:r>
              <a:rPr lang="en-IN" b="0" dirty="0" err="1">
                <a:effectLst/>
              </a:rPr>
              <a:t>localStorage.setItem</a:t>
            </a:r>
            <a:r>
              <a:rPr lang="en-IN" b="0" dirty="0">
                <a:effectLst/>
              </a:rPr>
              <a:t>(</a:t>
            </a:r>
            <a:r>
              <a:rPr lang="en-IN" b="0" dirty="0" err="1">
                <a:effectLst/>
              </a:rPr>
              <a:t>LoggedInUserKey,this.encryptdecrypt.encryptdatd</a:t>
            </a:r>
            <a:r>
              <a:rPr lang="en-IN" b="0" dirty="0">
                <a:effectLst/>
              </a:rPr>
              <a:t>(</a:t>
            </a:r>
            <a:r>
              <a:rPr lang="en-IN" b="0" dirty="0" err="1">
                <a:effectLst/>
              </a:rPr>
              <a:t>JSON.stringify</a:t>
            </a:r>
            <a:r>
              <a:rPr lang="en-IN" b="0" dirty="0">
                <a:effectLst/>
              </a:rPr>
              <a:t>(user)));</a:t>
            </a:r>
          </a:p>
          <a:p>
            <a:pPr marL="0" indent="0">
              <a:spcBef>
                <a:spcPts val="600"/>
              </a:spcBef>
              <a:buNone/>
            </a:pPr>
            <a:r>
              <a:rPr lang="en-IN" b="0" dirty="0">
                <a:effectLst/>
              </a:rPr>
              <a:t>                </a:t>
            </a:r>
            <a:r>
              <a:rPr lang="en-IN" b="0" dirty="0" err="1">
                <a:effectLst/>
              </a:rPr>
              <a:t>localStorage.setItem</a:t>
            </a:r>
            <a:r>
              <a:rPr lang="en-IN" b="0" dirty="0">
                <a:effectLst/>
              </a:rPr>
              <a:t>(</a:t>
            </a:r>
            <a:r>
              <a:rPr lang="en-IN" b="0" dirty="0" err="1">
                <a:effectLst/>
              </a:rPr>
              <a:t>isLoggedInKey,this.encryptdecrypt.encrypt</a:t>
            </a:r>
            <a:r>
              <a:rPr lang="en-IN" b="0" dirty="0">
                <a:effectLst/>
              </a:rPr>
              <a:t>('true'));</a:t>
            </a:r>
          </a:p>
          <a:p>
            <a:pPr marL="0" indent="0">
              <a:spcBef>
                <a:spcPts val="600"/>
              </a:spcBef>
              <a:buNone/>
            </a:pPr>
            <a:r>
              <a:rPr lang="en-IN" b="0" dirty="0">
                <a:effectLst/>
              </a:rPr>
              <a:t>                </a:t>
            </a:r>
            <a:r>
              <a:rPr lang="en-IN" b="0" dirty="0" err="1">
                <a:effectLst/>
              </a:rPr>
              <a:t>this.fireIsLoggedIn.emit</a:t>
            </a:r>
            <a:r>
              <a:rPr lang="en-IN" b="0" dirty="0">
                <a:effectLst/>
              </a:rPr>
              <a:t>(true);</a:t>
            </a:r>
          </a:p>
          <a:p>
            <a:pPr marL="0" indent="0">
              <a:spcBef>
                <a:spcPts val="600"/>
              </a:spcBef>
              <a:buNone/>
            </a:pPr>
            <a:r>
              <a:rPr lang="en-IN" b="0" dirty="0">
                <a:effectLst/>
              </a:rPr>
              <a:t>                }</a:t>
            </a:r>
          </a:p>
          <a:p>
            <a:pPr marL="0" indent="0">
              <a:spcBef>
                <a:spcPts val="600"/>
              </a:spcBef>
              <a:buNone/>
            </a:pPr>
            <a:r>
              <a:rPr lang="en-IN" b="0" dirty="0">
                <a:effectLst/>
              </a:rPr>
              <a:t>                return user;</a:t>
            </a:r>
          </a:p>
          <a:p>
            <a:pPr marL="0" indent="0">
              <a:spcBef>
                <a:spcPts val="600"/>
              </a:spcBef>
              <a:buNone/>
            </a:pPr>
            <a:r>
              <a:rPr lang="en-IN" b="0" dirty="0">
                <a:effectLst/>
              </a:rPr>
              <a:t>            }),</a:t>
            </a:r>
          </a:p>
          <a:p>
            <a:pPr marL="0" indent="0">
              <a:spcBef>
                <a:spcPts val="600"/>
              </a:spcBef>
              <a:buNone/>
            </a:pPr>
            <a:r>
              <a:rPr lang="en-IN" b="0" dirty="0">
                <a:effectLst/>
              </a:rPr>
              <a:t>            </a:t>
            </a:r>
            <a:r>
              <a:rPr lang="en-IN" b="0" dirty="0" err="1">
                <a:effectLst/>
              </a:rPr>
              <a:t>catchError</a:t>
            </a:r>
            <a:r>
              <a:rPr lang="en-IN" b="0" dirty="0">
                <a:effectLst/>
              </a:rPr>
              <a:t>(</a:t>
            </a:r>
            <a:r>
              <a:rPr lang="en-IN" b="0" dirty="0" err="1">
                <a:effectLst/>
              </a:rPr>
              <a:t>this.handleError</a:t>
            </a:r>
            <a:r>
              <a:rPr lang="en-IN" b="0" dirty="0">
                <a:effectLst/>
              </a:rPr>
              <a:t>));</a:t>
            </a:r>
          </a:p>
          <a:p>
            <a:pPr marL="0" indent="0">
              <a:spcBef>
                <a:spcPts val="600"/>
              </a:spcBef>
              <a:buNone/>
            </a:pPr>
            <a:r>
              <a:rPr lang="en-IN" b="0" dirty="0">
                <a:effectLst/>
              </a:rPr>
              <a:t>  }</a:t>
            </a:r>
          </a:p>
          <a:p>
            <a:pPr marL="0" indent="0">
              <a:spcBef>
                <a:spcPts val="600"/>
              </a:spcBef>
              <a:buNone/>
            </a:pPr>
            <a:endParaRPr lang="en-IN" dirty="0"/>
          </a:p>
        </p:txBody>
      </p:sp>
    </p:spTree>
    <p:extLst>
      <p:ext uri="{BB962C8B-B14F-4D97-AF65-F5344CB8AC3E}">
        <p14:creationId xmlns:p14="http://schemas.microsoft.com/office/powerpoint/2010/main" val="265757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AE3A-9F3E-580D-ACFF-8C49288D0C97}"/>
              </a:ext>
            </a:extLst>
          </p:cNvPr>
          <p:cNvSpPr>
            <a:spLocks noGrp="1"/>
          </p:cNvSpPr>
          <p:nvPr>
            <p:ph type="title"/>
          </p:nvPr>
        </p:nvSpPr>
        <p:spPr/>
        <p:txBody>
          <a:bodyPr/>
          <a:lstStyle/>
          <a:p>
            <a:r>
              <a:rPr lang="en-IN" dirty="0"/>
              <a:t>Lifecycle Hooks</a:t>
            </a:r>
          </a:p>
        </p:txBody>
      </p:sp>
      <p:pic>
        <p:nvPicPr>
          <p:cNvPr id="5" name="Content Placeholder 4">
            <a:extLst>
              <a:ext uri="{FF2B5EF4-FFF2-40B4-BE49-F238E27FC236}">
                <a16:creationId xmlns:a16="http://schemas.microsoft.com/office/drawing/2014/main" id="{03CE995D-6E92-EBB4-3C7B-8E920BAF53E1}"/>
              </a:ext>
            </a:extLst>
          </p:cNvPr>
          <p:cNvPicPr>
            <a:picLocks noGrp="1" noChangeAspect="1"/>
          </p:cNvPicPr>
          <p:nvPr>
            <p:ph idx="1"/>
          </p:nvPr>
        </p:nvPicPr>
        <p:blipFill>
          <a:blip r:embed="rId2"/>
          <a:stretch>
            <a:fillRect/>
          </a:stretch>
        </p:blipFill>
        <p:spPr>
          <a:xfrm>
            <a:off x="2951922" y="1899920"/>
            <a:ext cx="4987165" cy="3753961"/>
          </a:xfrm>
        </p:spPr>
      </p:pic>
    </p:spTree>
    <p:extLst>
      <p:ext uri="{BB962C8B-B14F-4D97-AF65-F5344CB8AC3E}">
        <p14:creationId xmlns:p14="http://schemas.microsoft.com/office/powerpoint/2010/main" val="163682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FC254-C29C-D03F-DEF8-C462FCB52034}"/>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Components</a:t>
            </a:r>
            <a:br>
              <a:rPr lang="en-US" sz="3400">
                <a:solidFill>
                  <a:srgbClr val="FFFFFF"/>
                </a:solidFill>
              </a:rPr>
            </a:br>
            <a:endParaRPr lang="en-IN" sz="3400">
              <a:solidFill>
                <a:srgbClr val="FFFFFF"/>
              </a:solidFill>
            </a:endParaRPr>
          </a:p>
        </p:txBody>
      </p:sp>
      <p:sp>
        <p:nvSpPr>
          <p:cNvPr id="3" name="Content Placeholder 2">
            <a:extLst>
              <a:ext uri="{FF2B5EF4-FFF2-40B4-BE49-F238E27FC236}">
                <a16:creationId xmlns:a16="http://schemas.microsoft.com/office/drawing/2014/main" id="{5D25C82B-A0C1-22AB-66CE-6C36BA848AB9}"/>
              </a:ext>
            </a:extLst>
          </p:cNvPr>
          <p:cNvSpPr>
            <a:spLocks noGrp="1"/>
          </p:cNvSpPr>
          <p:nvPr>
            <p:ph idx="1"/>
          </p:nvPr>
        </p:nvSpPr>
        <p:spPr>
          <a:xfrm>
            <a:off x="1371599" y="2318197"/>
            <a:ext cx="9724031" cy="3683358"/>
          </a:xfrm>
        </p:spPr>
        <p:txBody>
          <a:bodyPr anchor="ctr">
            <a:normAutofit/>
          </a:bodyPr>
          <a:lstStyle/>
          <a:p>
            <a:r>
              <a:rPr lang="en-US" sz="2000" b="0" i="0">
                <a:effectLst/>
              </a:rPr>
              <a:t>Components are the main building blocks for Angular applications. Each component consists of:</a:t>
            </a:r>
          </a:p>
          <a:p>
            <a:pPr>
              <a:buFont typeface="Arial" panose="020B0604020202020204" pitchFamily="34" charset="0"/>
              <a:buChar char="•"/>
            </a:pPr>
            <a:r>
              <a:rPr lang="en-US" sz="2000" b="0" i="0">
                <a:effectLst/>
              </a:rPr>
              <a:t>An HTML template that declares what renders on the page</a:t>
            </a:r>
          </a:p>
          <a:p>
            <a:pPr>
              <a:buFont typeface="Arial" panose="020B0604020202020204" pitchFamily="34" charset="0"/>
              <a:buChar char="•"/>
            </a:pPr>
            <a:r>
              <a:rPr lang="en-US" sz="2000" b="0" i="0">
                <a:effectLst/>
              </a:rPr>
              <a:t>A TypeScript class that defines behavior</a:t>
            </a:r>
          </a:p>
          <a:p>
            <a:pPr>
              <a:buFont typeface="Arial" panose="020B0604020202020204" pitchFamily="34" charset="0"/>
              <a:buChar char="•"/>
            </a:pPr>
            <a:r>
              <a:rPr lang="en-US" sz="2000" b="0" i="0">
                <a:effectLst/>
              </a:rPr>
              <a:t>A CSS selector that defines how the component is used in a template</a:t>
            </a:r>
          </a:p>
          <a:p>
            <a:pPr>
              <a:buFont typeface="Arial" panose="020B0604020202020204" pitchFamily="34" charset="0"/>
              <a:buChar char="•"/>
            </a:pPr>
            <a:r>
              <a:rPr lang="en-US" sz="2000" b="0" i="0">
                <a:effectLst/>
              </a:rPr>
              <a:t>Optionally, CSS styles applied to the template</a:t>
            </a:r>
          </a:p>
          <a:p>
            <a:pPr>
              <a:buFont typeface="Arial" panose="020B0604020202020204" pitchFamily="34" charset="0"/>
              <a:buChar char="•"/>
            </a:pPr>
            <a:r>
              <a:rPr lang="en-US" sz="2000" b="0" i="0">
                <a:effectLst/>
              </a:rPr>
              <a:t>ng g c</a:t>
            </a:r>
          </a:p>
          <a:p>
            <a:endParaRPr lang="en-IN" sz="2000"/>
          </a:p>
        </p:txBody>
      </p:sp>
    </p:spTree>
    <p:extLst>
      <p:ext uri="{BB962C8B-B14F-4D97-AF65-F5344CB8AC3E}">
        <p14:creationId xmlns:p14="http://schemas.microsoft.com/office/powerpoint/2010/main" val="241883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6280-5D4C-7AD4-EE59-E1D6E7092DA1}"/>
              </a:ext>
            </a:extLst>
          </p:cNvPr>
          <p:cNvSpPr>
            <a:spLocks noGrp="1"/>
          </p:cNvSpPr>
          <p:nvPr>
            <p:ph type="title"/>
          </p:nvPr>
        </p:nvSpPr>
        <p:spPr/>
        <p:txBody>
          <a:bodyPr/>
          <a:lstStyle/>
          <a:p>
            <a:r>
              <a:rPr lang="en-IN" dirty="0"/>
              <a:t>directive</a:t>
            </a:r>
          </a:p>
        </p:txBody>
      </p:sp>
      <p:sp>
        <p:nvSpPr>
          <p:cNvPr id="3" name="Content Placeholder 2">
            <a:extLst>
              <a:ext uri="{FF2B5EF4-FFF2-40B4-BE49-F238E27FC236}">
                <a16:creationId xmlns:a16="http://schemas.microsoft.com/office/drawing/2014/main" id="{643AE213-2ED5-81A7-B040-8B4119A27654}"/>
              </a:ext>
            </a:extLst>
          </p:cNvPr>
          <p:cNvSpPr>
            <a:spLocks noGrp="1"/>
          </p:cNvSpPr>
          <p:nvPr>
            <p:ph idx="1"/>
          </p:nvPr>
        </p:nvSpPr>
        <p:spPr/>
        <p:txBody>
          <a:bodyPr/>
          <a:lstStyle/>
          <a:p>
            <a:r>
              <a:rPr lang="en-US" b="0" i="0" dirty="0">
                <a:solidFill>
                  <a:srgbClr val="444444"/>
                </a:solidFill>
                <a:effectLst/>
                <a:latin typeface="Roboto" panose="02000000000000000000" pitchFamily="2" charset="0"/>
              </a:rPr>
              <a:t>Directives are classes that add additional behavior to elements in your Angular applications. Use </a:t>
            </a:r>
            <a:r>
              <a:rPr lang="en-US" b="0" i="0" dirty="0" err="1">
                <a:solidFill>
                  <a:srgbClr val="444444"/>
                </a:solidFill>
                <a:effectLst/>
                <a:latin typeface="Roboto" panose="02000000000000000000" pitchFamily="2" charset="0"/>
              </a:rPr>
              <a:t>Angular's</a:t>
            </a:r>
            <a:r>
              <a:rPr lang="en-US" b="0" i="0" dirty="0">
                <a:solidFill>
                  <a:srgbClr val="444444"/>
                </a:solidFill>
                <a:effectLst/>
                <a:latin typeface="Roboto" panose="02000000000000000000" pitchFamily="2" charset="0"/>
              </a:rPr>
              <a:t> built-in directives to manage forms, lists, styles, and what users see.</a:t>
            </a:r>
          </a:p>
          <a:p>
            <a:endParaRPr lang="en-IN" dirty="0"/>
          </a:p>
        </p:txBody>
      </p:sp>
      <p:graphicFrame>
        <p:nvGraphicFramePr>
          <p:cNvPr id="4" name="Table 3">
            <a:extLst>
              <a:ext uri="{FF2B5EF4-FFF2-40B4-BE49-F238E27FC236}">
                <a16:creationId xmlns:a16="http://schemas.microsoft.com/office/drawing/2014/main" id="{5395222B-88D6-AC4C-9099-FA4476A6367B}"/>
              </a:ext>
            </a:extLst>
          </p:cNvPr>
          <p:cNvGraphicFramePr>
            <a:graphicFrameLocks noGrp="1"/>
          </p:cNvGraphicFramePr>
          <p:nvPr>
            <p:extLst>
              <p:ext uri="{D42A27DB-BD31-4B8C-83A1-F6EECF244321}">
                <p14:modId xmlns:p14="http://schemas.microsoft.com/office/powerpoint/2010/main" val="783193114"/>
              </p:ext>
            </p:extLst>
          </p:nvPr>
        </p:nvGraphicFramePr>
        <p:xfrm>
          <a:off x="1168400" y="3285014"/>
          <a:ext cx="9530080" cy="2631440"/>
        </p:xfrm>
        <a:graphic>
          <a:graphicData uri="http://schemas.openxmlformats.org/drawingml/2006/table">
            <a:tbl>
              <a:tblPr/>
              <a:tblGrid>
                <a:gridCol w="4765040">
                  <a:extLst>
                    <a:ext uri="{9D8B030D-6E8A-4147-A177-3AD203B41FA5}">
                      <a16:colId xmlns:a16="http://schemas.microsoft.com/office/drawing/2014/main" val="3764724437"/>
                    </a:ext>
                  </a:extLst>
                </a:gridCol>
                <a:gridCol w="4765040">
                  <a:extLst>
                    <a:ext uri="{9D8B030D-6E8A-4147-A177-3AD203B41FA5}">
                      <a16:colId xmlns:a16="http://schemas.microsoft.com/office/drawing/2014/main" val="2908335775"/>
                    </a:ext>
                  </a:extLst>
                </a:gridCol>
              </a:tblGrid>
              <a:tr h="0">
                <a:tc>
                  <a:txBody>
                    <a:bodyPr/>
                    <a:lstStyle/>
                    <a:p>
                      <a:pPr algn="l"/>
                      <a:r>
                        <a:rPr lang="en-IN" b="0" cap="all">
                          <a:solidFill>
                            <a:srgbClr val="444444"/>
                          </a:solidFill>
                          <a:effectLst/>
                        </a:rPr>
                        <a:t>DIRECTIVE TYPES</a:t>
                      </a:r>
                    </a:p>
                  </a:txBody>
                  <a:tcPr marL="152400" marR="152400" marT="50800" marB="50800"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tc>
                  <a:txBody>
                    <a:bodyPr/>
                    <a:lstStyle/>
                    <a:p>
                      <a:pPr algn="l"/>
                      <a:r>
                        <a:rPr lang="en-IN" b="0" cap="all">
                          <a:solidFill>
                            <a:srgbClr val="444444"/>
                          </a:solidFill>
                          <a:effectLst/>
                        </a:rPr>
                        <a:t>DETAILS</a:t>
                      </a:r>
                    </a:p>
                  </a:txBody>
                  <a:tcPr marL="152400" marR="152400" marT="50800" marB="50800" anchor="ctr">
                    <a:lnL>
                      <a:noFill/>
                    </a:lnL>
                    <a:lnR>
                      <a:noFill/>
                    </a:lnR>
                    <a:lnT>
                      <a:noFill/>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74556515"/>
                  </a:ext>
                </a:extLst>
              </a:tr>
              <a:tr h="0">
                <a:tc>
                  <a:txBody>
                    <a:bodyPr/>
                    <a:lstStyle/>
                    <a:p>
                      <a:pPr algn="l" fontAlgn="base"/>
                      <a:r>
                        <a:rPr lang="en-IN" b="0" u="none" strike="noStrike">
                          <a:solidFill>
                            <a:srgbClr val="1976D2"/>
                          </a:solidFill>
                          <a:effectLst/>
                          <a:latin typeface="inherit"/>
                          <a:hlinkClick r:id="rId2"/>
                        </a:rPr>
                        <a:t>Components</a:t>
                      </a:r>
                      <a:endParaRPr lang="en-IN" b="0">
                        <a:effectLst/>
                      </a:endParaRP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effectLst/>
                        </a:rPr>
                        <a:t>Used with a template. This type of directive is the most common directive type.</a:t>
                      </a: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42973072"/>
                  </a:ext>
                </a:extLst>
              </a:tr>
              <a:tr h="0">
                <a:tc>
                  <a:txBody>
                    <a:bodyPr/>
                    <a:lstStyle/>
                    <a:p>
                      <a:pPr algn="l" fontAlgn="base"/>
                      <a:r>
                        <a:rPr lang="en-IN" b="0" u="none" strike="noStrike" dirty="0">
                          <a:solidFill>
                            <a:srgbClr val="1976D2"/>
                          </a:solidFill>
                          <a:effectLst/>
                          <a:latin typeface="inherit"/>
                          <a:hlinkClick r:id="rId3"/>
                        </a:rPr>
                        <a:t>Attribute directives</a:t>
                      </a:r>
                      <a:endParaRPr lang="en-IN" b="0" dirty="0">
                        <a:effectLst/>
                      </a:endParaRP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effectLst/>
                        </a:rPr>
                        <a:t>Change the appearance or behavior of an element, component, or another directive.</a:t>
                      </a: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w="635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931571817"/>
                  </a:ext>
                </a:extLst>
              </a:tr>
              <a:tr h="0">
                <a:tc>
                  <a:txBody>
                    <a:bodyPr/>
                    <a:lstStyle/>
                    <a:p>
                      <a:pPr algn="l" fontAlgn="base"/>
                      <a:r>
                        <a:rPr lang="en-IN" b="0" u="none" strike="noStrike">
                          <a:solidFill>
                            <a:srgbClr val="1976D2"/>
                          </a:solidFill>
                          <a:effectLst/>
                          <a:latin typeface="inherit"/>
                          <a:hlinkClick r:id="rId4"/>
                        </a:rPr>
                        <a:t>Structural directives</a:t>
                      </a:r>
                      <a:endParaRPr lang="en-IN" b="0">
                        <a:effectLst/>
                      </a:endParaRP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effectLst/>
                        </a:rPr>
                        <a:t>Change the DOM layout by adding and removing DOM elements.</a:t>
                      </a:r>
                    </a:p>
                  </a:txBody>
                  <a:tcPr marL="101600" marR="101600" marT="101600" marB="101600" anchor="ctr">
                    <a:lnL>
                      <a:noFill/>
                    </a:lnL>
                    <a:lnR>
                      <a:noFill/>
                    </a:lnR>
                    <a:lnT w="6350"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80084380"/>
                  </a:ext>
                </a:extLst>
              </a:tr>
            </a:tbl>
          </a:graphicData>
        </a:graphic>
      </p:graphicFrame>
    </p:spTree>
    <p:extLst>
      <p:ext uri="{BB962C8B-B14F-4D97-AF65-F5344CB8AC3E}">
        <p14:creationId xmlns:p14="http://schemas.microsoft.com/office/powerpoint/2010/main" val="2727380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7739</TotalTime>
  <Words>5208</Words>
  <Application>Microsoft Office PowerPoint</Application>
  <PresentationFormat>Widescreen</PresentationFormat>
  <Paragraphs>634</Paragraphs>
  <Slides>60</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60</vt:i4>
      </vt:variant>
    </vt:vector>
  </HeadingPairs>
  <TitlesOfParts>
    <vt:vector size="80" baseType="lpstr">
      <vt:lpstr>-apple-system</vt:lpstr>
      <vt:lpstr>Arial</vt:lpstr>
      <vt:lpstr>Calibri</vt:lpstr>
      <vt:lpstr>Calibri Light</vt:lpstr>
      <vt:lpstr>Consolas</vt:lpstr>
      <vt:lpstr>erdana</vt:lpstr>
      <vt:lpstr>Google Sans</vt:lpstr>
      <vt:lpstr>inherit</vt:lpstr>
      <vt:lpstr>inter-bold</vt:lpstr>
      <vt:lpstr>inter-regular</vt:lpstr>
      <vt:lpstr>Metric</vt:lpstr>
      <vt:lpstr>Montserrat</vt:lpstr>
      <vt:lpstr>Nunito</vt:lpstr>
      <vt:lpstr>Open Sans</vt:lpstr>
      <vt:lpstr>Roboto</vt:lpstr>
      <vt:lpstr>Roboto Mono</vt:lpstr>
      <vt:lpstr>Segoe UI</vt:lpstr>
      <vt:lpstr>Times New Roman</vt:lpstr>
      <vt:lpstr>Verdana</vt:lpstr>
      <vt:lpstr>Office Theme</vt:lpstr>
      <vt:lpstr>Angular Interview Questions</vt:lpstr>
      <vt:lpstr>Angular cli command</vt:lpstr>
      <vt:lpstr>What is Angular?</vt:lpstr>
      <vt:lpstr>Disadvantage of Angular</vt:lpstr>
      <vt:lpstr>Advantage of Angular</vt:lpstr>
      <vt:lpstr>Core Features of Angular</vt:lpstr>
      <vt:lpstr>Lifecycle Hooks</vt:lpstr>
      <vt:lpstr>Components </vt:lpstr>
      <vt:lpstr>directive</vt:lpstr>
      <vt:lpstr>Built-in attribute directives</vt:lpstr>
      <vt:lpstr>Structural Directives</vt:lpstr>
      <vt:lpstr>Difference between Attribute Directive and Structural Directive</vt:lpstr>
      <vt:lpstr>How to create custom Directives?</vt:lpstr>
      <vt:lpstr>services</vt:lpstr>
      <vt:lpstr>How to create custom service?</vt:lpstr>
      <vt:lpstr>How to create custom service?</vt:lpstr>
      <vt:lpstr>routing</vt:lpstr>
      <vt:lpstr>Lazy Loading</vt:lpstr>
      <vt:lpstr>Pipe Or filter</vt:lpstr>
      <vt:lpstr>How to create custom pipe?</vt:lpstr>
      <vt:lpstr>Pure pipe</vt:lpstr>
      <vt:lpstr>guards</vt:lpstr>
      <vt:lpstr>Example</vt:lpstr>
      <vt:lpstr>Example</vt:lpstr>
      <vt:lpstr>HTML Template in html</vt:lpstr>
      <vt:lpstr>Inline Template</vt:lpstr>
      <vt:lpstr>Linked Template</vt:lpstr>
      <vt:lpstr>Inline Template</vt:lpstr>
      <vt:lpstr>ngModel</vt:lpstr>
      <vt:lpstr>ngValue</vt:lpstr>
      <vt:lpstr>value vs ngValue</vt:lpstr>
      <vt:lpstr>Interpolation</vt:lpstr>
      <vt:lpstr>module</vt:lpstr>
      <vt:lpstr>@Input() and @Output()</vt:lpstr>
      <vt:lpstr>EventEmitter</vt:lpstr>
      <vt:lpstr>interceptor</vt:lpstr>
      <vt:lpstr>Why Use Interceptors?</vt:lpstr>
      <vt:lpstr>HttpInterceptor</vt:lpstr>
      <vt:lpstr>HttpInterceptor</vt:lpstr>
      <vt:lpstr>Promise vs observable</vt:lpstr>
      <vt:lpstr>observable</vt:lpstr>
      <vt:lpstr>Observable Example</vt:lpstr>
      <vt:lpstr>Promise</vt:lpstr>
      <vt:lpstr>Promise</vt:lpstr>
      <vt:lpstr>Promise</vt:lpstr>
      <vt:lpstr>async</vt:lpstr>
      <vt:lpstr>Binding</vt:lpstr>
      <vt:lpstr>property binding</vt:lpstr>
      <vt:lpstr>event binding</vt:lpstr>
      <vt:lpstr>Attribute Binding</vt:lpstr>
      <vt:lpstr>Class and style Binding</vt:lpstr>
      <vt:lpstr>Class and style Binding</vt:lpstr>
      <vt:lpstr>rxjs/operator</vt:lpstr>
      <vt:lpstr>rxjs operators</vt:lpstr>
      <vt:lpstr>rxjs/operator</vt:lpstr>
      <vt:lpstr>rxjs common operator</vt:lpstr>
      <vt:lpstr>rxjs/operator of</vt:lpstr>
      <vt:lpstr>rxjs/operator from</vt:lpstr>
      <vt:lpstr>rxjs/operator first Example</vt:lpstr>
      <vt:lpstr>rxjs/operator map and catchError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Interview Questions</dc:title>
  <dc:creator>CHAUDHARY, VIKASH</dc:creator>
  <cp:lastModifiedBy>CHAUDHARY, VIKASH</cp:lastModifiedBy>
  <cp:revision>155</cp:revision>
  <dcterms:created xsi:type="dcterms:W3CDTF">2024-01-10T06:42:57Z</dcterms:created>
  <dcterms:modified xsi:type="dcterms:W3CDTF">2024-02-14T09:04:23Z</dcterms:modified>
</cp:coreProperties>
</file>