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89"/>
  </p:notesMasterIdLst>
  <p:sldIdLst>
    <p:sldId id="256" r:id="rId2"/>
    <p:sldId id="257" r:id="rId3"/>
    <p:sldId id="447" r:id="rId4"/>
    <p:sldId id="448" r:id="rId5"/>
    <p:sldId id="259" r:id="rId6"/>
    <p:sldId id="296" r:id="rId7"/>
    <p:sldId id="449" r:id="rId8"/>
    <p:sldId id="450" r:id="rId9"/>
    <p:sldId id="297" r:id="rId10"/>
    <p:sldId id="438" r:id="rId11"/>
    <p:sldId id="440" r:id="rId12"/>
    <p:sldId id="311" r:id="rId13"/>
    <p:sldId id="312" r:id="rId14"/>
    <p:sldId id="313" r:id="rId15"/>
    <p:sldId id="314" r:id="rId16"/>
    <p:sldId id="315" r:id="rId17"/>
    <p:sldId id="298" r:id="rId18"/>
    <p:sldId id="428" r:id="rId19"/>
    <p:sldId id="429" r:id="rId20"/>
    <p:sldId id="301" r:id="rId21"/>
    <p:sldId id="302" r:id="rId22"/>
    <p:sldId id="278" r:id="rId23"/>
    <p:sldId id="299" r:id="rId24"/>
    <p:sldId id="277" r:id="rId25"/>
    <p:sldId id="300" r:id="rId26"/>
    <p:sldId id="426" r:id="rId27"/>
    <p:sldId id="283" r:id="rId28"/>
    <p:sldId id="338" r:id="rId29"/>
    <p:sldId id="424" r:id="rId30"/>
    <p:sldId id="280" r:id="rId31"/>
    <p:sldId id="436" r:id="rId32"/>
    <p:sldId id="441" r:id="rId33"/>
    <p:sldId id="263" r:id="rId34"/>
    <p:sldId id="258" r:id="rId35"/>
    <p:sldId id="285" r:id="rId36"/>
    <p:sldId id="286" r:id="rId37"/>
    <p:sldId id="287" r:id="rId38"/>
    <p:sldId id="261" r:id="rId39"/>
    <p:sldId id="262" r:id="rId40"/>
    <p:sldId id="264" r:id="rId41"/>
    <p:sldId id="265" r:id="rId42"/>
    <p:sldId id="266" r:id="rId43"/>
    <p:sldId id="267" r:id="rId44"/>
    <p:sldId id="268" r:id="rId45"/>
    <p:sldId id="427" r:id="rId46"/>
    <p:sldId id="269" r:id="rId47"/>
    <p:sldId id="270" r:id="rId48"/>
    <p:sldId id="442" r:id="rId49"/>
    <p:sldId id="271" r:id="rId50"/>
    <p:sldId id="272" r:id="rId51"/>
    <p:sldId id="273" r:id="rId52"/>
    <p:sldId id="443" r:id="rId53"/>
    <p:sldId id="274" r:id="rId54"/>
    <p:sldId id="275" r:id="rId55"/>
    <p:sldId id="276" r:id="rId56"/>
    <p:sldId id="279" r:id="rId57"/>
    <p:sldId id="281" r:id="rId58"/>
    <p:sldId id="446" r:id="rId59"/>
    <p:sldId id="282" r:id="rId60"/>
    <p:sldId id="284" r:id="rId61"/>
    <p:sldId id="288" r:id="rId62"/>
    <p:sldId id="289" r:id="rId63"/>
    <p:sldId id="290" r:id="rId64"/>
    <p:sldId id="291" r:id="rId65"/>
    <p:sldId id="294" r:id="rId66"/>
    <p:sldId id="293" r:id="rId67"/>
    <p:sldId id="295" r:id="rId68"/>
    <p:sldId id="303" r:id="rId69"/>
    <p:sldId id="304" r:id="rId70"/>
    <p:sldId id="305" r:id="rId71"/>
    <p:sldId id="306" r:id="rId72"/>
    <p:sldId id="316" r:id="rId73"/>
    <p:sldId id="425" r:id="rId74"/>
    <p:sldId id="308" r:id="rId75"/>
    <p:sldId id="309"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415" r:id="rId91"/>
    <p:sldId id="331" r:id="rId92"/>
    <p:sldId id="332" r:id="rId93"/>
    <p:sldId id="416" r:id="rId94"/>
    <p:sldId id="333" r:id="rId95"/>
    <p:sldId id="334" r:id="rId96"/>
    <p:sldId id="335" r:id="rId97"/>
    <p:sldId id="336" r:id="rId98"/>
    <p:sldId id="337" r:id="rId99"/>
    <p:sldId id="339" r:id="rId100"/>
    <p:sldId id="340" r:id="rId101"/>
    <p:sldId id="439"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 id="379" r:id="rId140"/>
    <p:sldId id="380" r:id="rId141"/>
    <p:sldId id="382" r:id="rId142"/>
    <p:sldId id="383" r:id="rId143"/>
    <p:sldId id="384" r:id="rId144"/>
    <p:sldId id="385" r:id="rId145"/>
    <p:sldId id="386" r:id="rId146"/>
    <p:sldId id="387" r:id="rId147"/>
    <p:sldId id="388" r:id="rId148"/>
    <p:sldId id="389" r:id="rId149"/>
    <p:sldId id="390" r:id="rId150"/>
    <p:sldId id="391" r:id="rId151"/>
    <p:sldId id="392" r:id="rId152"/>
    <p:sldId id="393" r:id="rId153"/>
    <p:sldId id="394" r:id="rId154"/>
    <p:sldId id="395" r:id="rId155"/>
    <p:sldId id="396" r:id="rId156"/>
    <p:sldId id="397" r:id="rId157"/>
    <p:sldId id="398" r:id="rId158"/>
    <p:sldId id="399" r:id="rId159"/>
    <p:sldId id="400" r:id="rId160"/>
    <p:sldId id="401" r:id="rId161"/>
    <p:sldId id="402" r:id="rId162"/>
    <p:sldId id="403" r:id="rId163"/>
    <p:sldId id="404" r:id="rId164"/>
    <p:sldId id="405" r:id="rId165"/>
    <p:sldId id="406" r:id="rId166"/>
    <p:sldId id="407" r:id="rId167"/>
    <p:sldId id="408" r:id="rId168"/>
    <p:sldId id="409" r:id="rId169"/>
    <p:sldId id="410" r:id="rId170"/>
    <p:sldId id="411" r:id="rId171"/>
    <p:sldId id="412" r:id="rId172"/>
    <p:sldId id="413" r:id="rId173"/>
    <p:sldId id="414" r:id="rId174"/>
    <p:sldId id="417" r:id="rId175"/>
    <p:sldId id="418" r:id="rId176"/>
    <p:sldId id="419" r:id="rId177"/>
    <p:sldId id="420" r:id="rId178"/>
    <p:sldId id="421" r:id="rId179"/>
    <p:sldId id="422" r:id="rId180"/>
    <p:sldId id="423" r:id="rId181"/>
    <p:sldId id="433" r:id="rId182"/>
    <p:sldId id="430" r:id="rId183"/>
    <p:sldId id="431" r:id="rId184"/>
    <p:sldId id="432" r:id="rId185"/>
    <p:sldId id="434" r:id="rId186"/>
    <p:sldId id="435" r:id="rId187"/>
    <p:sldId id="437" r:id="rId1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1F3C4237-9EBD-4C46-96A6-24A498239A2F}"/>
    <pc:docChg chg="custSel addSld modSld">
      <pc:chgData name="CHAUDHARY, VIKASH" userId="47e04c2a-129e-4d46-bfdf-ae613ce2b943" providerId="ADAL" clId="{1F3C4237-9EBD-4C46-96A6-24A498239A2F}" dt="2024-01-10T07:01:40.730" v="12" actId="27636"/>
      <pc:docMkLst>
        <pc:docMk/>
      </pc:docMkLst>
      <pc:sldChg chg="modSp new mod">
        <pc:chgData name="CHAUDHARY, VIKASH" userId="47e04c2a-129e-4d46-bfdf-ae613ce2b943" providerId="ADAL" clId="{1F3C4237-9EBD-4C46-96A6-24A498239A2F}" dt="2024-01-10T07:01:40.730" v="12" actId="27636"/>
        <pc:sldMkLst>
          <pc:docMk/>
          <pc:sldMk cId="914941156" sldId="447"/>
        </pc:sldMkLst>
        <pc:spChg chg="mod">
          <ac:chgData name="CHAUDHARY, VIKASH" userId="47e04c2a-129e-4d46-bfdf-ae613ce2b943" providerId="ADAL" clId="{1F3C4237-9EBD-4C46-96A6-24A498239A2F}" dt="2024-01-10T07:01:05.546" v="2"/>
          <ac:spMkLst>
            <pc:docMk/>
            <pc:sldMk cId="914941156" sldId="447"/>
            <ac:spMk id="2" creationId="{083F387A-399C-3656-9FE0-E61DFE26FA88}"/>
          </ac:spMkLst>
        </pc:spChg>
        <pc:spChg chg="mod">
          <ac:chgData name="CHAUDHARY, VIKASH" userId="47e04c2a-129e-4d46-bfdf-ae613ce2b943" providerId="ADAL" clId="{1F3C4237-9EBD-4C46-96A6-24A498239A2F}" dt="2024-01-10T07:01:40.730" v="12" actId="27636"/>
          <ac:spMkLst>
            <pc:docMk/>
            <pc:sldMk cId="914941156" sldId="447"/>
            <ac:spMk id="3" creationId="{11E15697-9B2F-9FC3-D3EF-F90BA853E0F1}"/>
          </ac:spMkLst>
        </pc:spChg>
      </pc:sldChg>
    </pc:docChg>
  </pc:docChgLst>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2/9/2024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2/9/2024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2/9/2024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2/9/2024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2/9/2024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2/9/2024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2/9/2024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2/9/2024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2/9/2024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2/9/2024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2/9/2024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2/9/2024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rototype-chain"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and--operato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the-delete-operato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ypeof-operator"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access-history-in-javascript"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find-operating-system-details"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o-created-javascript"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preventdefault-metho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json-stringify"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olyfi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javascript-array-map-method/" TargetMode="External"/><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array-some-method/" TargetMode="External"/><Relationship Id="rId4" Type="http://schemas.openxmlformats.org/officeDocument/2006/relationships/hyperlink" Target="https://www.geeksforgeeks.org/javascript-array-reduce-method/"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7399543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D98-0F10-17DA-7AB8-9315D767C70D}"/>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prototypal and classical inheritance</a:t>
            </a:r>
            <a:endParaRPr lang="en-IN" dirty="0"/>
          </a:p>
        </p:txBody>
      </p:sp>
      <p:sp>
        <p:nvSpPr>
          <p:cNvPr id="3" name="Content Placeholder 2">
            <a:extLst>
              <a:ext uri="{FF2B5EF4-FFF2-40B4-BE49-F238E27FC236}">
                <a16:creationId xmlns:a16="http://schemas.microsoft.com/office/drawing/2014/main" id="{5946C757-8285-4683-552D-D284E0465D57}"/>
              </a:ext>
            </a:extLst>
          </p:cNvPr>
          <p:cNvSpPr>
            <a:spLocks noGrp="1"/>
          </p:cNvSpPr>
          <p:nvPr>
            <p:ph idx="1"/>
          </p:nvPr>
        </p:nvSpPr>
        <p:spPr/>
        <p:txBody>
          <a:bodyPr>
            <a:normAutofit fontScale="92500" lnSpcReduction="20000"/>
          </a:bodyPr>
          <a:lstStyle/>
          <a:p>
            <a:pPr algn="l"/>
            <a:r>
              <a:rPr lang="en-US" b="0" i="0" dirty="0" err="1">
                <a:solidFill>
                  <a:srgbClr val="373E3F"/>
                </a:solidFill>
                <a:effectLst/>
                <a:latin typeface="-apple-system"/>
              </a:rPr>
              <a:t>Programers</a:t>
            </a:r>
            <a:r>
              <a:rPr lang="en-US" b="0" i="0" dirty="0">
                <a:solidFill>
                  <a:srgbClr val="373E3F"/>
                </a:solidFill>
                <a:effectLst/>
                <a:latin typeface="-apple-system"/>
              </a:rPr>
              <a:t> build objects, which are representations of real-time entities, in traditional OO programming. Classes and objects are the two sorts of abstractions. A class is a generalization of an object, whereas an object is an abstraction of an actual thing. A Vehicle, for example, is a specialization of a Car. As a result, automobiles (class) are descended from vehicles (object).</a:t>
            </a:r>
          </a:p>
          <a:p>
            <a:pPr algn="l"/>
            <a:r>
              <a:rPr lang="en-US" b="0" i="0" dirty="0">
                <a:solidFill>
                  <a:srgbClr val="373E3F"/>
                </a:solidFill>
                <a:effectLst/>
                <a:latin typeface="-apple-system"/>
              </a:rPr>
              <a:t>Classical inheritance differs from prototypal inheritance in that classical inheritance is confined to classes that inherit from those remaining classes, but prototypal inheritance allows any object to be cloned via an object linking method. Despite going into too many specifics, a prototype essentially serves as a template for those other objects, whether they extend the parent object or not.</a:t>
            </a:r>
          </a:p>
          <a:p>
            <a:endParaRPr lang="en-IN" dirty="0"/>
          </a:p>
        </p:txBody>
      </p:sp>
    </p:spTree>
    <p:extLst>
      <p:ext uri="{BB962C8B-B14F-4D97-AF65-F5344CB8AC3E}">
        <p14:creationId xmlns:p14="http://schemas.microsoft.com/office/powerpoint/2010/main" val="726652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2151-2846-34A4-0E9B-CD875DA3DBE9}"/>
              </a:ext>
            </a:extLst>
          </p:cNvPr>
          <p:cNvSpPr>
            <a:spLocks noGrp="1"/>
          </p:cNvSpPr>
          <p:nvPr>
            <p:ph type="title"/>
          </p:nvPr>
        </p:nvSpPr>
        <p:spPr/>
        <p:txBody>
          <a:bodyPr/>
          <a:lstStyle/>
          <a:p>
            <a:r>
              <a:rPr lang="en-IN" dirty="0">
                <a:solidFill>
                  <a:schemeClr val="accent4">
                    <a:lumMod val="75000"/>
                  </a:schemeClr>
                </a:solidFill>
              </a:rPr>
              <a:t>Inheritance and prototype chain in </a:t>
            </a:r>
            <a:r>
              <a:rPr lang="en-IN" dirty="0" err="1">
                <a:solidFill>
                  <a:schemeClr val="accent4">
                    <a:lumMod val="75000"/>
                  </a:schemeClr>
                </a:solidFill>
              </a:rPr>
              <a:t>javascript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C173D7C5-2029-23CF-F298-770D83B31C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791019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5989-DACF-4A15-B298-898850EB885F}"/>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do you mean by JavaScript Design Patterns?</a:t>
            </a:r>
            <a:endParaRPr lang="en-IN" dirty="0"/>
          </a:p>
        </p:txBody>
      </p:sp>
      <p:sp>
        <p:nvSpPr>
          <p:cNvPr id="3" name="Content Placeholder 2">
            <a:extLst>
              <a:ext uri="{FF2B5EF4-FFF2-40B4-BE49-F238E27FC236}">
                <a16:creationId xmlns:a16="http://schemas.microsoft.com/office/drawing/2014/main" id="{85EFA243-1C1C-D793-FAC7-537F5A614619}"/>
              </a:ext>
            </a:extLst>
          </p:cNvPr>
          <p:cNvSpPr>
            <a:spLocks noGrp="1"/>
          </p:cNvSpPr>
          <p:nvPr>
            <p:ph idx="1"/>
          </p:nvPr>
        </p:nvSpPr>
        <p:spPr/>
        <p:txBody>
          <a:bodyPr>
            <a:normAutofit fontScale="62500" lnSpcReduction="20000"/>
          </a:bodyPr>
          <a:lstStyle/>
          <a:p>
            <a:pPr algn="l"/>
            <a:r>
              <a:rPr lang="en-US" b="0" i="0" dirty="0">
                <a:solidFill>
                  <a:srgbClr val="373E3F"/>
                </a:solidFill>
                <a:effectLst/>
                <a:latin typeface="-apple-system"/>
              </a:rPr>
              <a:t>JavaScript design patterns are repeatable approaches for errors that arise sometimes when building JavaScript browser applications. They truly assist us in making our code more stable.</a:t>
            </a:r>
          </a:p>
          <a:p>
            <a:pPr algn="l"/>
            <a:r>
              <a:rPr lang="en-US" b="0" i="0" dirty="0">
                <a:solidFill>
                  <a:srgbClr val="373E3F"/>
                </a:solidFill>
                <a:effectLst/>
                <a:latin typeface="-apple-system"/>
              </a:rPr>
              <a:t>They are divided mainly into 3 categories </a:t>
            </a:r>
          </a:p>
          <a:p>
            <a:pPr algn="l">
              <a:buFont typeface="+mj-lt"/>
              <a:buAutoNum type="arabicPeriod"/>
            </a:pPr>
            <a:r>
              <a:rPr lang="en-US" b="0" i="0" dirty="0">
                <a:solidFill>
                  <a:srgbClr val="515151"/>
                </a:solidFill>
                <a:effectLst/>
                <a:latin typeface="-apple-system"/>
              </a:rPr>
              <a:t>Creational Design Pattern</a:t>
            </a:r>
          </a:p>
          <a:p>
            <a:pPr algn="l">
              <a:buFont typeface="+mj-lt"/>
              <a:buAutoNum type="arabicPeriod"/>
            </a:pPr>
            <a:r>
              <a:rPr lang="en-US" b="0" i="0" dirty="0">
                <a:solidFill>
                  <a:srgbClr val="515151"/>
                </a:solidFill>
                <a:effectLst/>
                <a:latin typeface="-apple-system"/>
              </a:rPr>
              <a:t>Structural Design Pattern</a:t>
            </a:r>
          </a:p>
          <a:p>
            <a:pPr algn="l">
              <a:buFont typeface="+mj-lt"/>
              <a:buAutoNum type="arabicPeriod"/>
            </a:pPr>
            <a:r>
              <a:rPr lang="en-US" b="0" i="0" dirty="0">
                <a:solidFill>
                  <a:srgbClr val="515151"/>
                </a:solidFill>
                <a:effectLst/>
                <a:latin typeface="-apple-system"/>
              </a:rPr>
              <a:t>Behavioral Design Pattern.</a:t>
            </a:r>
          </a:p>
          <a:p>
            <a:pPr algn="l">
              <a:buFont typeface="Arial" panose="020B0604020202020204" pitchFamily="34" charset="0"/>
              <a:buChar char="•"/>
            </a:pPr>
            <a:r>
              <a:rPr lang="en-US" b="1" i="0" dirty="0">
                <a:solidFill>
                  <a:srgbClr val="515151"/>
                </a:solidFill>
                <a:effectLst/>
                <a:latin typeface="-apple-system"/>
              </a:rPr>
              <a:t>Creational Design Pattern: </a:t>
            </a:r>
            <a:r>
              <a:rPr lang="en-US" b="0" i="0" dirty="0">
                <a:solidFill>
                  <a:srgbClr val="515151"/>
                </a:solidFill>
                <a:effectLst/>
                <a:latin typeface="-apple-system"/>
              </a:rPr>
              <a:t>The object generation mechanism is addressed by the JavaScript Creational Design Pattern. They aim to make items that are appropriate for a certain scenario.</a:t>
            </a:r>
          </a:p>
          <a:p>
            <a:pPr algn="l">
              <a:buFont typeface="Arial" panose="020B0604020202020204" pitchFamily="34" charset="0"/>
              <a:buChar char="•"/>
            </a:pPr>
            <a:r>
              <a:rPr lang="en-US" b="1" i="0" dirty="0">
                <a:solidFill>
                  <a:srgbClr val="515151"/>
                </a:solidFill>
                <a:effectLst/>
                <a:latin typeface="-apple-system"/>
              </a:rPr>
              <a:t>Structural Design Pattern: </a:t>
            </a:r>
            <a:r>
              <a:rPr lang="en-US" b="0" i="0" dirty="0">
                <a:solidFill>
                  <a:srgbClr val="515151"/>
                </a:solidFill>
                <a:effectLst/>
                <a:latin typeface="-apple-system"/>
              </a:rPr>
              <a:t>The JavaScript Structural Design Pattern explains how the classes and objects we've generated so far can be combined to construct bigger frameworks. This pattern makes it easier to create relationships between items by defining a straightforward way to do so.</a:t>
            </a:r>
          </a:p>
          <a:p>
            <a:pPr algn="l">
              <a:buFont typeface="Arial" panose="020B0604020202020204" pitchFamily="34" charset="0"/>
              <a:buChar char="•"/>
            </a:pPr>
            <a:r>
              <a:rPr lang="en-US" b="1" i="0" dirty="0">
                <a:solidFill>
                  <a:srgbClr val="515151"/>
                </a:solidFill>
                <a:effectLst/>
                <a:latin typeface="-apple-system"/>
              </a:rPr>
              <a:t>Behavioral Design Pattern: </a:t>
            </a:r>
            <a:r>
              <a:rPr lang="en-US" b="0" i="0" dirty="0">
                <a:solidFill>
                  <a:srgbClr val="515151"/>
                </a:solidFill>
                <a:effectLst/>
                <a:latin typeface="-apple-system"/>
              </a:rPr>
              <a:t>This design pattern highlights typical patterns of communication between objects in JavaScript. As a result, the communication may be carried out with greater freedom.</a:t>
            </a:r>
          </a:p>
          <a:p>
            <a:endParaRPr lang="en-IN" dirty="0"/>
          </a:p>
        </p:txBody>
      </p:sp>
    </p:spTree>
    <p:extLst>
      <p:ext uri="{BB962C8B-B14F-4D97-AF65-F5344CB8AC3E}">
        <p14:creationId xmlns:p14="http://schemas.microsoft.com/office/powerpoint/2010/main" val="21668712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fontScale="90000"/>
          </a:bodyPr>
          <a:lstStyle/>
          <a:p>
            <a:r>
              <a:rPr lang="en-US" b="1" i="0" dirty="0">
                <a:solidFill>
                  <a:srgbClr val="515151"/>
                </a:solidFill>
                <a:effectLst/>
                <a:latin typeface="-apple-system"/>
              </a:rPr>
              <a:t>Is JavaScript a pass-by-reference or pass-by-value language?</a:t>
            </a:r>
            <a:endParaRPr lang="en-IN" dirty="0"/>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lstStyle/>
          <a:p>
            <a:r>
              <a:rPr lang="en-US" b="0" i="0" dirty="0">
                <a:solidFill>
                  <a:srgbClr val="373E3F"/>
                </a:solidFill>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passed by value.</a:t>
            </a:r>
            <a:endParaRPr lang="en-IN" dirty="0"/>
          </a:p>
        </p:txBody>
      </p:sp>
    </p:spTree>
    <p:extLst>
      <p:ext uri="{BB962C8B-B14F-4D97-AF65-F5344CB8AC3E}">
        <p14:creationId xmlns:p14="http://schemas.microsoft.com/office/powerpoint/2010/main" val="2009304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84F9-FD37-D380-4452-0DFE13A254AE}"/>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Async/Await and Generators usage to achieve the same functionality.</a:t>
            </a:r>
            <a:endParaRPr lang="en-IN" dirty="0"/>
          </a:p>
        </p:txBody>
      </p:sp>
      <p:sp>
        <p:nvSpPr>
          <p:cNvPr id="3" name="Content Placeholder 2">
            <a:extLst>
              <a:ext uri="{FF2B5EF4-FFF2-40B4-BE49-F238E27FC236}">
                <a16:creationId xmlns:a16="http://schemas.microsoft.com/office/drawing/2014/main" id="{ABFE5C81-AE8D-B001-90F2-901E78668286}"/>
              </a:ext>
            </a:extLst>
          </p:cNvPr>
          <p:cNvSpPr>
            <a:spLocks noGrp="1"/>
          </p:cNvSpPr>
          <p:nvPr>
            <p:ph idx="1"/>
          </p:nvPr>
        </p:nvSpPr>
        <p:spPr/>
        <p:txBody>
          <a:bodyPr/>
          <a:lstStyle/>
          <a:p>
            <a:pPr algn="l">
              <a:buFont typeface="Arial" panose="020B0604020202020204" pitchFamily="34" charset="0"/>
              <a:buChar char="•"/>
            </a:pPr>
            <a:r>
              <a:rPr lang="en-US" b="0" i="0" dirty="0">
                <a:solidFill>
                  <a:srgbClr val="515151"/>
                </a:solidFill>
                <a:effectLst/>
                <a:latin typeface="-apple-system"/>
              </a:rPr>
              <a:t>Generator functions are run by their generator yield by yield which means one output at a time, whereas Async-await functions are executed sequentially one after another.</a:t>
            </a:r>
          </a:p>
          <a:p>
            <a:pPr algn="l">
              <a:buFont typeface="Arial" panose="020B0604020202020204" pitchFamily="34" charset="0"/>
              <a:buChar char="•"/>
            </a:pPr>
            <a:r>
              <a:rPr lang="en-US" b="0" i="0" dirty="0">
                <a:solidFill>
                  <a:srgbClr val="515151"/>
                </a:solidFill>
                <a:effectLst/>
                <a:latin typeface="-apple-system"/>
              </a:rPr>
              <a:t>Async/await provides a certain use case for Generators easier to execute.</a:t>
            </a:r>
          </a:p>
          <a:p>
            <a:pPr algn="l">
              <a:buFont typeface="Arial" panose="020B0604020202020204" pitchFamily="34" charset="0"/>
              <a:buChar char="•"/>
            </a:pPr>
            <a:r>
              <a:rPr lang="en-US" b="0" i="0" dirty="0">
                <a:solidFill>
                  <a:srgbClr val="515151"/>
                </a:solidFill>
                <a:effectLst/>
                <a:latin typeface="-apple-system"/>
              </a:rPr>
              <a:t>The output result of the Generator function is always value: X, done: Boolean, but the return value of the Async function is always an assurance or throws an error</a:t>
            </a:r>
            <a:r>
              <a:rPr lang="en-IN" b="0" i="0" dirty="0">
                <a:solidFill>
                  <a:srgbClr val="515151"/>
                </a:solidFill>
                <a:effectLst/>
                <a:latin typeface="-apple-system"/>
              </a:rPr>
              <a:t>.</a:t>
            </a:r>
            <a:endParaRPr lang="en-US" b="0" i="0" dirty="0">
              <a:solidFill>
                <a:srgbClr val="515151"/>
              </a:solidFill>
              <a:effectLst/>
              <a:latin typeface="-apple-system"/>
            </a:endParaRPr>
          </a:p>
        </p:txBody>
      </p:sp>
    </p:spTree>
    <p:extLst>
      <p:ext uri="{BB962C8B-B14F-4D97-AF65-F5344CB8AC3E}">
        <p14:creationId xmlns:p14="http://schemas.microsoft.com/office/powerpoint/2010/main" val="997852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6DC5-DB3A-5A29-2EF3-64066A83BA12}"/>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is the role of deferred scripts in JavaScript?</a:t>
            </a:r>
            <a:endParaRPr lang="en-IN" dirty="0"/>
          </a:p>
        </p:txBody>
      </p:sp>
      <p:sp>
        <p:nvSpPr>
          <p:cNvPr id="3" name="Content Placeholder 2">
            <a:extLst>
              <a:ext uri="{FF2B5EF4-FFF2-40B4-BE49-F238E27FC236}">
                <a16:creationId xmlns:a16="http://schemas.microsoft.com/office/drawing/2014/main" id="{86D3B6EF-AA9D-9FBB-F3ED-44F2676F130F}"/>
              </a:ext>
            </a:extLst>
          </p:cNvPr>
          <p:cNvSpPr>
            <a:spLocks noGrp="1"/>
          </p:cNvSpPr>
          <p:nvPr>
            <p:ph idx="1"/>
          </p:nvPr>
        </p:nvSpPr>
        <p:spPr/>
        <p:txBody>
          <a:bodyPr/>
          <a:lstStyle/>
          <a:p>
            <a:r>
              <a:rPr lang="en-US" b="0" i="0" dirty="0">
                <a:solidFill>
                  <a:srgbClr val="373E3F"/>
                </a:solidFill>
                <a:effectLst/>
                <a:latin typeface="-apple-system"/>
              </a:rPr>
              <a:t>The processing of HTML code while the page loads are disabled by nature till the script hasn't halted. Your page will be affected if your network is a bit slow, or if the script is very hefty. When you use Deferred, the script waits for the HTML parser to finish before executing it. This reduces the time it takes for web pages to load, allowing them to appear more quickly.</a:t>
            </a:r>
            <a:endParaRPr lang="en-IN" dirty="0"/>
          </a:p>
        </p:txBody>
      </p:sp>
    </p:spTree>
    <p:extLst>
      <p:ext uri="{BB962C8B-B14F-4D97-AF65-F5344CB8AC3E}">
        <p14:creationId xmlns:p14="http://schemas.microsoft.com/office/powerpoint/2010/main" val="700258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9E4-D180-10AF-69E3-28448EA15F33}"/>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has to be done in order to put Lexical Scoping into practice?</a:t>
            </a:r>
            <a:endParaRPr lang="en-IN" dirty="0"/>
          </a:p>
        </p:txBody>
      </p:sp>
      <p:sp>
        <p:nvSpPr>
          <p:cNvPr id="3" name="Content Placeholder 2">
            <a:extLst>
              <a:ext uri="{FF2B5EF4-FFF2-40B4-BE49-F238E27FC236}">
                <a16:creationId xmlns:a16="http://schemas.microsoft.com/office/drawing/2014/main" id="{F24F428E-A6C8-EE31-20FA-4EAD9FBB3731}"/>
              </a:ext>
            </a:extLst>
          </p:cNvPr>
          <p:cNvSpPr>
            <a:spLocks noGrp="1"/>
          </p:cNvSpPr>
          <p:nvPr>
            <p:ph idx="1"/>
          </p:nvPr>
        </p:nvSpPr>
        <p:spPr/>
        <p:txBody>
          <a:bodyPr/>
          <a:lstStyle/>
          <a:p>
            <a:r>
              <a:rPr lang="en-US" b="0" i="0" dirty="0">
                <a:solidFill>
                  <a:srgbClr val="373E3F"/>
                </a:solidFill>
                <a:effectLst/>
                <a:latin typeface="-apple-system"/>
              </a:rPr>
              <a:t>To support lexical scoping, a JavaScript function object's internal state must include not just the function's code but also a reference to the current scope chain.</a:t>
            </a:r>
            <a:endParaRPr lang="en-IN" dirty="0"/>
          </a:p>
        </p:txBody>
      </p:sp>
    </p:spTree>
    <p:extLst>
      <p:ext uri="{BB962C8B-B14F-4D97-AF65-F5344CB8AC3E}">
        <p14:creationId xmlns:p14="http://schemas.microsoft.com/office/powerpoint/2010/main" val="26693121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a function that performs binary search on a sorted array.</a:t>
            </a:r>
            <a:endParaRPr lang="en-IN" dirty="0"/>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600" b="1" i="0" dirty="0">
                <a:solidFill>
                  <a:srgbClr val="515151"/>
                </a:solidFill>
                <a:effectLst/>
                <a:latin typeface="-apple-system"/>
              </a:rPr>
              <a:t>Implement a function that returns an updated array with r right rotations on an array of integers a .</a:t>
            </a:r>
            <a:endParaRPr lang="en-IN" sz="3600" dirty="0"/>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rmAutofit fontScale="85000" lnSpcReduction="20000"/>
          </a:bodyPr>
          <a:lstStyle/>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arr,rotations</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if(rotations == 0)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for(let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0;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err="1">
                <a:solidFill>
                  <a:srgbClr val="444444"/>
                </a:solidFill>
                <a:effectLst/>
                <a:latin typeface="Courier New" panose="02070309020205020404" pitchFamily="49" charset="0"/>
              </a:rPr>
              <a:t>rotations;i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let element = </a:t>
            </a:r>
            <a:r>
              <a:rPr lang="en-IN" b="0" i="0" dirty="0" err="1">
                <a:solidFill>
                  <a:srgbClr val="444444"/>
                </a:solidFill>
                <a:effectLst/>
                <a:latin typeface="Courier New" panose="02070309020205020404" pitchFamily="49" charset="0"/>
              </a:rPr>
              <a:t>arr.pop</a:t>
            </a:r>
            <a:r>
              <a:rPr lang="en-IN" b="0" i="0" dirty="0">
                <a:solidFill>
                  <a:srgbClr val="444444"/>
                </a:solidFill>
                <a:effectLst/>
                <a:latin typeface="Courier New" panose="02070309020205020404" pitchFamily="49" charset="0"/>
              </a:rPr>
              <a:t>(); </a:t>
            </a:r>
          </a:p>
          <a:p>
            <a:pPr marL="914400" lvl="2" indent="0">
              <a:buNone/>
            </a:pPr>
            <a:r>
              <a:rPr lang="en-IN" b="0" i="0" dirty="0" err="1">
                <a:solidFill>
                  <a:srgbClr val="444444"/>
                </a:solidFill>
                <a:effectLst/>
                <a:latin typeface="Courier New" panose="02070309020205020404" pitchFamily="49" charset="0"/>
              </a:rPr>
              <a:t>arr.unshift</a:t>
            </a:r>
            <a:r>
              <a:rPr lang="en-IN" b="0" i="0" dirty="0">
                <a:solidFill>
                  <a:srgbClr val="444444"/>
                </a:solidFill>
                <a:effectLst/>
                <a:latin typeface="Courier New" panose="02070309020205020404" pitchFamily="49" charset="0"/>
              </a:rPr>
              <a:t>(element);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([2, 3, 4, 5, 7], 3); // Return [4,5,7,2,3]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([44, 1, 22, 111], 5); // Returns [111,44,1,22] </a:t>
            </a:r>
            <a:endParaRPr lang="en-IN" dirty="0"/>
          </a:p>
        </p:txBody>
      </p:sp>
    </p:spTree>
    <p:extLst>
      <p:ext uri="{BB962C8B-B14F-4D97-AF65-F5344CB8AC3E}">
        <p14:creationId xmlns:p14="http://schemas.microsoft.com/office/powerpoint/2010/main" val="13751816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for dynamically inserting new components.</a:t>
            </a:r>
            <a:endParaRPr lang="en-IN" dirty="0"/>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p:txBody>
          <a:bodyPr>
            <a:normAutofit fontScale="40000" lnSpcReduction="20000"/>
          </a:bodyPr>
          <a:lstStyle/>
          <a:p>
            <a:pPr marL="0" indent="0">
              <a:buNone/>
            </a:pPr>
            <a:r>
              <a:rPr lang="en-IN" b="0" i="0" dirty="0">
                <a:solidFill>
                  <a:srgbClr val="444444"/>
                </a:solidFill>
                <a:effectLst/>
                <a:latin typeface="Courier New" panose="02070309020205020404" pitchFamily="49" charset="0"/>
              </a:rPr>
              <a:t>&lt;html&gt;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&lt;title&gt;inserting new components dynamically&lt;/title&gt; &lt;script type="text/</a:t>
            </a:r>
            <a:r>
              <a:rPr lang="en-IN" b="0" i="0" dirty="0" err="1">
                <a:solidFill>
                  <a:srgbClr val="444444"/>
                </a:solidFill>
                <a:effectLst/>
                <a:latin typeface="Courier New" panose="02070309020205020404" pitchFamily="49" charset="0"/>
              </a:rPr>
              <a:t>javascript</a:t>
            </a:r>
            <a:r>
              <a:rPr lang="en-IN" b="0" i="0" dirty="0">
                <a:solidFill>
                  <a:srgbClr val="444444"/>
                </a:solidFill>
                <a:effectLst/>
                <a:latin typeface="Courier New" panose="02070309020205020404" pitchFamily="49" charset="0"/>
              </a:rPr>
              <a:t>"&gt; </a:t>
            </a:r>
          </a:p>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addNode</a:t>
            </a:r>
            <a:r>
              <a:rPr lang="en-IN" b="0" i="0" dirty="0">
                <a:solidFill>
                  <a:srgbClr val="444444"/>
                </a:solidFill>
                <a:effectLst/>
                <a:latin typeface="Courier New" panose="02070309020205020404" pitchFamily="49" charset="0"/>
              </a:rPr>
              <a:t> () {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 document. </a:t>
            </a:r>
            <a:r>
              <a:rPr lang="en-IN" sz="3000" b="0" i="0" dirty="0" err="1">
                <a:solidFill>
                  <a:srgbClr val="444444"/>
                </a:solidFill>
                <a:effectLst/>
                <a:latin typeface="Courier New" panose="02070309020205020404" pitchFamily="49" charset="0"/>
              </a:rPr>
              <a:t>createElement</a:t>
            </a:r>
            <a:r>
              <a:rPr lang="en-IN" sz="3000" b="0" i="0" dirty="0">
                <a:solidFill>
                  <a:srgbClr val="444444"/>
                </a:solidFill>
                <a:effectLst/>
                <a:latin typeface="Courier New" panose="02070309020205020404" pitchFamily="49" charset="0"/>
              </a:rPr>
              <a:t>("p");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 = </a:t>
            </a:r>
            <a:r>
              <a:rPr lang="en-IN" sz="3000" b="0" i="0" dirty="0" err="1">
                <a:solidFill>
                  <a:srgbClr val="444444"/>
                </a:solidFill>
                <a:effectLst/>
                <a:latin typeface="Courier New" panose="02070309020205020404" pitchFamily="49" charset="0"/>
              </a:rPr>
              <a:t>document.createTextNode</a:t>
            </a:r>
            <a:r>
              <a:rPr lang="en-IN" sz="3000" b="0" i="0" dirty="0">
                <a:solidFill>
                  <a:srgbClr val="444444"/>
                </a:solidFill>
                <a:effectLst/>
                <a:latin typeface="Courier New" panose="02070309020205020404" pitchFamily="49" charset="0"/>
              </a:rPr>
              <a:t>(" This is other node"); </a:t>
            </a:r>
          </a:p>
          <a:p>
            <a:pPr marL="457200" lvl="1" indent="0">
              <a:buNone/>
            </a:pPr>
            <a:r>
              <a:rPr lang="en-IN" sz="3000" b="0" i="0" dirty="0" err="1">
                <a:solidFill>
                  <a:srgbClr val="444444"/>
                </a:solidFill>
                <a:effectLst/>
                <a:latin typeface="Courier New" panose="02070309020205020404" pitchFamily="49" charset="0"/>
              </a:rPr>
              <a:t>newP.appendChild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a:t>
            </a:r>
          </a:p>
          <a:p>
            <a:pPr marL="457200" lvl="1" indent="0">
              <a:buNone/>
            </a:pPr>
            <a:r>
              <a:rPr lang="en-IN" sz="3000" b="0" i="0" dirty="0" err="1">
                <a:solidFill>
                  <a:srgbClr val="444444"/>
                </a:solidFill>
                <a:effectLst/>
                <a:latin typeface="Courier New" panose="02070309020205020404" pitchFamily="49" charset="0"/>
              </a:rPr>
              <a:t>document.getElementById</a:t>
            </a:r>
            <a:r>
              <a:rPr lang="en-IN" sz="3000" b="0" i="0" dirty="0">
                <a:solidFill>
                  <a:srgbClr val="444444"/>
                </a:solidFill>
                <a:effectLst/>
                <a:latin typeface="Courier New" panose="02070309020205020404" pitchFamily="49" charset="0"/>
              </a:rPr>
              <a:t>("parent1").</a:t>
            </a:r>
            <a:r>
              <a:rPr lang="en-IN" sz="3000" b="0" i="0" dirty="0" err="1">
                <a:solidFill>
                  <a:srgbClr val="444444"/>
                </a:solidFill>
                <a:effectLst/>
                <a:latin typeface="Courier New" panose="02070309020205020404" pitchFamily="49" charset="0"/>
              </a:rPr>
              <a:t>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a:t>
            </a:r>
          </a:p>
          <a:p>
            <a:pPr marL="0" indent="0">
              <a:buNone/>
            </a:pPr>
            <a:r>
              <a:rPr lang="en-IN" sz="3400"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&lt;/script&gt;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&lt;p id="parent1"&gt;</a:t>
            </a:r>
            <a:r>
              <a:rPr lang="en-IN" b="0" i="0" dirty="0" err="1">
                <a:solidFill>
                  <a:srgbClr val="444444"/>
                </a:solidFill>
                <a:effectLst/>
                <a:latin typeface="Courier New" panose="02070309020205020404" pitchFamily="49" charset="0"/>
              </a:rPr>
              <a:t>firstP</a:t>
            </a:r>
            <a:r>
              <a:rPr lang="en-IN" b="0" i="0" dirty="0">
                <a:solidFill>
                  <a:srgbClr val="444444"/>
                </a:solidFill>
                <a:effectLst/>
                <a:latin typeface="Courier New" panose="02070309020205020404" pitchFamily="49" charset="0"/>
              </a:rPr>
              <a:t>&lt;p&gt;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&lt;/html&gt;</a:t>
            </a:r>
            <a:endParaRPr lang="en-IN" dirty="0"/>
          </a:p>
        </p:txBody>
      </p:sp>
    </p:spTree>
    <p:extLst>
      <p:ext uri="{BB962C8B-B14F-4D97-AF65-F5344CB8AC3E}">
        <p14:creationId xmlns:p14="http://schemas.microsoft.com/office/powerpoint/2010/main" val="109104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20770210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given If two strings are anagrams of one another, then return true.</a:t>
            </a:r>
            <a:endParaRPr lang="en-IN" dirty="0"/>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firstWord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"Deepak"</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secondWord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"Aman"</a:t>
            </a:r>
            <a:r>
              <a:rPr lang="en-IN" sz="1400" b="0" i="0" dirty="0">
                <a:solidFill>
                  <a:srgbClr val="444444"/>
                </a:solidFill>
                <a:effectLst/>
                <a:latin typeface="Courier New" panose="02070309020205020404" pitchFamily="49" charset="0"/>
              </a:rPr>
              <a:t>; </a:t>
            </a:r>
          </a:p>
          <a:p>
            <a:pPr marL="0" indent="0">
              <a:buNone/>
            </a:pPr>
            <a:r>
              <a:rPr lang="en-IN" sz="1400" b="0" i="0" dirty="0" err="1">
                <a:solidFill>
                  <a:srgbClr val="444444"/>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wordOne</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wordTwo</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true</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(one, two) { </a:t>
            </a:r>
          </a:p>
          <a:p>
            <a:pPr marL="0" indent="0">
              <a:buNone/>
            </a:pPr>
            <a:r>
              <a:rPr lang="en-IN" sz="1400" b="0" i="0" dirty="0">
                <a:solidFill>
                  <a:srgbClr val="888888"/>
                </a:solidFill>
                <a:effectLst/>
                <a:latin typeface="Courier New" panose="02070309020205020404" pitchFamily="49" charset="0"/>
              </a:rPr>
              <a:t>//Change both words to lowercase for case insensitivity..</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 = </a:t>
            </a:r>
            <a:r>
              <a:rPr lang="en-IN" sz="1400" b="0" i="0" dirty="0" err="1">
                <a:solidFill>
                  <a:srgbClr val="444444"/>
                </a:solidFill>
                <a:effectLst/>
                <a:latin typeface="Courier New" panose="02070309020205020404" pitchFamily="49" charset="0"/>
              </a:rPr>
              <a:t>one.toLowerCase</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b = </a:t>
            </a:r>
            <a:r>
              <a:rPr lang="en-IN" sz="1400" b="0" i="0" dirty="0" err="1">
                <a:solidFill>
                  <a:srgbClr val="444444"/>
                </a:solidFill>
                <a:effectLst/>
                <a:latin typeface="Courier New" panose="02070309020205020404" pitchFamily="49" charset="0"/>
              </a:rPr>
              <a:t>two.toLowerCase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Sort the strings, then combine the array to a string. Examine the outcomes.</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a = </a:t>
            </a:r>
            <a:r>
              <a:rPr lang="en-IN" sz="1400" b="0" i="0" dirty="0" err="1">
                <a:solidFill>
                  <a:srgbClr val="444444"/>
                </a:solidFill>
                <a:effectLst/>
                <a:latin typeface="Courier New" panose="02070309020205020404" pitchFamily="49" charset="0"/>
              </a:rPr>
              <a:t>a.split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b = </a:t>
            </a:r>
            <a:r>
              <a:rPr lang="en-IN" sz="1400" b="0" i="0" dirty="0" err="1">
                <a:solidFill>
                  <a:srgbClr val="444444"/>
                </a:solidFill>
                <a:effectLst/>
                <a:latin typeface="Courier New" panose="02070309020205020404" pitchFamily="49" charset="0"/>
              </a:rPr>
              <a:t>b.split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a === b; </a:t>
            </a:r>
          </a:p>
          <a:p>
            <a:pPr marL="0" indent="0">
              <a:buNone/>
            </a:pPr>
            <a:r>
              <a:rPr lang="en-IN"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39484423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b="1" i="0" dirty="0">
                <a:solidFill>
                  <a:srgbClr val="515151"/>
                </a:solidFill>
                <a:effectLst/>
                <a:latin typeface="-apple-system"/>
              </a:rPr>
              <a:t>Write the code to find the vowels</a:t>
            </a:r>
            <a:endParaRPr lang="en-IN" dirty="0"/>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rmAutofit fontScale="92500" lnSpcReduction="10000"/>
          </a:bodyPr>
          <a:lstStyle/>
          <a:p>
            <a:pPr marL="0"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findVowels</a:t>
            </a:r>
            <a:r>
              <a:rPr lang="en-IN" b="0" i="0" dirty="0">
                <a:solidFill>
                  <a:srgbClr val="444444"/>
                </a:solidFill>
                <a:effectLst/>
                <a:latin typeface="Courier New" panose="02070309020205020404" pitchFamily="49" charset="0"/>
              </a:rPr>
              <a:t> = str =&gt; { </a:t>
            </a:r>
            <a:endParaRPr lang="en-IN" b="1" i="0" dirty="0">
              <a:solidFill>
                <a:srgbClr val="444444"/>
              </a:solidFill>
              <a:effectLst/>
              <a:latin typeface="Courier New" panose="02070309020205020404" pitchFamily="49" charset="0"/>
            </a:endParaRPr>
          </a:p>
          <a:p>
            <a:pPr marL="0" indent="0">
              <a:buNone/>
            </a:pP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457200" lvl="1"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vowels = [</a:t>
            </a:r>
            <a:r>
              <a:rPr lang="en-IN" b="0" i="0" dirty="0">
                <a:solidFill>
                  <a:srgbClr val="880000"/>
                </a:solidFill>
                <a:effectLst/>
                <a:latin typeface="Courier New" panose="02070309020205020404" pitchFamily="49" charset="0"/>
              </a:rPr>
              <a:t>'a'</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'e'</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a:t>
            </a:r>
            <a:r>
              <a:rPr lang="en-IN" b="0" i="0" dirty="0" err="1">
                <a:solidFill>
                  <a:srgbClr val="880000"/>
                </a:solidFill>
                <a:effectLst/>
                <a:latin typeface="Courier New" panose="02070309020205020404" pitchFamily="49" charset="0"/>
              </a:rPr>
              <a:t>i</a:t>
            </a:r>
            <a:r>
              <a:rPr lang="en-IN" b="0" i="0" dirty="0">
                <a:solidFill>
                  <a:srgbClr val="880000"/>
                </a:solidFill>
                <a:effectLst/>
                <a:latin typeface="Courier New" panose="02070309020205020404" pitchFamily="49" charset="0"/>
              </a:rPr>
              <a:t>'</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'o'</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'u’</a:t>
            </a: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char </a:t>
            </a:r>
            <a:r>
              <a:rPr lang="en-IN" b="1" i="0" dirty="0">
                <a:solidFill>
                  <a:srgbClr val="444444"/>
                </a:solidFill>
                <a:effectLst/>
                <a:latin typeface="Courier New" panose="02070309020205020404" pitchFamily="49" charset="0"/>
              </a:rPr>
              <a:t>of</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str.toLowerCase</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0" indent="0">
              <a:buNone/>
            </a:pPr>
            <a:r>
              <a:rPr lang="en-IN"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856503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fontScale="90000"/>
          </a:bodyPr>
          <a:lstStyle/>
          <a:p>
            <a:r>
              <a:rPr lang="en-US" b="1" i="0" dirty="0">
                <a:solidFill>
                  <a:srgbClr val="515151"/>
                </a:solidFill>
                <a:effectLst/>
                <a:latin typeface="-apple-system"/>
              </a:rPr>
              <a:t>In JavaScript, how do you turn an Object into an Array []?</a:t>
            </a:r>
            <a:endParaRPr lang="en-IN" dirty="0"/>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604020202020204" pitchFamily="34" charset="0"/>
              </a:rPr>
              <a:t>What is the data type of variables in JavaScript?</a:t>
            </a:r>
            <a:endParaRPr lang="en-IN" dirty="0"/>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object data types.</a:t>
            </a:r>
          </a:p>
        </p:txBody>
      </p:sp>
    </p:spTree>
    <p:extLst>
      <p:ext uri="{BB962C8B-B14F-4D97-AF65-F5344CB8AC3E}">
        <p14:creationId xmlns:p14="http://schemas.microsoft.com/office/powerpoint/2010/main" val="4846693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use of the blur function?</a:t>
            </a:r>
            <a:endParaRPr lang="en-IN" dirty="0"/>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Blur function is used to remove the focus from the specified object.</a:t>
            </a:r>
            <a:endParaRPr lang="en-IN" dirty="0"/>
          </a:p>
        </p:txBody>
      </p:sp>
    </p:spTree>
    <p:extLst>
      <p:ext uri="{BB962C8B-B14F-4D97-AF65-F5344CB8AC3E}">
        <p14:creationId xmlns:p14="http://schemas.microsoft.com/office/powerpoint/2010/main" val="28721938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different types of errors in JavaScript?</a:t>
            </a:r>
            <a:endParaRPr lang="en-IN" dirty="0"/>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EB3-4A14-1A94-E554-085B69AC4C96}"/>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unshift method in JavaScript?</a:t>
            </a:r>
            <a:endParaRPr lang="en-IN" dirty="0"/>
          </a:p>
        </p:txBody>
      </p:sp>
      <p:sp>
        <p:nvSpPr>
          <p:cNvPr id="3" name="Content Placeholder 2">
            <a:extLst>
              <a:ext uri="{FF2B5EF4-FFF2-40B4-BE49-F238E27FC236}">
                <a16:creationId xmlns:a16="http://schemas.microsoft.com/office/drawing/2014/main" id="{ED6D1AAA-7461-4088-8E1A-003D4C2BBB5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Unshift method is like the push method, which works at the beginning of the array. This method is used to prepend one or more elements to the beginning of the array.</a:t>
            </a:r>
            <a:endParaRPr lang="en-IN" dirty="0"/>
          </a:p>
        </p:txBody>
      </p:sp>
    </p:spTree>
    <p:extLst>
      <p:ext uri="{BB962C8B-B14F-4D97-AF65-F5344CB8AC3E}">
        <p14:creationId xmlns:p14="http://schemas.microsoft.com/office/powerpoint/2010/main" val="2446105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is a </a:t>
            </a:r>
            <a:r>
              <a:rPr lang="en-US" b="1" i="0" dirty="0" err="1">
                <a:solidFill>
                  <a:srgbClr val="222222"/>
                </a:solidFill>
                <a:effectLst/>
                <a:latin typeface="Source Sans Pro" panose="020B0503030403020204" pitchFamily="34" charset="0"/>
              </a:rPr>
              <a:t>window.onload</a:t>
            </a:r>
            <a:r>
              <a:rPr lang="en-US" b="1" i="0" dirty="0">
                <a:solidFill>
                  <a:srgbClr val="222222"/>
                </a:solidFill>
                <a:effectLst/>
                <a:latin typeface="Source Sans Pro" panose="020B0503030403020204" pitchFamily="34" charset="0"/>
              </a:rPr>
              <a:t> and </a:t>
            </a:r>
            <a:r>
              <a:rPr lang="en-US" b="1" i="0" dirty="0" err="1">
                <a:solidFill>
                  <a:srgbClr val="222222"/>
                </a:solidFill>
                <a:effectLst/>
                <a:latin typeface="Source Sans Pro" panose="020B0503030403020204" pitchFamily="34" charset="0"/>
              </a:rPr>
              <a:t>onDocumentReady</a:t>
            </a:r>
            <a:r>
              <a:rPr lang="en-US" b="1" i="0" dirty="0">
                <a:solidFill>
                  <a:srgbClr val="222222"/>
                </a:solidFill>
                <a:effectLst/>
                <a:latin typeface="Source Sans Pro" panose="020B0503030403020204" pitchFamily="34" charset="0"/>
              </a:rPr>
              <a:t>?</a:t>
            </a:r>
            <a:endParaRPr lang="en-IN" dirty="0"/>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onload function is not run until all the information on the page is loaded. This leads to a substantial delay before any code is executed.</a:t>
            </a:r>
          </a:p>
          <a:p>
            <a:pPr algn="l"/>
            <a:r>
              <a:rPr lang="en-US" b="0"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 and escape() functions?</a:t>
            </a:r>
            <a:endParaRPr lang="en-IN" dirty="0"/>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p:txBody>
          <a:bodyPr>
            <a:normAutofit fontScale="62500" lnSpcReduction="20000"/>
          </a:bodyPr>
          <a:lstStyle/>
          <a:p>
            <a:r>
              <a:rPr lang="en-US" b="0" i="0" dirty="0">
                <a:solidFill>
                  <a:srgbClr val="222222"/>
                </a:solidFill>
                <a:effectLst/>
                <a:latin typeface="Source Sans Pro" panose="020B0503030403020204" pitchFamily="34" charset="0"/>
              </a:rPr>
              <a:t>The escape () function is responsible for coding a string to transfer the information from one computer to the other across a network.</a:t>
            </a:r>
          </a:p>
          <a:p>
            <a:r>
              <a:rPr lang="en-US" dirty="0"/>
              <a:t>&lt;script&gt;</a:t>
            </a:r>
          </a:p>
          <a:p>
            <a:r>
              <a:rPr lang="en-US" dirty="0" err="1"/>
              <a:t>document.write</a:t>
            </a:r>
            <a:r>
              <a:rPr lang="en-US" dirty="0"/>
              <a:t>(escape("Hello? How are you!"));</a:t>
            </a:r>
          </a:p>
          <a:p>
            <a:r>
              <a:rPr lang="en-US" dirty="0"/>
              <a:t>&lt;/script&gt;</a:t>
            </a:r>
          </a:p>
          <a:p>
            <a:pPr algn="l"/>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 function is very important as it decodes the coded string.</a:t>
            </a:r>
          </a:p>
          <a:p>
            <a:pPr algn="l"/>
            <a:r>
              <a:rPr lang="en-US" b="0" i="0" dirty="0">
                <a:solidFill>
                  <a:srgbClr val="222222"/>
                </a:solidFill>
                <a:effectLst/>
                <a:latin typeface="Source Sans Pro" panose="020B0503030403020204" pitchFamily="34" charset="0"/>
              </a:rPr>
              <a:t>It works in the following way. For example:</a:t>
            </a:r>
          </a:p>
          <a:p>
            <a:pPr algn="l"/>
            <a:r>
              <a:rPr lang="en-US" b="0" i="0" dirty="0">
                <a:solidFill>
                  <a:srgbClr val="222222"/>
                </a:solidFill>
                <a:effectLst/>
                <a:latin typeface="Source Sans Pro" panose="020B0503030403020204" pitchFamily="34" charset="0"/>
              </a:rPr>
              <a:t>&lt;script&gt;</a:t>
            </a:r>
          </a:p>
          <a:p>
            <a:pPr algn="l"/>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algn="l"/>
            <a:r>
              <a:rPr lang="en-US" b="0" i="0" dirty="0">
                <a:solidFill>
                  <a:srgbClr val="222222"/>
                </a:solidFill>
                <a:effectLst/>
                <a:latin typeface="Source Sans Pro" panose="020B0503030403020204" pitchFamily="34" charset="0"/>
              </a:rPr>
              <a:t>&lt;/script&gt;</a:t>
            </a: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0EEB-A4F8-5F74-4F8F-4F232378AF08}"/>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important JavaScript Array Method explain with example?</a:t>
            </a:r>
            <a:endParaRPr lang="en-IN" dirty="0"/>
          </a:p>
        </p:txBody>
      </p:sp>
      <p:sp>
        <p:nvSpPr>
          <p:cNvPr id="3" name="Content Placeholder 2">
            <a:extLst>
              <a:ext uri="{FF2B5EF4-FFF2-40B4-BE49-F238E27FC236}">
                <a16:creationId xmlns:a16="http://schemas.microsoft.com/office/drawing/2014/main" id="{8CA022ED-21DE-C8DB-6E4D-097B2D822815}"/>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Source Sans Pro" panose="020B0503030403020204" pitchFamily="34" charset="0"/>
              </a:rPr>
              <a:t>JavaScript Array Methods</a:t>
            </a:r>
          </a:p>
          <a:p>
            <a:pPr algn="l"/>
            <a:r>
              <a:rPr lang="en-US" b="0" i="0" dirty="0">
                <a:solidFill>
                  <a:srgbClr val="222222"/>
                </a:solidFill>
                <a:effectLst/>
                <a:latin typeface="Source Sans Pro" panose="020B0503030403020204" pitchFamily="34" charset="0"/>
              </a:rPr>
              <a:t>The Array object has many properties and methods which help developers to handle arrays easily and efficiently. You can get the value of a property by specifying </a:t>
            </a:r>
            <a:r>
              <a:rPr lang="en-US" b="0" i="0" dirty="0" err="1">
                <a:solidFill>
                  <a:srgbClr val="222222"/>
                </a:solidFill>
                <a:effectLst/>
                <a:latin typeface="Source Sans Pro" panose="020B0503030403020204" pitchFamily="34" charset="0"/>
              </a:rPr>
              <a:t>arrayname.property</a:t>
            </a:r>
            <a:r>
              <a:rPr lang="en-US" b="0" i="0" dirty="0">
                <a:solidFill>
                  <a:srgbClr val="222222"/>
                </a:solidFill>
                <a:effectLst/>
                <a:latin typeface="Source Sans Pro" panose="020B0503030403020204" pitchFamily="34" charset="0"/>
              </a:rPr>
              <a:t> and the output of a method by specifying </a:t>
            </a:r>
            <a:r>
              <a:rPr lang="en-US" b="0" i="0" dirty="0" err="1">
                <a:solidFill>
                  <a:srgbClr val="222222"/>
                </a:solidFill>
                <a:effectLst/>
                <a:latin typeface="Source Sans Pro" panose="020B0503030403020204" pitchFamily="34" charset="0"/>
              </a:rPr>
              <a:t>arrayname.method</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length property</a:t>
            </a:r>
            <a:r>
              <a:rPr lang="en-US" b="0" i="0" dirty="0">
                <a:solidFill>
                  <a:srgbClr val="222222"/>
                </a:solidFill>
                <a:effectLst/>
                <a:latin typeface="Source Sans Pro" panose="020B0503030403020204" pitchFamily="34" charset="0"/>
              </a:rPr>
              <a:t> –&gt; If you want to know the number of elements in an array, you can use the length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prototype property</a:t>
            </a:r>
            <a:r>
              <a:rPr lang="en-US" b="0" i="0" dirty="0">
                <a:solidFill>
                  <a:srgbClr val="222222"/>
                </a:solidFill>
                <a:effectLst/>
                <a:latin typeface="Source Sans Pro" panose="020B0503030403020204" pitchFamily="34" charset="0"/>
              </a:rPr>
              <a:t> –&gt; If you want to add new properties and methods, you can use the prototype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reverse method</a:t>
            </a:r>
            <a:r>
              <a:rPr lang="en-US" b="0" i="0" dirty="0">
                <a:solidFill>
                  <a:srgbClr val="222222"/>
                </a:solidFill>
                <a:effectLst/>
                <a:latin typeface="Source Sans Pro" panose="020B0503030403020204" pitchFamily="34" charset="0"/>
              </a:rPr>
              <a:t> –&gt; You can reverse the order of items in an array using a reverse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sort method –&gt;</a:t>
            </a:r>
            <a:r>
              <a:rPr lang="en-US" b="0" i="0" dirty="0">
                <a:solidFill>
                  <a:srgbClr val="222222"/>
                </a:solidFill>
                <a:effectLst/>
                <a:latin typeface="Source Sans Pro" panose="020B0503030403020204" pitchFamily="34" charset="0"/>
              </a:rPr>
              <a:t> You can sort the items in an array using sort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pop method</a:t>
            </a:r>
            <a:r>
              <a:rPr lang="en-US" b="0" i="0" dirty="0">
                <a:solidFill>
                  <a:srgbClr val="222222"/>
                </a:solidFill>
                <a:effectLst/>
                <a:latin typeface="Source Sans Pro" panose="020B0503030403020204" pitchFamily="34" charset="0"/>
              </a:rPr>
              <a:t> –&gt; You can remove the last item of an array using a pop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shift method</a:t>
            </a:r>
            <a:r>
              <a:rPr lang="en-US" b="0" i="0" dirty="0">
                <a:solidFill>
                  <a:srgbClr val="222222"/>
                </a:solidFill>
                <a:effectLst/>
                <a:latin typeface="Source Sans Pro" panose="020B0503030403020204" pitchFamily="34" charset="0"/>
              </a:rPr>
              <a:t> –&gt; You can remove the first item of an array using shift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push method</a:t>
            </a:r>
            <a:r>
              <a:rPr lang="en-US" b="0" i="0" dirty="0">
                <a:solidFill>
                  <a:srgbClr val="222222"/>
                </a:solidFill>
                <a:effectLst/>
                <a:latin typeface="Source Sans Pro" panose="020B0503030403020204" pitchFamily="34" charset="0"/>
              </a:rPr>
              <a:t> –&gt; You can add a value as the last item of the array.</a:t>
            </a:r>
          </a:p>
        </p:txBody>
      </p:sp>
    </p:spTree>
    <p:extLst>
      <p:ext uri="{BB962C8B-B14F-4D97-AF65-F5344CB8AC3E}">
        <p14:creationId xmlns:p14="http://schemas.microsoft.com/office/powerpoint/2010/main" val="201782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819115C6-D531-87FD-C3BB-275456CB2041}"/>
              </a:ext>
            </a:extLst>
          </p:cNvPr>
          <p:cNvSpPr>
            <a:spLocks noGrp="1" noChangeArrowheads="1"/>
          </p:cNvSpPr>
          <p:nvPr>
            <p:ph idx="1"/>
          </p:nvPr>
        </p:nvSpPr>
        <p:spPr bwMode="auto">
          <a:xfrm>
            <a:off x="458694" y="3431778"/>
            <a:ext cx="10460556"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First-order function is a function that doesn’t accept another function as an argument and doesn’t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apple-system"/>
              </a:rPr>
              <a:t>return a function as its return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F"/>
                </a:solidFill>
                <a:effectLst/>
                <a:latin typeface="ui-monospace"/>
              </a:rPr>
              <a:t>const </a:t>
            </a:r>
            <a:r>
              <a:rPr kumimoji="0" lang="en-US" altLang="en-US" sz="2000" b="0" i="0" u="none" strike="noStrike" cap="none" normalizeH="0" baseline="0" dirty="0" err="1">
                <a:ln>
                  <a:noFill/>
                </a:ln>
                <a:solidFill>
                  <a:srgbClr val="24292F"/>
                </a:solidFill>
                <a:effectLst/>
                <a:latin typeface="ui-monospace"/>
              </a:rPr>
              <a:t>firstOrder</a:t>
            </a:r>
            <a:r>
              <a:rPr kumimoji="0" lang="en-US" altLang="en-US" sz="2000" b="0" i="0" u="none" strike="noStrike" cap="none" normalizeH="0" baseline="0" dirty="0">
                <a:ln>
                  <a:noFill/>
                </a:ln>
                <a:solidFill>
                  <a:srgbClr val="24292F"/>
                </a:solidFill>
                <a:effectLst/>
                <a:latin typeface="ui-monospace"/>
              </a:rPr>
              <a:t> = () =&gt; console.log("I am a first order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31463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some important JavaScript Unit Testing Frameworks?</a:t>
            </a:r>
            <a:endParaRPr lang="en-IN" dirty="0"/>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p:txBody>
          <a:bodyPr>
            <a:normAutofit fontScale="47500" lnSpcReduction="20000"/>
          </a:bodyPr>
          <a:lstStyle/>
          <a:p>
            <a:pPr algn="l"/>
            <a:r>
              <a:rPr lang="en-US"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b="1" i="0" dirty="0">
                <a:solidFill>
                  <a:srgbClr val="222222"/>
                </a:solidFill>
                <a:effectLst/>
                <a:latin typeface="Source Sans Pro" panose="020B0503030403020204" pitchFamily="34" charset="0"/>
              </a:rPr>
              <a:t>Unit.js:</a:t>
            </a:r>
            <a:r>
              <a:rPr lang="en-US"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Protractor, etc. Provides the full documented API of assertion list.</a:t>
            </a:r>
          </a:p>
          <a:p>
            <a:pPr algn="l"/>
            <a:r>
              <a:rPr lang="en-US" b="1" i="0" dirty="0" err="1">
                <a:solidFill>
                  <a:srgbClr val="222222"/>
                </a:solidFill>
                <a:effectLst/>
                <a:latin typeface="Source Sans Pro" panose="020B0503030403020204" pitchFamily="34" charset="0"/>
              </a:rPr>
              <a:t>QUnit</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b="1" i="0" dirty="0">
                <a:solidFill>
                  <a:srgbClr val="222222"/>
                </a:solidFill>
                <a:effectLst/>
                <a:latin typeface="Source Sans Pro" panose="020B0503030403020204" pitchFamily="34" charset="0"/>
              </a:rPr>
              <a:t>Jasmine: </a:t>
            </a:r>
            <a:r>
              <a:rPr lang="en-US"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b="1" i="0" dirty="0">
                <a:solidFill>
                  <a:srgbClr val="222222"/>
                </a:solidFill>
                <a:effectLst/>
                <a:latin typeface="Source Sans Pro" panose="020B0503030403020204" pitchFamily="34" charset="0"/>
              </a:rPr>
              <a:t>Karma: </a:t>
            </a:r>
            <a:r>
              <a:rPr lang="en-US"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You can run the test on real devices with easy debugging.</a:t>
            </a:r>
          </a:p>
          <a:p>
            <a:pPr algn="l"/>
            <a:r>
              <a:rPr lang="en-US" b="1" i="0" dirty="0">
                <a:solidFill>
                  <a:srgbClr val="222222"/>
                </a:solidFill>
                <a:effectLst/>
                <a:latin typeface="Source Sans Pro" panose="020B0503030403020204" pitchFamily="34" charset="0"/>
              </a:rPr>
              <a:t>Mocha:</a:t>
            </a:r>
            <a:r>
              <a:rPr lang="en-US"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b="1" i="0" dirty="0">
                <a:solidFill>
                  <a:srgbClr val="222222"/>
                </a:solidFill>
                <a:effectLst/>
                <a:latin typeface="Source Sans Pro" panose="020B0503030403020204" pitchFamily="34" charset="0"/>
              </a:rPr>
              <a:t>Jest:</a:t>
            </a:r>
            <a:r>
              <a:rPr lang="en-US"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b="1" i="0" dirty="0">
                <a:solidFill>
                  <a:srgbClr val="222222"/>
                </a:solidFill>
                <a:effectLst/>
                <a:latin typeface="Source Sans Pro" panose="020B0503030403020204" pitchFamily="34" charset="0"/>
              </a:rPr>
              <a:t>AVA:</a:t>
            </a:r>
            <a:r>
              <a:rPr lang="en-US"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fontScale="90000"/>
          </a:bodyPr>
          <a:lstStyle/>
          <a:p>
            <a:r>
              <a:rPr lang="en-US" dirty="0"/>
              <a:t>What are the different ways an HTML element can be accessed in a JavaScript code?</a:t>
            </a:r>
            <a:endParaRPr lang="en-IN" dirty="0"/>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Here are the ways an HTML element can be accessed in a JavaScript code: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getElementByClass</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getElementById</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idname</a:t>
            </a:r>
            <a:r>
              <a:rPr lang="en-US" b="0" i="0" dirty="0">
                <a:solidFill>
                  <a:srgbClr val="51565E"/>
                </a:solidFill>
                <a:effectLst/>
                <a:latin typeface="Roboto" panose="02000000000000000000" pitchFamily="2" charset="0"/>
              </a:rPr>
              <a:t>’): Gets an HTML element by its ID name.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getElementbyTagName</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querySelector</a:t>
            </a:r>
            <a:r>
              <a:rPr lang="en-US" b="0" i="0" dirty="0">
                <a:solidFill>
                  <a:srgbClr val="51565E"/>
                </a:solidFill>
                <a:effectLst/>
                <a:latin typeface="Roboto" panose="02000000000000000000" pitchFamily="2" charset="0"/>
              </a:rPr>
              <a:t>(): Takes CSS style selector and returns the first selected HTML element.</a:t>
            </a:r>
          </a:p>
        </p:txBody>
      </p:sp>
    </p:spTree>
    <p:extLst>
      <p:ext uri="{BB962C8B-B14F-4D97-AF65-F5344CB8AC3E}">
        <p14:creationId xmlns:p14="http://schemas.microsoft.com/office/powerpoint/2010/main" val="11365919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Passed by value and passed by reference </a:t>
            </a:r>
            <a:endParaRPr lang="en-IN" dirty="0"/>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lstStyle/>
          <a:p>
            <a:r>
              <a:rPr lang="en-US" b="0" i="0" dirty="0">
                <a:solidFill>
                  <a:srgbClr val="51565E"/>
                </a:solidFill>
                <a:effectLst/>
                <a:latin typeface="Roboto" panose="02000000000000000000" pitchFamily="2" charset="0"/>
              </a:rPr>
              <a:t>Passed By Values Are Primitive Data Types.  </a:t>
            </a:r>
          </a:p>
          <a:p>
            <a:r>
              <a:rPr lang="en-US" b="0" i="0" dirty="0">
                <a:solidFill>
                  <a:srgbClr val="51565E"/>
                </a:solidFill>
                <a:effectLst/>
                <a:latin typeface="Roboto" panose="02000000000000000000" pitchFamily="2" charset="0"/>
              </a:rPr>
              <a:t>Passed by References Are Non-primitive Data Types.</a:t>
            </a:r>
          </a:p>
        </p:txBody>
      </p:sp>
    </p:spTree>
    <p:extLst>
      <p:ext uri="{BB962C8B-B14F-4D97-AF65-F5344CB8AC3E}">
        <p14:creationId xmlns:p14="http://schemas.microsoft.com/office/powerpoint/2010/main" val="380735472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a:t>
            </a:r>
            <a:r>
              <a:rPr lang="en-IN" b="0" i="0" dirty="0" err="1">
                <a:solidFill>
                  <a:srgbClr val="272C37"/>
                </a:solidFill>
                <a:effectLst/>
                <a:latin typeface="Roboto" panose="02000000000000000000" pitchFamily="2" charset="0"/>
              </a:rPr>
              <a:t>memoization</a:t>
            </a:r>
            <a:r>
              <a:rPr lang="en-IN" b="0" i="0" dirty="0">
                <a:solidFill>
                  <a:srgbClr val="272C37"/>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In JavaScript, when we want to cache the return value of a function concerning its parameters, it is called </a:t>
            </a:r>
            <a:r>
              <a:rPr lang="en-US" b="0" i="0" dirty="0" err="1">
                <a:solidFill>
                  <a:srgbClr val="51565E"/>
                </a:solidFill>
                <a:effectLst/>
                <a:latin typeface="Roboto" panose="02000000000000000000" pitchFamily="2" charset="0"/>
              </a:rPr>
              <a:t>memoization</a:t>
            </a:r>
            <a:r>
              <a:rPr lang="en-US" b="0" i="0" dirty="0">
                <a:solidFill>
                  <a:srgbClr val="51565E"/>
                </a:solidFill>
                <a:effectLst/>
                <a:latin typeface="Roboto" panose="02000000000000000000" pitchFamily="2" charset="0"/>
              </a:rPr>
              <a:t>. It is used to speed up the application especially in case of complex, time consuming functions. </a:t>
            </a:r>
            <a:endParaRPr lang="en-IN" dirty="0"/>
          </a:p>
        </p:txBody>
      </p:sp>
    </p:spTree>
    <p:extLst>
      <p:ext uri="{BB962C8B-B14F-4D97-AF65-F5344CB8AC3E}">
        <p14:creationId xmlns:p14="http://schemas.microsoft.com/office/powerpoint/2010/main" val="36811419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654-58DC-4F74-2219-84462D07C381}"/>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client-side and server-side</a:t>
            </a:r>
            <a:endParaRPr lang="en-IN" dirty="0"/>
          </a:p>
        </p:txBody>
      </p:sp>
      <p:sp>
        <p:nvSpPr>
          <p:cNvPr id="3" name="Content Placeholder 2">
            <a:extLst>
              <a:ext uri="{FF2B5EF4-FFF2-40B4-BE49-F238E27FC236}">
                <a16:creationId xmlns:a16="http://schemas.microsoft.com/office/drawing/2014/main" id="{5C8405BB-66A9-6717-6368-7BEE313E2638}"/>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a:t>
            </a:r>
          </a:p>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 is made up of fundamental language and predefined objects that perform JavaScript in a browser. </a:t>
            </a:r>
          </a:p>
          <a:p>
            <a:pPr algn="l">
              <a:buFont typeface="Arial" panose="020B0604020202020204" pitchFamily="34" charset="0"/>
              <a:buChar char="•"/>
            </a:pPr>
            <a:r>
              <a:rPr lang="en-US" b="0" i="0" dirty="0">
                <a:solidFill>
                  <a:srgbClr val="51565E"/>
                </a:solidFill>
                <a:effectLst/>
                <a:latin typeface="Roboto" panose="02000000000000000000" pitchFamily="2" charset="0"/>
              </a:rPr>
              <a:t>Also, it is automatically included in the HTML pages where the browser understands the script.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 </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is quite similar to Client-side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can be executed on a server. </a:t>
            </a:r>
          </a:p>
          <a:p>
            <a:pPr algn="l">
              <a:buFont typeface="Arial" panose="020B0604020202020204" pitchFamily="34" charset="0"/>
              <a:buChar char="•"/>
            </a:pPr>
            <a:r>
              <a:rPr lang="en-US" b="0" i="0" dirty="0">
                <a:solidFill>
                  <a:srgbClr val="51565E"/>
                </a:solidFill>
                <a:effectLst/>
                <a:latin typeface="Roboto" panose="02000000000000000000" pitchFamily="2" charset="0"/>
              </a:rPr>
              <a:t>The server-side JavaScript is deployed once the server processing is done.</a:t>
            </a:r>
          </a:p>
        </p:txBody>
      </p:sp>
    </p:spTree>
    <p:extLst>
      <p:ext uri="{BB962C8B-B14F-4D97-AF65-F5344CB8AC3E}">
        <p14:creationId xmlns:p14="http://schemas.microsoft.com/office/powerpoint/2010/main" val="8909455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What is the prototype design pattern?</a:t>
            </a:r>
            <a:endParaRPr lang="en-IN" dirty="0"/>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Prototype design Pattern is also known as a property or prototype pattern that is used to produce different objects as well as prototypes that are replicated from a template with a specific value.</a:t>
            </a:r>
            <a:endParaRPr lang="en-IN" dirty="0"/>
          </a:p>
        </p:txBody>
      </p:sp>
    </p:spTree>
    <p:extLst>
      <p:ext uri="{BB962C8B-B14F-4D97-AF65-F5344CB8AC3E}">
        <p14:creationId xmlns:p14="http://schemas.microsoft.com/office/powerpoint/2010/main" val="16880587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73CD-6C4B-B9D7-B282-2F97E622EBCF}"/>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Prototypal vs Classical Inheritance</a:t>
            </a:r>
            <a:endParaRPr lang="en-IN" dirty="0"/>
          </a:p>
        </p:txBody>
      </p:sp>
      <p:sp>
        <p:nvSpPr>
          <p:cNvPr id="3" name="Content Placeholder 2">
            <a:extLst>
              <a:ext uri="{FF2B5EF4-FFF2-40B4-BE49-F238E27FC236}">
                <a16:creationId xmlns:a16="http://schemas.microsoft.com/office/drawing/2014/main" id="{B5B3D196-F81A-49D7-9495-4D281398E8F1}"/>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 allows any object to be cloned via an object linking method and it serves as a template for those other objects, whether they extend the parent object or not. </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 is a class that inherits from the other remaining classes.</a:t>
            </a:r>
          </a:p>
        </p:txBody>
      </p:sp>
    </p:spTree>
    <p:extLst>
      <p:ext uri="{BB962C8B-B14F-4D97-AF65-F5344CB8AC3E}">
        <p14:creationId xmlns:p14="http://schemas.microsoft.com/office/powerpoint/2010/main" val="8267358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5AC-4C69-2615-1514-63F45FC3CF51}"/>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JavaScript Design Patterns</a:t>
            </a:r>
            <a:endParaRPr lang="en-IN" dirty="0"/>
          </a:p>
        </p:txBody>
      </p:sp>
      <p:sp>
        <p:nvSpPr>
          <p:cNvPr id="3" name="Content Placeholder 2">
            <a:extLst>
              <a:ext uri="{FF2B5EF4-FFF2-40B4-BE49-F238E27FC236}">
                <a16:creationId xmlns:a16="http://schemas.microsoft.com/office/drawing/2014/main" id="{7D2C0A28-AA5E-FF99-698E-863A6A900FE1}"/>
              </a:ext>
            </a:extLst>
          </p:cNvPr>
          <p:cNvSpPr>
            <a:spLocks noGrp="1"/>
          </p:cNvSpPr>
          <p:nvPr>
            <p:ph idx="1"/>
          </p:nvPr>
        </p:nvSpPr>
        <p:spPr/>
        <p:txBody>
          <a:bodyPr/>
          <a:lstStyle/>
          <a:p>
            <a:r>
              <a:rPr lang="en-US" b="0" i="0" dirty="0">
                <a:solidFill>
                  <a:srgbClr val="51565E"/>
                </a:solidFill>
                <a:effectLst/>
                <a:latin typeface="Roboto" panose="02000000000000000000" pitchFamily="2" charset="0"/>
              </a:rPr>
              <a:t>When we build JavaScript browser applications, there might be chances to occur errors where JavaScript approaches it in a repetitive manner. This repetitive approach pattern is called JavaScript design patterns. JavaScript design patterns consist of Creational Design Pattern, Structural Design Pattern, and Behavioral Design patterns.</a:t>
            </a:r>
            <a:endParaRPr lang="en-IN" dirty="0"/>
          </a:p>
        </p:txBody>
      </p:sp>
    </p:spTree>
    <p:extLst>
      <p:ext uri="{BB962C8B-B14F-4D97-AF65-F5344CB8AC3E}">
        <p14:creationId xmlns:p14="http://schemas.microsoft.com/office/powerpoint/2010/main" val="8712222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Async/Await and Generators </a:t>
            </a:r>
            <a:endParaRPr lang="en-IN" dirty="0"/>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Async/Await</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functions are executed sequentially one after another in an easier way.</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Generators</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 functions are executed with one output at a time by the generator’s yield by yield. </a:t>
            </a:r>
          </a:p>
          <a:p>
            <a:pPr algn="l">
              <a:buFont typeface="Arial" panose="020B0604020202020204" pitchFamily="34" charset="0"/>
              <a:buChar char="•"/>
            </a:pPr>
            <a:r>
              <a:rPr lang="en-US" b="0" i="0" dirty="0">
                <a:solidFill>
                  <a:srgbClr val="51565E"/>
                </a:solidFill>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Lexical Scoping?</a:t>
            </a:r>
            <a:endParaRPr lang="en-IN" dirty="0"/>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dirty="0"/>
          </a:p>
        </p:txBody>
      </p:sp>
    </p:spTree>
    <p:extLst>
      <p:ext uri="{BB962C8B-B14F-4D97-AF65-F5344CB8AC3E}">
        <p14:creationId xmlns:p14="http://schemas.microsoft.com/office/powerpoint/2010/main" val="407361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lstStyle/>
          <a:p>
            <a:r>
              <a:rPr lang="en-US" b="0" i="0" dirty="0">
                <a:solidFill>
                  <a:srgbClr val="24292F"/>
                </a:solidFill>
                <a:effectLst/>
                <a:latin typeface="-apple-system"/>
              </a:rPr>
              <a:t>Higher-order function is a function that accepts another function as an argument or returns a function as a return value or both.</a:t>
            </a:r>
          </a:p>
          <a:p>
            <a:pPr marL="0" indent="0">
              <a:buNone/>
            </a:pPr>
            <a:endParaRPr lang="en-US" b="0" i="0" dirty="0">
              <a:solidFill>
                <a:srgbClr val="24292F"/>
              </a:solidFill>
              <a:effectLst/>
              <a:latin typeface="-apple-system"/>
            </a:endParaRPr>
          </a:p>
          <a:p>
            <a:pPr marL="457200" lvl="1" indent="0">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buNone/>
            </a:pPr>
            <a:endParaRPr lang="en-IN" sz="2000" dirty="0"/>
          </a:p>
          <a:p>
            <a:pPr marL="457200" lvl="1" indent="0">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buNone/>
            </a:pPr>
            <a:endParaRPr lang="en-IN" sz="2000" dirty="0"/>
          </a:p>
          <a:p>
            <a:pPr marL="457200" lvl="1" indent="0">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268500034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a Web Worker?</a:t>
            </a:r>
            <a:endParaRPr lang="en-IN" dirty="0"/>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When executing scripts in an HTML page, the page becomes unresponsive until the script is finished.</a:t>
            </a:r>
          </a:p>
          <a:p>
            <a:pPr algn="l"/>
            <a:r>
              <a:rPr lang="en-US" b="0" i="0" dirty="0">
                <a:solidFill>
                  <a:srgbClr val="000000"/>
                </a:solidFill>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IN" dirty="0"/>
              <a:t>https://www.w3schools.com/html/html5_webworkers.asp</a:t>
            </a:r>
          </a:p>
        </p:txBody>
      </p:sp>
    </p:spTree>
    <p:extLst>
      <p:ext uri="{BB962C8B-B14F-4D97-AF65-F5344CB8AC3E}">
        <p14:creationId xmlns:p14="http://schemas.microsoft.com/office/powerpoint/2010/main" val="3256158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lstStyle/>
          <a:p>
            <a:r>
              <a:rPr lang="en-IN" dirty="0" err="1"/>
              <a:t>Pwa</a:t>
            </a:r>
            <a:r>
              <a:rPr lang="en-IN" dirty="0"/>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PWA stands for a </a:t>
            </a:r>
            <a:r>
              <a:rPr lang="en-US" b="1" i="0" dirty="0">
                <a:solidFill>
                  <a:srgbClr val="202124"/>
                </a:solidFill>
                <a:effectLst/>
                <a:latin typeface="arial" panose="020B0604020202020204" pitchFamily="34" charset="0"/>
              </a:rPr>
              <a:t>progressive web app</a:t>
            </a:r>
            <a:r>
              <a:rPr lang="en-US" b="0" i="0" dirty="0">
                <a:solidFill>
                  <a:srgbClr val="202124"/>
                </a:solidFill>
                <a:effectLst/>
                <a:latin typeface="arial" panose="020B0604020202020204" pitchFamily="34" charset="0"/>
              </a:rPr>
              <a:t>, and it's the technology that brings web and mobile development to a new level. The basic idea behind PWA is to use browser technologies to create a web application that works offline.</a:t>
            </a:r>
          </a:p>
          <a:p>
            <a:r>
              <a:rPr lang="en-US" b="1" dirty="0">
                <a:solidFill>
                  <a:srgbClr val="202124"/>
                </a:solidFill>
                <a:latin typeface="arial" panose="020B0604020202020204" pitchFamily="34" charset="0"/>
              </a:rPr>
              <a:t>Features: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works offline, is installable, is easy to synchronize, can send push notifications</a:t>
            </a:r>
            <a:r>
              <a:rPr lang="en-US" b="0" i="0" dirty="0">
                <a:solidFill>
                  <a:srgbClr val="202124"/>
                </a:solidFill>
                <a:effectLst/>
                <a:latin typeface="arial" panose="020B0604020202020204" pitchFamily="34" charset="0"/>
              </a:rPr>
              <a:t>, etc.</a:t>
            </a:r>
            <a:endParaRPr lang="en-IN" b="1" dirty="0"/>
          </a:p>
        </p:txBody>
      </p:sp>
    </p:spTree>
    <p:extLst>
      <p:ext uri="{BB962C8B-B14F-4D97-AF65-F5344CB8AC3E}">
        <p14:creationId xmlns:p14="http://schemas.microsoft.com/office/powerpoint/2010/main" val="23534424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difference between </a:t>
            </a:r>
            <a:r>
              <a:rPr lang="en-IN" sz="4000" dirty="0" err="1">
                <a:solidFill>
                  <a:srgbClr val="000000"/>
                </a:solidFill>
                <a:effectLst/>
                <a:latin typeface="Calibri" panose="020F0502020204030204" pitchFamily="34" charset="0"/>
                <a:ea typeface="Times New Roman" panose="02020603050405020304" pitchFamily="18" charset="0"/>
              </a:rPr>
              <a:t>ViewState</a:t>
            </a:r>
            <a:r>
              <a:rPr lang="en-IN" sz="4000" dirty="0">
                <a:solidFill>
                  <a:srgbClr val="000000"/>
                </a:solidFill>
                <a:effectLst/>
                <a:latin typeface="Calibri" panose="020F0502020204030204" pitchFamily="34" charset="0"/>
                <a:ea typeface="Times New Roman" panose="02020603050405020304" pitchFamily="18" charset="0"/>
              </a:rPr>
              <a:t> and </a:t>
            </a:r>
            <a:r>
              <a:rPr lang="en-IN" sz="4000" dirty="0" err="1">
                <a:solidFill>
                  <a:srgbClr val="000000"/>
                </a:solidFill>
                <a:effectLst/>
                <a:latin typeface="Calibri" panose="020F0502020204030204" pitchFamily="34" charset="0"/>
                <a:ea typeface="Times New Roman" panose="02020603050405020304" pitchFamily="18" charset="0"/>
              </a:rPr>
              <a:t>SessionState</a:t>
            </a:r>
            <a:r>
              <a:rPr lang="en-IN" sz="4000" dirty="0">
                <a:solidFill>
                  <a:srgbClr val="000000"/>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EDD91343-33A5-2811-B46F-9266D69F67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73575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features of JavaScript.</a:t>
            </a:r>
            <a:endParaRPr lang="en-IN" sz="4000" dirty="0"/>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56524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of the advantage and disadvantages of JavaScript.</a:t>
            </a:r>
            <a:endParaRPr lang="en-IN" sz="4000" dirty="0"/>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95850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DOM? What is the use of document object?</a:t>
            </a:r>
            <a:endParaRPr lang="en-IN" sz="4000" dirty="0"/>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97839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window object?</a:t>
            </a:r>
            <a:endParaRPr lang="en-IN" sz="4000" dirty="0"/>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575781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history object?</a:t>
            </a:r>
            <a:endParaRPr lang="en-IN" sz="4000" dirty="0"/>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17581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4A8C-19D4-9661-1F43-E9A03759AAE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prototype chain</a:t>
            </a:r>
            <a:endParaRPr lang="en-IN" sz="4000" dirty="0"/>
          </a:p>
        </p:txBody>
      </p:sp>
      <p:sp>
        <p:nvSpPr>
          <p:cNvPr id="3" name="Content Placeholder 2">
            <a:extLst>
              <a:ext uri="{FF2B5EF4-FFF2-40B4-BE49-F238E27FC236}">
                <a16:creationId xmlns:a16="http://schemas.microsoft.com/office/drawing/2014/main" id="{8C0EF11B-C65B-1981-2067-91E47063BA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74273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B58-C626-17C9-1F0B-F13CEF102A3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 and === operators</a:t>
            </a:r>
            <a:endParaRPr lang="en-IN" sz="4000" dirty="0"/>
          </a:p>
        </p:txBody>
      </p:sp>
      <p:sp>
        <p:nvSpPr>
          <p:cNvPr id="3" name="Content Placeholder 2">
            <a:extLst>
              <a:ext uri="{FF2B5EF4-FFF2-40B4-BE49-F238E27FC236}">
                <a16:creationId xmlns:a16="http://schemas.microsoft.com/office/drawing/2014/main" id="{99C0B9A0-AF41-ED75-6F02-BCE07FAEF6A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376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b="0" i="0" dirty="0">
                <a:solidFill>
                  <a:srgbClr val="24292F"/>
                </a:solidFill>
                <a:effectLst/>
                <a:latin typeface="-apple-system"/>
              </a:rPr>
              <a:t>Unary function (i.e. monadic) is a function that accepts exactly one argument. It stands for a single argument accepted by a function.</a:t>
            </a:r>
          </a:p>
          <a:p>
            <a:r>
              <a:rPr lang="en-US" dirty="0"/>
              <a:t>const </a:t>
            </a:r>
            <a:r>
              <a:rPr lang="en-US" dirty="0" err="1"/>
              <a:t>unaryFunction</a:t>
            </a:r>
            <a:r>
              <a:rPr lang="en-US" dirty="0"/>
              <a:t> = (a) =&gt; console.log(a + 10); // Add 10 to the given argument and display the value</a:t>
            </a:r>
            <a:endParaRPr lang="en-IN" dirty="0"/>
          </a:p>
        </p:txBody>
      </p:sp>
    </p:spTree>
    <p:extLst>
      <p:ext uri="{BB962C8B-B14F-4D97-AF65-F5344CB8AC3E}">
        <p14:creationId xmlns:p14="http://schemas.microsoft.com/office/powerpoint/2010/main" val="419992451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lstStyle/>
          <a:p>
            <a:r>
              <a:rPr lang="en-IN" dirty="0"/>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533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double exclamation</a:t>
            </a:r>
            <a:endParaRPr lang="en-IN" sz="4000" dirty="0"/>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2677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6BC1-D5D5-35EE-543A-5D4391D39EC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the delete operator</a:t>
            </a:r>
            <a:endParaRPr lang="en-IN" sz="4000" dirty="0"/>
          </a:p>
        </p:txBody>
      </p:sp>
      <p:sp>
        <p:nvSpPr>
          <p:cNvPr id="3" name="Content Placeholder 2">
            <a:extLst>
              <a:ext uri="{FF2B5EF4-FFF2-40B4-BE49-F238E27FC236}">
                <a16:creationId xmlns:a16="http://schemas.microsoft.com/office/drawing/2014/main" id="{78472E75-8FBB-81C9-D074-D5A4FD447D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03775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3198-62EB-A3DD-1B19-769EF8C67C5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t>
            </a:r>
            <a:r>
              <a:rPr lang="en-IN" sz="4000" u="sng" dirty="0" err="1">
                <a:solidFill>
                  <a:srgbClr val="0563C1"/>
                </a:solidFill>
                <a:effectLst/>
                <a:latin typeface="Calibri" panose="020F0502020204030204" pitchFamily="34" charset="0"/>
                <a:ea typeface="Times New Roman" panose="02020603050405020304" pitchFamily="18" charset="0"/>
                <a:hlinkClick r:id="rId2"/>
              </a:rPr>
              <a:t>typeof</a:t>
            </a:r>
            <a:r>
              <a:rPr lang="en-IN" sz="4000" u="sng" dirty="0">
                <a:solidFill>
                  <a:srgbClr val="0563C1"/>
                </a:solidFill>
                <a:effectLst/>
                <a:latin typeface="Calibri" panose="020F0502020204030204" pitchFamily="34" charset="0"/>
                <a:ea typeface="Times New Roman" panose="02020603050405020304" pitchFamily="18" charset="0"/>
                <a:hlinkClick r:id="rId2"/>
              </a:rPr>
              <a:t> operator</a:t>
            </a:r>
            <a:endParaRPr lang="en-IN" sz="4000" dirty="0"/>
          </a:p>
        </p:txBody>
      </p:sp>
      <p:sp>
        <p:nvSpPr>
          <p:cNvPr id="3" name="Content Placeholder 2">
            <a:extLst>
              <a:ext uri="{FF2B5EF4-FFF2-40B4-BE49-F238E27FC236}">
                <a16:creationId xmlns:a16="http://schemas.microsoft.com/office/drawing/2014/main" id="{23317ECD-C2EF-F90B-12F3-04C2811CE1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85727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window and document</a:t>
            </a:r>
            <a:endParaRPr lang="en-IN" sz="4000" dirty="0"/>
          </a:p>
        </p:txBody>
      </p:sp>
      <p:sp>
        <p:nvSpPr>
          <p:cNvPr id="3" name="Content Placeholder 2">
            <a:extLst>
              <a:ext uri="{FF2B5EF4-FFF2-40B4-BE49-F238E27FC236}">
                <a16:creationId xmlns:a16="http://schemas.microsoft.com/office/drawing/2014/main" id="{319C16BC-B70A-7616-DC07-9EB7B25FEF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01090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00D-4F8A-1F2F-EC33-D5C1454E4BC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access history in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C8A40886-F1CC-0D2C-38BF-25582579ED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672142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40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75926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global variables</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the problems with global variables</a:t>
            </a:r>
            <a:endParaRPr lang="en-IN" sz="4000" dirty="0"/>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75381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isFinite</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endParaRPr lang="en-IN" sz="4000" dirty="0"/>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4677358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an event flow</a:t>
            </a:r>
            <a:endParaRPr lang="en-IN" sz="4000" dirty="0"/>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33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40000" lnSpcReduction="20000"/>
          </a:bodyPr>
          <a:lstStyle/>
          <a:p>
            <a:r>
              <a:rPr lang="en-US" sz="6200" b="0" i="0" dirty="0">
                <a:solidFill>
                  <a:srgbClr val="24292F"/>
                </a:solidFill>
                <a:effectLst/>
                <a:latin typeface="-apple-system"/>
              </a:rPr>
              <a:t>A </a:t>
            </a:r>
            <a:r>
              <a:rPr lang="en-US" sz="6200" b="1" i="0" dirty="0">
                <a:solidFill>
                  <a:srgbClr val="24292F"/>
                </a:solidFill>
                <a:effectLst/>
                <a:latin typeface="-apple-system"/>
              </a:rPr>
              <a:t>Pure function</a:t>
            </a:r>
            <a:r>
              <a:rPr lang="en-US" sz="6200" b="0" i="0" dirty="0">
                <a:solidFill>
                  <a:srgbClr val="24292F"/>
                </a:solidFill>
                <a:effectLst/>
                <a:latin typeface="-apple-system"/>
              </a:rPr>
              <a:t> is a function where the return value is only determined by its arguments without any side effects. </a:t>
            </a:r>
            <a:r>
              <a:rPr lang="en-US" sz="6200" b="0" i="0" dirty="0" err="1">
                <a:solidFill>
                  <a:srgbClr val="24292F"/>
                </a:solidFill>
                <a:effectLst/>
                <a:latin typeface="-apple-system"/>
              </a:rPr>
              <a:t>i.e</a:t>
            </a:r>
            <a:r>
              <a:rPr lang="en-US" sz="6200" b="0" i="0" dirty="0">
                <a:solidFill>
                  <a:srgbClr val="24292F"/>
                </a:solidFill>
                <a:effectLst/>
                <a:latin typeface="-apple-system"/>
              </a:rPr>
              <a:t>, If you call a function with the same arguments 'n' number of times and 'n' number of places in the application then it will always return the same value.</a:t>
            </a:r>
          </a:p>
          <a:p>
            <a:r>
              <a:rPr lang="en-IN" dirty="0"/>
              <a:t>//Impure</a:t>
            </a:r>
          </a:p>
          <a:p>
            <a:r>
              <a:rPr lang="en-IN" dirty="0"/>
              <a:t>let </a:t>
            </a:r>
            <a:r>
              <a:rPr lang="en-IN" dirty="0" err="1"/>
              <a:t>numberArray</a:t>
            </a:r>
            <a:r>
              <a:rPr lang="en-IN" dirty="0"/>
              <a:t> = [];</a:t>
            </a:r>
          </a:p>
          <a:p>
            <a:r>
              <a:rPr lang="en-IN" dirty="0" err="1"/>
              <a:t>const</a:t>
            </a:r>
            <a:r>
              <a:rPr lang="en-IN" dirty="0"/>
              <a:t> </a:t>
            </a:r>
            <a:r>
              <a:rPr lang="en-IN" dirty="0" err="1"/>
              <a:t>impureAddNumber</a:t>
            </a:r>
            <a:r>
              <a:rPr lang="en-IN" dirty="0"/>
              <a:t> = (number) =&gt; </a:t>
            </a:r>
            <a:r>
              <a:rPr lang="en-IN" dirty="0" err="1"/>
              <a:t>numberArray.push</a:t>
            </a:r>
            <a:r>
              <a:rPr lang="en-IN" dirty="0"/>
              <a:t>(number);</a:t>
            </a:r>
          </a:p>
          <a:p>
            <a:r>
              <a:rPr lang="en-IN" dirty="0"/>
              <a:t>//Pure</a:t>
            </a:r>
          </a:p>
          <a:p>
            <a:r>
              <a:rPr lang="en-IN" dirty="0" err="1"/>
              <a:t>const</a:t>
            </a:r>
            <a:r>
              <a:rPr lang="en-IN" dirty="0"/>
              <a:t> </a:t>
            </a:r>
            <a:r>
              <a:rPr lang="en-IN" dirty="0" err="1"/>
              <a:t>pureAddNumber</a:t>
            </a:r>
            <a:r>
              <a:rPr lang="en-IN" dirty="0"/>
              <a:t> = (number) =&gt; (</a:t>
            </a:r>
            <a:r>
              <a:rPr lang="en-IN" dirty="0" err="1"/>
              <a:t>argNumberArray</a:t>
            </a:r>
            <a:r>
              <a:rPr lang="en-IN" dirty="0"/>
              <a:t>) =&gt;</a:t>
            </a:r>
          </a:p>
          <a:p>
            <a:r>
              <a:rPr lang="en-IN" dirty="0"/>
              <a:t>  </a:t>
            </a:r>
            <a:r>
              <a:rPr lang="en-IN" dirty="0" err="1"/>
              <a:t>argNumberArray.concat</a:t>
            </a:r>
            <a:r>
              <a:rPr lang="en-IN" dirty="0"/>
              <a:t>([number]);</a:t>
            </a:r>
          </a:p>
          <a:p>
            <a:endParaRPr lang="en-IN" dirty="0"/>
          </a:p>
          <a:p>
            <a:r>
              <a:rPr lang="en-IN" dirty="0"/>
              <a:t>//Display the results</a:t>
            </a:r>
          </a:p>
          <a:p>
            <a:r>
              <a:rPr lang="en-IN" dirty="0"/>
              <a:t>console.log(</a:t>
            </a:r>
            <a:r>
              <a:rPr lang="en-IN" dirty="0" err="1"/>
              <a:t>impureAddNumber</a:t>
            </a:r>
            <a:r>
              <a:rPr lang="en-IN" dirty="0"/>
              <a:t>(6)); // returns 1</a:t>
            </a:r>
          </a:p>
          <a:p>
            <a:r>
              <a:rPr lang="en-IN" dirty="0"/>
              <a:t>console.log(</a:t>
            </a:r>
            <a:r>
              <a:rPr lang="en-IN" dirty="0" err="1"/>
              <a:t>numberArray</a:t>
            </a:r>
            <a:r>
              <a:rPr lang="en-IN" dirty="0"/>
              <a:t>); // returns [6]</a:t>
            </a:r>
          </a:p>
          <a:p>
            <a:r>
              <a:rPr lang="en-IN" dirty="0"/>
              <a:t>console.log(</a:t>
            </a:r>
            <a:r>
              <a:rPr lang="en-IN" dirty="0" err="1"/>
              <a:t>pureAddNumber</a:t>
            </a:r>
            <a:r>
              <a:rPr lang="en-IN" dirty="0"/>
              <a:t>(7)(</a:t>
            </a:r>
            <a:r>
              <a:rPr lang="en-IN" dirty="0" err="1"/>
              <a:t>numberArray</a:t>
            </a:r>
            <a:r>
              <a:rPr lang="en-IN" dirty="0"/>
              <a:t>)); // returns [6, 7]</a:t>
            </a:r>
          </a:p>
          <a:p>
            <a:r>
              <a:rPr lang="en-IN" dirty="0"/>
              <a:t>console.log(</a:t>
            </a:r>
            <a:r>
              <a:rPr lang="en-IN" dirty="0" err="1"/>
              <a:t>numberArray</a:t>
            </a:r>
            <a:r>
              <a:rPr lang="en-IN" dirty="0"/>
              <a:t>); // returns [6]</a:t>
            </a:r>
          </a:p>
        </p:txBody>
      </p:sp>
    </p:spTree>
    <p:extLst>
      <p:ext uri="{BB962C8B-B14F-4D97-AF65-F5344CB8AC3E}">
        <p14:creationId xmlns:p14="http://schemas.microsoft.com/office/powerpoint/2010/main" val="371305322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D2FB-6038-970D-AF36-98B256DFC85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find operating system details</a:t>
            </a:r>
            <a:endParaRPr lang="en-IN" sz="4000" dirty="0"/>
          </a:p>
        </p:txBody>
      </p:sp>
      <p:sp>
        <p:nvSpPr>
          <p:cNvPr id="3" name="Content Placeholder 2">
            <a:extLst>
              <a:ext uri="{FF2B5EF4-FFF2-40B4-BE49-F238E27FC236}">
                <a16:creationId xmlns:a16="http://schemas.microsoft.com/office/drawing/2014/main" id="{DA59ECA1-D708-52D7-82B6-309630CE99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500158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document load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DOMContentLoaded</a:t>
            </a:r>
            <a:r>
              <a:rPr lang="en-IN" sz="4000" u="sng" dirty="0">
                <a:solidFill>
                  <a:srgbClr val="0563C1"/>
                </a:solidFill>
                <a:effectLst/>
                <a:latin typeface="Calibri" panose="020F0502020204030204" pitchFamily="34" charset="0"/>
                <a:ea typeface="Times New Roman" panose="02020603050405020304" pitchFamily="18" charset="0"/>
                <a:hlinkClick r:id="rId2"/>
              </a:rPr>
              <a:t> events</a:t>
            </a:r>
            <a:endParaRPr lang="en-IN" sz="4000" dirty="0"/>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2500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tools or techniques used for debugging JavaScript code</a:t>
            </a:r>
            <a:endParaRPr lang="en-IN" sz="4000" dirty="0"/>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03180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pros and cons of promises over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callbacks</a:t>
            </a:r>
            <a:endParaRPr lang="en-IN" sz="4000" dirty="0"/>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05238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64654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compiled or interpreted language</a:t>
            </a:r>
            <a:endParaRPr lang="en-IN" sz="4000" dirty="0"/>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776094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case-sensitive language</a:t>
            </a:r>
            <a:endParaRPr lang="en-IN" sz="4000" dirty="0"/>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242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62D0-B23E-85A8-B1B1-8206A7B8C9A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Who created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5D0C66EE-D1DE-E7BC-0BE5-F880E8EF56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52875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8B3C-A76D-9EAF-7595-7D0D1D471FF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preventDefault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stopPropagation</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2"/>
              </a:rPr>
              <a:t>method</a:t>
            </a:r>
            <a:endParaRPr lang="en-IN" sz="4000" dirty="0"/>
          </a:p>
        </p:txBody>
      </p:sp>
      <p:sp>
        <p:nvSpPr>
          <p:cNvPr id="3" name="Content Placeholder 2">
            <a:extLst>
              <a:ext uri="{FF2B5EF4-FFF2-40B4-BE49-F238E27FC236}">
                <a16:creationId xmlns:a16="http://schemas.microsoft.com/office/drawing/2014/main" id="{17D44673-69E4-10F4-F33F-1414E7DF3F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31303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BOM(Browser Object Model)</a:t>
            </a:r>
            <a:endParaRPr lang="en-IN" sz="4000" dirty="0"/>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612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lstStyle/>
          <a:p>
            <a:r>
              <a:rPr lang="en-US" b="0" i="0" dirty="0">
                <a:solidFill>
                  <a:srgbClr val="24292F"/>
                </a:solidFill>
                <a:effectLst/>
                <a:latin typeface="-apple-system"/>
              </a:rPr>
              <a:t>IFE (Immediately Invoked Function Expression) is a JavaScript function that runs as soon as it is defined. The signature of it would be as below,</a:t>
            </a:r>
          </a:p>
          <a:p>
            <a:r>
              <a:rPr lang="en-IN" dirty="0"/>
              <a:t>(function () {</a:t>
            </a:r>
          </a:p>
          <a:p>
            <a:r>
              <a:rPr lang="en-IN" dirty="0"/>
              <a:t>  // logic here</a:t>
            </a:r>
          </a:p>
          <a:p>
            <a:r>
              <a:rPr lang="en-IN" dirty="0"/>
              <a:t>})();</a:t>
            </a:r>
          </a:p>
        </p:txBody>
      </p:sp>
    </p:spTree>
    <p:extLst>
      <p:ext uri="{BB962C8B-B14F-4D97-AF65-F5344CB8AC3E}">
        <p14:creationId xmlns:p14="http://schemas.microsoft.com/office/powerpoint/2010/main" val="33518509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setTimeout</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setInterval</a:t>
            </a:r>
            <a:endParaRPr lang="en-IN" sz="4000" dirty="0"/>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71913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Why is JavaScript treated as Single threaded</a:t>
            </a:r>
            <a:endParaRPr lang="en-IN" sz="4000" dirty="0"/>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782892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59747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83D4-A3A9-CADC-9493-16618C7499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a:t>
            </a:r>
            <a:r>
              <a:rPr lang="en-IN" sz="4000" u="sng" dirty="0" err="1">
                <a:solidFill>
                  <a:srgbClr val="0563C1"/>
                </a:solidFill>
                <a:effectLst/>
                <a:latin typeface="Calibri" panose="020F0502020204030204" pitchFamily="34" charset="0"/>
                <a:ea typeface="Times New Roman" panose="02020603050405020304" pitchFamily="18" charset="0"/>
                <a:hlinkClick r:id="rId2"/>
              </a:rPr>
              <a:t>JSON.stringify</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JSON.parse</a:t>
            </a:r>
            <a:endParaRPr lang="en-IN" sz="4000" dirty="0"/>
          </a:p>
        </p:txBody>
      </p:sp>
      <p:sp>
        <p:nvSpPr>
          <p:cNvPr id="3" name="Content Placeholder 2">
            <a:extLst>
              <a:ext uri="{FF2B5EF4-FFF2-40B4-BE49-F238E27FC236}">
                <a16:creationId xmlns:a16="http://schemas.microsoft.com/office/drawing/2014/main" id="{956AA261-2564-807B-F112-F577A5924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951034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40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40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0763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pass by value and pass by reference?</a:t>
            </a:r>
            <a:endParaRPr lang="en-IN" sz="4000" dirty="0"/>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96138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setTimeout</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err="1">
                <a:solidFill>
                  <a:srgbClr val="0563C1"/>
                </a:solidFill>
                <a:effectLst/>
                <a:latin typeface="Calibri" panose="020F0502020204030204" pitchFamily="34" charset="0"/>
                <a:ea typeface="Times New Roman" panose="02020603050405020304" pitchFamily="18" charset="0"/>
              </a:rPr>
              <a:t>setImmediate</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process.nextTick</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86572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91301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045773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0" dirty="0">
                          <a:effectLst/>
                        </a:rPr>
                        <a:t>First-Class Function</a:t>
                      </a:r>
                    </a:p>
                  </a:txBody>
                  <a:tcPr marL="81274" marR="81274" marT="81274" marB="81274" anchor="ctr"/>
                </a:tc>
                <a:tc>
                  <a:txBody>
                    <a:bodyPr/>
                    <a:lstStyle/>
                    <a:p>
                      <a:pPr algn="ctr" fontAlgn="base"/>
                      <a:r>
                        <a:rPr lang="en-IN" sz="2000" b="0"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treated as a variable that can be assigned to any other variable or passed as an argument.</a:t>
                      </a:r>
                    </a:p>
                  </a:txBody>
                  <a:tcPr marL="81274" marR="81274" marT="113783" marB="113783" anchor="ctr"/>
                </a:tc>
                <a:tc>
                  <a:txBody>
                    <a:bodyPr/>
                    <a:lstStyle/>
                    <a:p>
                      <a:pPr algn="l" fontAlgn="base"/>
                      <a:r>
                        <a:rPr lang="en-US" sz="2000" b="0" dirty="0">
                          <a:effectLst/>
                        </a:rPr>
                        <a:t>The function receives another function as an argument or returns First-order a new function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dirty="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29657299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8922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985614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45544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911929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72401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5FD-B9C4-056D-FE99-4E8888A3971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polyfill</a:t>
            </a:r>
            <a:endParaRPr lang="en-IN" sz="4000" dirty="0"/>
          </a:p>
        </p:txBody>
      </p:sp>
      <p:sp>
        <p:nvSpPr>
          <p:cNvPr id="3" name="Content Placeholder 2">
            <a:extLst>
              <a:ext uri="{FF2B5EF4-FFF2-40B4-BE49-F238E27FC236}">
                <a16:creationId xmlns:a16="http://schemas.microsoft.com/office/drawing/2014/main" id="{CDBDEE9F-A7F5-95FE-B252-699CA96899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842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70000" lnSpcReduction="20000"/>
          </a:bodyPr>
          <a:lstStyle/>
          <a:p>
            <a:r>
              <a:rPr lang="en-US" b="0" i="0" dirty="0">
                <a:solidFill>
                  <a:srgbClr val="273239"/>
                </a:solidFill>
                <a:effectLst/>
                <a:latin typeface="urw-din"/>
              </a:rPr>
              <a:t>It is a function that does not have any name associated with it. 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pPr marL="457200" lvl="1" indent="0">
              <a:buNone/>
            </a:pPr>
            <a:r>
              <a:rPr lang="en-US" dirty="0"/>
              <a:t>var greet = function (platform) {</a:t>
            </a:r>
          </a:p>
          <a:p>
            <a:pPr marL="457200" lvl="1" indent="0">
              <a:buNone/>
            </a:pPr>
            <a:r>
              <a:rPr lang="en-US" dirty="0"/>
              <a:t>        console.log("Welcome to ", platform);</a:t>
            </a:r>
          </a:p>
          <a:p>
            <a:pPr marL="457200" lvl="1" indent="0">
              <a:buNone/>
            </a:pPr>
            <a:r>
              <a:rPr lang="en-US" dirty="0"/>
              <a:t>    };</a:t>
            </a:r>
          </a:p>
          <a:p>
            <a:pPr marL="457200" lvl="1" indent="0">
              <a:buNone/>
            </a:pPr>
            <a:r>
              <a:rPr lang="en-US" dirty="0"/>
              <a:t>      </a:t>
            </a:r>
          </a:p>
          <a:p>
            <a:pPr marL="457200" lvl="1" indent="0">
              <a:buNone/>
            </a:pPr>
            <a:r>
              <a:rPr lang="en-US" dirty="0"/>
              <a:t>    greet("</a:t>
            </a:r>
            <a:r>
              <a:rPr lang="en-US" dirty="0" err="1"/>
              <a:t>GeeksforGeeks</a:t>
            </a:r>
            <a:r>
              <a:rPr lang="en-US" dirty="0"/>
              <a:t>!");</a:t>
            </a:r>
          </a:p>
          <a:p>
            <a:endParaRPr lang="en-IN" dirty="0"/>
          </a:p>
        </p:txBody>
      </p:sp>
    </p:spTree>
    <p:extLst>
      <p:ext uri="{BB962C8B-B14F-4D97-AF65-F5344CB8AC3E}">
        <p14:creationId xmlns:p14="http://schemas.microsoft.com/office/powerpoint/2010/main" val="18585253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lstStyle/>
          <a:p>
            <a:r>
              <a:rPr lang="en-IN"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lstStyle/>
          <a:p>
            <a:r>
              <a:rPr lang="en-US" b="0" i="0" dirty="0">
                <a:solidFill>
                  <a:srgbClr val="000000"/>
                </a:solidFill>
                <a:effectLst/>
                <a:latin typeface="Nunito" panose="020B0604020202020204" pitchFamily="2" charset="0"/>
              </a:rPr>
              <a:t>JavaScript 1.2 introduces the concept of </a:t>
            </a:r>
            <a:r>
              <a:rPr lang="en-US" b="1" i="0" dirty="0">
                <a:solidFill>
                  <a:srgbClr val="000000"/>
                </a:solidFill>
                <a:effectLst/>
                <a:latin typeface="Nunito" panose="020B0604020202020204" pitchFamily="2" charset="0"/>
              </a:rPr>
              <a:t>function literals</a:t>
            </a:r>
            <a:r>
              <a:rPr lang="en-US" b="0" i="0" dirty="0">
                <a:solidFill>
                  <a:srgbClr val="000000"/>
                </a:solidFill>
                <a:effectLst/>
                <a:latin typeface="Nunito" panose="020B0604020202020204" pitchFamily="2" charset="0"/>
              </a:rPr>
              <a:t> which is another new way of defining functions. </a:t>
            </a:r>
          </a:p>
          <a:p>
            <a:r>
              <a:rPr lang="en-US" b="0" i="0" dirty="0">
                <a:solidFill>
                  <a:srgbClr val="000000"/>
                </a:solidFill>
                <a:effectLst/>
                <a:latin typeface="Nunito" panose="020B0604020202020204" pitchFamily="2" charset="0"/>
              </a:rPr>
              <a:t>A function literal is an expression that defines an unnamed function.</a:t>
            </a:r>
          </a:p>
          <a:p>
            <a:pPr marL="0" indent="0">
              <a:buNone/>
            </a:pPr>
            <a:endParaRPr lang="en-US" b="0" i="0" dirty="0">
              <a:solidFill>
                <a:srgbClr val="000000"/>
              </a:solidFill>
              <a:effectLst/>
              <a:latin typeface="Nunito" panose="020B0604020202020204" pitchFamily="2" charset="0"/>
            </a:endParaRP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IN" dirty="0"/>
          </a:p>
        </p:txBody>
      </p:sp>
    </p:spTree>
    <p:extLst>
      <p:ext uri="{BB962C8B-B14F-4D97-AF65-F5344CB8AC3E}">
        <p14:creationId xmlns:p14="http://schemas.microsoft.com/office/powerpoint/2010/main" val="237201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a:t>
            </a:r>
            <a:r>
              <a:rPr lang="en-US" b="1" i="0" dirty="0">
                <a:solidFill>
                  <a:srgbClr val="212529"/>
                </a:solidFill>
                <a:effectLst/>
                <a:latin typeface="Roboto" panose="02000000000000000000" pitchFamily="2" charset="0"/>
              </a:rPr>
              <a:t>interpreted scripting language</a:t>
            </a:r>
            <a:r>
              <a:rPr lang="en-US" b="0" i="0" dirty="0">
                <a:solidFill>
                  <a:srgbClr val="212529"/>
                </a:solidFill>
                <a:effectLst/>
                <a:latin typeface="Roboto" panose="02000000000000000000" pitchFamily="2" charset="0"/>
              </a:rPr>
              <a:t>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all the same thing.</a:t>
            </a:r>
            <a:endParaRPr lang="en-IN" dirty="0"/>
          </a:p>
        </p:txBody>
      </p:sp>
    </p:spTree>
    <p:extLst>
      <p:ext uri="{BB962C8B-B14F-4D97-AF65-F5344CB8AC3E}">
        <p14:creationId xmlns:p14="http://schemas.microsoft.com/office/powerpoint/2010/main" val="97247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000" b="1" i="0" dirty="0">
                <a:solidFill>
                  <a:srgbClr val="5F6368"/>
                </a:solidFill>
                <a:effectLst/>
                <a:latin typeface="arial" panose="020B0604020202020204" pitchFamily="34" charset="0"/>
              </a:rPr>
              <a:t>Arrow functions are more (and less) than just a shorthand to anonymous functions</a:t>
            </a:r>
            <a:r>
              <a:rPr lang="en-US" sz="2000" b="0" i="0" dirty="0">
                <a:solidFill>
                  <a:srgbClr val="4D5156"/>
                </a:solidFill>
                <a:effectLst/>
                <a:latin typeface="arial" panose="020B0604020202020204" pitchFamily="34" charset="0"/>
              </a:rPr>
              <a:t>; </a:t>
            </a:r>
            <a:endParaRPr lang="en-US" sz="2000" b="1" i="0" dirty="0">
              <a:solidFill>
                <a:srgbClr val="202124"/>
              </a:solidFill>
              <a:effectLst/>
              <a:latin typeface="arial" panose="020B0604020202020204" pitchFamily="34" charset="0"/>
            </a:endParaRPr>
          </a:p>
          <a:p>
            <a:r>
              <a:rPr lang="en-US" sz="2000" b="1" i="0" dirty="0">
                <a:solidFill>
                  <a:srgbClr val="202124"/>
                </a:solidFill>
                <a:effectLst/>
                <a:latin typeface="arial" panose="020B0604020202020204" pitchFamily="34" charset="0"/>
              </a:rPr>
              <a:t>An arrow function can be defined in a line, while in the anonymous function we need more than 3 lines for the execution of one statement</a:t>
            </a:r>
            <a:r>
              <a:rPr lang="en-US" sz="2000" b="0" i="0" dirty="0">
                <a:solidFill>
                  <a:srgbClr val="202124"/>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60415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lstStyle/>
          <a:p>
            <a:r>
              <a:rPr lang="en-US" dirty="0"/>
              <a:t>Use function in the global scope and for </a:t>
            </a:r>
            <a:r>
              <a:rPr lang="en-US" dirty="0" err="1"/>
              <a:t>Object.prototype</a:t>
            </a:r>
            <a:r>
              <a:rPr lang="en-US" dirty="0"/>
              <a:t> properties.</a:t>
            </a:r>
          </a:p>
          <a:p>
            <a:r>
              <a:rPr lang="en-US" dirty="0"/>
              <a:t>Use class for object constructors.</a:t>
            </a:r>
          </a:p>
          <a:p>
            <a:r>
              <a:rPr lang="en-US" dirty="0"/>
              <a:t>Use =&gt; everywhere else.</a:t>
            </a:r>
            <a:endParaRPr lang="en-IN" dirty="0"/>
          </a:p>
        </p:txBody>
      </p:sp>
    </p:spTree>
    <p:extLst>
      <p:ext uri="{BB962C8B-B14F-4D97-AF65-F5344CB8AC3E}">
        <p14:creationId xmlns:p14="http://schemas.microsoft.com/office/powerpoint/2010/main" val="376770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Arrow functions were introduced in ES6.</a:t>
            </a:r>
          </a:p>
          <a:p>
            <a:pPr algn="l"/>
            <a:r>
              <a:rPr lang="en-US" b="0" i="0" dirty="0">
                <a:solidFill>
                  <a:srgbClr val="000000"/>
                </a:solidFill>
                <a:effectLst/>
                <a:latin typeface="Verdana" panose="020B0604030504040204" pitchFamily="34" charset="0"/>
              </a:rPr>
              <a:t>Arrow functions allow us to write shorter function syntax:</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6928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dirty="0"/>
              <a:t>Anonymous Function</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1561631" y="2916033"/>
            <a:ext cx="841192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239342360"/>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dirty="0">
                          <a:effectLst/>
                        </a:rPr>
                        <a:t>Named Functions</a:t>
                      </a:r>
                      <a:endParaRPr lang="en-IN" sz="1400" b="0" dirty="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without a name or identifier 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having a name or identifier 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never hoisted (loaded into memory at compilation).</a:t>
                      </a:r>
                    </a:p>
                  </a:txBody>
                  <a:tcPr marL="59430" marR="59430" marT="83202" marB="83202" anchor="ctr"/>
                </a:tc>
                <a:tc>
                  <a:txBody>
                    <a:bodyPr/>
                    <a:lstStyle/>
                    <a:p>
                      <a:pPr algn="l" fontAlgn="base"/>
                      <a:r>
                        <a:rPr lang="en-US" sz="1400" b="0" dirty="0">
                          <a:effectLst/>
                        </a:rPr>
                        <a:t>Named functions are hoisted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can only call it after the declaration line.</a:t>
                      </a:r>
                    </a:p>
                  </a:txBody>
                  <a:tcPr marL="59430" marR="59430" marT="83202" marB="83202" anchor="ctr"/>
                </a:tc>
                <a:tc>
                  <a:txBody>
                    <a:bodyPr/>
                    <a:lstStyle/>
                    <a:p>
                      <a:pPr algn="l" fontAlgn="base"/>
                      <a:r>
                        <a:rPr lang="en-US" sz="1400" b="0" dirty="0">
                          <a:effectLst/>
                        </a:rPr>
                        <a:t>A name function can be invoked before declaration.</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dirty="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dirty="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rgbClr val="C00000"/>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600" b="0" i="0" dirty="0">
                <a:solidFill>
                  <a:srgbClr val="273239"/>
                </a:solidFill>
                <a:effectLst/>
                <a:latin typeface="urw-din"/>
              </a:rPr>
              <a:t>A programming language is said to have First-class functions </a:t>
            </a:r>
            <a:r>
              <a:rPr lang="en-US" sz="1600" b="1" i="0" dirty="0">
                <a:solidFill>
                  <a:srgbClr val="273239"/>
                </a:solidFill>
                <a:effectLst/>
                <a:latin typeface="urw-din"/>
              </a:rPr>
              <a:t>if functions in that language are treated like other variables</a:t>
            </a:r>
            <a:r>
              <a:rPr lang="en-US" sz="1600" b="0" i="0" dirty="0">
                <a:solidFill>
                  <a:srgbClr val="273239"/>
                </a:solidFill>
                <a:effectLst/>
                <a:latin typeface="urw-din"/>
              </a:rPr>
              <a:t>. So the functions can be assigned to any other variable or passed as an argument or can be returned by another function. </a:t>
            </a:r>
          </a:p>
          <a:p>
            <a:r>
              <a:rPr lang="en-US" sz="1600" b="0" i="0" dirty="0">
                <a:solidFill>
                  <a:srgbClr val="273239"/>
                </a:solidFill>
                <a:effectLst/>
                <a:latin typeface="urw-din"/>
              </a:rPr>
              <a:t>JavaScript treat function as a first-class-citizens. This means that functions are simply a value and are just another type of object.</a:t>
            </a:r>
          </a:p>
          <a:p>
            <a:endParaRPr lang="en-US" sz="1200" b="0" i="0" dirty="0">
              <a:solidFill>
                <a:srgbClr val="273239"/>
              </a:solidFill>
              <a:effectLst/>
              <a:latin typeface="urw-din"/>
            </a:endParaRPr>
          </a:p>
          <a:p>
            <a:pPr marL="457200" lvl="1" indent="0">
              <a:spcBef>
                <a:spcPts val="0"/>
              </a:spcBef>
              <a:buNone/>
            </a:pPr>
            <a:r>
              <a:rPr lang="en-IN" sz="1200" dirty="0"/>
              <a:t>1. </a:t>
            </a:r>
            <a:r>
              <a:rPr lang="en-IN" sz="1200" dirty="0" err="1"/>
              <a:t>const</a:t>
            </a:r>
            <a:r>
              <a:rPr lang="en-IN" sz="1200" dirty="0"/>
              <a:t> </a:t>
            </a:r>
            <a:r>
              <a:rPr lang="en-IN" sz="1200" dirty="0" err="1"/>
              <a:t>Arithmetics</a:t>
            </a:r>
            <a:r>
              <a:rPr lang="en-IN" sz="1200" dirty="0"/>
              <a:t> = {</a:t>
            </a:r>
          </a:p>
          <a:p>
            <a:pPr marL="457200" lvl="1" indent="0">
              <a:spcBef>
                <a:spcPts val="0"/>
              </a:spcBef>
              <a:buNone/>
            </a:pPr>
            <a:r>
              <a:rPr lang="en-IN" sz="1200" dirty="0"/>
              <a:t>	add: (a, b) =&gt;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r>
              <a:rPr lang="en-IN" sz="1200" dirty="0"/>
              <a:t>	subtract: (a, b) =&gt; {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endParaRPr lang="en-IN" sz="1200" dirty="0"/>
          </a:p>
          <a:p>
            <a:pPr marL="457200" lvl="1" indent="0">
              <a:spcBef>
                <a:spcPts val="0"/>
              </a:spcBef>
              <a:buNone/>
            </a:pPr>
            <a:r>
              <a:rPr lang="en-IN" sz="1200" dirty="0"/>
              <a:t>}</a:t>
            </a:r>
          </a:p>
          <a:p>
            <a:pPr marL="457200" lvl="1" indent="0">
              <a:spcBef>
                <a:spcPts val="0"/>
              </a:spcBef>
              <a:buNone/>
            </a:pPr>
            <a:r>
              <a:rPr lang="en-IN" sz="1200" dirty="0" err="1"/>
              <a:t>document.write</a:t>
            </a:r>
            <a:r>
              <a:rPr lang="en-IN" sz="1200" dirty="0"/>
              <a:t>(</a:t>
            </a:r>
            <a:r>
              <a:rPr lang="en-IN" sz="1200" dirty="0" err="1"/>
              <a:t>Arithmetics.add</a:t>
            </a:r>
            <a:r>
              <a:rPr lang="en-IN" sz="1200" dirty="0"/>
              <a:t>(100, 100) + "&lt;</a:t>
            </a:r>
            <a:r>
              <a:rPr lang="en-IN" sz="1200" dirty="0" err="1"/>
              <a:t>br</a:t>
            </a:r>
            <a:r>
              <a:rPr lang="en-IN" sz="1200" dirty="0"/>
              <a:t>&gt;");</a:t>
            </a:r>
          </a:p>
          <a:p>
            <a:pPr marL="457200" lvl="1" indent="0">
              <a:spcBef>
                <a:spcPts val="0"/>
              </a:spcBef>
              <a:buNone/>
            </a:pPr>
            <a:endParaRPr lang="en-IN" sz="1200" dirty="0"/>
          </a:p>
          <a:p>
            <a:pPr marL="457200" lvl="1" indent="0">
              <a:spcBef>
                <a:spcPts val="0"/>
              </a:spcBef>
              <a:buNone/>
            </a:pPr>
            <a:r>
              <a:rPr lang="en-IN" sz="1200" dirty="0"/>
              <a:t>2. </a:t>
            </a:r>
            <a:r>
              <a:rPr lang="en-IN" sz="1200" dirty="0" err="1"/>
              <a:t>const</a:t>
            </a:r>
            <a:r>
              <a:rPr lang="en-IN" sz="1200" dirty="0"/>
              <a:t> Geek=(</a:t>
            </a:r>
            <a:r>
              <a:rPr lang="en-IN" sz="1200" dirty="0" err="1"/>
              <a:t>a,b</a:t>
            </a:r>
            <a:r>
              <a:rPr lang="en-IN" sz="1200" dirty="0"/>
              <a:t>)=&gt;{</a:t>
            </a:r>
          </a:p>
          <a:p>
            <a:pPr marL="457200" lvl="1" indent="0">
              <a:spcBef>
                <a:spcPts val="0"/>
              </a:spcBef>
              <a:buNone/>
            </a:pPr>
            <a:r>
              <a:rPr lang="en-IN" sz="1200" dirty="0"/>
              <a:t>	return (a+” ”+b);</a:t>
            </a:r>
          </a:p>
          <a:p>
            <a:pPr marL="457200" lvl="1" indent="0">
              <a:spcBef>
                <a:spcPts val="0"/>
              </a:spcBef>
              <a:buNone/>
            </a:pPr>
            <a:r>
              <a:rPr lang="en-IN" sz="1200" dirty="0"/>
              <a:t>}</a:t>
            </a:r>
          </a:p>
          <a:p>
            <a:pPr marL="457200" lvl="1" indent="0">
              <a:spcBef>
                <a:spcPts val="0"/>
              </a:spcBef>
              <a:buNone/>
            </a:pPr>
            <a:r>
              <a:rPr lang="en-IN" sz="1200" dirty="0" err="1"/>
              <a:t>console.og</a:t>
            </a:r>
            <a:r>
              <a:rPr lang="en-IN" sz="1200" dirty="0"/>
              <a:t>(Geek(“</a:t>
            </a:r>
            <a:r>
              <a:rPr lang="en-IN" sz="1200" dirty="0" err="1"/>
              <a:t>vikash</a:t>
            </a:r>
            <a:r>
              <a:rPr lang="en-IN" sz="1200" dirty="0"/>
              <a:t>”,”</a:t>
            </a:r>
            <a:r>
              <a:rPr lang="en-IN" sz="1200" dirty="0" err="1"/>
              <a:t>chaudhar</a:t>
            </a:r>
            <a:r>
              <a:rPr lang="en-IN" sz="1200" dirty="0"/>
              <a:t>”);</a:t>
            </a:r>
          </a:p>
        </p:txBody>
      </p:sp>
    </p:spTree>
    <p:extLst>
      <p:ext uri="{BB962C8B-B14F-4D97-AF65-F5344CB8AC3E}">
        <p14:creationId xmlns:p14="http://schemas.microsoft.com/office/powerpoint/2010/main" val="289729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transformation of the function of multiple arguments into several functions of a single argument in sequence.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err="1">
                <a:solidFill>
                  <a:srgbClr val="373E3F"/>
                </a:solidFill>
                <a:effectLst/>
                <a:latin typeface="-apple-system"/>
              </a:rPr>
              <a:t>ntroduced</a:t>
            </a:r>
            <a:r>
              <a:rPr lang="en-US" b="0" i="0" dirty="0">
                <a:solidFill>
                  <a:srgbClr val="373E3F"/>
                </a:solidFill>
                <a:effectLst/>
                <a:latin typeface="-apple-system"/>
              </a:rPr>
              <a:t>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A5B6CD-A76D-3086-CC72-3B69D4152776}"/>
              </a:ext>
            </a:extLst>
          </p:cNvPr>
          <p:cNvSpPr>
            <a:spLocks noGrp="1"/>
          </p:cNvSpPr>
          <p:nvPr>
            <p:ph type="title"/>
          </p:nvPr>
        </p:nvSpPr>
        <p:spPr/>
        <p:txBody>
          <a:bodyPr/>
          <a:lstStyle/>
          <a:p>
            <a:r>
              <a:rPr lang="en-IN" dirty="0">
                <a:solidFill>
                  <a:srgbClr val="C00000"/>
                </a:solidFill>
              </a:rPr>
              <a:t>generator function example</a:t>
            </a:r>
          </a:p>
        </p:txBody>
      </p:sp>
      <p:sp>
        <p:nvSpPr>
          <p:cNvPr id="7" name="Content Placeholder 6">
            <a:extLst>
              <a:ext uri="{FF2B5EF4-FFF2-40B4-BE49-F238E27FC236}">
                <a16:creationId xmlns:a16="http://schemas.microsoft.com/office/drawing/2014/main" id="{9D2A4815-49D9-7346-ABEC-18AA149B3C05}"/>
              </a:ext>
            </a:extLst>
          </p:cNvPr>
          <p:cNvSpPr>
            <a:spLocks noGrp="1"/>
          </p:cNvSpPr>
          <p:nvPr>
            <p:ph idx="1"/>
          </p:nvPr>
        </p:nvSpPr>
        <p:spPr>
          <a:xfrm>
            <a:off x="584529" y="1907505"/>
            <a:ext cx="11274612" cy="4195763"/>
          </a:xfrm>
        </p:spPr>
        <p:txBody>
          <a:bodyPr>
            <a:normAutofit fontScale="55000" lnSpcReduction="20000"/>
          </a:bodyPr>
          <a:lstStyle/>
          <a:p>
            <a:pPr marL="0" indent="0">
              <a:buNone/>
            </a:pPr>
            <a:r>
              <a:rPr lang="en-IN" b="1" i="0" dirty="0">
                <a:solidFill>
                  <a:srgbClr val="444444"/>
                </a:solidFill>
                <a:effectLst/>
                <a:latin typeface="Courier New" panose="02070309020205020404" pitchFamily="49" charset="0"/>
              </a:rPr>
              <a:t>Syntax:-</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genFunc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888888"/>
                </a:solidFill>
                <a:effectLst/>
                <a:latin typeface="Courier New" panose="02070309020205020404" pitchFamily="49" charset="0"/>
              </a:rPr>
              <a:t>// Perform operation</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a:t>
            </a:r>
          </a:p>
          <a:p>
            <a:pPr marL="457200" lvl="1" indent="0">
              <a:buNone/>
            </a:pPr>
            <a:endParaRPr lang="en-IN" b="0" i="0" dirty="0">
              <a:solidFill>
                <a:srgbClr val="444444"/>
              </a:solidFill>
              <a:effectLst/>
              <a:latin typeface="Courier New" panose="02070309020205020404" pitchFamily="49" charset="0"/>
            </a:endParaRPr>
          </a:p>
          <a:p>
            <a:pPr marL="0" indent="0">
              <a:buNone/>
            </a:pPr>
            <a:r>
              <a:rPr lang="en-IN" b="1" i="0" dirty="0">
                <a:solidFill>
                  <a:srgbClr val="444444"/>
                </a:solidFill>
                <a:effectLst/>
                <a:latin typeface="Courier New" panose="02070309020205020404" pitchFamily="49" charset="0"/>
              </a:rPr>
              <a:t>Example:</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914400" lvl="2"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a:solidFill>
                  <a:srgbClr val="880000"/>
                </a:solidFill>
                <a:effectLst/>
                <a:latin typeface="Courier New" panose="02070309020205020404" pitchFamily="49" charset="0"/>
              </a:rPr>
              <a:t>2</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 </a:t>
            </a:r>
          </a:p>
          <a:p>
            <a:pPr marL="914400" lvl="2" indent="0">
              <a:buNone/>
            </a:pPr>
            <a:r>
              <a:rPr lang="en-IN" dirty="0">
                <a:solidFill>
                  <a:srgbClr val="444444"/>
                </a:solidFill>
                <a:latin typeface="Courier New" panose="02070309020205020404" pitchFamily="49" charset="0"/>
              </a:rPr>
              <a:t>   </a:t>
            </a:r>
            <a:r>
              <a:rPr lang="en-IN" b="0" i="0" dirty="0">
                <a:solidFill>
                  <a:srgbClr val="444444"/>
                </a:solidFill>
                <a:effectLst/>
                <a:latin typeface="Courier New" panose="02070309020205020404" pitchFamily="49" charset="0"/>
              </a:rPr>
              <a:t>count++; </a:t>
            </a:r>
            <a:r>
              <a:rPr lang="en-IN" b="1" i="0" dirty="0">
                <a:solidFill>
                  <a:srgbClr val="444444"/>
                </a:solidFill>
                <a:effectLst/>
                <a:latin typeface="Courier New" panose="02070309020205020404" pitchFamily="49" charset="0"/>
              </a:rPr>
              <a:t>yield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a:t>
            </a:r>
          </a:p>
          <a:p>
            <a:pPr marL="914400" lvl="2" indent="0">
              <a:buNone/>
            </a:pP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iterator = </a:t>
            </a:r>
            <a:r>
              <a:rPr lang="en-IN" b="0" i="0" dirty="0" err="1">
                <a:solidFill>
                  <a:srgbClr val="444444"/>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{value:0,done:false}</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{value:1,done:false}</a:t>
            </a:r>
            <a:endParaRPr lang="en-IN" dirty="0"/>
          </a:p>
        </p:txBody>
      </p:sp>
    </p:spTree>
    <p:extLst>
      <p:ext uri="{BB962C8B-B14F-4D97-AF65-F5344CB8AC3E}">
        <p14:creationId xmlns:p14="http://schemas.microsoft.com/office/powerpoint/2010/main" val="27074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optional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fontScale="62500" lnSpcReduction="20000"/>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optional chaining ‘?.’ </a:t>
            </a:r>
            <a:r>
              <a:rPr lang="en-US" b="0" i="0" dirty="0">
                <a:solidFill>
                  <a:srgbClr val="273239"/>
                </a:solidFill>
                <a:effectLst/>
                <a:latin typeface="Nunito" pitchFamily="2" charset="0"/>
              </a:rPr>
              <a:t>is an error-proof way to access nested object properties, even if an intermediate property doesn’t exist. </a:t>
            </a:r>
          </a:p>
          <a:p>
            <a:r>
              <a:rPr lang="en-US" b="0" i="0" dirty="0">
                <a:solidFill>
                  <a:srgbClr val="273239"/>
                </a:solidFill>
                <a:effectLst/>
                <a:latin typeface="Nunito" pitchFamily="2" charset="0"/>
              </a:rPr>
              <a:t>It was recently introduced by ECMA International, Technical Committee 39 – ECMAScript which was authored by Claude Pache, Gabriel Isenberg, Daniel </a:t>
            </a:r>
            <a:r>
              <a:rPr lang="en-US" b="0" i="0" dirty="0" err="1">
                <a:solidFill>
                  <a:srgbClr val="273239"/>
                </a:solidFill>
                <a:effectLst/>
                <a:latin typeface="Nunito" pitchFamily="2" charset="0"/>
              </a:rPr>
              <a:t>Rosenwasser</a:t>
            </a:r>
            <a:r>
              <a:rPr lang="en-US" b="0" i="0" dirty="0">
                <a:solidFill>
                  <a:srgbClr val="273239"/>
                </a:solidFill>
                <a:effectLst/>
                <a:latin typeface="Nunito" pitchFamily="2" charset="0"/>
              </a:rPr>
              <a:t>, Dustin </a:t>
            </a:r>
            <a:r>
              <a:rPr lang="en-US" b="0" i="0" dirty="0" err="1">
                <a:solidFill>
                  <a:srgbClr val="273239"/>
                </a:solidFill>
                <a:effectLst/>
                <a:latin typeface="Nunito" pitchFamily="2" charset="0"/>
              </a:rPr>
              <a:t>Savery</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It works similar to Chaining ‘.’ except that it does not report the error, instead it returns a value which is undefined. It also works with function call when we try to make a call to a method which may not exist.</a:t>
            </a:r>
          </a:p>
          <a:p>
            <a:pPr marL="0" indent="0">
              <a:buNone/>
            </a:pPr>
            <a:endParaRPr lang="en-US" b="0" i="0" dirty="0">
              <a:solidFill>
                <a:srgbClr val="273239"/>
              </a:solidFill>
              <a:effectLst/>
              <a:latin typeface="Nunito" pitchFamily="2" charset="0"/>
            </a:endParaRPr>
          </a:p>
          <a:p>
            <a:pPr marL="457200" lvl="2" indent="0">
              <a:spcBef>
                <a:spcPts val="0"/>
              </a:spcBef>
              <a:buNone/>
            </a:pPr>
            <a:r>
              <a:rPr lang="en-IN" sz="2600" dirty="0" err="1"/>
              <a:t>const</a:t>
            </a:r>
            <a:r>
              <a:rPr lang="en-IN" sz="2600" dirty="0"/>
              <a:t> user = {</a:t>
            </a:r>
          </a:p>
          <a:p>
            <a:pPr marL="914400" lvl="3" indent="0">
              <a:spcBef>
                <a:spcPts val="0"/>
              </a:spcBef>
              <a:buNone/>
            </a:pPr>
            <a:r>
              <a:rPr lang="en-IN" sz="2600" dirty="0"/>
              <a:t>dog: {</a:t>
            </a:r>
          </a:p>
          <a:p>
            <a:pPr marL="914400" lvl="3" indent="0">
              <a:spcBef>
                <a:spcPts val="0"/>
              </a:spcBef>
              <a:buNone/>
            </a:pPr>
            <a:r>
              <a:rPr lang="en-IN" sz="2600" dirty="0"/>
              <a:t>	name: "Alex"</a:t>
            </a:r>
          </a:p>
          <a:p>
            <a:pPr marL="914400" lvl="3" indent="0">
              <a:spcBef>
                <a:spcPts val="0"/>
              </a:spcBef>
              <a:buNone/>
            </a:pPr>
            <a:r>
              <a:rPr lang="en-IN" sz="2600" dirty="0"/>
              <a:t>}</a:t>
            </a:r>
          </a:p>
          <a:p>
            <a:pPr marL="457200" lvl="2" indent="0">
              <a:spcBef>
                <a:spcPts val="0"/>
              </a:spcBef>
              <a:buNone/>
            </a:pPr>
            <a:r>
              <a:rPr lang="en-IN" sz="2600" dirty="0"/>
              <a:t>};</a:t>
            </a:r>
          </a:p>
          <a:p>
            <a:pPr marL="457200" lvl="2" indent="0">
              <a:spcBef>
                <a:spcPts val="0"/>
              </a:spcBef>
              <a:buNone/>
            </a:pPr>
            <a:endParaRPr lang="en-IN" sz="2600" dirty="0"/>
          </a:p>
          <a:p>
            <a:pPr marL="457200" lvl="2" indent="0">
              <a:spcBef>
                <a:spcPts val="0"/>
              </a:spcBef>
              <a:buNone/>
            </a:pPr>
            <a:r>
              <a:rPr lang="en-IN" sz="2600" dirty="0"/>
              <a:t>console.log(user.cat?.name); //undefined</a:t>
            </a:r>
          </a:p>
          <a:p>
            <a:pPr marL="457200" lvl="2" indent="0">
              <a:spcBef>
                <a:spcPts val="0"/>
              </a:spcBef>
              <a:buNone/>
            </a:pPr>
            <a:r>
              <a:rPr lang="en-IN" sz="2600" dirty="0"/>
              <a:t>console.log(user.dog?.name); //Alex</a:t>
            </a:r>
          </a:p>
          <a:p>
            <a:pPr marL="457200" lvl="2" indent="0">
              <a:spcBef>
                <a:spcPts val="0"/>
              </a:spcBef>
              <a:buNone/>
            </a:pPr>
            <a:r>
              <a:rPr lang="en-IN" sz="2600" dirty="0"/>
              <a:t>console.log(user.cat.name);</a:t>
            </a:r>
          </a:p>
          <a:p>
            <a:endParaRPr lang="en-IN" dirty="0"/>
          </a:p>
        </p:txBody>
      </p:sp>
    </p:spTree>
    <p:extLst>
      <p:ext uri="{BB962C8B-B14F-4D97-AF65-F5344CB8AC3E}">
        <p14:creationId xmlns:p14="http://schemas.microsoft.com/office/powerpoint/2010/main" val="91494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you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Method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a:bodyPr>
          <a:lstStyle/>
          <a:p>
            <a:r>
              <a:rPr lang="en-US" b="0" i="0" dirty="0">
                <a:solidFill>
                  <a:srgbClr val="273239"/>
                </a:solidFill>
                <a:effectLst/>
                <a:latin typeface="Nunito" pitchFamily="2" charset="0"/>
              </a:rPr>
              <a:t>Method chaining is calling one method after another in one continuous line of code.</a:t>
            </a:r>
          </a:p>
          <a:p>
            <a:pPr marL="457200" lvl="1" indent="0">
              <a:buNone/>
            </a:pPr>
            <a:r>
              <a:rPr lang="en-IN" dirty="0"/>
              <a:t>let </a:t>
            </a:r>
            <a:r>
              <a:rPr lang="en-IN" dirty="0" err="1"/>
              <a:t>userName</a:t>
            </a:r>
            <a:r>
              <a:rPr lang="en-IN" dirty="0"/>
              <a:t>=“</a:t>
            </a:r>
            <a:r>
              <a:rPr lang="en-IN" dirty="0" err="1"/>
              <a:t>vikash</a:t>
            </a:r>
            <a:r>
              <a:rPr lang="en-IN" dirty="0"/>
              <a:t>”;</a:t>
            </a:r>
          </a:p>
          <a:p>
            <a:pPr marL="457200" lvl="1" indent="0">
              <a:buNone/>
            </a:pPr>
            <a:r>
              <a:rPr lang="en-IN" dirty="0"/>
              <a:t>let letter=</a:t>
            </a:r>
            <a:r>
              <a:rPr lang="en-IN" dirty="0" err="1"/>
              <a:t>userName.chartAt</a:t>
            </a:r>
            <a:r>
              <a:rPr lang="en-IN" dirty="0"/>
              <a:t>(0).</a:t>
            </a:r>
            <a:r>
              <a:rPr lang="en-IN" dirty="0" err="1"/>
              <a:t>toUpperCase</a:t>
            </a:r>
            <a:r>
              <a:rPr lang="en-IN" dirty="0"/>
              <a:t>().trim();</a:t>
            </a:r>
          </a:p>
          <a:p>
            <a:pPr marL="457200" lvl="1" indent="0">
              <a:buNone/>
            </a:pPr>
            <a:r>
              <a:rPr lang="en-IN" dirty="0"/>
              <a:t>console.log( letter);</a:t>
            </a:r>
          </a:p>
        </p:txBody>
      </p:sp>
    </p:spTree>
    <p:extLst>
      <p:ext uri="{BB962C8B-B14F-4D97-AF65-F5344CB8AC3E}">
        <p14:creationId xmlns:p14="http://schemas.microsoft.com/office/powerpoint/2010/main" val="210931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85000" lnSpcReduction="20000"/>
          </a:bodyPr>
          <a:lstStyle/>
          <a:p>
            <a:r>
              <a:rPr lang="en-US" b="0" i="0" dirty="0">
                <a:solidFill>
                  <a:srgbClr val="212529"/>
                </a:solidFill>
                <a:effectLst/>
                <a:latin typeface="Roboto" panose="02000000000000000000" pitchFamily="2" charset="0"/>
              </a:rPr>
              <a:t>“use strict” is a JavaScript directive that is introduced in Es5.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solidFill>
                  <a:srgbClr val="525960"/>
                </a:solidFill>
                <a:effectLst/>
                <a:latin typeface="-apple-system"/>
              </a:rPr>
              <a:t>Strict mode helps out in a couple ways:</a:t>
            </a:r>
          </a:p>
          <a:p>
            <a:pPr lvl="1" fontAlgn="base"/>
            <a:r>
              <a:rPr lang="en-US" b="0" i="0" dirty="0">
                <a:solidFill>
                  <a:srgbClr val="525960"/>
                </a:solidFill>
                <a:effectLst/>
                <a:latin typeface="inherit"/>
              </a:rPr>
              <a:t>It catches some common coding bloopers, throwing exceptions.</a:t>
            </a:r>
          </a:p>
          <a:p>
            <a:pPr lvl="1" fontAlgn="base"/>
            <a:r>
              <a:rPr lang="en-US" b="0" i="0" dirty="0">
                <a:solidFill>
                  <a:srgbClr val="525960"/>
                </a:solidFill>
                <a:effectLst/>
                <a:latin typeface="inherit"/>
              </a:rPr>
              <a:t>It prevents, or throws errors, when relatively "unsafe" actions are taken (such as gaining access to the global object).</a:t>
            </a:r>
          </a:p>
          <a:p>
            <a:pPr lvl="1" fontAlgn="base"/>
            <a:r>
              <a:rPr lang="en-US" b="0" i="0" dirty="0">
                <a:solidFill>
                  <a:srgbClr val="525960"/>
                </a:solidFill>
                <a:effectLst/>
                <a:latin typeface="inherit"/>
              </a:rPr>
              <a:t>It disables features that are confusing or poorly thought out.</a:t>
            </a:r>
          </a:p>
          <a:p>
            <a:pPr lvl="1"/>
            <a:endParaRPr lang="en-IN" b="1" dirty="0"/>
          </a:p>
        </p:txBody>
      </p:sp>
    </p:spTree>
    <p:extLst>
      <p:ext uri="{BB962C8B-B14F-4D97-AF65-F5344CB8AC3E}">
        <p14:creationId xmlns:p14="http://schemas.microsoft.com/office/powerpoint/2010/main" val="305307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0"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4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The operand can be any object, function, or variable.</a:t>
            </a:r>
          </a:p>
          <a:p>
            <a:r>
              <a:rPr lang="en-US" b="0" i="0" dirty="0">
                <a:solidFill>
                  <a:srgbClr val="273239"/>
                </a:solidFill>
                <a:effectLst/>
                <a:latin typeface="urw-din"/>
              </a:rPr>
              <a:t>The possible types that exists in </a:t>
            </a:r>
            <a:r>
              <a:rPr lang="en-US" b="0" i="0" dirty="0" err="1">
                <a:solidFill>
                  <a:srgbClr val="273239"/>
                </a:solidFill>
                <a:effectLst/>
                <a:latin typeface="urw-din"/>
              </a:rPr>
              <a:t>javascript</a:t>
            </a:r>
            <a:r>
              <a:rPr lang="en-US" b="0" i="0" dirty="0">
                <a:solidFill>
                  <a:srgbClr val="273239"/>
                </a:solidFill>
                <a:effectLst/>
                <a:latin typeface="urw-din"/>
              </a:rPr>
              <a:t> are:</a:t>
            </a:r>
            <a:endParaRPr lang="en-US" dirty="0">
              <a:solidFill>
                <a:srgbClr val="273239"/>
              </a:solidFill>
              <a:latin typeface="urw-din"/>
            </a:endParaRPr>
          </a:p>
          <a:p>
            <a:pPr lvl="1" fontAlgn="base"/>
            <a:r>
              <a:rPr lang="en-US" b="0" i="0" dirty="0">
                <a:solidFill>
                  <a:srgbClr val="273239"/>
                </a:solidFill>
                <a:effectLst/>
                <a:latin typeface="urw-din"/>
              </a:rPr>
              <a:t>undefined</a:t>
            </a:r>
          </a:p>
          <a:p>
            <a:pPr lvl="1" fontAlgn="base"/>
            <a:r>
              <a:rPr lang="en-US" b="0" i="0" dirty="0">
                <a:solidFill>
                  <a:srgbClr val="273239"/>
                </a:solidFill>
                <a:effectLst/>
                <a:latin typeface="urw-din"/>
              </a:rPr>
              <a:t>Object</a:t>
            </a:r>
          </a:p>
          <a:p>
            <a:pPr lvl="1" fontAlgn="base"/>
            <a:r>
              <a:rPr lang="en-US" b="0" i="0" dirty="0" err="1">
                <a:solidFill>
                  <a:srgbClr val="273239"/>
                </a:solidFill>
                <a:effectLst/>
                <a:latin typeface="urw-din"/>
              </a:rPr>
              <a:t>boolean</a:t>
            </a:r>
            <a:endParaRPr lang="en-US" b="0" i="0" dirty="0">
              <a:solidFill>
                <a:srgbClr val="273239"/>
              </a:solidFill>
              <a:effectLst/>
              <a:latin typeface="urw-din"/>
            </a:endParaRPr>
          </a:p>
          <a:p>
            <a:pPr lvl="1" fontAlgn="base"/>
            <a:r>
              <a:rPr lang="en-US" b="0" i="0" dirty="0">
                <a:solidFill>
                  <a:srgbClr val="273239"/>
                </a:solidFill>
                <a:effectLst/>
                <a:latin typeface="urw-din"/>
              </a:rPr>
              <a:t>number</a:t>
            </a:r>
          </a:p>
          <a:p>
            <a:pPr lvl="1" fontAlgn="base"/>
            <a:r>
              <a:rPr lang="en-US" b="0" i="0" dirty="0">
                <a:solidFill>
                  <a:srgbClr val="273239"/>
                </a:solidFill>
                <a:effectLst/>
                <a:latin typeface="urw-din"/>
              </a:rPr>
              <a:t>string</a:t>
            </a:r>
          </a:p>
          <a:p>
            <a:pPr lvl="1" fontAlgn="base"/>
            <a:r>
              <a:rPr lang="en-US" b="0" i="0" dirty="0">
                <a:solidFill>
                  <a:srgbClr val="273239"/>
                </a:solidFill>
                <a:effectLst/>
                <a:latin typeface="urw-din"/>
              </a:rPr>
              <a:t>symbol</a:t>
            </a:r>
          </a:p>
          <a:p>
            <a:pPr lvl="1" fontAlgn="base"/>
            <a:r>
              <a:rPr lang="en-US" b="0" i="0" dirty="0">
                <a:solidFill>
                  <a:srgbClr val="273239"/>
                </a:solidFill>
                <a:effectLst/>
                <a:latin typeface="urw-din"/>
              </a:rPr>
              <a:t>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buNone/>
            </a:pPr>
            <a:r>
              <a:rPr lang="en-IN" dirty="0"/>
              <a:t>// "string"</a:t>
            </a:r>
          </a:p>
          <a:p>
            <a:pPr marL="457200" lvl="1" indent="0">
              <a:buNone/>
            </a:pPr>
            <a:r>
              <a:rPr lang="en-IN" dirty="0"/>
              <a:t>    console.log(</a:t>
            </a:r>
            <a:r>
              <a:rPr lang="en-IN" dirty="0" err="1"/>
              <a:t>typeof</a:t>
            </a:r>
            <a:r>
              <a:rPr lang="en-IN" dirty="0"/>
              <a:t> '</a:t>
            </a:r>
            <a:r>
              <a:rPr lang="en-IN" dirty="0" err="1"/>
              <a:t>mukul</a:t>
            </a:r>
            <a:r>
              <a:rPr lang="en-IN" dirty="0"/>
              <a:t>')</a:t>
            </a:r>
          </a:p>
          <a:p>
            <a:pPr marL="457200" lvl="1" indent="0">
              <a:buNone/>
            </a:pPr>
            <a:r>
              <a:rPr lang="en-IN" dirty="0"/>
              <a:t>     </a:t>
            </a:r>
          </a:p>
          <a:p>
            <a:pPr marL="457200" lvl="1" indent="0">
              <a:buNone/>
            </a:pPr>
            <a:r>
              <a:rPr lang="en-IN" dirty="0"/>
              <a:t>    // "number"</a:t>
            </a:r>
          </a:p>
          <a:p>
            <a:pPr marL="457200" lvl="1" indent="0">
              <a:buNone/>
            </a:pPr>
            <a:r>
              <a:rPr lang="en-IN" dirty="0"/>
              <a:t>    console.log(</a:t>
            </a:r>
            <a:r>
              <a:rPr lang="en-IN" dirty="0" err="1"/>
              <a:t>typeof</a:t>
            </a:r>
            <a:r>
              <a:rPr lang="en-IN" dirty="0"/>
              <a:t> 25)</a:t>
            </a:r>
          </a:p>
          <a:p>
            <a:pPr marL="457200" lvl="1" indent="0">
              <a:buNone/>
            </a:pPr>
            <a:r>
              <a:rPr lang="en-IN" dirty="0"/>
              <a:t>     </a:t>
            </a:r>
          </a:p>
          <a:p>
            <a:pPr marL="457200" lvl="1" indent="0">
              <a:buNone/>
            </a:pPr>
            <a:r>
              <a:rPr lang="en-IN" dirty="0"/>
              <a:t>    // "undefined"</a:t>
            </a:r>
          </a:p>
          <a:p>
            <a:pPr marL="457200" lvl="1" indent="0">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Alert: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Confirm: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Prompt: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195763"/>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2750448" y="2173447"/>
            <a:ext cx="6094428" cy="4247317"/>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0"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0"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1385740" y="3282891"/>
            <a:ext cx="8427563" cy="2031325"/>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r>
              <a:rPr lang="en-IN" b="0" dirty="0">
                <a:effectLst/>
                <a:latin typeface="Consolas" panose="020B0609020204030204" pitchFamily="49" charset="0"/>
              </a:rPr>
              <a:t>import { render, screen } from "@testing-library/react";</a:t>
            </a:r>
          </a:p>
          <a:p>
            <a:r>
              <a:rPr lang="en-IN" b="0" dirty="0">
                <a:effectLst/>
                <a:latin typeface="Consolas" panose="020B0609020204030204" pitchFamily="49" charset="0"/>
              </a:rPr>
              <a:t>import App from "./App";</a:t>
            </a:r>
          </a:p>
          <a:p>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r>
              <a:rPr lang="en-IN" b="0" dirty="0">
                <a:effectLst/>
                <a:latin typeface="Consolas" panose="020B0609020204030204" pitchFamily="49" charset="0"/>
              </a:rPr>
              <a:t>  render(&lt;App /&gt;);</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latin typeface="Consolas" panose="020B0609020204030204" pitchFamily="49" charset="0"/>
            </a:endParaRPr>
          </a:p>
          <a:p>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89592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2651289" y="3239682"/>
            <a:ext cx="6094428"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a:solidFill>
                  <a:schemeClr val="accent5">
                    <a:lumMod val="75000"/>
                  </a:schemeClr>
                </a:solidFill>
                <a:effectLst/>
                <a:latin typeface="Consolas" panose="020B0609020204030204" pitchFamily="49" charset="0"/>
              </a:rPr>
              <a:t>Explain </a:t>
            </a:r>
            <a:r>
              <a:rPr lang="en-US" sz="3200" b="1" dirty="0" err="1">
                <a:solidFill>
                  <a:schemeClr val="accent5">
                    <a:lumMod val="75000"/>
                  </a:schemeClr>
                </a:solidFill>
                <a:effectLst/>
                <a:latin typeface="Consolas" panose="020B0609020204030204" pitchFamily="49" charset="0"/>
              </a:rPr>
              <a:t>Function.prototype.bind</a:t>
            </a:r>
            <a:r>
              <a:rPr lang="en-US" sz="3200" b="1" dirty="0">
                <a:solidFill>
                  <a:schemeClr val="accent5">
                    <a:lumMod val="75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lstStyle/>
          <a:p>
            <a:r>
              <a:rPr lang="en-US" dirty="0"/>
              <a:t>The bind() method creates a new function that, when called, has its this keyword set to the provided value, with a given sequence of arguments preceding any provided when the new function is called. </a:t>
            </a:r>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0" dirty="0">
                <a:solidFill>
                  <a:schemeClr val="tx2"/>
                </a:solidFill>
                <a:effectLst/>
                <a:latin typeface="Consolas" panose="020B0609020204030204" pitchFamily="49" charset="0"/>
              </a:rPr>
              <a:t>Call: The call() method invokes a function with a given this value and arguments provided one by one</a:t>
            </a:r>
          </a:p>
          <a:p>
            <a:r>
              <a:rPr lang="en-US" sz="1400" b="0" dirty="0">
                <a:solidFill>
                  <a:schemeClr val="tx2"/>
                </a:solidFill>
                <a:effectLst/>
                <a:latin typeface="Consolas" panose="020B0609020204030204" pitchFamily="49" charset="0"/>
              </a:rPr>
              <a:t>Apply: Invokes the function with a given this value and allows you to pass in arguments as an array</a:t>
            </a:r>
          </a:p>
          <a:p>
            <a:r>
              <a:rPr lang="en-US" sz="1400" b="0" dirty="0">
                <a:solidFill>
                  <a:schemeClr val="tx2"/>
                </a:solidFill>
                <a:effectLst/>
                <a:latin typeface="Consolas" panose="020B0609020204030204" pitchFamily="49" charset="0"/>
              </a:rPr>
              <a:t>bind: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fontScale="92500" lnSpcReduction="10000"/>
          </a:bodyPr>
          <a:lstStyle/>
          <a:p>
            <a:r>
              <a:rPr lang="en-US" b="0" i="0" dirty="0">
                <a:solidFill>
                  <a:srgbClr val="383F55"/>
                </a:solidFill>
                <a:effectLst/>
                <a:latin typeface="Metric"/>
              </a:rPr>
              <a:t>Debouncing and Throttling, to enhance your website performance</a:t>
            </a:r>
            <a:endParaRPr lang="en-IN" dirty="0"/>
          </a:p>
          <a:p>
            <a:r>
              <a:rPr lang="en-IN" b="1" dirty="0"/>
              <a:t>Debouncing:- </a:t>
            </a:r>
            <a:r>
              <a:rPr lang="en-US" b="0" i="0" dirty="0">
                <a:solidFill>
                  <a:srgbClr val="232629"/>
                </a:solidFill>
                <a:effectLst/>
                <a:latin typeface="-apple-system"/>
              </a:rPr>
              <a:t>will bunch a series of sequential calls to a function into a single call to that function. It ensures that one notification is made for an event that fires multiple times.</a:t>
            </a:r>
          </a:p>
          <a:p>
            <a:r>
              <a:rPr lang="en-US" b="1" i="0" dirty="0">
                <a:solidFill>
                  <a:srgbClr val="232629"/>
                </a:solidFill>
                <a:effectLst/>
                <a:latin typeface="inherit"/>
              </a:rPr>
              <a:t>Throttling:-</a:t>
            </a:r>
            <a:r>
              <a:rPr lang="en-US" b="0" i="0" dirty="0">
                <a:solidFill>
                  <a:srgbClr val="232629"/>
                </a:solidFill>
                <a:effectLst/>
                <a:latin typeface="inherit"/>
              </a:rPr>
              <a:t> will delay executing a function. It will reduce the notifications of an event that fires multiple times.</a:t>
            </a:r>
          </a:p>
          <a:p>
            <a:r>
              <a:rPr lang="en-US" dirty="0">
                <a:solidFill>
                  <a:srgbClr val="232629"/>
                </a:solidFill>
                <a:latin typeface="-apple-system"/>
              </a:rPr>
              <a:t>Example:- </a:t>
            </a:r>
            <a:r>
              <a:rPr lang="en-US" b="0" i="0" dirty="0">
                <a:solidFill>
                  <a:srgbClr val="232629"/>
                </a:solidFill>
                <a:effectLst/>
                <a:latin typeface="-apple-system"/>
              </a:rPr>
              <a:t>If you have a function that gets called a lot - for example when a resize or mouse move event occurs, it can be called a lot of times. If you don't want this </a:t>
            </a:r>
            <a:r>
              <a:rPr lang="en-US" b="0" i="0" dirty="0" err="1">
                <a:solidFill>
                  <a:srgbClr val="232629"/>
                </a:solidFill>
                <a:effectLst/>
                <a:latin typeface="-apple-system"/>
              </a:rPr>
              <a:t>behaviour</a:t>
            </a:r>
            <a:r>
              <a:rPr lang="en-US" b="0" i="0" dirty="0">
                <a:solidFill>
                  <a:srgbClr val="232629"/>
                </a:solidFill>
                <a:effectLst/>
                <a:latin typeface="-apple-system"/>
              </a:rPr>
              <a:t>, you can </a:t>
            </a:r>
            <a:r>
              <a:rPr lang="en-US" b="1" i="0" dirty="0">
                <a:solidFill>
                  <a:srgbClr val="232629"/>
                </a:solidFill>
                <a:effectLst/>
                <a:latin typeface="-apple-system"/>
              </a:rPr>
              <a:t>Throttle</a:t>
            </a:r>
            <a:r>
              <a:rPr lang="en-US" b="0" i="0" dirty="0">
                <a:solidFill>
                  <a:srgbClr val="232629"/>
                </a:solidFill>
                <a:effectLst/>
                <a:latin typeface="-apple-system"/>
              </a:rPr>
              <a:t> it so that the function is called at regular intervals. </a:t>
            </a:r>
            <a:r>
              <a:rPr lang="en-US" b="1" i="0" dirty="0">
                <a:solidFill>
                  <a:srgbClr val="232629"/>
                </a:solidFill>
                <a:effectLst/>
                <a:latin typeface="-apple-system"/>
              </a:rPr>
              <a:t>Debouncing</a:t>
            </a:r>
            <a:r>
              <a:rPr lang="en-US" b="0" i="0" dirty="0">
                <a:solidFill>
                  <a:srgbClr val="232629"/>
                </a:solidFill>
                <a:effectLst/>
                <a:latin typeface="-apple-system"/>
              </a:rPr>
              <a:t> will mean it is called at the end (or start) of a bunch of events.</a:t>
            </a:r>
            <a:endParaRPr lang="en-IN" dirty="0"/>
          </a:p>
        </p:txBody>
      </p:sp>
    </p:spTree>
    <p:extLst>
      <p:ext uri="{BB962C8B-B14F-4D97-AF65-F5344CB8AC3E}">
        <p14:creationId xmlns:p14="http://schemas.microsoft.com/office/powerpoint/2010/main" val="3469575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913260192"/>
              </p:ext>
            </p:extLst>
          </p:nvPr>
        </p:nvGraphicFramePr>
        <p:xfrm>
          <a:off x="458788" y="1949450"/>
          <a:ext cx="11274424" cy="466852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970285872"/>
                    </a:ext>
                  </a:extLst>
                </a:gridCol>
                <a:gridCol w="5637212">
                  <a:extLst>
                    <a:ext uri="{9D8B030D-6E8A-4147-A177-3AD203B41FA5}">
                      <a16:colId xmlns:a16="http://schemas.microsoft.com/office/drawing/2014/main" val="2723898220"/>
                    </a:ext>
                  </a:extLst>
                </a:gridCol>
              </a:tblGrid>
              <a:tr h="370840">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370840">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p:txBody>
          <a:bodyPr>
            <a:noAutofit/>
          </a:bodyPr>
          <a:lstStyle/>
          <a:p>
            <a:pPr algn="l"/>
            <a:r>
              <a:rPr lang="en-US" sz="1800" b="0" i="0" dirty="0">
                <a:solidFill>
                  <a:srgbClr val="555555"/>
                </a:solidFill>
                <a:effectLst/>
                <a:latin typeface="Merriweather" panose="020B0604020202020204" pitchFamily="2" charset="0"/>
              </a:rPr>
              <a:t>Map, Filter, and Reduce are Array methods which help to create new arrays in various ways. They are all 'higher order' functions because they take user-defined functions as parameters.</a:t>
            </a:r>
          </a:p>
          <a:p>
            <a:pPr algn="l"/>
            <a:r>
              <a:rPr lang="en-US" sz="1800" b="1" i="0" dirty="0">
                <a:solidFill>
                  <a:srgbClr val="555555"/>
                </a:solidFill>
                <a:effectLst/>
                <a:latin typeface="Merriweather" panose="020B0604020202020204" pitchFamily="2" charset="0"/>
              </a:rPr>
              <a:t>Map:</a:t>
            </a:r>
            <a:r>
              <a:rPr lang="en-US" sz="1800" b="0" i="0" dirty="0">
                <a:solidFill>
                  <a:srgbClr val="555555"/>
                </a:solidFill>
                <a:effectLst/>
                <a:latin typeface="Merriweather" panose="020B0604020202020204" pitchFamily="2" charset="0"/>
              </a:rPr>
              <a:t> returns an array of pieces of information from the original array. In the callback function, return the data you wish to be part of the new array.</a:t>
            </a:r>
          </a:p>
          <a:p>
            <a:pPr algn="l"/>
            <a:r>
              <a:rPr lang="en-US" sz="1800" b="1" i="0" dirty="0">
                <a:solidFill>
                  <a:srgbClr val="555555"/>
                </a:solidFill>
                <a:effectLst/>
                <a:latin typeface="Merriweather" panose="020B0604020202020204" pitchFamily="2" charset="0"/>
              </a:rPr>
              <a:t>Filter:</a:t>
            </a:r>
            <a:r>
              <a:rPr lang="en-US" sz="1800" b="0" i="0" dirty="0">
                <a:solidFill>
                  <a:srgbClr val="555555"/>
                </a:solidFill>
                <a:effectLst/>
                <a:latin typeface="Merriweather" panose="020B0604020202020204" pitchFamily="2" charset="0"/>
              </a:rPr>
              <a:t> returns a subset of the original array based on custom criteria. In your callback function, return a </a:t>
            </a:r>
            <a:r>
              <a:rPr lang="en-US" sz="1800" b="0" i="0" dirty="0" err="1">
                <a:solidFill>
                  <a:srgbClr val="555555"/>
                </a:solidFill>
                <a:effectLst/>
                <a:latin typeface="Merriweather" panose="020B0604020202020204" pitchFamily="2" charset="0"/>
              </a:rPr>
              <a:t>boolean</a:t>
            </a:r>
            <a:r>
              <a:rPr lang="en-US" sz="1800" b="0" i="0" dirty="0">
                <a:solidFill>
                  <a:srgbClr val="555555"/>
                </a:solidFill>
                <a:effectLst/>
                <a:latin typeface="Merriweather" panose="020B0604020202020204" pitchFamily="2" charset="0"/>
              </a:rPr>
              <a:t> value to determine whether or not each item will be included in the new array.</a:t>
            </a:r>
          </a:p>
          <a:p>
            <a:pPr algn="l"/>
            <a:r>
              <a:rPr lang="en-US" sz="1800" b="1" i="0" dirty="0">
                <a:solidFill>
                  <a:srgbClr val="555555"/>
                </a:solidFill>
                <a:effectLst/>
                <a:latin typeface="Merriweather" panose="020B0604020202020204" pitchFamily="2" charset="0"/>
              </a:rPr>
              <a:t>Reduce:</a:t>
            </a:r>
            <a:r>
              <a:rPr lang="en-US" sz="1800" b="0" i="0" dirty="0">
                <a:solidFill>
                  <a:srgbClr val="555555"/>
                </a:solidFill>
                <a:effectLst/>
                <a:latin typeface="Merriweather" panose="020B0604020202020204" pitchFamily="2"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0" i="0" dirty="0">
                <a:solidFill>
                  <a:srgbClr val="555555"/>
                </a:solidFill>
                <a:effectLst/>
                <a:latin typeface="Merriweather" panose="020B0604020202020204" pitchFamily="2" charset="0"/>
              </a:rPr>
              <a:t>The callback for Reduce has two parameters: the </a:t>
            </a:r>
            <a:r>
              <a:rPr lang="en-US" sz="1800" b="1" i="0" dirty="0">
                <a:solidFill>
                  <a:srgbClr val="555555"/>
                </a:solidFill>
                <a:effectLst/>
                <a:latin typeface="Merriweather" panose="020B0604020202020204" pitchFamily="2" charset="0"/>
              </a:rPr>
              <a:t>accumulator</a:t>
            </a:r>
            <a:r>
              <a:rPr lang="en-US" sz="1800" b="0" i="0" dirty="0">
                <a:solidFill>
                  <a:srgbClr val="555555"/>
                </a:solidFill>
                <a:effectLst/>
                <a:latin typeface="Merriweather" panose="020B0604020202020204" pitchFamily="2" charset="0"/>
              </a:rPr>
              <a:t> and the </a:t>
            </a:r>
            <a:r>
              <a:rPr lang="en-US" sz="1800" b="1" i="0" dirty="0">
                <a:solidFill>
                  <a:srgbClr val="555555"/>
                </a:solidFill>
                <a:effectLst/>
                <a:latin typeface="Merriweather" panose="020B0604020202020204" pitchFamily="2" charset="0"/>
              </a:rPr>
              <a:t>current value</a:t>
            </a:r>
            <a:r>
              <a:rPr lang="en-US" sz="1800" b="0" i="0" dirty="0">
                <a:solidFill>
                  <a:srgbClr val="555555"/>
                </a:solidFill>
                <a:effectLst/>
                <a:latin typeface="Merriweather" panose="020B0604020202020204" pitchFamily="2" charset="0"/>
              </a:rPr>
              <a:t>. Make sure you always return the accumulator after modifying it! In addition to the callback, Reduce receives a second parameter that will define the initial value of the accumulator.</a:t>
            </a:r>
          </a:p>
          <a:p>
            <a:endParaRPr lang="en-IN" sz="1800" dirty="0"/>
          </a:p>
        </p:txBody>
      </p:sp>
    </p:spTree>
    <p:extLst>
      <p:ext uri="{BB962C8B-B14F-4D97-AF65-F5344CB8AC3E}">
        <p14:creationId xmlns:p14="http://schemas.microsoft.com/office/powerpoint/2010/main" val="4167228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110-C089-76A6-B9F7-C3AFAA61B387}"/>
              </a:ext>
            </a:extLst>
          </p:cNvPr>
          <p:cNvSpPr>
            <a:spLocks noGrp="1"/>
          </p:cNvSpPr>
          <p:nvPr>
            <p:ph type="title"/>
          </p:nvPr>
        </p:nvSpPr>
        <p:spPr/>
        <p:txBody>
          <a:bodyPr>
            <a:normAutofit/>
          </a:bodyPr>
          <a:lstStyle/>
          <a:p>
            <a:r>
              <a:rPr lang="en-IN" sz="3200" b="1" dirty="0">
                <a:solidFill>
                  <a:schemeClr val="accent5">
                    <a:lumMod val="75000"/>
                  </a:schemeClr>
                </a:solidFill>
              </a:rPr>
              <a:t>Async vs defer</a:t>
            </a:r>
          </a:p>
        </p:txBody>
      </p:sp>
      <p:sp>
        <p:nvSpPr>
          <p:cNvPr id="3" name="Content Placeholder 2">
            <a:extLst>
              <a:ext uri="{FF2B5EF4-FFF2-40B4-BE49-F238E27FC236}">
                <a16:creationId xmlns:a16="http://schemas.microsoft.com/office/drawing/2014/main" id="{CD9B0FA6-4416-9BB4-9CC9-3DD110FD21A7}"/>
              </a:ext>
            </a:extLst>
          </p:cNvPr>
          <p:cNvSpPr>
            <a:spLocks noGrp="1"/>
          </p:cNvSpPr>
          <p:nvPr>
            <p:ph idx="1"/>
          </p:nvPr>
        </p:nvSpPr>
        <p:spPr/>
        <p:txBody>
          <a:bodyPr>
            <a:normAutofit fontScale="92500" lnSpcReduction="10000"/>
          </a:bodyPr>
          <a:lstStyle/>
          <a:p>
            <a:r>
              <a:rPr lang="en-IN" dirty="0"/>
              <a:t>Async downloads the file during HTML parsing and will pause the HTML parser to execute it when it has finished downloading.</a:t>
            </a:r>
          </a:p>
          <a:p>
            <a:r>
              <a:rPr lang="en-US"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p>
          <a:p>
            <a:endParaRPr lang="en-IN" dirty="0"/>
          </a:p>
          <a:p>
            <a:r>
              <a:rPr lang="en-IN" dirty="0"/>
              <a:t>Defer downloads the file during HTML parsing and will only execute it after the parser has completed. Scripts are also guaranteed to execute in the order that they appear in the document.</a:t>
            </a:r>
          </a:p>
        </p:txBody>
      </p:sp>
    </p:spTree>
    <p:extLst>
      <p:ext uri="{BB962C8B-B14F-4D97-AF65-F5344CB8AC3E}">
        <p14:creationId xmlns:p14="http://schemas.microsoft.com/office/powerpoint/2010/main" val="3332192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lstStyle/>
          <a:p>
            <a:r>
              <a:rPr lang="en-US" dirty="0"/>
              <a:t>Every object in JavaScript has a built-in property, which is called its prototype. </a:t>
            </a:r>
          </a:p>
          <a:p>
            <a:r>
              <a:rPr lang="en-US" dirty="0"/>
              <a:t>The prototype is itself an object, so the prototype will have its own prototype, making what's called a prototype chain. </a:t>
            </a:r>
          </a:p>
          <a:p>
            <a:r>
              <a:rPr lang="en-US" dirty="0"/>
              <a:t>The chain ends when we reach a prototype that has null for its own prototype.</a:t>
            </a:r>
            <a:endParaRPr lang="en-IN" dirty="0"/>
          </a:p>
        </p:txBody>
      </p:sp>
    </p:spTree>
    <p:extLst>
      <p:ext uri="{BB962C8B-B14F-4D97-AF65-F5344CB8AC3E}">
        <p14:creationId xmlns:p14="http://schemas.microsoft.com/office/powerpoint/2010/main" val="1145740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23011" y="2568573"/>
            <a:ext cx="4190730" cy="2667000"/>
          </a:xfrm>
        </p:spPr>
        <p:txBody>
          <a:bodyPr>
            <a:normAutofit/>
          </a:bodyPr>
          <a:lstStyle/>
          <a:p>
            <a:r>
              <a:rPr lang="en-US" sz="1800" b="0" i="0" dirty="0">
                <a:effectLst/>
                <a:latin typeface="urw-din"/>
              </a:rPr>
              <a:t>Callback Hell is essentially nested callbacks stacked below one another forming a pyramid structure. Every callback depends/waits for the previous callback, thereby making a pyramid structure that affects the readability and maintainability of the code. </a:t>
            </a:r>
          </a:p>
          <a:p>
            <a:endParaRPr lang="en-IN" sz="18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solidFill>
                  <a:srgbClr val="273239"/>
                </a:solidFill>
                <a:effectLst/>
                <a:latin typeface="urw-din"/>
              </a:rPr>
              <a:t>Promises</a:t>
            </a:r>
            <a:r>
              <a:rPr lang="en-US" b="0" i="0" dirty="0">
                <a:solidFill>
                  <a:srgbClr val="273239"/>
                </a:solidFill>
                <a:effectLst/>
                <a:latin typeface="urw-din"/>
              </a:rPr>
              <a:t> are used to handle asynchronous operations in JavaScript. 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solidFill>
                  <a:srgbClr val="273239"/>
                </a:solidFill>
                <a:effectLst/>
                <a:latin typeface="urw-din"/>
              </a:rPr>
              <a:t>Benefits of Promises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0" i="0" dirty="0">
                <a:solidFill>
                  <a:srgbClr val="273239"/>
                </a:solidFill>
                <a:effectLst/>
                <a:latin typeface="urw-din"/>
              </a:rPr>
              <a:t>Improves Code Readability</a:t>
            </a:r>
          </a:p>
          <a:p>
            <a:pPr marL="742950" lvl="1" indent="-285750" algn="l" fontAlgn="base">
              <a:buFont typeface="Arial" panose="020B0604020202020204" pitchFamily="34" charset="0"/>
              <a:buChar char="•"/>
            </a:pPr>
            <a:r>
              <a:rPr lang="en-US" b="0" i="0" dirty="0">
                <a:solidFill>
                  <a:srgbClr val="273239"/>
                </a:solidFill>
                <a:effectLst/>
                <a:latin typeface="urw-din"/>
              </a:rPr>
              <a:t>Better handling of asynchronous operations</a:t>
            </a:r>
          </a:p>
          <a:p>
            <a:pPr marL="742950" lvl="1" indent="-285750" algn="l" fontAlgn="base">
              <a:buFont typeface="Arial" panose="020B0604020202020204" pitchFamily="34" charset="0"/>
              <a:buChar char="•"/>
            </a:pPr>
            <a:r>
              <a:rPr lang="en-US" b="0" i="0" dirty="0">
                <a:solidFill>
                  <a:srgbClr val="273239"/>
                </a:solidFill>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solidFill>
                  <a:srgbClr val="273239"/>
                </a:solidFill>
                <a:effectLst/>
                <a:latin typeface="urw-din"/>
              </a:rPr>
              <a:t>Better Error Handling</a:t>
            </a:r>
          </a:p>
          <a:p>
            <a:pPr algn="l" fontAlgn="base">
              <a:buFont typeface="Arial" panose="020B0604020202020204" pitchFamily="34" charset="0"/>
              <a:buChar char="•"/>
            </a:pPr>
            <a:r>
              <a:rPr lang="en-US" b="1" i="0" dirty="0">
                <a:solidFill>
                  <a:srgbClr val="273239"/>
                </a:solidFill>
                <a:effectLst/>
                <a:latin typeface="urw-din"/>
              </a:rPr>
              <a:t>A Promise has four states: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1" i="0" dirty="0">
                <a:solidFill>
                  <a:srgbClr val="273239"/>
                </a:solidFill>
                <a:effectLst/>
                <a:latin typeface="urw-din"/>
              </a:rPr>
              <a:t>fulfilled</a:t>
            </a:r>
            <a:r>
              <a:rPr lang="en-US" b="0" i="0" dirty="0">
                <a:solidFill>
                  <a:srgbClr val="273239"/>
                </a:solidFill>
                <a:effectLst/>
                <a:latin typeface="urw-din"/>
              </a:rPr>
              <a:t>: Action related to the promise succeeded</a:t>
            </a:r>
          </a:p>
          <a:p>
            <a:pPr marL="742950" lvl="1" indent="-285750" algn="l" fontAlgn="base">
              <a:buFont typeface="Arial" panose="020B0604020202020204" pitchFamily="34" charset="0"/>
              <a:buChar char="•"/>
            </a:pPr>
            <a:r>
              <a:rPr lang="en-US" b="1" i="0" dirty="0">
                <a:solidFill>
                  <a:srgbClr val="273239"/>
                </a:solidFill>
                <a:effectLst/>
                <a:latin typeface="urw-din"/>
              </a:rPr>
              <a:t>rejected</a:t>
            </a:r>
            <a:r>
              <a:rPr lang="en-US" b="0" i="0" dirty="0">
                <a:solidFill>
                  <a:srgbClr val="273239"/>
                </a:solidFill>
                <a:effectLst/>
                <a:latin typeface="urw-din"/>
              </a:rPr>
              <a:t>: Action related to the promise failed</a:t>
            </a:r>
          </a:p>
          <a:p>
            <a:pPr marL="742950" lvl="1" indent="-285750" algn="l" fontAlgn="base">
              <a:buFont typeface="Arial" panose="020B0604020202020204" pitchFamily="34" charset="0"/>
              <a:buChar char="•"/>
            </a:pPr>
            <a:r>
              <a:rPr lang="en-US" b="1" i="0" dirty="0">
                <a:solidFill>
                  <a:srgbClr val="273239"/>
                </a:solidFill>
                <a:effectLst/>
                <a:latin typeface="urw-din"/>
              </a:rPr>
              <a:t>pending</a:t>
            </a:r>
            <a:r>
              <a:rPr lang="en-US" b="0" i="0" dirty="0">
                <a:solidFill>
                  <a:srgbClr val="273239"/>
                </a:solidFill>
                <a:effectLst/>
                <a:latin typeface="urw-din"/>
              </a:rPr>
              <a:t>: Promise is still pending i.e. not fulfilled or rejected yet</a:t>
            </a:r>
          </a:p>
          <a:p>
            <a:pPr marL="742950" lvl="1" indent="-285750" algn="l" fontAlgn="base">
              <a:buFont typeface="Arial" panose="020B0604020202020204" pitchFamily="34" charset="0"/>
              <a:buChar char="•"/>
            </a:pPr>
            <a:r>
              <a:rPr lang="en-US" b="1" i="0" dirty="0">
                <a:solidFill>
                  <a:srgbClr val="273239"/>
                </a:solidFill>
                <a:effectLst/>
                <a:latin typeface="urw-din"/>
              </a:rPr>
              <a:t>settled</a:t>
            </a:r>
            <a:r>
              <a:rPr lang="en-US" b="0" i="0" dirty="0">
                <a:solidFill>
                  <a:srgbClr val="273239"/>
                </a:solidFill>
                <a:effectLst/>
                <a:latin typeface="urw-din"/>
              </a:rPr>
              <a:t>: Promise has fulfilled or rejected</a:t>
            </a:r>
          </a:p>
          <a:p>
            <a:endParaRPr lang="en-IN" dirty="0"/>
          </a:p>
        </p:txBody>
      </p:sp>
    </p:spTree>
    <p:extLst>
      <p:ext uri="{BB962C8B-B14F-4D97-AF65-F5344CB8AC3E}">
        <p14:creationId xmlns:p14="http://schemas.microsoft.com/office/powerpoint/2010/main" val="1783310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EC1D91-A7E2-77D5-DDCE-79D6CFDE4D24}"/>
              </a:ext>
            </a:extLst>
          </p:cNvPr>
          <p:cNvSpPr>
            <a:spLocks noGrp="1" noChangeArrowheads="1"/>
          </p:cNvSpPr>
          <p:nvPr>
            <p:ph idx="1"/>
          </p:nvPr>
        </p:nvSpPr>
        <p:spPr bwMode="auto">
          <a:xfrm>
            <a:off x="408998" y="337927"/>
            <a:ext cx="625491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cs typeface="Arial" panose="020B0604020202020204" pitchFamily="34" charset="0"/>
              </a:rPr>
              <a:t>var</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 = </a:t>
            </a:r>
            <a:r>
              <a:rPr kumimoji="0" lang="en-US" altLang="en-US" sz="2000" b="1" i="0" u="none" strike="noStrike" cap="none" normalizeH="0" baseline="0" dirty="0">
                <a:ln>
                  <a:noFill/>
                </a:ln>
                <a:solidFill>
                  <a:srgbClr val="006699"/>
                </a:solidFill>
                <a:effectLst/>
                <a:cs typeface="Arial" panose="020B0604020202020204" pitchFamily="34" charset="0"/>
              </a:rPr>
              <a:t>new</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000000"/>
                </a:solidFill>
                <a:effectLst/>
                <a:cs typeface="Arial" panose="020B0604020202020204" pitchFamily="34" charset="0"/>
              </a:rPr>
              <a:t>(resolve, reject)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x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y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if</a:t>
            </a:r>
            <a:r>
              <a:rPr kumimoji="0" lang="en-US" altLang="en-US" sz="2000" b="0" i="0" u="none" strike="noStrike" cap="none" normalizeH="0" baseline="0" dirty="0">
                <a:ln>
                  <a:noFill/>
                </a:ln>
                <a:solidFill>
                  <a:srgbClr val="000000"/>
                </a:solidFill>
                <a:effectLst/>
                <a:cs typeface="Arial" panose="020B0604020202020204" pitchFamily="34" charset="0"/>
              </a:rPr>
              <a:t>(x === y)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resolve();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else</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reject();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promise.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then(</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catch</a:t>
            </a:r>
            <a:r>
              <a:rPr kumimoji="0" lang="en-US" altLang="en-US" sz="2000" b="0" i="0" u="none" strike="noStrike" cap="none" normalizeH="0" baseline="0" dirty="0">
                <a:ln>
                  <a:noFill/>
                </a:ln>
                <a:solidFill>
                  <a:srgbClr val="000000"/>
                </a:solidFill>
                <a:effectLst/>
                <a:cs typeface="Arial" panose="020B0604020202020204" pitchFamily="34" charset="0"/>
              </a:rPr>
              <a:t>(</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524230"/>
            <a:ext cx="104942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ClrTx/>
              <a:buFontTx/>
              <a:buNone/>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declares an async function where the </a:t>
            </a:r>
            <a:r>
              <a:rPr lang="en-US" altLang="en-US" sz="1600" dirty="0">
                <a:solidFill>
                  <a:srgbClr val="1B1B1B"/>
                </a:solidFill>
                <a:latin typeface="var(--font-code)"/>
              </a:rPr>
              <a:t>await</a:t>
            </a:r>
          </a:p>
          <a:p>
            <a:pPr marL="0" indent="0">
              <a:lnSpc>
                <a:spcPct val="100000"/>
              </a:lnSpc>
              <a:buClrTx/>
              <a:buFontTx/>
              <a:buNone/>
            </a:pPr>
            <a:r>
              <a:rPr lang="en-US" altLang="en-US" sz="1600" dirty="0">
                <a:solidFill>
                  <a:srgbClr val="1B1B1B"/>
                </a:solidFill>
                <a:latin typeface="Inter"/>
              </a:rPr>
              <a:t> keyword is permitted within the function body. The </a:t>
            </a:r>
            <a:r>
              <a:rPr lang="en-US" altLang="en-US" sz="1600" dirty="0">
                <a:solidFill>
                  <a:srgbClr val="1B1B1B"/>
                </a:solidFill>
                <a:latin typeface="var(--font-code)"/>
              </a:rPr>
              <a:t>async</a:t>
            </a:r>
            <a:r>
              <a:rPr lang="en-US" altLang="en-US" sz="1600" dirty="0">
                <a:solidFill>
                  <a:srgbClr val="1B1B1B"/>
                </a:solidFill>
                <a:latin typeface="Inter"/>
              </a:rPr>
              <a:t> and </a:t>
            </a:r>
            <a:r>
              <a:rPr lang="en-US" altLang="en-US" sz="1600" dirty="0">
                <a:solidFill>
                  <a:srgbClr val="1B1B1B"/>
                </a:solidFill>
                <a:latin typeface="var(--font-code)"/>
              </a:rPr>
              <a:t>await</a:t>
            </a:r>
            <a:r>
              <a:rPr lang="en-US" altLang="en-US" sz="1600" dirty="0">
                <a:solidFill>
                  <a:srgbClr val="1B1B1B"/>
                </a:solidFill>
                <a:latin typeface="Inter"/>
              </a:rPr>
              <a:t> keywords </a:t>
            </a:r>
          </a:p>
          <a:p>
            <a:pPr marL="0" indent="0">
              <a:lnSpc>
                <a:spcPct val="100000"/>
              </a:lnSpc>
              <a:buClrTx/>
              <a:buFontTx/>
              <a:buNone/>
            </a:pPr>
            <a:r>
              <a:rPr lang="en-US" altLang="en-US" sz="1600" dirty="0">
                <a:solidFill>
                  <a:srgbClr val="1B1B1B"/>
                </a:solidFill>
                <a:latin typeface="Inter"/>
              </a:rPr>
              <a:t>enable asynchronous, promise-based behavior to be written in a cleaner style, </a:t>
            </a:r>
          </a:p>
          <a:p>
            <a:pPr marL="0" indent="0">
              <a:lnSpc>
                <a:spcPct val="100000"/>
              </a:lnSpc>
              <a:buClrTx/>
              <a:buFontTx/>
              <a:buNone/>
            </a:pPr>
            <a:r>
              <a:rPr lang="en-US" altLang="en-US" sz="1600" dirty="0">
                <a:solidFill>
                  <a:srgbClr val="1B1B1B"/>
                </a:solidFill>
                <a:latin typeface="Inter"/>
              </a:rPr>
              <a:t>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async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(value)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(value);}</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33427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JavaScript engine uses scopes to find out the exact location or accessibility of variables and that particular process is known as Scope Chain.</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What is a callback function</a:t>
            </a:r>
            <a:r>
              <a:rPr lang="en-US" sz="3200">
                <a:solidFill>
                  <a:srgbClr val="C00000"/>
                </a:solidFill>
              </a:rPr>
              <a:t>?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a:xfrm>
            <a:off x="458694" y="1949450"/>
            <a:ext cx="11274612" cy="4434572"/>
          </a:xfrm>
        </p:spPr>
        <p:txBody>
          <a:bodyPr>
            <a:normAutofit fontScale="40000" lnSpcReduction="20000"/>
          </a:bodyPr>
          <a:lstStyle/>
          <a:p>
            <a:r>
              <a:rPr lang="en-US" sz="5100" dirty="0"/>
              <a:t>A callback is a function passed as an argument to another function</a:t>
            </a:r>
          </a:p>
          <a:p>
            <a:r>
              <a:rPr lang="en-US" sz="5100" dirty="0"/>
              <a:t>This technique allows a function to call another function</a:t>
            </a:r>
          </a:p>
          <a:p>
            <a:r>
              <a:rPr lang="en-US" sz="5100" dirty="0"/>
              <a:t>A callback function can run after another function has finished</a:t>
            </a:r>
          </a:p>
          <a:p>
            <a:pPr marL="457200" lvl="1" indent="0">
              <a:spcBef>
                <a:spcPts val="0"/>
              </a:spcBef>
              <a:buNone/>
            </a:pPr>
            <a:endParaRPr lang="en-US" dirty="0"/>
          </a:p>
          <a:p>
            <a:pPr marL="457200" lvl="1" indent="0">
              <a:spcBef>
                <a:spcPts val="0"/>
              </a:spcBef>
              <a:buNone/>
            </a:pPr>
            <a:r>
              <a:rPr lang="en-US" sz="3500" dirty="0">
                <a:latin typeface="Calibri" panose="020F0502020204030204" pitchFamily="34" charset="0"/>
                <a:cs typeface="Calibri" panose="020F0502020204030204" pitchFamily="34" charset="0"/>
              </a:rPr>
              <a:t>var numbers = [1, 2, 3, 4, 5];</a:t>
            </a:r>
          </a:p>
          <a:p>
            <a:pPr marL="457200" lvl="1" indent="0">
              <a:spcBef>
                <a:spcPts val="0"/>
              </a:spcBef>
              <a:buNone/>
            </a:pPr>
            <a:endParaRPr lang="en-US" sz="3500" dirty="0">
              <a:latin typeface="Calibri" panose="020F0502020204030204" pitchFamily="34" charset="0"/>
              <a:cs typeface="Calibri" panose="020F0502020204030204" pitchFamily="34" charset="0"/>
            </a:endParaRPr>
          </a:p>
          <a:p>
            <a:pPr marL="457200" lvl="1" indent="0">
              <a:spcBef>
                <a:spcPts val="0"/>
              </a:spcBef>
              <a:buNone/>
            </a:pPr>
            <a:r>
              <a:rPr lang="en-US" sz="3500" dirty="0">
                <a:latin typeface="Calibri" panose="020F0502020204030204" pitchFamily="34" charset="0"/>
                <a:cs typeface="Calibri" panose="020F0502020204030204" pitchFamily="34" charset="0"/>
              </a:rPr>
              <a:t>// Define the main function</a:t>
            </a:r>
          </a:p>
          <a:p>
            <a:pPr marL="457200" lvl="1" indent="0">
              <a:spcBef>
                <a:spcPts val="0"/>
              </a:spcBef>
              <a:buNone/>
            </a:pPr>
            <a:r>
              <a:rPr lang="en-US" sz="3500" dirty="0">
                <a:latin typeface="Calibri" panose="020F0502020204030204" pitchFamily="34" charset="0"/>
                <a:cs typeface="Calibri" panose="020F0502020204030204" pitchFamily="34" charset="0"/>
              </a:rPr>
              <a:t>function </a:t>
            </a:r>
            <a:r>
              <a:rPr lang="en-US" sz="3500" dirty="0" err="1">
                <a:latin typeface="Calibri" panose="020F0502020204030204" pitchFamily="34" charset="0"/>
                <a:cs typeface="Calibri" panose="020F0502020204030204" pitchFamily="34" charset="0"/>
              </a:rPr>
              <a:t>mainFunction</a:t>
            </a:r>
            <a:r>
              <a:rPr lang="en-US" sz="3500" dirty="0">
                <a:latin typeface="Calibri" panose="020F0502020204030204" pitchFamily="34" charset="0"/>
                <a:cs typeface="Calibri" panose="020F0502020204030204" pitchFamily="34" charset="0"/>
              </a:rPr>
              <a:t>(callback) {</a:t>
            </a:r>
          </a:p>
          <a:p>
            <a:pPr marL="914400" lvl="2" indent="0">
              <a:spcBef>
                <a:spcPts val="0"/>
              </a:spcBef>
              <a:buNone/>
            </a:pPr>
            <a:r>
              <a:rPr lang="en-US" sz="3500" dirty="0" err="1">
                <a:latin typeface="Calibri" panose="020F0502020204030204" pitchFamily="34" charset="0"/>
                <a:cs typeface="Calibri" panose="020F0502020204030204" pitchFamily="34" charset="0"/>
              </a:rPr>
              <a:t>numbers.forEach</a:t>
            </a:r>
            <a:r>
              <a:rPr lang="en-US" sz="3500" dirty="0">
                <a:latin typeface="Calibri" panose="020F0502020204030204" pitchFamily="34" charset="0"/>
                <a:cs typeface="Calibri" panose="020F0502020204030204" pitchFamily="34" charset="0"/>
              </a:rPr>
              <a:t>(callback);</a:t>
            </a:r>
          </a:p>
          <a:p>
            <a:pPr marL="457200" lvl="1" indent="0">
              <a:spcBef>
                <a:spcPts val="0"/>
              </a:spcBef>
              <a:buNone/>
            </a:pPr>
            <a:r>
              <a:rPr lang="en-US" sz="3500" dirty="0">
                <a:latin typeface="Calibri" panose="020F0502020204030204" pitchFamily="34" charset="0"/>
                <a:cs typeface="Calibri" panose="020F0502020204030204" pitchFamily="34" charset="0"/>
              </a:rPr>
              <a:t>}</a:t>
            </a:r>
          </a:p>
          <a:p>
            <a:pPr marL="457200" lvl="1" indent="0">
              <a:spcBef>
                <a:spcPts val="0"/>
              </a:spcBef>
              <a:buNone/>
            </a:pPr>
            <a:endParaRPr lang="en-US" sz="3500" dirty="0">
              <a:latin typeface="Calibri" panose="020F0502020204030204" pitchFamily="34" charset="0"/>
              <a:cs typeface="Calibri" panose="020F0502020204030204" pitchFamily="34" charset="0"/>
            </a:endParaRPr>
          </a:p>
          <a:p>
            <a:pPr marL="457200" lvl="1" indent="0">
              <a:spcBef>
                <a:spcPts val="0"/>
              </a:spcBef>
              <a:buNone/>
            </a:pPr>
            <a:r>
              <a:rPr lang="en-US" sz="3500" dirty="0">
                <a:latin typeface="Calibri" panose="020F0502020204030204" pitchFamily="34" charset="0"/>
                <a:cs typeface="Calibri" panose="020F0502020204030204" pitchFamily="34" charset="0"/>
              </a:rPr>
              <a:t>// Define the callback function</a:t>
            </a:r>
          </a:p>
          <a:p>
            <a:pPr marL="457200" lvl="1" indent="0">
              <a:spcBef>
                <a:spcPts val="0"/>
              </a:spcBef>
              <a:buNone/>
            </a:pPr>
            <a:r>
              <a:rPr lang="en-US" sz="3500" dirty="0">
                <a:latin typeface="Calibri" panose="020F0502020204030204" pitchFamily="34" charset="0"/>
                <a:cs typeface="Calibri" panose="020F0502020204030204" pitchFamily="34" charset="0"/>
              </a:rPr>
              <a:t>function </a:t>
            </a:r>
            <a:r>
              <a:rPr lang="en-US" sz="3500" dirty="0" err="1">
                <a:latin typeface="Calibri" panose="020F0502020204030204" pitchFamily="34" charset="0"/>
                <a:cs typeface="Calibri" panose="020F0502020204030204" pitchFamily="34" charset="0"/>
              </a:rPr>
              <a:t>callbackFunction</a:t>
            </a:r>
            <a:r>
              <a:rPr lang="en-US" sz="3500" dirty="0">
                <a:latin typeface="Calibri" panose="020F0502020204030204" pitchFamily="34" charset="0"/>
                <a:cs typeface="Calibri" panose="020F0502020204030204" pitchFamily="34" charset="0"/>
              </a:rPr>
              <a:t>(number) {</a:t>
            </a:r>
          </a:p>
          <a:p>
            <a:pPr marL="457200" lvl="1" indent="0">
              <a:spcBef>
                <a:spcPts val="0"/>
              </a:spcBef>
              <a:buNone/>
            </a:pPr>
            <a:r>
              <a:rPr lang="en-US" sz="3500" dirty="0">
                <a:latin typeface="Calibri" panose="020F0502020204030204" pitchFamily="34" charset="0"/>
                <a:cs typeface="Calibri" panose="020F0502020204030204" pitchFamily="34" charset="0"/>
              </a:rPr>
              <a:t>	console.log("Result: " + number);</a:t>
            </a:r>
          </a:p>
          <a:p>
            <a:pPr marL="457200" lvl="1" indent="0">
              <a:spcBef>
                <a:spcPts val="0"/>
              </a:spcBef>
              <a:buNone/>
            </a:pPr>
            <a:r>
              <a:rPr lang="en-US" sz="3500" dirty="0">
                <a:latin typeface="Calibri" panose="020F0502020204030204" pitchFamily="34" charset="0"/>
                <a:cs typeface="Calibri" panose="020F0502020204030204" pitchFamily="34" charset="0"/>
              </a:rPr>
              <a:t>}</a:t>
            </a:r>
          </a:p>
          <a:p>
            <a:pPr marL="457200" lvl="1" indent="0">
              <a:spcBef>
                <a:spcPts val="0"/>
              </a:spcBef>
              <a:buNone/>
            </a:pPr>
            <a:endParaRPr lang="en-US" sz="3500" dirty="0">
              <a:latin typeface="Calibri" panose="020F0502020204030204" pitchFamily="34" charset="0"/>
              <a:cs typeface="Calibri" panose="020F0502020204030204" pitchFamily="34" charset="0"/>
            </a:endParaRPr>
          </a:p>
          <a:p>
            <a:pPr marL="457200" lvl="1" indent="0">
              <a:spcBef>
                <a:spcPts val="0"/>
              </a:spcBef>
              <a:buNone/>
            </a:pPr>
            <a:r>
              <a:rPr lang="en-US" sz="3500" dirty="0">
                <a:latin typeface="Calibri" panose="020F0502020204030204" pitchFamily="34" charset="0"/>
                <a:cs typeface="Calibri" panose="020F0502020204030204" pitchFamily="34" charset="0"/>
              </a:rPr>
              <a:t>// Call the main function with the callback function</a:t>
            </a:r>
          </a:p>
          <a:p>
            <a:pPr marL="457200" lvl="1" indent="0">
              <a:spcBef>
                <a:spcPts val="0"/>
              </a:spcBef>
              <a:buNone/>
            </a:pPr>
            <a:r>
              <a:rPr lang="en-US" sz="3500" dirty="0" err="1">
                <a:latin typeface="Calibri" panose="020F0502020204030204" pitchFamily="34" charset="0"/>
                <a:cs typeface="Calibri" panose="020F0502020204030204" pitchFamily="34" charset="0"/>
              </a:rPr>
              <a:t>mainFunction</a:t>
            </a:r>
            <a:r>
              <a:rPr lang="en-US" sz="3500" dirty="0">
                <a:latin typeface="Calibri" panose="020F0502020204030204" pitchFamily="34" charset="0"/>
                <a:cs typeface="Calibri" panose="020F0502020204030204" pitchFamily="34" charset="0"/>
              </a:rPr>
              <a:t>(</a:t>
            </a:r>
            <a:r>
              <a:rPr lang="en-US" sz="3500" dirty="0" err="1">
                <a:latin typeface="Calibri" panose="020F0502020204030204" pitchFamily="34" charset="0"/>
                <a:cs typeface="Calibri" panose="020F0502020204030204" pitchFamily="34" charset="0"/>
              </a:rPr>
              <a:t>callbackFunction</a:t>
            </a:r>
            <a:r>
              <a:rPr lang="en-US" sz="35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6838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p:txBody>
          <a:bodyPr>
            <a:normAutofit fontScale="40000" lnSpcReduction="20000"/>
          </a:bodyPr>
          <a:lstStyle/>
          <a:p>
            <a:r>
              <a:rPr lang="en-US" sz="4500" b="0" i="0" dirty="0">
                <a:solidFill>
                  <a:srgbClr val="273239"/>
                </a:solidFill>
                <a:effectLst/>
                <a:latin typeface="urw-din"/>
              </a:rPr>
              <a:t>Now, when a variable is declared in a certain scope having the same name defined on its outer scope and when we call the variable from the inner scope, the value assigned to the variable in the inner scope is the value that will be stored in the variable in the memory space. This is known as </a:t>
            </a:r>
            <a:r>
              <a:rPr lang="en-US" sz="4500" b="1" i="0" dirty="0">
                <a:solidFill>
                  <a:srgbClr val="273239"/>
                </a:solidFill>
                <a:effectLst/>
                <a:latin typeface="urw-din"/>
              </a:rPr>
              <a:t>Shadowing or Variable Shadowing</a:t>
            </a:r>
            <a:r>
              <a:rPr lang="en-IN" sz="4500" b="1" i="0" dirty="0">
                <a:solidFill>
                  <a:srgbClr val="273239"/>
                </a:solidFill>
                <a:effectLst/>
                <a:latin typeface="urw-din"/>
              </a:rPr>
              <a:t>.</a:t>
            </a:r>
          </a:p>
          <a:p>
            <a:r>
              <a:rPr lang="en-US" b="1" i="0" dirty="0">
                <a:solidFill>
                  <a:srgbClr val="273239"/>
                </a:solidFill>
                <a:effectLst/>
                <a:latin typeface="urw-din"/>
              </a:rPr>
              <a:t>function </a:t>
            </a:r>
            <a:r>
              <a:rPr lang="en-US" b="1" i="0" dirty="0" err="1">
                <a:solidFill>
                  <a:srgbClr val="273239"/>
                </a:solidFill>
                <a:effectLst/>
                <a:latin typeface="urw-din"/>
              </a:rPr>
              <a:t>func</a:t>
            </a:r>
            <a:r>
              <a:rPr lang="en-US" b="1" i="0" dirty="0">
                <a:solidFill>
                  <a:srgbClr val="273239"/>
                </a:solidFill>
                <a:effectLst/>
                <a:latin typeface="urw-din"/>
              </a:rPr>
              <a:t>() {</a:t>
            </a:r>
          </a:p>
          <a:p>
            <a:r>
              <a:rPr lang="en-US" b="1" i="0" dirty="0">
                <a:solidFill>
                  <a:srgbClr val="273239"/>
                </a:solidFill>
                <a:effectLst/>
                <a:latin typeface="urw-din"/>
              </a:rPr>
              <a:t>	var a = 'Geeks';</a:t>
            </a:r>
          </a:p>
          <a:p>
            <a:r>
              <a:rPr lang="en-US" b="1" i="0" dirty="0">
                <a:solidFill>
                  <a:srgbClr val="273239"/>
                </a:solidFill>
                <a:effectLst/>
                <a:latin typeface="urw-din"/>
              </a:rPr>
              <a:t>	let b = 'Geeks;</a:t>
            </a:r>
          </a:p>
          <a:p>
            <a:r>
              <a:rPr lang="en-US" b="1" i="0" dirty="0">
                <a:solidFill>
                  <a:srgbClr val="273239"/>
                </a:solidFill>
                <a:effectLst/>
                <a:latin typeface="urw-din"/>
              </a:rPr>
              <a:t>	</a:t>
            </a:r>
          </a:p>
          <a:p>
            <a:r>
              <a:rPr lang="en-US" b="1" i="0" dirty="0">
                <a:solidFill>
                  <a:srgbClr val="273239"/>
                </a:solidFill>
                <a:effectLst/>
                <a:latin typeface="urw-din"/>
              </a:rPr>
              <a:t>	if (true) {</a:t>
            </a:r>
          </a:p>
          <a:p>
            <a:r>
              <a:rPr lang="en-US" b="1" i="0" dirty="0">
                <a:solidFill>
                  <a:srgbClr val="273239"/>
                </a:solidFill>
                <a:effectLst/>
                <a:latin typeface="urw-din"/>
              </a:rPr>
              <a:t>		let a = '</a:t>
            </a:r>
            <a:r>
              <a:rPr lang="en-US" b="1" i="0" dirty="0" err="1">
                <a:solidFill>
                  <a:srgbClr val="273239"/>
                </a:solidFill>
                <a:effectLst/>
                <a:latin typeface="urw-din"/>
              </a:rPr>
              <a:t>GeeksforGeeks</a:t>
            </a:r>
            <a:r>
              <a:rPr lang="en-US" b="1" i="0" dirty="0">
                <a:solidFill>
                  <a:srgbClr val="273239"/>
                </a:solidFill>
                <a:effectLst/>
                <a:latin typeface="urw-din"/>
              </a:rPr>
              <a:t>'; // Legal Shadowing</a:t>
            </a:r>
          </a:p>
          <a:p>
            <a:r>
              <a:rPr lang="en-US" b="1" i="0" dirty="0">
                <a:solidFill>
                  <a:srgbClr val="273239"/>
                </a:solidFill>
                <a:effectLst/>
                <a:latin typeface="urw-din"/>
              </a:rPr>
              <a:t>		var b = 'Geeks'; // Illegal Shadowing</a:t>
            </a:r>
          </a:p>
          <a:p>
            <a:r>
              <a:rPr lang="en-US" b="1" i="0" dirty="0">
                <a:solidFill>
                  <a:srgbClr val="273239"/>
                </a:solidFill>
                <a:effectLst/>
                <a:latin typeface="urw-din"/>
              </a:rPr>
              <a:t>		console.log(a); // It will print '</a:t>
            </a:r>
            <a:r>
              <a:rPr lang="en-US" b="1" i="0" dirty="0" err="1">
                <a:solidFill>
                  <a:srgbClr val="273239"/>
                </a:solidFill>
                <a:effectLst/>
                <a:latin typeface="urw-din"/>
              </a:rPr>
              <a:t>GeeksforGeeks</a:t>
            </a:r>
            <a:r>
              <a:rPr lang="en-US" b="1" i="0" dirty="0">
                <a:solidFill>
                  <a:srgbClr val="273239"/>
                </a:solidFill>
                <a:effectLst/>
                <a:latin typeface="urw-din"/>
              </a:rPr>
              <a:t>'</a:t>
            </a:r>
          </a:p>
          <a:p>
            <a:r>
              <a:rPr lang="en-US" b="1" i="0" dirty="0">
                <a:solidFill>
                  <a:srgbClr val="273239"/>
                </a:solidFill>
                <a:effectLst/>
                <a:latin typeface="urw-din"/>
              </a:rPr>
              <a:t>		console.log(b); // It will print error</a:t>
            </a:r>
          </a:p>
          <a:p>
            <a:r>
              <a:rPr lang="en-US" b="1" i="0" dirty="0">
                <a:solidFill>
                  <a:srgbClr val="273239"/>
                </a:solidFill>
                <a:effectLst/>
                <a:latin typeface="urw-din"/>
              </a:rPr>
              <a:t>	}</a:t>
            </a:r>
          </a:p>
          <a:p>
            <a:r>
              <a:rPr lang="en-US" b="1" i="0" dirty="0">
                <a:solidFill>
                  <a:srgbClr val="273239"/>
                </a:solidFill>
                <a:effectLst/>
                <a:latin typeface="urw-din"/>
              </a:rPr>
              <a:t>}</a:t>
            </a:r>
          </a:p>
          <a:p>
            <a:r>
              <a:rPr lang="en-US" b="1" i="0" dirty="0" err="1">
                <a:solidFill>
                  <a:srgbClr val="273239"/>
                </a:solidFill>
                <a:effectLst/>
                <a:latin typeface="urw-din"/>
              </a:rPr>
              <a:t>func</a:t>
            </a:r>
            <a:r>
              <a:rPr lang="en-US" b="1"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Temporal Dead Zone is </a:t>
            </a:r>
            <a:r>
              <a:rPr lang="en-US" b="1" i="0" dirty="0">
                <a:solidFill>
                  <a:srgbClr val="202124"/>
                </a:solidFill>
                <a:effectLst/>
                <a:latin typeface="arial" panose="020B0604020202020204" pitchFamily="34" charset="0"/>
              </a:rPr>
              <a:t>the period of time during which the let and const declarations cannot be accessed</a:t>
            </a:r>
            <a:r>
              <a:rPr lang="en-US" b="0" i="0" dirty="0">
                <a:solidFill>
                  <a:srgbClr val="202124"/>
                </a:solidFill>
                <a:effectLst/>
                <a:latin typeface="arial" panose="020B0604020202020204" pitchFamily="34" charset="0"/>
              </a:rPr>
              <a:t>.</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Temporal Dead Zone starts when the code execution enters the block which contains the let or const declaration and continues until the declaration has executed.</a:t>
            </a:r>
          </a:p>
          <a:p>
            <a:endParaRPr lang="en-IN" dirty="0"/>
          </a:p>
        </p:txBody>
      </p:sp>
    </p:spTree>
    <p:extLst>
      <p:ext uri="{BB962C8B-B14F-4D97-AF65-F5344CB8AC3E}">
        <p14:creationId xmlns:p14="http://schemas.microsoft.com/office/powerpoint/2010/main" val="4243007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691323"/>
            <a:ext cx="1171725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24292F"/>
                </a:solidFill>
                <a:effectLst/>
                <a:latin typeface="-apple-system"/>
              </a:rPr>
              <a:t>The Temporal Dead Zone is a behavior in JavaScript that occurs when declaring a variable with the let and const keywords, but not with var. In ECMAScript 6, accessing a </a:t>
            </a:r>
            <a:r>
              <a:rPr kumimoji="0" lang="en-US" altLang="en-US" b="0" i="0" u="none" strike="noStrike" cap="none" normalizeH="0" baseline="0" dirty="0">
                <a:ln>
                  <a:noFill/>
                </a:ln>
                <a:solidFill>
                  <a:srgbClr val="24292F"/>
                </a:solidFill>
                <a:effectLst/>
                <a:latin typeface="ui-monospace"/>
              </a:rPr>
              <a:t>let</a:t>
            </a:r>
            <a:r>
              <a:rPr kumimoji="0" lang="en-US" altLang="en-US" b="0" i="0" u="none" strike="noStrike" cap="none" normalizeH="0" baseline="0" dirty="0">
                <a:ln>
                  <a:noFill/>
                </a:ln>
                <a:solidFill>
                  <a:srgbClr val="24292F"/>
                </a:solidFill>
                <a:effectLst/>
                <a:latin typeface="-apple-system"/>
              </a:rPr>
              <a:t> or </a:t>
            </a:r>
            <a:r>
              <a:rPr kumimoji="0" lang="en-US" altLang="en-US" b="0" i="0" u="none" strike="noStrike" cap="none" normalizeH="0" baseline="0" dirty="0">
                <a:ln>
                  <a:noFill/>
                </a:ln>
                <a:solidFill>
                  <a:srgbClr val="24292F"/>
                </a:solidFill>
                <a:effectLst/>
                <a:latin typeface="ui-monospace"/>
              </a:rPr>
              <a:t>const</a:t>
            </a:r>
            <a:r>
              <a:rPr kumimoji="0" lang="en-US" altLang="en-US" b="0" i="0" u="none" strike="noStrike" cap="none" normalizeH="0" baseline="0" dirty="0">
                <a:ln>
                  <a:noFill/>
                </a:ln>
                <a:solidFill>
                  <a:srgbClr val="24292F"/>
                </a:solidFill>
                <a:effectLst/>
                <a:latin typeface="-apple-system"/>
              </a:rPr>
              <a:t> variable before its declaration (within its scope) causes a </a:t>
            </a:r>
            <a:r>
              <a:rPr kumimoji="0" lang="en-US" altLang="en-US" b="0" i="0" u="none" strike="noStrike" cap="none" normalizeH="0" baseline="0" dirty="0" err="1">
                <a:ln>
                  <a:noFill/>
                </a:ln>
                <a:solidFill>
                  <a:srgbClr val="24292F"/>
                </a:solidFill>
                <a:effectLst/>
                <a:latin typeface="-apple-system"/>
              </a:rPr>
              <a:t>ReferenceError</a:t>
            </a:r>
            <a:r>
              <a:rPr kumimoji="0" lang="en-US" altLang="en-US" b="0" i="0" u="none" strike="noStrike" cap="none" normalizeH="0" baseline="0" dirty="0">
                <a:ln>
                  <a:noFill/>
                </a:ln>
                <a:solidFill>
                  <a:srgbClr val="24292F"/>
                </a:solidFill>
                <a:effectLst/>
                <a:latin typeface="-apple-system"/>
              </a:rPr>
              <a:t>. </a:t>
            </a:r>
          </a:p>
          <a:p>
            <a:pPr marL="0" indent="0">
              <a:lnSpc>
                <a:spcPct val="100000"/>
              </a:lnSpc>
              <a:buClrTx/>
              <a:buNone/>
            </a:pPr>
            <a:endParaRPr kumimoji="0" lang="en-US" altLang="en-US" b="0" i="0" u="none" strike="noStrike" cap="none" normalizeH="0" baseline="0" dirty="0">
              <a:ln>
                <a:noFill/>
              </a:ln>
              <a:solidFill>
                <a:srgbClr val="24292F"/>
              </a:solidFill>
              <a:effectLst/>
              <a:latin typeface="-apple-system"/>
            </a:endParaRPr>
          </a:p>
          <a:p>
            <a:pPr>
              <a:lnSpc>
                <a:spcPct val="100000"/>
              </a:lnSpc>
              <a:buClrTx/>
            </a:pPr>
            <a:r>
              <a:rPr kumimoji="0" lang="en-US" altLang="en-US"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function </a:t>
            </a:r>
            <a:r>
              <a:rPr kumimoji="0" lang="en-US" altLang="en-US" sz="2000" b="0" i="0" u="none" strike="noStrike" cap="none" normalizeH="0" baseline="0" dirty="0" err="1">
                <a:ln>
                  <a:noFill/>
                </a:ln>
                <a:solidFill>
                  <a:schemeClr val="tx1"/>
                </a:solidFill>
                <a:effectLst/>
                <a:latin typeface="Arial" panose="020B0604020202020204" pitchFamily="34" charset="0"/>
              </a:rPr>
              <a:t>somemethod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console.log(counter2); // </a:t>
            </a:r>
            <a:r>
              <a:rPr kumimoji="0" lang="en-US" altLang="en-US" sz="2000" b="0" i="0" u="none" strike="noStrike" cap="none" normalizeH="0" baseline="0" dirty="0" err="1">
                <a:ln>
                  <a:noFill/>
                </a:ln>
                <a:solidFill>
                  <a:schemeClr val="tx1"/>
                </a:solidFill>
                <a:effectLst/>
                <a:latin typeface="Arial" panose="020B0604020202020204" pitchFamily="34" charset="0"/>
              </a:rPr>
              <a:t>ReferenceError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text-based data format 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converting a native object to a string 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p:txBody>
          <a:bodyPr/>
          <a:lstStyle/>
          <a:p>
            <a:r>
              <a:rPr lang="en-IN" b="1" i="0" dirty="0">
                <a:solidFill>
                  <a:srgbClr val="24292F"/>
                </a:solidFill>
                <a:effectLst/>
                <a:latin typeface="-apple-system"/>
              </a:rPr>
              <a:t>slice </a:t>
            </a:r>
          </a:p>
          <a:p>
            <a:r>
              <a:rPr lang="en-IN" b="1" i="0" dirty="0">
                <a:solidFill>
                  <a:srgbClr val="24292F"/>
                </a:solidFill>
                <a:effectLst/>
                <a:latin typeface="-apple-system"/>
              </a:rPr>
              <a:t>splice</a:t>
            </a:r>
            <a:endParaRPr lang="en-IN" dirty="0"/>
          </a:p>
        </p:txBody>
      </p:sp>
    </p:spTree>
    <p:extLst>
      <p:ext uri="{BB962C8B-B14F-4D97-AF65-F5344CB8AC3E}">
        <p14:creationId xmlns:p14="http://schemas.microsoft.com/office/powerpoint/2010/main" val="87375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07A60648-35A5-9CA7-89BA-9F7C3D4D0958}"/>
              </a:ext>
            </a:extLst>
          </p:cNvPr>
          <p:cNvSpPr>
            <a:spLocks noGrp="1" noChangeArrowheads="1"/>
          </p:cNvSpPr>
          <p:nvPr>
            <p:ph idx="1"/>
          </p:nvPr>
        </p:nvSpPr>
        <p:spPr bwMode="auto">
          <a:xfrm>
            <a:off x="296134" y="1610162"/>
            <a:ext cx="1136695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encodeURI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encode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 URL string as a parameter and return that encoded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decodeURI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decode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an encoded URL string as parameter and return that decoded string.</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488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84405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lstStyle/>
          <a:p>
            <a:r>
              <a:rPr lang="en-US" b="0" i="0" dirty="0" err="1">
                <a:solidFill>
                  <a:srgbClr val="24292F"/>
                </a:solidFill>
                <a:effectLst/>
                <a:latin typeface="-apple-system"/>
              </a:rPr>
              <a:t>IndexedDB</a:t>
            </a:r>
            <a:r>
              <a:rPr lang="en-US" b="0" i="0" dirty="0">
                <a:solidFill>
                  <a:srgbClr val="24292F"/>
                </a:solidFill>
                <a:effectLst/>
                <a:latin typeface="-apple-system"/>
              </a:rPr>
              <a:t> is a low-level API for client-side storage of larger amounts of structured data, including files/blobs. This API uses indexes to enable high-performance searches of this data.</a:t>
            </a:r>
            <a:endParaRPr lang="en-IN" dirty="0"/>
          </a:p>
        </p:txBody>
      </p:sp>
    </p:spTree>
    <p:extLst>
      <p:ext uri="{BB962C8B-B14F-4D97-AF65-F5344CB8AC3E}">
        <p14:creationId xmlns:p14="http://schemas.microsoft.com/office/powerpoint/2010/main" val="3363552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p:txBody>
          <a:bodyPr/>
          <a:lstStyle/>
          <a:p>
            <a:r>
              <a:rPr lang="it-IT" dirty="0"/>
              <a:t>Primitive data types:- </a:t>
            </a:r>
            <a:r>
              <a:rPr lang="en-IN" b="1" i="0" dirty="0">
                <a:solidFill>
                  <a:srgbClr val="333333"/>
                </a:solidFill>
                <a:effectLst/>
                <a:latin typeface="inter-bold"/>
              </a:rPr>
              <a:t>String, Number, Boolean, </a:t>
            </a:r>
            <a:r>
              <a:rPr lang="en-IN" b="1" i="0" dirty="0" err="1">
                <a:solidFill>
                  <a:srgbClr val="333333"/>
                </a:solidFill>
                <a:effectLst/>
                <a:latin typeface="inter-bold"/>
              </a:rPr>
              <a:t>BigInt</a:t>
            </a:r>
            <a:r>
              <a:rPr lang="en-IN" b="1" dirty="0">
                <a:solidFill>
                  <a:srgbClr val="333333"/>
                </a:solidFill>
                <a:latin typeface="inter-bold"/>
              </a:rPr>
              <a:t>, </a:t>
            </a:r>
            <a:r>
              <a:rPr lang="en-IN" b="1" i="0" dirty="0">
                <a:solidFill>
                  <a:srgbClr val="333333"/>
                </a:solidFill>
                <a:effectLst/>
                <a:latin typeface="inter-bold"/>
              </a:rPr>
              <a:t>Undefined</a:t>
            </a:r>
            <a:r>
              <a:rPr lang="en-IN" b="1" dirty="0">
                <a:solidFill>
                  <a:srgbClr val="333333"/>
                </a:solidFill>
                <a:latin typeface="inter-bold"/>
              </a:rPr>
              <a:t>, </a:t>
            </a:r>
            <a:r>
              <a:rPr lang="en-IN" b="1" i="0" dirty="0">
                <a:solidFill>
                  <a:srgbClr val="333333"/>
                </a:solidFill>
                <a:effectLst/>
                <a:latin typeface="inter-bold"/>
              </a:rPr>
              <a:t>Null</a:t>
            </a:r>
            <a:r>
              <a:rPr lang="en-IN" b="1" dirty="0">
                <a:solidFill>
                  <a:srgbClr val="333333"/>
                </a:solidFill>
                <a:latin typeface="inter-bold"/>
              </a:rPr>
              <a:t>, </a:t>
            </a:r>
            <a:r>
              <a:rPr lang="en-IN" b="1" i="0" dirty="0">
                <a:solidFill>
                  <a:srgbClr val="333333"/>
                </a:solidFill>
                <a:effectLst/>
                <a:latin typeface="inter-bold"/>
              </a:rPr>
              <a:t>Symbol</a:t>
            </a:r>
            <a:r>
              <a:rPr lang="en-IN" b="1" dirty="0">
                <a:solidFill>
                  <a:srgbClr val="333333"/>
                </a:solidFill>
                <a:latin typeface="inter-bold"/>
              </a:rPr>
              <a:t>, </a:t>
            </a:r>
            <a:r>
              <a:rPr lang="en-IN" b="1" i="0" dirty="0" err="1">
                <a:solidFill>
                  <a:srgbClr val="333333"/>
                </a:solidFill>
                <a:effectLst/>
                <a:latin typeface="inter-bold"/>
              </a:rPr>
              <a:t>typeof</a:t>
            </a:r>
            <a:endParaRPr lang="it-IT" dirty="0"/>
          </a:p>
          <a:p>
            <a:r>
              <a:rPr lang="it-IT" dirty="0"/>
              <a:t>Non- Primitive data types:- </a:t>
            </a:r>
            <a:r>
              <a:rPr lang="en-IN" b="1" i="0" dirty="0">
                <a:solidFill>
                  <a:srgbClr val="333333"/>
                </a:solidFill>
                <a:effectLst/>
                <a:latin typeface="inter-bold"/>
              </a:rPr>
              <a:t>Object </a:t>
            </a:r>
            <a:r>
              <a:rPr lang="en-IN" i="0" dirty="0">
                <a:solidFill>
                  <a:srgbClr val="333333"/>
                </a:solidFill>
                <a:effectLst/>
                <a:latin typeface="inter-bold"/>
              </a:rPr>
              <a:t>and</a:t>
            </a:r>
            <a:r>
              <a:rPr lang="en-IN" b="1" i="0" dirty="0">
                <a:solidFill>
                  <a:srgbClr val="333333"/>
                </a:solidFill>
                <a:effectLst/>
                <a:latin typeface="inter-bold"/>
              </a:rPr>
              <a:t> Array</a:t>
            </a:r>
          </a:p>
          <a:p>
            <a:pPr marL="0" indent="0">
              <a:buNone/>
            </a:pPr>
            <a:r>
              <a:rPr lang="en-US" b="1" i="0" dirty="0">
                <a:solidFill>
                  <a:srgbClr val="333333"/>
                </a:solidFill>
                <a:effectLst/>
                <a:latin typeface="inter-regular"/>
              </a:rPr>
              <a:t>Note:-</a:t>
            </a:r>
            <a:r>
              <a:rPr lang="en-US" b="0" i="0" dirty="0">
                <a:solidFill>
                  <a:srgbClr val="333333"/>
                </a:solidFill>
                <a:effectLst/>
                <a:latin typeface="inter-regular"/>
              </a:rPr>
              <a:t>primitive data types can store only a single value. To store multiple and complex values, we have to use non-primitive data types.</a:t>
            </a:r>
            <a:endParaRPr lang="en-IN" dirty="0"/>
          </a:p>
        </p:txBody>
      </p:sp>
    </p:spTree>
    <p:extLst>
      <p:ext uri="{BB962C8B-B14F-4D97-AF65-F5344CB8AC3E}">
        <p14:creationId xmlns:p14="http://schemas.microsoft.com/office/powerpoint/2010/main" val="95607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When to use callback function?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Where callbacks really shine are in asynchronous functions, where one function has to wait for another function (like waiting for a file to load).</a:t>
            </a:r>
            <a:endParaRPr lang="en-IN" dirty="0"/>
          </a:p>
        </p:txBody>
      </p:sp>
    </p:spTree>
    <p:extLst>
      <p:ext uri="{BB962C8B-B14F-4D97-AF65-F5344CB8AC3E}">
        <p14:creationId xmlns:p14="http://schemas.microsoft.com/office/powerpoint/2010/main" val="30752614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lstStyle/>
          <a:p>
            <a:r>
              <a:rPr lang="en-IN" b="0" i="0" dirty="0" err="1">
                <a:solidFill>
                  <a:srgbClr val="000000"/>
                </a:solidFill>
                <a:effectLst/>
                <a:latin typeface="inter-regular"/>
              </a:rPr>
              <a:t>document.getElementById</a:t>
            </a:r>
            <a:r>
              <a:rPr lang="en-IN" b="0" i="0" dirty="0">
                <a:solidFill>
                  <a:srgbClr val="000000"/>
                </a:solidFill>
                <a:effectLst/>
                <a:latin typeface="inter-regular"/>
              </a:rPr>
              <a:t>('</a:t>
            </a:r>
            <a:r>
              <a:rPr lang="en-IN" b="0" i="0" dirty="0" err="1">
                <a:solidFill>
                  <a:srgbClr val="000000"/>
                </a:solidFill>
                <a:effectLst/>
                <a:latin typeface="inter-regular"/>
              </a:rPr>
              <a:t>mylocation</a:t>
            </a:r>
            <a:r>
              <a:rPr lang="en-IN" b="0" i="0" dirty="0">
                <a:solidFill>
                  <a:srgbClr val="000000"/>
                </a:solidFill>
                <a:effectLst/>
                <a:latin typeface="inter-regular"/>
              </a:rPr>
              <a:t>')</a:t>
            </a:r>
            <a:r>
              <a:rPr lang="en-IN" b="0" i="0" dirty="0">
                <a:solidFill>
                  <a:srgbClr val="FF0000"/>
                </a:solidFill>
                <a:effectLst/>
                <a:latin typeface="inter-regular"/>
              </a:rPr>
              <a:t>.</a:t>
            </a:r>
            <a:r>
              <a:rPr lang="en-IN" b="0" i="0" dirty="0" err="1">
                <a:solidFill>
                  <a:srgbClr val="FF0000"/>
                </a:solidFill>
                <a:effectLst/>
                <a:latin typeface="inter-regular"/>
              </a:rPr>
              <a:t>innerHTML</a:t>
            </a:r>
            <a:r>
              <a:rPr lang="en-IN" b="0" i="0" dirty="0">
                <a:solidFill>
                  <a:srgbClr val="000000"/>
                </a:solidFill>
                <a:effectLst/>
                <a:latin typeface="inter-regular"/>
              </a:rPr>
              <a:t>=</a:t>
            </a:r>
            <a:r>
              <a:rPr lang="en-IN" b="0" i="0" dirty="0">
                <a:solidFill>
                  <a:srgbClr val="0000FF"/>
                </a:solidFill>
                <a:effectLst/>
                <a:latin typeface="inter-regular"/>
              </a:rPr>
              <a:t>"&lt;h2&gt;This is heading using JavaScript&lt;/h2&gt;"</a:t>
            </a:r>
            <a:r>
              <a:rPr lang="en-IN" b="0" i="0" dirty="0">
                <a:solidFill>
                  <a:srgbClr val="000000"/>
                </a:solidFill>
                <a:effectLst/>
                <a:latin typeface="inter-regular"/>
              </a:rPr>
              <a:t>;</a:t>
            </a:r>
            <a:endParaRPr lang="en-IN" dirty="0"/>
          </a:p>
        </p:txBody>
      </p:sp>
    </p:spTree>
    <p:extLst>
      <p:ext uri="{BB962C8B-B14F-4D97-AF65-F5344CB8AC3E}">
        <p14:creationId xmlns:p14="http://schemas.microsoft.com/office/powerpoint/2010/main" val="42187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lstStyle/>
          <a:p>
            <a:r>
              <a:rPr lang="en-US" b="0" i="0" dirty="0" err="1">
                <a:solidFill>
                  <a:srgbClr val="000000"/>
                </a:solidFill>
                <a:effectLst/>
                <a:latin typeface="inter-regular"/>
              </a:rPr>
              <a:t>document.getElementById</a:t>
            </a:r>
            <a:r>
              <a:rPr lang="en-US" b="0" i="0" dirty="0">
                <a:solidFill>
                  <a:srgbClr val="000000"/>
                </a:solidFill>
                <a:effectLst/>
                <a:latin typeface="inter-regular"/>
              </a:rPr>
              <a:t>('</a:t>
            </a:r>
            <a:r>
              <a:rPr lang="en-US" b="0" i="0" dirty="0" err="1">
                <a:solidFill>
                  <a:srgbClr val="000000"/>
                </a:solidFill>
                <a:effectLst/>
                <a:latin typeface="inter-regular"/>
              </a:rPr>
              <a:t>mylocation</a:t>
            </a:r>
            <a:r>
              <a:rPr lang="en-US" b="0" i="0" dirty="0">
                <a:solidFill>
                  <a:srgbClr val="000000"/>
                </a:solidFill>
                <a:effectLst/>
                <a:latin typeface="inter-regular"/>
              </a:rPr>
              <a:t>')</a:t>
            </a:r>
            <a:r>
              <a:rPr lang="en-US" b="0" i="0" dirty="0">
                <a:solidFill>
                  <a:srgbClr val="FF0000"/>
                </a:solidFill>
                <a:effectLst/>
                <a:latin typeface="inter-regular"/>
              </a:rPr>
              <a:t>.</a:t>
            </a:r>
            <a:r>
              <a:rPr lang="en-US" b="0" i="0" dirty="0" err="1">
                <a:solidFill>
                  <a:srgbClr val="FF0000"/>
                </a:solidFill>
                <a:effectLst/>
                <a:latin typeface="inter-regular"/>
              </a:rPr>
              <a:t>innerText</a:t>
            </a:r>
            <a:r>
              <a:rPr lang="en-US" b="0" i="0" dirty="0">
                <a:solidFill>
                  <a:srgbClr val="000000"/>
                </a:solidFill>
                <a:effectLst/>
                <a:latin typeface="inter-regular"/>
              </a:rPr>
              <a:t>=</a:t>
            </a:r>
            <a:r>
              <a:rPr lang="en-US" b="0" i="0" dirty="0">
                <a:solidFill>
                  <a:srgbClr val="0000FF"/>
                </a:solidFill>
                <a:effectLst/>
                <a:latin typeface="inter-regular"/>
              </a:rPr>
              <a:t>"This is text using JavaScript"</a:t>
            </a:r>
            <a:r>
              <a:rPr lang="en-US"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Client-side JavaScript</a:t>
            </a:r>
            <a:r>
              <a:rPr lang="en-US"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b="1" i="0" dirty="0">
                <a:solidFill>
                  <a:srgbClr val="333333"/>
                </a:solidFill>
                <a:effectLst/>
                <a:latin typeface="inter-bold"/>
              </a:rPr>
              <a:t>Server-side JavaScript</a:t>
            </a:r>
            <a:r>
              <a:rPr lang="en-US" b="0" i="0" dirty="0">
                <a:solidFill>
                  <a:srgbClr val="333333"/>
                </a:solidFill>
                <a:effectLst/>
                <a:latin typeface="inter-regular"/>
              </a:rPr>
              <a:t> also resembles client-side JavaScript. It has a relevant JavaScript which is to run in a server. The server-side JavaScript are deployed only after compilation.</a:t>
            </a:r>
          </a:p>
          <a:p>
            <a:br>
              <a:rPr lang="en-US" dirty="0"/>
            </a:br>
            <a:endParaRPr lang="en-IN" dirty="0"/>
          </a:p>
        </p:txBody>
      </p:sp>
    </p:spTree>
    <p:extLst>
      <p:ext uri="{BB962C8B-B14F-4D97-AF65-F5344CB8AC3E}">
        <p14:creationId xmlns:p14="http://schemas.microsoft.com/office/powerpoint/2010/main" val="21436795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lstStyle/>
          <a:p>
            <a:pPr marL="0" indent="0">
              <a:buNone/>
            </a:pPr>
            <a:r>
              <a:rPr lang="en-US" b="0" i="0" dirty="0">
                <a:solidFill>
                  <a:srgbClr val="333333"/>
                </a:solidFill>
                <a:effectLst/>
                <a:latin typeface="inter-regular"/>
              </a:rPr>
              <a:t>The storage of cookies on the hard disk depends on the OS and the browser.</a:t>
            </a:r>
          </a:p>
          <a:p>
            <a:r>
              <a:rPr lang="en-US" b="0" i="0" dirty="0">
                <a:solidFill>
                  <a:srgbClr val="333333"/>
                </a:solidFill>
                <a:effectLst/>
                <a:latin typeface="inter-regular"/>
              </a:rPr>
              <a:t>The Netscape Navigator on Windows uses a cookies.txt file that contains all the cookies. The path is </a:t>
            </a:r>
          </a:p>
          <a:p>
            <a:pPr marL="0" indent="0">
              <a:buNone/>
            </a:pPr>
            <a:r>
              <a:rPr lang="en-US" b="1" i="0" dirty="0">
                <a:solidFill>
                  <a:srgbClr val="333333"/>
                </a:solidFill>
                <a:effectLst/>
                <a:latin typeface="inter-regular"/>
              </a:rPr>
              <a:t>c:\Program Files\Netscape\Users\username\cookies.txt</a:t>
            </a:r>
          </a:p>
          <a:p>
            <a:r>
              <a:rPr lang="en-US" b="0" i="0" dirty="0">
                <a:solidFill>
                  <a:srgbClr val="333333"/>
                </a:solidFill>
                <a:effectLst/>
                <a:latin typeface="inter-regular"/>
              </a:rPr>
              <a:t>The Internet Explorer stores the cookies on a file username@website.txt. The path is: </a:t>
            </a:r>
            <a:r>
              <a:rPr lang="en-US" b="1" i="0" dirty="0">
                <a:solidFill>
                  <a:srgbClr val="333333"/>
                </a:solidFill>
                <a:effectLst/>
                <a:latin typeface="inter-regular"/>
              </a:rPr>
              <a:t>c:\Windows\Cookies\username@Website.txt.</a:t>
            </a:r>
          </a:p>
          <a:p>
            <a:pPr marL="0" indent="0">
              <a:buNone/>
            </a:pPr>
            <a:endParaRPr lang="en-IN" dirty="0"/>
          </a:p>
        </p:txBody>
      </p:sp>
    </p:spTree>
    <p:extLst>
      <p:ext uri="{BB962C8B-B14F-4D97-AF65-F5344CB8AC3E}">
        <p14:creationId xmlns:p14="http://schemas.microsoft.com/office/powerpoint/2010/main" val="1309344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lstStyle/>
          <a:p>
            <a:pPr algn="just"/>
            <a:r>
              <a:rPr lang="en-IN" dirty="0"/>
              <a:t>I</a:t>
            </a:r>
            <a:r>
              <a:rPr lang="en-US" b="0" i="0" dirty="0">
                <a:solidFill>
                  <a:srgbClr val="333333"/>
                </a:solidFill>
                <a:effectLst/>
                <a:latin typeface="inter-regular"/>
              </a:rPr>
              <a:t>n JavaScript, the </a:t>
            </a:r>
            <a:r>
              <a:rPr lang="en-US" b="0" i="0" dirty="0" err="1">
                <a:solidFill>
                  <a:srgbClr val="333333"/>
                </a:solidFill>
                <a:effectLst/>
                <a:latin typeface="inter-regular"/>
              </a:rPr>
              <a:t>event.preventDefault</a:t>
            </a:r>
            <a:r>
              <a:rPr lang="en-US" b="0" i="0" dirty="0">
                <a:solidFill>
                  <a:srgbClr val="333333"/>
                </a:solidFill>
                <a:effectLst/>
                <a:latin typeface="inter-regular"/>
              </a:rPr>
              <a:t>() method is used to prevent the default behavior of an element.</a:t>
            </a:r>
          </a:p>
          <a:p>
            <a:pPr algn="just"/>
            <a:r>
              <a:rPr lang="en-US" b="1" i="0" dirty="0">
                <a:solidFill>
                  <a:srgbClr val="333333"/>
                </a:solidFill>
                <a:effectLst/>
                <a:latin typeface="inter-bold"/>
              </a:rPr>
              <a:t>For example:</a:t>
            </a:r>
            <a:r>
              <a:rPr lang="en-US" b="0" i="0" dirty="0">
                <a:solidFill>
                  <a:srgbClr val="333333"/>
                </a:solidFill>
                <a:effectLst/>
                <a:latin typeface="inter-regular"/>
              </a:rPr>
              <a:t> If you use it in a form element, it prevents it from submitting. If used in an anchor element, it prevents it from navigating. If used in a </a:t>
            </a:r>
            <a:r>
              <a:rPr lang="en-US" b="0" i="0" dirty="0" err="1">
                <a:solidFill>
                  <a:srgbClr val="333333"/>
                </a:solidFill>
                <a:effectLst/>
                <a:latin typeface="inter-regular"/>
              </a:rPr>
              <a:t>contextmenu</a:t>
            </a:r>
            <a:r>
              <a:rPr lang="en-US" b="0" i="0" dirty="0">
                <a:solidFill>
                  <a:srgbClr val="333333"/>
                </a:solidFill>
                <a:effectLst/>
                <a:latin typeface="inter-regular"/>
              </a:rPr>
              <a:t>, it prevents it from showing or displaying.</a:t>
            </a:r>
          </a:p>
          <a:p>
            <a:pPr algn="just"/>
            <a:r>
              <a:rPr lang="en-US" b="0" i="0" dirty="0">
                <a:solidFill>
                  <a:srgbClr val="333333"/>
                </a:solidFill>
                <a:effectLst/>
                <a:latin typeface="inter-regular"/>
              </a:rPr>
              <a:t>On the other hand, the </a:t>
            </a:r>
            <a:r>
              <a:rPr lang="en-US" b="0" i="0" dirty="0" err="1">
                <a:solidFill>
                  <a:srgbClr val="333333"/>
                </a:solidFill>
                <a:effectLst/>
                <a:latin typeface="inter-regular"/>
              </a:rPr>
              <a:t>event.stopPropagation</a:t>
            </a:r>
            <a:r>
              <a:rPr lang="en-US" b="0" i="0" dirty="0">
                <a:solidFill>
                  <a:srgbClr val="333333"/>
                </a:solidFill>
                <a:effectLst/>
                <a:latin typeface="inter-regular"/>
              </a:rPr>
              <a:t>() method is used to stop the propagation of an event or stop the event from occurring in the bubbling or capturing phase.</a:t>
            </a:r>
          </a:p>
          <a:p>
            <a:endParaRPr lang="en-IN" dirty="0"/>
          </a:p>
        </p:txBody>
      </p:sp>
    </p:spTree>
    <p:extLst>
      <p:ext uri="{BB962C8B-B14F-4D97-AF65-F5344CB8AC3E}">
        <p14:creationId xmlns:p14="http://schemas.microsoft.com/office/powerpoint/2010/main" val="1337012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window.document.body.style.cursor</a:t>
            </a:r>
            <a:r>
              <a:rPr lang="en-IN" b="0" i="0" dirty="0">
                <a:solidFill>
                  <a:srgbClr val="000000"/>
                </a:solidFill>
                <a:effectLst/>
                <a:latin typeface="inter-regular"/>
              </a:rPr>
              <a:t> = </a:t>
            </a:r>
            <a:r>
              <a:rPr lang="en-IN" b="0" i="0" dirty="0">
                <a:solidFill>
                  <a:srgbClr val="0000FF"/>
                </a:solidFill>
                <a:effectLst/>
                <a:latin typeface="inter-regular"/>
              </a:rPr>
              <a:t>"wait"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lstStyle/>
          <a:p>
            <a:r>
              <a:rPr lang="en-US" b="0" i="0" dirty="0">
                <a:solidFill>
                  <a:srgbClr val="333333"/>
                </a:solidFill>
                <a:effectLst/>
                <a:latin typeface="inter-regular"/>
              </a:rPr>
              <a:t>The </a:t>
            </a:r>
            <a:r>
              <a:rPr lang="en-US" b="1" i="0" dirty="0" err="1">
                <a:solidFill>
                  <a:srgbClr val="333333"/>
                </a:solidFill>
                <a:effectLst/>
                <a:latin typeface="inter-bold"/>
              </a:rPr>
              <a:t>navigator.appVersion</a:t>
            </a:r>
            <a:r>
              <a:rPr lang="en-US" b="0" i="0" dirty="0">
                <a:solidFill>
                  <a:srgbClr val="333333"/>
                </a:solidFill>
                <a:effectLst/>
                <a:latin typeface="inter-regular"/>
              </a:rPr>
              <a:t> string can be used to detect the operating system on the client machine.</a:t>
            </a:r>
            <a:endParaRPr lang="en-IN" dirty="0"/>
          </a:p>
        </p:txBody>
      </p:sp>
    </p:spTree>
    <p:extLst>
      <p:ext uri="{BB962C8B-B14F-4D97-AF65-F5344CB8AC3E}">
        <p14:creationId xmlns:p14="http://schemas.microsoft.com/office/powerpoint/2010/main" val="30511880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document.body.bgColor</a:t>
            </a:r>
            <a:r>
              <a:rPr lang="en-IN" b="0" i="0" dirty="0">
                <a:solidFill>
                  <a:srgbClr val="000000"/>
                </a:solidFill>
                <a:effectLst/>
                <a:latin typeface="inter-regular"/>
              </a:rPr>
              <a:t>=</a:t>
            </a:r>
            <a:r>
              <a:rPr lang="en-IN" b="0" i="0" dirty="0">
                <a:solidFill>
                  <a:srgbClr val="0000FF"/>
                </a:solidFill>
                <a:effectLst/>
                <a:latin typeface="inter-regular"/>
              </a:rPr>
              <a:t>"pink"</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83527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p:txBody>
          <a:bodyPr>
            <a:normAutofit fontScale="55000" lnSpcReduction="20000"/>
          </a:bodyPr>
          <a:lstStyle/>
          <a:p>
            <a:r>
              <a:rPr lang="en-US" sz="4400" b="0" i="0" dirty="0">
                <a:solidFill>
                  <a:srgbClr val="333333"/>
                </a:solidFill>
                <a:effectLst/>
                <a:latin typeface="inter-regular"/>
              </a:rPr>
              <a:t>The JavaScript Set object is used to store the elements with unique values. The values can be of any type i.e. whether primitive values or object references. For example:</a:t>
            </a:r>
          </a:p>
          <a:p>
            <a:pPr marL="457200" lvl="1" indent="0" algn="just">
              <a:buNone/>
            </a:pPr>
            <a:r>
              <a:rPr lang="en-IN" sz="3300" b="0" i="0" dirty="0">
                <a:solidFill>
                  <a:srgbClr val="000000"/>
                </a:solidFill>
                <a:effectLst/>
                <a:latin typeface="inter-regular"/>
              </a:rPr>
              <a:t>function display()  </a:t>
            </a:r>
          </a:p>
          <a:p>
            <a:pPr marL="457200" lvl="1" indent="0" algn="just">
              <a:buNone/>
            </a:pPr>
            <a:r>
              <a:rPr lang="en-IN" sz="33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set</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Set();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("jQuery");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("AngularJS");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("Bootstrap");    </a:t>
            </a:r>
          </a:p>
          <a:p>
            <a:pPr marL="914400" lvl="2" indent="0" algn="just">
              <a:buNone/>
            </a:pPr>
            <a:r>
              <a:rPr lang="en-IN" sz="2900" b="0" i="0" dirty="0">
                <a:solidFill>
                  <a:srgbClr val="000000"/>
                </a:solidFill>
                <a:effectLst/>
                <a:latin typeface="inter-regular"/>
              </a:rPr>
              <a:t>for (let elements of set) {    </a:t>
            </a:r>
          </a:p>
          <a:p>
            <a:pPr marL="914400" lvl="2" indent="0" algn="just">
              <a:buNone/>
            </a:pPr>
            <a:r>
              <a:rPr lang="en-IN" sz="2900" dirty="0">
                <a:solidFill>
                  <a:srgbClr val="000000"/>
                </a:solidFill>
                <a:latin typeface="inter-regular"/>
              </a:rPr>
              <a:t>      </a:t>
            </a:r>
            <a:r>
              <a:rPr lang="en-IN" sz="2900" b="0" i="0" dirty="0">
                <a:solidFill>
                  <a:srgbClr val="000000"/>
                </a:solidFill>
                <a:effectLst/>
                <a:latin typeface="inter-regular"/>
              </a:rPr>
              <a:t> </a:t>
            </a:r>
            <a:r>
              <a:rPr lang="en-IN" sz="2900" b="0" i="0" dirty="0" err="1">
                <a:solidFill>
                  <a:srgbClr val="000000"/>
                </a:solidFill>
                <a:effectLst/>
                <a:latin typeface="inter-regular"/>
              </a:rPr>
              <a:t>document.writeln</a:t>
            </a:r>
            <a:r>
              <a:rPr lang="en-IN" sz="2900" b="0" i="0" dirty="0">
                <a:solidFill>
                  <a:srgbClr val="000000"/>
                </a:solidFill>
                <a:effectLst/>
                <a:latin typeface="inter-regular"/>
              </a:rPr>
              <a:t>(elements+"</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p:txBody>
          <a:bodyPr>
            <a:normAutofit fontScale="400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collections of objects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3400" b="0" i="0" dirty="0">
                <a:solidFill>
                  <a:srgbClr val="000000"/>
                </a:solidFill>
                <a:effectLst/>
                <a:latin typeface="inter-regular"/>
              </a:rPr>
              <a:t>function display()  </a:t>
            </a:r>
          </a:p>
          <a:p>
            <a:pPr marL="457200" lvl="1" indent="0" algn="just">
              <a:buNone/>
            </a:pP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err="1">
                <a:solidFill>
                  <a:srgbClr val="FF0000"/>
                </a:solidFill>
                <a:effectLst/>
                <a:latin typeface="inter-regular"/>
              </a:rPr>
              <a:t>ws</a:t>
            </a:r>
            <a:r>
              <a:rPr lang="en-IN" sz="3400" b="0" i="0" dirty="0">
                <a:solidFill>
                  <a:srgbClr val="000000"/>
                </a:solidFill>
                <a:effectLst/>
                <a:latin typeface="inter-regular"/>
              </a:rPr>
              <a:t> = </a:t>
            </a:r>
            <a:r>
              <a:rPr lang="en-IN" sz="3400" b="0" i="0" dirty="0">
                <a:solidFill>
                  <a:srgbClr val="0000FF"/>
                </a:solidFill>
                <a:effectLst/>
                <a:latin typeface="inter-regular"/>
              </a:rPr>
              <a:t>new</a:t>
            </a:r>
            <a:r>
              <a:rPr lang="en-IN" sz="3400" b="0" i="0" dirty="0">
                <a:solidFill>
                  <a:srgbClr val="000000"/>
                </a:solidFill>
                <a:effectLst/>
                <a:latin typeface="inter-regular"/>
              </a:rPr>
              <a:t> </a:t>
            </a:r>
            <a:r>
              <a:rPr lang="en-IN" sz="3400" b="0" i="0" dirty="0" err="1">
                <a:solidFill>
                  <a:srgbClr val="000000"/>
                </a:solidFill>
                <a:effectLst/>
                <a:latin typeface="inter-regular"/>
              </a:rPr>
              <a:t>WeakSet</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obj1</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obj2</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(obj1);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(obj2);    </a:t>
            </a:r>
          </a:p>
          <a:p>
            <a:pPr marL="914400" lvl="2" indent="0" algn="just">
              <a:buNone/>
            </a:pPr>
            <a:r>
              <a:rPr lang="en-IN" sz="3400" b="0" i="0" dirty="0">
                <a:solidFill>
                  <a:srgbClr val="000000"/>
                </a:solidFill>
                <a:effectLst/>
                <a:latin typeface="inter-regular"/>
              </a:rPr>
              <a:t>//Let's check whether the </a:t>
            </a:r>
            <a:r>
              <a:rPr lang="en-IN" sz="3400" b="0" i="0" dirty="0" err="1">
                <a:solidFill>
                  <a:srgbClr val="000000"/>
                </a:solidFill>
                <a:effectLst/>
                <a:latin typeface="inter-regular"/>
              </a:rPr>
              <a:t>WeakSet</a:t>
            </a:r>
            <a:r>
              <a:rPr lang="en-IN" sz="3400" b="0" i="0" dirty="0">
                <a:solidFill>
                  <a:srgbClr val="000000"/>
                </a:solidFill>
                <a:effectLst/>
                <a:latin typeface="inter-regular"/>
              </a:rPr>
              <a:t> object contains the added object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(obj1)+"</a:t>
            </a:r>
            <a:r>
              <a:rPr lang="en-IN" sz="3400" b="1" i="0" dirty="0">
                <a:solidFill>
                  <a:srgbClr val="006699"/>
                </a:solidFill>
                <a:effectLst/>
                <a:latin typeface="inter-regular"/>
              </a:rPr>
              <a:t>&lt;</a:t>
            </a:r>
            <a:r>
              <a:rPr lang="en-IN" sz="3400" b="1" i="0" dirty="0" err="1">
                <a:solidFill>
                  <a:srgbClr val="006699"/>
                </a:solidFill>
                <a:effectLst/>
                <a:latin typeface="inter-regular"/>
              </a:rPr>
              <a:t>br</a:t>
            </a:r>
            <a:r>
              <a:rPr lang="en-IN" sz="3400" b="1" i="0" dirty="0">
                <a:solidFill>
                  <a:srgbClr val="006699"/>
                </a:solidFill>
                <a:effectLst/>
                <a:latin typeface="inter-regular"/>
              </a:rPr>
              <a:t>&gt;</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(obj2));     </a:t>
            </a:r>
          </a:p>
          <a:p>
            <a:pPr marL="457200" lvl="1" indent="0" algn="just">
              <a:buNone/>
            </a:pPr>
            <a:r>
              <a:rPr lang="en-IN" sz="3400" b="0" i="0" dirty="0">
                <a:solidFill>
                  <a:srgbClr val="000000"/>
                </a:solidFill>
                <a:effectLst/>
                <a:latin typeface="inter-regular"/>
              </a:rPr>
              <a:t>}     </a:t>
            </a:r>
          </a:p>
          <a:p>
            <a:pPr marL="457200" lvl="1" indent="0" algn="just">
              <a:buNone/>
            </a:pPr>
            <a:r>
              <a:rPr lang="en-IN" sz="34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Basically, </a:t>
            </a:r>
            <a:r>
              <a:rPr lang="en-US" b="1" i="0" dirty="0">
                <a:solidFill>
                  <a:srgbClr val="202124"/>
                </a:solidFill>
                <a:effectLst/>
                <a:latin typeface="arial" panose="020B0604020202020204" pitchFamily="34" charset="0"/>
              </a:rPr>
              <a:t>a function which takes another function as an argument or returns a function</a:t>
            </a:r>
            <a:r>
              <a:rPr lang="en-US" b="0" i="0" dirty="0">
                <a:solidFill>
                  <a:srgbClr val="202124"/>
                </a:solidFill>
                <a:effectLst/>
                <a:latin typeface="arial" panose="020B0604020202020204" pitchFamily="34" charset="0"/>
              </a:rPr>
              <a:t> is known as a higher order function.</a:t>
            </a:r>
          </a:p>
          <a:p>
            <a:r>
              <a:rPr lang="en-US" b="1" i="0" dirty="0">
                <a:solidFill>
                  <a:srgbClr val="273239"/>
                </a:solidFill>
                <a:effectLst/>
                <a:latin typeface="urw-din"/>
              </a:rPr>
              <a:t>Note:</a:t>
            </a:r>
            <a:r>
              <a:rPr lang="en-US" b="0" i="0" dirty="0">
                <a:solidFill>
                  <a:srgbClr val="273239"/>
                </a:solidFill>
                <a:effectLst/>
                <a:latin typeface="urw-din"/>
              </a:rPr>
              <a:t> Functions such as</a:t>
            </a:r>
            <a:r>
              <a:rPr lang="en-US" b="0" i="0" u="sng" dirty="0">
                <a:effectLst/>
                <a:latin typeface="urw-din"/>
                <a:hlinkClick r:id="rId2"/>
              </a:rPr>
              <a:t> filter()</a:t>
            </a:r>
            <a:r>
              <a:rPr lang="en-US" b="0" i="0" dirty="0">
                <a:solidFill>
                  <a:srgbClr val="273239"/>
                </a:solidFill>
                <a:effectLst/>
                <a:latin typeface="urw-din"/>
              </a:rPr>
              <a:t>, </a:t>
            </a:r>
            <a:r>
              <a:rPr lang="en-US" b="0" i="0" u="sng" dirty="0">
                <a:effectLst/>
                <a:latin typeface="urw-din"/>
                <a:hlinkClick r:id="rId3"/>
              </a:rPr>
              <a:t>map()</a:t>
            </a:r>
            <a:r>
              <a:rPr lang="en-US" b="0" i="0" dirty="0">
                <a:solidFill>
                  <a:srgbClr val="273239"/>
                </a:solidFill>
                <a:effectLst/>
                <a:latin typeface="urw-din"/>
              </a:rPr>
              <a:t>, </a:t>
            </a:r>
            <a:r>
              <a:rPr lang="en-US" b="0" i="0" u="sng" dirty="0">
                <a:effectLst/>
                <a:latin typeface="urw-din"/>
                <a:hlinkClick r:id="rId4"/>
              </a:rPr>
              <a:t>reduce(), </a:t>
            </a:r>
            <a:r>
              <a:rPr lang="en-US" b="0" i="0" u="sng" dirty="0">
                <a:effectLst/>
                <a:latin typeface="urw-din"/>
                <a:hlinkClick r:id="rId5"/>
              </a:rPr>
              <a:t>some(),</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all are examples of Higher-Order Functions.</a:t>
            </a:r>
            <a:endParaRPr lang="en-IN" dirty="0"/>
          </a:p>
        </p:txBody>
      </p:sp>
    </p:spTree>
    <p:extLst>
      <p:ext uri="{BB962C8B-B14F-4D97-AF65-F5344CB8AC3E}">
        <p14:creationId xmlns:p14="http://schemas.microsoft.com/office/powerpoint/2010/main" val="13574982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72230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For example:</a:t>
            </a:r>
          </a:p>
          <a:p>
            <a:pPr marL="457200" lvl="1" indent="0" algn="just">
              <a:buNone/>
            </a:pPr>
            <a:r>
              <a:rPr lang="en-IN" sz="2600" b="0" i="0" dirty="0">
                <a:solidFill>
                  <a:srgbClr val="000000"/>
                </a:solidFill>
                <a:effectLst/>
                <a:latin typeface="inter-regular"/>
              </a:rPr>
              <a:t>function display()  </a:t>
            </a:r>
          </a:p>
          <a:p>
            <a:pPr marL="457200" lvl="1" indent="0" algn="just">
              <a:buNone/>
            </a:pPr>
            <a:r>
              <a:rPr lang="en-IN" sz="2600" b="0" i="0" dirty="0">
                <a:solidFill>
                  <a:srgbClr val="000000"/>
                </a:solidFill>
                <a:effectLst/>
                <a:latin typeface="inter-regular"/>
              </a:rPr>
              <a:t>{  </a:t>
            </a:r>
          </a:p>
          <a:p>
            <a:pPr marL="914400" lvl="2" indent="0" algn="just">
              <a:buNone/>
            </a:pPr>
            <a:r>
              <a:rPr lang="en-IN" sz="2600" b="0" i="0" dirty="0">
                <a:solidFill>
                  <a:srgbClr val="000000"/>
                </a:solidFill>
                <a:effectLst/>
                <a:latin typeface="inter-regular"/>
              </a:rPr>
              <a:t>var </a:t>
            </a:r>
            <a:r>
              <a:rPr lang="en-IN" sz="2600" b="0" i="0" dirty="0">
                <a:solidFill>
                  <a:srgbClr val="FF0000"/>
                </a:solidFill>
                <a:effectLst/>
                <a:latin typeface="inter-regular"/>
              </a:rPr>
              <a:t>map</a:t>
            </a:r>
            <a:r>
              <a:rPr lang="en-IN" sz="2600" b="0" i="0" dirty="0">
                <a:solidFill>
                  <a:srgbClr val="000000"/>
                </a:solidFill>
                <a:effectLst/>
                <a:latin typeface="inter-regular"/>
              </a:rPr>
              <a:t>=</a:t>
            </a:r>
            <a:r>
              <a:rPr lang="en-IN" sz="2600" b="0" i="0" dirty="0">
                <a:solidFill>
                  <a:srgbClr val="0000FF"/>
                </a:solidFill>
                <a:effectLst/>
                <a:latin typeface="inter-regular"/>
              </a:rPr>
              <a:t>new</a:t>
            </a:r>
            <a:r>
              <a:rPr lang="en-IN" sz="2600" b="0" i="0" dirty="0">
                <a:solidFill>
                  <a:srgbClr val="000000"/>
                </a:solidFill>
                <a:effectLst/>
                <a:latin typeface="inter-regular"/>
              </a:rPr>
              <a:t> Map();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(1,"jQuery");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(2,"AngularJS");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(3,"Bootstrap");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(1)+"</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(2)+"</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(3));    </a:t>
            </a:r>
          </a:p>
          <a:p>
            <a:pPr marL="457200" lvl="1" indent="0" algn="just">
              <a:buNone/>
            </a:pPr>
            <a:r>
              <a:rPr lang="en-IN" sz="2600" b="0" i="0" dirty="0">
                <a:solidFill>
                  <a:srgbClr val="000000"/>
                </a:solidFill>
                <a:effectLst/>
                <a:latin typeface="inter-regular"/>
              </a:rPr>
              <a:t>}  </a:t>
            </a:r>
          </a:p>
          <a:p>
            <a:pPr marL="457200" lvl="1" indent="0" algn="just">
              <a:buNone/>
            </a:pPr>
            <a:r>
              <a:rPr lang="en-IN" sz="26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p:txBody>
          <a:bodyPr>
            <a:noAutofit/>
          </a:bodyPr>
          <a:lstStyle/>
          <a:p>
            <a:r>
              <a:rPr lang="en-US" sz="1400" b="0" i="0" dirty="0">
                <a:solidFill>
                  <a:srgbClr val="333333"/>
                </a:solidFill>
                <a:effectLst/>
                <a:latin typeface="inter-regular"/>
              </a:rPr>
              <a:t>The JavaScript </a:t>
            </a:r>
            <a:r>
              <a:rPr lang="en-US" sz="1400" b="0" i="0" dirty="0" err="1">
                <a:solidFill>
                  <a:srgbClr val="333333"/>
                </a:solidFill>
                <a:effectLst/>
                <a:latin typeface="inter-regular"/>
              </a:rPr>
              <a:t>WeakMap</a:t>
            </a:r>
            <a:r>
              <a:rPr lang="en-US" sz="1400" b="0" i="0" dirty="0">
                <a:solidFill>
                  <a:srgbClr val="333333"/>
                </a:solidFill>
                <a:effectLst/>
                <a:latin typeface="inter-regular"/>
              </a:rPr>
              <a:t> object is a type of collection which is almost similar to Map. It stores each element as a key-value pair where keys are weakly referenced. Here, the keys are objects and the values are arbitrary values. For </a:t>
            </a:r>
          </a:p>
          <a:p>
            <a:r>
              <a:rPr lang="en-US" sz="1400" b="0" i="0" dirty="0">
                <a:solidFill>
                  <a:srgbClr val="333333"/>
                </a:solidFill>
                <a:effectLst/>
                <a:latin typeface="inter-regular"/>
              </a:rPr>
              <a:t>example:</a:t>
            </a:r>
          </a:p>
          <a:p>
            <a:pPr marL="457200" lvl="1" indent="0" algn="just">
              <a:buNone/>
            </a:pPr>
            <a:r>
              <a:rPr lang="en-IN" sz="1400" b="0" i="0" dirty="0">
                <a:solidFill>
                  <a:srgbClr val="000000"/>
                </a:solidFill>
                <a:effectLst/>
                <a:latin typeface="inter-regular"/>
              </a:rPr>
              <a:t>function display()  </a:t>
            </a:r>
          </a:p>
          <a:p>
            <a:pPr marL="457200" lvl="1" indent="0" algn="just">
              <a:buNone/>
            </a:pP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err="1">
                <a:solidFill>
                  <a:srgbClr val="FF0000"/>
                </a:solidFill>
                <a:effectLst/>
                <a:latin typeface="inter-regular"/>
              </a:rPr>
              <a:t>wm</a:t>
            </a:r>
            <a:r>
              <a:rPr lang="en-IN" sz="1400" b="0" i="0" dirty="0">
                <a:solidFill>
                  <a:srgbClr val="000000"/>
                </a:solidFill>
                <a:effectLst/>
                <a:latin typeface="inter-regular"/>
              </a:rPr>
              <a:t> = </a:t>
            </a:r>
            <a:r>
              <a:rPr lang="en-IN" sz="1400" b="0" i="0" dirty="0">
                <a:solidFill>
                  <a:srgbClr val="0000FF"/>
                </a:solidFill>
                <a:effectLst/>
                <a:latin typeface="inter-regular"/>
              </a:rPr>
              <a:t>new</a:t>
            </a:r>
            <a:r>
              <a:rPr lang="en-IN" sz="1400" b="0" i="0" dirty="0">
                <a:solidFill>
                  <a:srgbClr val="000000"/>
                </a:solidFill>
                <a:effectLst/>
                <a:latin typeface="inter-regular"/>
              </a:rPr>
              <a:t> </a:t>
            </a:r>
            <a:r>
              <a:rPr lang="en-IN" sz="1400" b="0" i="0" dirty="0" err="1">
                <a:solidFill>
                  <a:srgbClr val="000000"/>
                </a:solidFill>
                <a:effectLst/>
                <a:latin typeface="inter-regular"/>
              </a:rPr>
              <a:t>WeakMap</a:t>
            </a: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obj1</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obj2</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obj3</a:t>
            </a:r>
            <a:r>
              <a:rPr lang="en-IN" sz="1400" b="0" i="0" dirty="0">
                <a:solidFill>
                  <a:srgbClr val="000000"/>
                </a:solidFill>
                <a:effectLst/>
                <a:latin typeface="inter-regular"/>
              </a:rPr>
              <a:t>= {};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(obj1, "jQuery");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(obj2, "AngularJS");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(obj3,"Bootstrap");    </a:t>
            </a:r>
          </a:p>
          <a:p>
            <a:pPr marL="914400" lvl="2" indent="0" algn="just">
              <a:buNone/>
            </a:pPr>
            <a:r>
              <a:rPr lang="en-IN" sz="1400" b="0" i="0" dirty="0" err="1">
                <a:solidFill>
                  <a:srgbClr val="000000"/>
                </a:solidFill>
                <a:effectLst/>
                <a:latin typeface="inter-regular"/>
              </a:rPr>
              <a:t>document.writeln</a:t>
            </a:r>
            <a:r>
              <a:rPr lang="en-IN" sz="1400" b="0" i="0" dirty="0">
                <a:solidFill>
                  <a:srgbClr val="000000"/>
                </a:solidFill>
                <a:effectLst/>
                <a:latin typeface="inter-regular"/>
              </a:rPr>
              <a:t>(</a:t>
            </a:r>
            <a:r>
              <a:rPr lang="en-IN" sz="1400" b="0" i="0" dirty="0" err="1">
                <a:solidFill>
                  <a:srgbClr val="000000"/>
                </a:solidFill>
                <a:effectLst/>
                <a:latin typeface="inter-regular"/>
              </a:rPr>
              <a:t>wm.has</a:t>
            </a:r>
            <a:r>
              <a:rPr lang="en-IN" sz="1400" b="0" i="0" dirty="0">
                <a:solidFill>
                  <a:srgbClr val="000000"/>
                </a:solidFill>
                <a:effectLst/>
                <a:latin typeface="inter-regular"/>
              </a:rPr>
              <a:t>(obj2));     </a:t>
            </a:r>
          </a:p>
          <a:p>
            <a:pPr marL="457200" lvl="1" indent="0" algn="just">
              <a:buNone/>
            </a:pPr>
            <a:r>
              <a:rPr lang="en-IN" sz="1400" b="0" i="0" dirty="0">
                <a:solidFill>
                  <a:srgbClr val="000000"/>
                </a:solidFill>
                <a:effectLst/>
                <a:latin typeface="inter-regular"/>
              </a:rPr>
              <a:t>}     </a:t>
            </a:r>
          </a:p>
          <a:p>
            <a:pPr marL="457200" lvl="1" indent="0" algn="just">
              <a:buNone/>
            </a:pPr>
            <a:r>
              <a:rPr lang="en-IN" sz="1400" b="0" i="0" dirty="0">
                <a:solidFill>
                  <a:srgbClr val="000000"/>
                </a:solidFill>
                <a:effectLst/>
                <a:latin typeface="inter-regular"/>
              </a:rPr>
              <a:t>display();  </a:t>
            </a:r>
            <a:br>
              <a:rPr lang="en-IN" sz="1400" dirty="0"/>
            </a:br>
            <a:endParaRPr lang="en-IN" sz="1400" dirty="0"/>
          </a:p>
        </p:txBody>
      </p:sp>
    </p:spTree>
    <p:extLst>
      <p:ext uri="{BB962C8B-B14F-4D97-AF65-F5344CB8AC3E}">
        <p14:creationId xmlns:p14="http://schemas.microsoft.com/office/powerpoint/2010/main" val="1538179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02038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29-7A41-EA9B-47DF-501F63AAF36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are the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 values in JavaScript, and how can we check if a value is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315C0F7C-84B0-74BC-742C-95C6D0C8B106}"/>
              </a:ext>
            </a:extLst>
          </p:cNvPr>
          <p:cNvSpPr>
            <a:spLocks noGrp="1"/>
          </p:cNvSpPr>
          <p:nvPr>
            <p:ph idx="1"/>
          </p:nvPr>
        </p:nvSpPr>
        <p:spPr/>
        <p:txBody>
          <a:bodyPr/>
          <a:lstStyle/>
          <a:p>
            <a:r>
              <a:rPr lang="en-US" b="0" i="0" dirty="0">
                <a:solidFill>
                  <a:srgbClr val="333333"/>
                </a:solidFill>
                <a:effectLst/>
                <a:latin typeface="inter-regular"/>
              </a:rPr>
              <a:t>Those values which become false while converting to Boolean are called </a:t>
            </a:r>
            <a:r>
              <a:rPr lang="en-US" b="0" i="0" dirty="0" err="1">
                <a:solidFill>
                  <a:srgbClr val="333333"/>
                </a:solidFill>
                <a:effectLst/>
                <a:latin typeface="inter-regular"/>
              </a:rPr>
              <a:t>falsy</a:t>
            </a:r>
            <a:r>
              <a:rPr lang="en-US" b="0" i="0" dirty="0">
                <a:solidFill>
                  <a:srgbClr val="333333"/>
                </a:solidFill>
                <a:effectLst/>
                <a:latin typeface="inter-regular"/>
              </a:rPr>
              <a:t> values.</a:t>
            </a:r>
          </a:p>
          <a:p>
            <a:r>
              <a:rPr lang="en-IN" b="0" i="0" dirty="0" err="1">
                <a:solidFill>
                  <a:srgbClr val="000000"/>
                </a:solidFill>
                <a:effectLst/>
                <a:latin typeface="inter-regular"/>
              </a:rPr>
              <a:t>const</a:t>
            </a:r>
            <a:r>
              <a:rPr lang="en-IN" b="0" i="0" dirty="0">
                <a:solidFill>
                  <a:srgbClr val="000000"/>
                </a:solidFill>
                <a:effectLst/>
                <a:latin typeface="inter-regular"/>
              </a:rPr>
              <a:t> </a:t>
            </a:r>
            <a:r>
              <a:rPr lang="en-IN" b="0" i="0" dirty="0" err="1">
                <a:solidFill>
                  <a:srgbClr val="FF0000"/>
                </a:solidFill>
                <a:effectLst/>
                <a:latin typeface="inter-regular"/>
              </a:rPr>
              <a:t>falsyValues</a:t>
            </a:r>
            <a:r>
              <a:rPr lang="en-IN" b="0" i="0" dirty="0">
                <a:solidFill>
                  <a:srgbClr val="000000"/>
                </a:solidFill>
                <a:effectLst/>
                <a:latin typeface="inter-regular"/>
              </a:rPr>
              <a:t> = ['', 0, null, undefined, </a:t>
            </a:r>
            <a:r>
              <a:rPr lang="en-IN" b="0" i="0" dirty="0" err="1">
                <a:solidFill>
                  <a:srgbClr val="000000"/>
                </a:solidFill>
                <a:effectLst/>
                <a:latin typeface="inter-regular"/>
              </a:rPr>
              <a:t>NaN</a:t>
            </a:r>
            <a:r>
              <a:rPr lang="en-IN" b="0" i="0" dirty="0">
                <a:solidFill>
                  <a:srgbClr val="000000"/>
                </a:solidFill>
                <a:effectLst/>
                <a:latin typeface="inter-regular"/>
              </a:rPr>
              <a:t>, false];   </a:t>
            </a:r>
          </a:p>
          <a:p>
            <a:r>
              <a:rPr lang="en-US" b="0" i="0" dirty="0">
                <a:solidFill>
                  <a:srgbClr val="333333"/>
                </a:solidFill>
                <a:effectLst/>
                <a:latin typeface="inter-regular"/>
              </a:rPr>
              <a:t>We can check if a value is </a:t>
            </a:r>
            <a:r>
              <a:rPr lang="en-US" b="0" i="0" dirty="0" err="1">
                <a:solidFill>
                  <a:srgbClr val="333333"/>
                </a:solidFill>
                <a:effectLst/>
                <a:latin typeface="inter-regular"/>
              </a:rPr>
              <a:t>falsy</a:t>
            </a:r>
            <a:r>
              <a:rPr lang="en-US" b="0" i="0" dirty="0">
                <a:solidFill>
                  <a:srgbClr val="333333"/>
                </a:solidFill>
                <a:effectLst/>
                <a:latin typeface="inter-regular"/>
              </a:rPr>
              <a:t> by using the Boolean function or the Double NOT operator (!!).</a:t>
            </a:r>
            <a:endParaRPr lang="en-IN" dirty="0"/>
          </a:p>
        </p:txBody>
      </p:sp>
    </p:spTree>
    <p:extLst>
      <p:ext uri="{BB962C8B-B14F-4D97-AF65-F5344CB8AC3E}">
        <p14:creationId xmlns:p14="http://schemas.microsoft.com/office/powerpoint/2010/main" val="353165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lstStyle/>
          <a:p>
            <a:r>
              <a:rPr lang="en-US" b="1" i="0" dirty="0">
                <a:solidFill>
                  <a:srgbClr val="273239"/>
                </a:solidFill>
                <a:effectLst/>
                <a:latin typeface="urw-din"/>
              </a:rPr>
              <a:t>Type Coercion</a:t>
            </a:r>
            <a:r>
              <a:rPr lang="en-US" b="0" i="0" dirty="0">
                <a:solidFill>
                  <a:srgbClr val="273239"/>
                </a:solidFill>
                <a:effectLst/>
                <a:latin typeface="urw-din"/>
              </a:rPr>
              <a:t> refers to the process of automatic or implicit conversion of values from one data type to another. This includes conversion from Number to String, String to Number, Boolean to Number etc. when different types of operators are applied to the values.</a:t>
            </a:r>
            <a:endParaRPr lang="en-IN" dirty="0"/>
          </a:p>
        </p:txBody>
      </p:sp>
    </p:spTree>
    <p:extLst>
      <p:ext uri="{BB962C8B-B14F-4D97-AF65-F5344CB8AC3E}">
        <p14:creationId xmlns:p14="http://schemas.microsoft.com/office/powerpoint/2010/main" val="17144582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lnSpcReduction="10000"/>
          </a:bodyPr>
          <a:lstStyle/>
          <a:p>
            <a:pPr algn="l"/>
            <a:r>
              <a:rPr lang="en-US" b="0" i="0" dirty="0">
                <a:solidFill>
                  <a:srgbClr val="373E3F"/>
                </a:solidFill>
                <a:effectLst/>
                <a:latin typeface="-apple-system"/>
              </a:rPr>
              <a:t>There are two types of errors in </a:t>
            </a:r>
            <a:r>
              <a:rPr lang="en-US" b="0" i="0" dirty="0" err="1">
                <a:solidFill>
                  <a:srgbClr val="373E3F"/>
                </a:solidFill>
                <a:effectLst/>
                <a:latin typeface="-apple-system"/>
              </a:rPr>
              <a:t>javascript</a:t>
            </a:r>
            <a:r>
              <a:rPr lang="en-US" b="0" i="0" dirty="0">
                <a:solidFill>
                  <a:srgbClr val="373E3F"/>
                </a:solidFill>
                <a:effectLst/>
                <a:latin typeface="-apple-system"/>
              </a:rPr>
              <a:t>.</a:t>
            </a:r>
          </a:p>
          <a:p>
            <a:pPr algn="l">
              <a:buFont typeface="+mj-lt"/>
              <a:buAutoNum type="arabicPeriod"/>
            </a:pPr>
            <a:r>
              <a:rPr lang="en-US" b="1" i="0" dirty="0">
                <a:solidFill>
                  <a:srgbClr val="515151"/>
                </a:solidFill>
                <a:effectLst/>
                <a:latin typeface="-apple-system"/>
              </a:rPr>
              <a:t>Syntax error</a:t>
            </a:r>
            <a:r>
              <a:rPr lang="en-US" b="0" i="0" dirty="0">
                <a:solidFill>
                  <a:srgbClr val="515151"/>
                </a:solidFill>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b="1" i="0" dirty="0">
                <a:solidFill>
                  <a:srgbClr val="515151"/>
                </a:solidFill>
                <a:effectLst/>
                <a:latin typeface="-apple-system"/>
              </a:rPr>
              <a:t>Logical error</a:t>
            </a:r>
            <a:r>
              <a:rPr lang="en-US" b="0" i="0" dirty="0">
                <a:solidFill>
                  <a:srgbClr val="515151"/>
                </a:solidFill>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dirty="0"/>
          </a:p>
        </p:txBody>
      </p:sp>
    </p:spTree>
    <p:extLst>
      <p:ext uri="{BB962C8B-B14F-4D97-AF65-F5344CB8AC3E}">
        <p14:creationId xmlns:p14="http://schemas.microsoft.com/office/powerpoint/2010/main" val="2786528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a:buFont typeface="+mj-lt"/>
              <a:buAutoNum type="arabicPeriod"/>
            </a:pPr>
            <a:r>
              <a:rPr lang="en-US" dirty="0">
                <a:effectLst/>
                <a:latin typeface="-apple-system"/>
              </a:rPr>
              <a:t>Object.</a:t>
            </a:r>
          </a:p>
          <a:p>
            <a:pPr>
              <a:buFont typeface="+mj-lt"/>
              <a:buAutoNum type="arabicPeriod"/>
            </a:pPr>
            <a:r>
              <a:rPr lang="en-US" dirty="0">
                <a:effectLst/>
                <a:latin typeface="-apple-system"/>
              </a:rPr>
              <a:t>using Class.</a:t>
            </a:r>
          </a:p>
          <a:p>
            <a:pPr>
              <a:buFont typeface="+mj-lt"/>
              <a:buAutoNum type="arabicPeriod"/>
            </a:pPr>
            <a:r>
              <a:rPr lang="en-US" dirty="0">
                <a:effectLst/>
                <a:latin typeface="-apple-system"/>
              </a:rPr>
              <a:t>create Method.</a:t>
            </a:r>
          </a:p>
          <a:p>
            <a:pPr>
              <a:buFont typeface="+mj-lt"/>
              <a:buAutoNum type="arabicPeriod"/>
            </a:pPr>
            <a:r>
              <a:rPr lang="en-US" dirty="0">
                <a:effectLst/>
                <a:latin typeface="-apple-system"/>
              </a:rPr>
              <a:t>Object Literals.</a:t>
            </a:r>
          </a:p>
          <a:p>
            <a:pPr>
              <a:buFont typeface="+mj-lt"/>
              <a:buAutoNum type="arabicPeriod"/>
            </a:pPr>
            <a:r>
              <a:rPr lang="en-US" dirty="0">
                <a:effectLst/>
                <a:latin typeface="-apple-system"/>
              </a:rPr>
              <a:t>using Function.</a:t>
            </a:r>
          </a:p>
          <a:p>
            <a:pPr>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rmAutofit fontScale="77500" lnSpcReduction="20000"/>
          </a:bodyPr>
          <a:lstStyle/>
          <a:p>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r>
              <a:rPr lang="en-IN" sz="1600" b="0" i="0" dirty="0">
                <a:solidFill>
                  <a:srgbClr val="444444"/>
                </a:solidFill>
                <a:effectLst/>
                <a:latin typeface="Courier New" panose="02070309020205020404" pitchFamily="49" charset="0"/>
              </a:rPr>
              <a:t>} </a:t>
            </a:r>
          </a:p>
          <a:p>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a:t>
            </a:r>
          </a:p>
          <a:p>
            <a:r>
              <a:rPr lang="en-IN" sz="1600" b="0" i="0" dirty="0">
                <a:solidFill>
                  <a:srgbClr val="444444"/>
                </a:solidFill>
                <a:effectLst/>
                <a:latin typeface="Courier New" panose="02070309020205020404" pitchFamily="49" charset="0"/>
              </a:rPr>
              <a:t> } </a:t>
            </a:r>
          </a:p>
          <a:p>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b="1" i="0" dirty="0">
                <a:solidFill>
                  <a:srgbClr val="515151"/>
                </a:solidFill>
                <a:effectLst/>
                <a:latin typeface="-apple-system"/>
              </a:rPr>
              <a:t>What is Object </a:t>
            </a:r>
            <a:r>
              <a:rPr lang="en-IN" b="1" i="0" dirty="0" err="1">
                <a:solidFill>
                  <a:srgbClr val="515151"/>
                </a:solidFill>
                <a:effectLst/>
                <a:latin typeface="-apple-system"/>
              </a:rPr>
              <a:t>Destructuring</a:t>
            </a:r>
            <a:r>
              <a:rPr lang="en-IN" b="1" i="0" dirty="0">
                <a:solidFill>
                  <a:srgbClr val="515151"/>
                </a:solidFill>
                <a:effectLst/>
                <a:latin typeface="-apple-system"/>
              </a:rPr>
              <a:t>?</a:t>
            </a:r>
            <a:endParaRPr lang="en-IN" dirty="0"/>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p:txBody>
          <a:bodyPr>
            <a:normAutofit fontScale="77500" lnSpcReduction="20000"/>
          </a:bodyPr>
          <a:lstStyle/>
          <a:p>
            <a:r>
              <a:rPr lang="en-US" b="0" i="0" dirty="0">
                <a:solidFill>
                  <a:srgbClr val="373E3F"/>
                </a:solidFill>
                <a:effectLst/>
                <a:latin typeface="-apple-system"/>
              </a:rPr>
              <a:t>Object </a:t>
            </a:r>
            <a:r>
              <a:rPr lang="en-US" b="0" i="0" dirty="0" err="1">
                <a:solidFill>
                  <a:srgbClr val="373E3F"/>
                </a:solidFill>
                <a:effectLst/>
                <a:latin typeface="-apple-system"/>
              </a:rPr>
              <a:t>destructuring</a:t>
            </a:r>
            <a:r>
              <a:rPr lang="en-US" b="0" i="0" dirty="0">
                <a:solidFill>
                  <a:srgbClr val="373E3F"/>
                </a:solidFill>
                <a:effectLst/>
                <a:latin typeface="-apple-system"/>
              </a:rPr>
              <a:t> is a new way to extract elements from an object or an array.</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 { strength: </a:t>
            </a:r>
            <a:r>
              <a:rPr lang="en-IN" b="0" i="0" dirty="0">
                <a:solidFill>
                  <a:srgbClr val="880000"/>
                </a:solidFill>
                <a:effectLst/>
                <a:latin typeface="Courier New" panose="02070309020205020404" pitchFamily="49" charset="0"/>
              </a:rPr>
              <a:t>78</a:t>
            </a:r>
            <a:r>
              <a:rPr lang="en-IN" b="0" i="0" dirty="0">
                <a:solidFill>
                  <a:srgbClr val="444444"/>
                </a:solidFill>
                <a:effectLst/>
                <a:latin typeface="Courier New" panose="02070309020205020404" pitchFamily="49" charset="0"/>
              </a:rPr>
              <a:t>, benches: </a:t>
            </a:r>
            <a:r>
              <a:rPr lang="en-IN" b="0" i="0" dirty="0">
                <a:solidFill>
                  <a:srgbClr val="880000"/>
                </a:solidFill>
                <a:effectLst/>
                <a:latin typeface="Courier New" panose="02070309020205020404" pitchFamily="49" charset="0"/>
              </a:rPr>
              <a:t>39</a:t>
            </a:r>
            <a:r>
              <a:rPr lang="en-IN" b="0" i="0" dirty="0">
                <a:solidFill>
                  <a:srgbClr val="444444"/>
                </a:solidFill>
                <a:effectLst/>
                <a:latin typeface="Courier New" panose="02070309020205020404" pitchFamily="49" charset="0"/>
              </a:rPr>
              <a:t>, blackBoard:</a:t>
            </a:r>
            <a:r>
              <a:rPr lang="en-IN" b="0" i="0" dirty="0">
                <a:solidFill>
                  <a:srgbClr val="880000"/>
                </a:solidFill>
                <a:effectLst/>
                <a:latin typeface="Courier New" panose="02070309020205020404" pitchFamily="49" charset="0"/>
              </a:rPr>
              <a:t>1</a:t>
            </a:r>
            <a:r>
              <a:rPr lang="en-IN" b="0" i="0" dirty="0">
                <a:solidFill>
                  <a:srgbClr val="444444"/>
                </a:solidFill>
                <a:effectLst/>
                <a:latin typeface="Courier New" panose="02070309020205020404" pitchFamily="49" charset="0"/>
              </a:rPr>
              <a:t> } </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strength:classStrength</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benches:classBenches,blackBoard:classBlackBoard</a:t>
            </a:r>
            <a:r>
              <a:rPr lang="en-IN" b="0" i="0" dirty="0">
                <a:solidFill>
                  <a:srgbClr val="444444"/>
                </a:solidFill>
                <a:effectLst/>
                <a:latin typeface="Courier New" panose="02070309020205020404" pitchFamily="49" charset="0"/>
              </a:rPr>
              <a:t>} =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classStrength</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78</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classBenches</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39</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classBlackBoard</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1</a:t>
            </a:r>
            <a:endParaRPr lang="en-US" b="0" i="0" dirty="0">
              <a:solidFill>
                <a:srgbClr val="373E3F"/>
              </a:solidFill>
              <a:effectLst/>
              <a:latin typeface="-apple-system"/>
            </a:endParaRP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 = [</a:t>
            </a:r>
            <a:r>
              <a:rPr lang="en-US" b="0" i="0" dirty="0">
                <a:solidFill>
                  <a:srgbClr val="880000"/>
                </a:solidFill>
                <a:effectLst/>
                <a:latin typeface="Courier New" panose="02070309020205020404" pitchFamily="49" charset="0"/>
              </a:rPr>
              <a:t>1</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2</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3</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4</a:t>
            </a:r>
            <a:r>
              <a:rPr lang="en-US" b="0" i="0" dirty="0">
                <a:solidFill>
                  <a:srgbClr val="444444"/>
                </a:solidFill>
                <a:effectLst/>
                <a:latin typeface="Courier New" panose="02070309020205020404" pitchFamily="49" charset="0"/>
              </a:rPr>
              <a:t>]; </a:t>
            </a: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first,second,third,fourth</a:t>
            </a:r>
            <a:r>
              <a:rPr lang="en-US" b="0" i="0" dirty="0">
                <a:solidFill>
                  <a:srgbClr val="444444"/>
                </a:solidFill>
                <a:effectLst/>
                <a:latin typeface="Courier New" panose="02070309020205020404" pitchFamily="49" charset="0"/>
              </a:rPr>
              <a:t>] =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4062526929"/>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18776</TotalTime>
  <Words>12040</Words>
  <Application>Microsoft Office PowerPoint</Application>
  <PresentationFormat>Widescreen</PresentationFormat>
  <Paragraphs>1115</Paragraphs>
  <Slides>187</Slides>
  <Notes>1</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187</vt:i4>
      </vt:variant>
    </vt:vector>
  </HeadingPairs>
  <TitlesOfParts>
    <vt:vector size="217"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inherit</vt:lpstr>
      <vt:lpstr>Inter</vt:lpstr>
      <vt:lpstr>inter-bold</vt:lpstr>
      <vt:lpstr>inter-regular</vt:lpstr>
      <vt:lpstr>Merriweather</vt:lpstr>
      <vt:lpstr>Metric</vt:lpstr>
      <vt:lpstr>Montserrat</vt:lpstr>
      <vt:lpstr>Nunito</vt:lpstr>
      <vt:lpstr>Raleway</vt:lpstr>
      <vt:lpstr>Roboto</vt:lpstr>
      <vt:lpstr>Sabon Next LT</vt:lpstr>
      <vt:lpstr>Segoe UI</vt:lpstr>
      <vt:lpstr>sofia-pro</vt:lpstr>
      <vt:lpstr>sohne</vt:lpstr>
      <vt:lpstr>Source Sans Pro</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optional chaining</vt:lpstr>
      <vt:lpstr>Method chaining</vt:lpstr>
      <vt:lpstr>3) What is the difference between var, let and const?</vt:lpstr>
      <vt:lpstr>Map vs Filter vs Reduce</vt:lpstr>
      <vt:lpstr>What is a callback function? </vt:lpstr>
      <vt:lpstr>When to use callback function? </vt:lpstr>
      <vt:lpstr>higher order functions</vt:lpstr>
      <vt:lpstr>Function() constructor</vt:lpstr>
      <vt:lpstr>Function() constructor</vt:lpstr>
      <vt:lpstr>What is a first order function</vt:lpstr>
      <vt:lpstr>What is a higher order function</vt:lpstr>
      <vt:lpstr>What is a unary function</vt:lpstr>
      <vt:lpstr>What is a pure function</vt:lpstr>
      <vt:lpstr>What is IIFE(Immediately Invoked Function Expression)</vt:lpstr>
      <vt:lpstr>Difference between First-Class and Higher-Order Functions in JavaScript</vt:lpstr>
      <vt:lpstr>Anonymous Functions</vt:lpstr>
      <vt:lpstr>Function literals</vt:lpstr>
      <vt:lpstr>Lambda Functions Vs Anonymous Functions in JavaScript</vt:lpstr>
      <vt:lpstr>arrow function vs anonymous function javascript</vt:lpstr>
      <vt:lpstr>When should I use Arrow functions in ES6?</vt:lpstr>
      <vt:lpstr>Arrow function or lambda function</vt:lpstr>
      <vt:lpstr>What is IIFEs (Immediately Invoked Function Expressions)?</vt:lpstr>
      <vt:lpstr>Difference between anonymous function and normal function in JavaScript</vt:lpstr>
      <vt:lpstr>First Class Function</vt:lpstr>
      <vt:lpstr>Function Currying</vt:lpstr>
      <vt:lpstr>What are generator functions?</vt:lpstr>
      <vt:lpstr>generator function example</vt:lpstr>
      <vt:lpstr>Function Closures</vt:lpstr>
      <vt:lpstr>disadvantage of function closures</vt:lpstr>
      <vt:lpstr>Advantage of function closures</vt:lpstr>
      <vt:lpstr>7) Explain function hoisting in JavaScript?</vt:lpstr>
      <vt:lpstr>2) What close() does in Javascript?</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6) Describe negative infinity in JavaScript?</vt:lpstr>
      <vt:lpstr>13) Explain “use strict” ?</vt:lpstr>
      <vt:lpstr>14) Explain Event bubbling and Event Capturing in JavaScript?</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array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vt:lpstr>
      <vt:lpstr>48) Explain few difference between null, undefined or undeclared JavaScript variable?</vt:lpstr>
      <vt:lpstr>43) OBJECT CLONING JavaScript</vt:lpstr>
      <vt:lpstr>Explain Function.prototype.bind.</vt:lpstr>
      <vt:lpstr>call, bind and apply</vt:lpstr>
      <vt:lpstr>Debouncing vs Throttling</vt:lpstr>
      <vt:lpstr>Debouncing vs Throttling</vt:lpstr>
      <vt:lpstr>Hoisting in javascript</vt:lpstr>
      <vt:lpstr>Async vs defer</vt:lpstr>
      <vt:lpstr>prototype in javascript</vt:lpstr>
      <vt:lpstr>Callback Hell</vt:lpstr>
      <vt:lpstr>What is a Promise. Why do you need promise.</vt:lpstr>
      <vt:lpstr>PowerPoint Presentation</vt:lpstr>
      <vt:lpstr>Async await</vt:lpstr>
      <vt:lpstr>Async vs promise</vt:lpstr>
      <vt:lpstr>Local vs Session vs Cookies</vt:lpstr>
      <vt:lpstr>Block Scope</vt:lpstr>
      <vt:lpstr>Scope Chain</vt:lpstr>
      <vt:lpstr>Variable Shadowing in JavaScript</vt:lpstr>
      <vt:lpstr>temporal dead zone in javascript</vt:lpstr>
      <vt:lpstr>What is the Temporal Dead Zone</vt:lpstr>
      <vt:lpstr>What is JSON and its common operations</vt:lpstr>
      <vt:lpstr>Array methods</vt:lpstr>
      <vt:lpstr>What is the difference between slice and splice</vt:lpstr>
      <vt:lpstr>How do you decode or encode a URL in JavaScript?</vt:lpstr>
      <vt:lpstr>What are the differences between pure and impure functions?</vt:lpstr>
      <vt:lpstr>What is IndexedDB</vt:lpstr>
      <vt:lpstr>What are the different data types present in JavaScript?</vt:lpstr>
      <vt:lpstr>How to write HTML code dynamically using JavaScript?</vt:lpstr>
      <vt:lpstr>How to write normal text code using JavaScript dynamically?</vt:lpstr>
      <vt:lpstr>Difference between Client side JavaScript and Server side JavaScript?</vt:lpstr>
      <vt:lpstr> In which location cookies are stored on the hard disk?</vt:lpstr>
      <vt:lpstr>What's the difference between event.preventDefault() and event.stopPropagation() methods in JavaScript?</vt:lpstr>
      <vt:lpstr>How to set the cursor to wait in JavaScript?</vt:lpstr>
      <vt:lpstr>How can we detect OS of the client machine using JavaScript?</vt:lpstr>
      <vt:lpstr>How to change the background color of HTML document using JavaScript?</vt:lpstr>
      <vt:lpstr>What is the use of a Set object in JavaScript?</vt:lpstr>
      <vt:lpstr>What is the use of a WeakSet object in JavaScript?</vt:lpstr>
      <vt:lpstr>What are the differences between WeakSet and Set</vt:lpstr>
      <vt:lpstr>What is the use of a Map object in JavaScript?</vt:lpstr>
      <vt:lpstr>What is the use of a WeakMap object in JavaScript?</vt:lpstr>
      <vt:lpstr>What are the differences between WeakMap and Map</vt:lpstr>
      <vt:lpstr>What are the falsy values in JavaScript, and how can we check if a value is falsy?</vt:lpstr>
      <vt:lpstr>What is Type Coercion in JavaScript ?</vt:lpstr>
      <vt:lpstr>What are the types of errors in javascript?</vt:lpstr>
      <vt:lpstr>In JavaScript, how many different methods can you make an object?</vt:lpstr>
      <vt:lpstr>What are classes in javascript?</vt:lpstr>
      <vt:lpstr>What is Object Destructuring?</vt:lpstr>
      <vt:lpstr>Difference between prototypal and classical inheritance</vt:lpstr>
      <vt:lpstr>Inheritance and prototype chain in javascript</vt:lpstr>
      <vt:lpstr>What do you mean by JavaScript Design Patterns?</vt:lpstr>
      <vt:lpstr>Is JavaScript a pass-by-reference or pass-by-value language?</vt:lpstr>
      <vt:lpstr>Difference between Async/Await and Generators usage to achieve the same functionality.</vt:lpstr>
      <vt:lpstr>What is the role of deferred scripts in JavaScript?</vt:lpstr>
      <vt:lpstr>What has to be done in order to put Lexical Scoping into practice?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is the use of the blur function?</vt:lpstr>
      <vt:lpstr>What are the different types of errors in JavaScript?</vt:lpstr>
      <vt:lpstr>What is the unshift method in JavaScript?</vt:lpstr>
      <vt:lpstr>What is a window.onload and onDocumentReady?</vt:lpstr>
      <vt:lpstr>What is unescape() and escape() functions?</vt:lpstr>
      <vt:lpstr>What are the important JavaScript Array Method explain with example?</vt:lpstr>
      <vt:lpstr>What are some important JavaScript Unit Testing Frameworks?</vt:lpstr>
      <vt:lpstr>What are the different ways an HTML element can be accessed in a JavaScript code?</vt:lpstr>
      <vt:lpstr>Passed by value and passed by reference </vt:lpstr>
      <vt:lpstr>What is memoization?</vt:lpstr>
      <vt:lpstr>Difference between client-side and server-side</vt:lpstr>
      <vt:lpstr>What is the prototype design pattern?</vt:lpstr>
      <vt:lpstr>Prototypal vs Classical Inheritance</vt:lpstr>
      <vt:lpstr>JavaScript Design Patterns</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and disadvantages of JavaScript.</vt:lpstr>
      <vt:lpstr>What is DOM? What is the use of document object?</vt:lpstr>
      <vt:lpstr>What is the use of window object?</vt:lpstr>
      <vt:lpstr>What is the use of history object?</vt:lpstr>
      <vt:lpstr>What is prototype chain</vt:lpstr>
      <vt:lpstr>What is the difference between == and === operators</vt:lpstr>
      <vt:lpstr>Es6 features</vt:lpstr>
      <vt:lpstr>What is the purpose of double exclamation</vt:lpstr>
      <vt:lpstr>What is the purpose of the delete operator</vt:lpstr>
      <vt:lpstr>What is typeof operator</vt:lpstr>
      <vt:lpstr>What is the difference between window and document</vt:lpstr>
      <vt:lpstr>How do you access history in javascript</vt:lpstr>
      <vt:lpstr>How do you detect caps lock key turned on or not</vt:lpstr>
      <vt:lpstr>What are global variables? What are the problems with global variables</vt:lpstr>
      <vt:lpstr>What is the purpose of isFinite function</vt:lpstr>
      <vt:lpstr>What is an event flow</vt:lpstr>
      <vt:lpstr>How do you find operating system details</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Who created javascript</vt:lpstr>
      <vt:lpstr>What is the use of preventDefault and stopPropagation method</vt:lpstr>
      <vt:lpstr>What is BOM(Browser Object Model)</vt:lpstr>
      <vt:lpstr>What is the use of setTimeout and setInterval</vt:lpstr>
      <vt:lpstr>Why is JavaScript treated as Single threaded</vt:lpstr>
      <vt:lpstr>What is ECMAScript</vt:lpstr>
      <vt:lpstr>What is the purpose JSON.stringify and JSON.parse</vt:lpstr>
      <vt:lpstr>What is the purpose of clearTimeout and clearInterval method</vt:lpstr>
      <vt:lpstr>What is pass by value and pass by reference?</vt:lpstr>
      <vt:lpstr>What is the difference between setTimeout, setImmediate and process.nextTick?</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a polyfill</vt:lpstr>
      <vt:lpstr>What is tree shaking</vt:lpstr>
      <vt:lpstr>Web APIS</vt:lpstr>
      <vt:lpstr>Web APIS</vt:lpstr>
      <vt:lpstr>Console API</vt:lpstr>
      <vt:lpstr>Console Object Methods</vt:lpstr>
      <vt:lpstr>list of javascript engines</vt:lpstr>
      <vt:lpstr>Deadlock, Starvation, and Livelock</vt:lpstr>
      <vt:lpstr>Built-in JavaScript Constructors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238</cp:revision>
  <dcterms:created xsi:type="dcterms:W3CDTF">2022-02-22T07:49:49Z</dcterms:created>
  <dcterms:modified xsi:type="dcterms:W3CDTF">2024-02-13T09:57:19Z</dcterms:modified>
</cp:coreProperties>
</file>