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4"/>
  </p:notesMasterIdLst>
  <p:sldIdLst>
    <p:sldId id="256" r:id="rId2"/>
    <p:sldId id="257" r:id="rId3"/>
    <p:sldId id="477" r:id="rId4"/>
    <p:sldId id="258" r:id="rId5"/>
    <p:sldId id="259" r:id="rId6"/>
    <p:sldId id="280" r:id="rId7"/>
    <p:sldId id="476" r:id="rId8"/>
    <p:sldId id="436" r:id="rId9"/>
    <p:sldId id="441" r:id="rId10"/>
    <p:sldId id="285" r:id="rId11"/>
    <p:sldId id="286" r:id="rId12"/>
    <p:sldId id="287" r:id="rId13"/>
    <p:sldId id="261" r:id="rId14"/>
    <p:sldId id="265" r:id="rId15"/>
    <p:sldId id="262" r:id="rId16"/>
    <p:sldId id="263" r:id="rId17"/>
    <p:sldId id="282" r:id="rId18"/>
    <p:sldId id="264" r:id="rId19"/>
    <p:sldId id="266" r:id="rId20"/>
    <p:sldId id="267" r:id="rId21"/>
    <p:sldId id="268" r:id="rId22"/>
    <p:sldId id="427" r:id="rId23"/>
    <p:sldId id="269" r:id="rId24"/>
    <p:sldId id="270" r:id="rId25"/>
    <p:sldId id="442" r:id="rId26"/>
    <p:sldId id="271" r:id="rId27"/>
    <p:sldId id="272" r:id="rId28"/>
    <p:sldId id="273" r:id="rId29"/>
    <p:sldId id="443" r:id="rId30"/>
    <p:sldId id="449" r:id="rId31"/>
    <p:sldId id="274" r:id="rId32"/>
    <p:sldId id="275" r:id="rId33"/>
    <p:sldId id="450" r:id="rId34"/>
    <p:sldId id="279" r:id="rId35"/>
    <p:sldId id="451" r:id="rId36"/>
    <p:sldId id="454" r:id="rId37"/>
    <p:sldId id="276" r:id="rId38"/>
    <p:sldId id="452" r:id="rId39"/>
    <p:sldId id="453" r:id="rId40"/>
    <p:sldId id="277" r:id="rId41"/>
    <p:sldId id="455" r:id="rId42"/>
    <p:sldId id="278" r:id="rId43"/>
    <p:sldId id="281" r:id="rId44"/>
    <p:sldId id="446" r:id="rId45"/>
    <p:sldId id="456" r:id="rId46"/>
    <p:sldId id="283" r:id="rId47"/>
    <p:sldId id="457" r:id="rId48"/>
    <p:sldId id="458" r:id="rId49"/>
    <p:sldId id="288" r:id="rId50"/>
    <p:sldId id="289" r:id="rId51"/>
    <p:sldId id="290" r:id="rId52"/>
    <p:sldId id="291" r:id="rId53"/>
    <p:sldId id="294" r:id="rId54"/>
    <p:sldId id="293" r:id="rId55"/>
    <p:sldId id="295" r:id="rId56"/>
    <p:sldId id="296" r:id="rId57"/>
    <p:sldId id="297" r:id="rId58"/>
    <p:sldId id="426" r:id="rId59"/>
    <p:sldId id="459" r:id="rId60"/>
    <p:sldId id="460" r:id="rId61"/>
    <p:sldId id="463" r:id="rId62"/>
    <p:sldId id="462" r:id="rId63"/>
    <p:sldId id="461" r:id="rId64"/>
    <p:sldId id="298" r:id="rId65"/>
    <p:sldId id="428" r:id="rId66"/>
    <p:sldId id="299" r:id="rId67"/>
    <p:sldId id="300" r:id="rId68"/>
    <p:sldId id="429" r:id="rId69"/>
    <p:sldId id="301" r:id="rId70"/>
    <p:sldId id="302" r:id="rId71"/>
    <p:sldId id="303" r:id="rId72"/>
    <p:sldId id="304" r:id="rId73"/>
    <p:sldId id="305" r:id="rId74"/>
    <p:sldId id="306" r:id="rId75"/>
    <p:sldId id="316" r:id="rId76"/>
    <p:sldId id="425" r:id="rId77"/>
    <p:sldId id="308" r:id="rId78"/>
    <p:sldId id="467" r:id="rId79"/>
    <p:sldId id="464" r:id="rId80"/>
    <p:sldId id="465" r:id="rId81"/>
    <p:sldId id="466" r:id="rId82"/>
    <p:sldId id="469" r:id="rId83"/>
    <p:sldId id="468" r:id="rId84"/>
    <p:sldId id="309" r:id="rId85"/>
    <p:sldId id="311" r:id="rId86"/>
    <p:sldId id="312" r:id="rId87"/>
    <p:sldId id="313" r:id="rId88"/>
    <p:sldId id="314" r:id="rId89"/>
    <p:sldId id="315" r:id="rId90"/>
    <p:sldId id="317" r:id="rId91"/>
    <p:sldId id="318" r:id="rId92"/>
    <p:sldId id="319" r:id="rId93"/>
    <p:sldId id="320" r:id="rId94"/>
    <p:sldId id="321" r:id="rId95"/>
    <p:sldId id="322" r:id="rId96"/>
    <p:sldId id="470" r:id="rId97"/>
    <p:sldId id="323" r:id="rId98"/>
    <p:sldId id="324" r:id="rId99"/>
    <p:sldId id="325" r:id="rId100"/>
    <p:sldId id="326" r:id="rId101"/>
    <p:sldId id="327" r:id="rId102"/>
    <p:sldId id="328" r:id="rId103"/>
    <p:sldId id="329" r:id="rId104"/>
    <p:sldId id="330" r:id="rId105"/>
    <p:sldId id="415" r:id="rId106"/>
    <p:sldId id="331" r:id="rId107"/>
    <p:sldId id="332" r:id="rId108"/>
    <p:sldId id="416" r:id="rId109"/>
    <p:sldId id="334" r:id="rId110"/>
    <p:sldId id="335" r:id="rId111"/>
    <p:sldId id="336" r:id="rId112"/>
    <p:sldId id="337" r:id="rId113"/>
    <p:sldId id="338" r:id="rId114"/>
    <p:sldId id="447" r:id="rId115"/>
    <p:sldId id="448" r:id="rId116"/>
    <p:sldId id="424" r:id="rId117"/>
    <p:sldId id="339" r:id="rId118"/>
    <p:sldId id="342" r:id="rId119"/>
    <p:sldId id="346" r:id="rId120"/>
    <p:sldId id="347" r:id="rId121"/>
    <p:sldId id="348" r:id="rId122"/>
    <p:sldId id="349" r:id="rId123"/>
    <p:sldId id="350" r:id="rId124"/>
    <p:sldId id="351" r:id="rId125"/>
    <p:sldId id="352" r:id="rId126"/>
    <p:sldId id="353" r:id="rId127"/>
    <p:sldId id="354" r:id="rId128"/>
    <p:sldId id="356" r:id="rId129"/>
    <p:sldId id="357" r:id="rId130"/>
    <p:sldId id="359" r:id="rId131"/>
    <p:sldId id="360" r:id="rId132"/>
    <p:sldId id="361" r:id="rId133"/>
    <p:sldId id="362" r:id="rId134"/>
    <p:sldId id="364" r:id="rId135"/>
    <p:sldId id="368" r:id="rId136"/>
    <p:sldId id="369" r:id="rId137"/>
    <p:sldId id="370" r:id="rId138"/>
    <p:sldId id="371" r:id="rId139"/>
    <p:sldId id="372" r:id="rId140"/>
    <p:sldId id="373" r:id="rId141"/>
    <p:sldId id="374" r:id="rId142"/>
    <p:sldId id="471" r:id="rId143"/>
    <p:sldId id="375" r:id="rId144"/>
    <p:sldId id="376" r:id="rId145"/>
    <p:sldId id="377" r:id="rId146"/>
    <p:sldId id="380" r:id="rId147"/>
    <p:sldId id="381" r:id="rId148"/>
    <p:sldId id="382" r:id="rId149"/>
    <p:sldId id="385" r:id="rId150"/>
    <p:sldId id="387" r:id="rId151"/>
    <p:sldId id="388" r:id="rId152"/>
    <p:sldId id="389" r:id="rId153"/>
    <p:sldId id="390" r:id="rId154"/>
    <p:sldId id="392" r:id="rId155"/>
    <p:sldId id="393" r:id="rId156"/>
    <p:sldId id="394" r:id="rId157"/>
    <p:sldId id="395" r:id="rId158"/>
    <p:sldId id="396" r:id="rId159"/>
    <p:sldId id="397" r:id="rId160"/>
    <p:sldId id="400" r:id="rId161"/>
    <p:sldId id="401" r:id="rId162"/>
    <p:sldId id="402" r:id="rId163"/>
    <p:sldId id="403" r:id="rId164"/>
    <p:sldId id="405" r:id="rId165"/>
    <p:sldId id="472" r:id="rId166"/>
    <p:sldId id="406" r:id="rId167"/>
    <p:sldId id="407" r:id="rId168"/>
    <p:sldId id="473" r:id="rId169"/>
    <p:sldId id="408" r:id="rId170"/>
    <p:sldId id="409" r:id="rId171"/>
    <p:sldId id="410" r:id="rId172"/>
    <p:sldId id="411" r:id="rId173"/>
    <p:sldId id="412" r:id="rId174"/>
    <p:sldId id="413" r:id="rId175"/>
    <p:sldId id="414" r:id="rId176"/>
    <p:sldId id="417" r:id="rId177"/>
    <p:sldId id="418" r:id="rId178"/>
    <p:sldId id="419" r:id="rId179"/>
    <p:sldId id="420" r:id="rId180"/>
    <p:sldId id="421" r:id="rId181"/>
    <p:sldId id="423" r:id="rId182"/>
    <p:sldId id="433" r:id="rId183"/>
    <p:sldId id="430" r:id="rId184"/>
    <p:sldId id="431" r:id="rId185"/>
    <p:sldId id="432" r:id="rId186"/>
    <p:sldId id="434" r:id="rId187"/>
    <p:sldId id="435" r:id="rId188"/>
    <p:sldId id="437" r:id="rId189"/>
    <p:sldId id="438" r:id="rId190"/>
    <p:sldId id="440" r:id="rId191"/>
    <p:sldId id="474" r:id="rId192"/>
    <p:sldId id="475" r:id="rId1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7DA77-5653-4771-878F-8FBBE55FD1B5}" v="10" dt="2023-02-13T09:25:47.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76" d="100"/>
          <a:sy n="76" d="100"/>
        </p:scale>
        <p:origin x="2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200" Type="http://schemas.microsoft.com/office/2015/10/relationships/revisionInfo" Target="revisionInfo.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112</a:t>
            </a:fld>
            <a:endParaRPr lang="en-IN"/>
          </a:p>
        </p:txBody>
      </p:sp>
    </p:spTree>
    <p:extLst>
      <p:ext uri="{BB962C8B-B14F-4D97-AF65-F5344CB8AC3E}">
        <p14:creationId xmlns:p14="http://schemas.microsoft.com/office/powerpoint/2010/main" val="15214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12/12/2023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12/12/2023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12/12/2023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12/12/2023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12/12/2023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12/12/2023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12/12/2023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12/12/2023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12/12/2023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12/12/2023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12/12/2023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12/12/2023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w3schools.com/html/html5_webworkers.asp"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www.geeksforgeeks.org/html-dom-history-back-method/" TargetMode="External"/><Relationship Id="rId2" Type="http://schemas.openxmlformats.org/officeDocument/2006/relationships/hyperlink" Target="https://www.geeksforgeeks.org/html-dom-history-forward-method/" TargetMode="External"/><Relationship Id="rId1" Type="http://schemas.openxmlformats.org/officeDocument/2006/relationships/slideLayout" Target="../slideLayouts/slideLayout2.xml"/><Relationship Id="rId4" Type="http://schemas.openxmlformats.org/officeDocument/2006/relationships/hyperlink" Target="https://www.geeksforgeeks.org/html-dom-history-go-method/"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y-do-we-need-callbacks" TargetMode="External"/><Relationship Id="rId2" Type="http://schemas.openxmlformats.org/officeDocument/2006/relationships/hyperlink" Target="https://github.com/sudheerj/javascript-interview-questions/blob/master/README.md#what-is-a-callback-function"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hyperlink" Target="https://www.geeksforgeeks.org/javascript-assignment-operators/" TargetMode="Externa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window.document.body.style.cursor</a:t>
            </a:r>
            <a:r>
              <a:rPr lang="en-IN" sz="2400" b="0" i="0" dirty="0">
                <a:solidFill>
                  <a:srgbClr val="000000"/>
                </a:solidFill>
                <a:effectLst/>
                <a:latin typeface="inter-regular"/>
              </a:rPr>
              <a:t> = </a:t>
            </a:r>
            <a:r>
              <a:rPr lang="en-IN" sz="2400" b="0" i="0" dirty="0">
                <a:solidFill>
                  <a:srgbClr val="0000FF"/>
                </a:solidFill>
                <a:effectLst/>
                <a:latin typeface="inter-regular"/>
              </a:rPr>
              <a:t>"wait"</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endParaRPr lang="en-IN"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normAutofit/>
          </a:bodyPr>
          <a:lstStyle/>
          <a:p>
            <a:r>
              <a:rPr lang="en-US" sz="2400" b="0" i="0" dirty="0">
                <a:solidFill>
                  <a:srgbClr val="333333"/>
                </a:solidFill>
                <a:effectLst/>
                <a:latin typeface="inter-regular"/>
              </a:rPr>
              <a:t>The </a:t>
            </a:r>
            <a:r>
              <a:rPr lang="en-US" sz="2400" b="1" i="0" dirty="0" err="1">
                <a:solidFill>
                  <a:srgbClr val="333333"/>
                </a:solidFill>
                <a:effectLst/>
                <a:latin typeface="inter-bold"/>
              </a:rPr>
              <a:t>navigator.appVersion</a:t>
            </a:r>
            <a:r>
              <a:rPr lang="en-US" sz="2400" b="0" i="0" dirty="0">
                <a:solidFill>
                  <a:srgbClr val="333333"/>
                </a:solidFill>
                <a:effectLst/>
                <a:latin typeface="inter-regular"/>
              </a:rPr>
              <a:t> string can be used to detect the operating system on the client machine.</a:t>
            </a:r>
            <a:endParaRPr lang="en-IN" sz="2400" dirty="0"/>
          </a:p>
        </p:txBody>
      </p:sp>
    </p:spTree>
    <p:extLst>
      <p:ext uri="{BB962C8B-B14F-4D97-AF65-F5344CB8AC3E}">
        <p14:creationId xmlns:p14="http://schemas.microsoft.com/office/powerpoint/2010/main" val="30511880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a:t>
            </a:r>
            <a:r>
              <a:rPr lang="en-IN" sz="2400" b="0" i="0" dirty="0">
                <a:solidFill>
                  <a:srgbClr val="000000"/>
                </a:solidFill>
                <a:effectLst/>
                <a:latin typeface="inter-regular"/>
              </a:rPr>
              <a:t> </a:t>
            </a:r>
            <a:r>
              <a:rPr lang="en-IN" sz="2400" b="0" i="0" dirty="0">
                <a:solidFill>
                  <a:srgbClr val="FF0000"/>
                </a:solidFill>
                <a:effectLst/>
                <a:latin typeface="inter-regular"/>
              </a:rPr>
              <a:t>type</a:t>
            </a:r>
            <a:r>
              <a:rPr lang="en-IN" sz="2400" b="0" i="0" dirty="0">
                <a:solidFill>
                  <a:srgbClr val="000000"/>
                </a:solidFill>
                <a:effectLst/>
                <a:latin typeface="inter-regular"/>
              </a:rPr>
              <a:t>=</a:t>
            </a:r>
            <a:r>
              <a:rPr lang="en-IN" sz="2400" b="0" i="0" dirty="0">
                <a:solidFill>
                  <a:srgbClr val="0000FF"/>
                </a:solidFill>
                <a:effectLst/>
                <a:latin typeface="inter-regular"/>
              </a:rPr>
              <a:t>"text/</a:t>
            </a:r>
            <a:r>
              <a:rPr lang="en-IN" sz="2400" b="0" i="0" dirty="0" err="1">
                <a:solidFill>
                  <a:srgbClr val="0000FF"/>
                </a:solidFill>
                <a:effectLst/>
                <a:latin typeface="inter-regular"/>
              </a:rPr>
              <a:t>javascript</a:t>
            </a:r>
            <a:r>
              <a:rPr lang="en-IN" sz="2400" b="0" i="0" dirty="0">
                <a:solidFill>
                  <a:srgbClr val="0000FF"/>
                </a:solidFill>
                <a:effectLst/>
                <a:latin typeface="inter-regular"/>
              </a:rPr>
              <a:t>"</a:t>
            </a:r>
            <a:r>
              <a:rPr lang="en-IN" sz="2400" b="1" i="0" dirty="0">
                <a:solidFill>
                  <a:srgbClr val="006699"/>
                </a:solidFill>
                <a:effectLst/>
                <a:latin typeface="inter-regular"/>
              </a:rPr>
              <a: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document.body.bgColor</a:t>
            </a:r>
            <a:r>
              <a:rPr lang="en-IN" sz="2400" b="0" i="0" dirty="0">
                <a:solidFill>
                  <a:srgbClr val="000000"/>
                </a:solidFill>
                <a:effectLst/>
                <a:latin typeface="inter-regular"/>
              </a:rPr>
              <a:t>=</a:t>
            </a:r>
            <a:r>
              <a:rPr lang="en-IN" sz="2400" b="0" i="0" dirty="0">
                <a:solidFill>
                  <a:srgbClr val="0000FF"/>
                </a:solidFill>
                <a:effectLst/>
                <a:latin typeface="inter-regular"/>
              </a:rPr>
              <a:t>"pink"</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514350" indent="-514350">
              <a:buFont typeface="+mj-lt"/>
              <a:buAutoNum type="arabicPeriod"/>
            </a:pPr>
            <a:endParaRPr lang="en-IN" dirty="0"/>
          </a:p>
        </p:txBody>
      </p:sp>
    </p:spTree>
    <p:extLst>
      <p:ext uri="{BB962C8B-B14F-4D97-AF65-F5344CB8AC3E}">
        <p14:creationId xmlns:p14="http://schemas.microsoft.com/office/powerpoint/2010/main" val="34835278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a:xfrm>
            <a:off x="458694" y="1949450"/>
            <a:ext cx="11274612" cy="4634230"/>
          </a:xfrm>
        </p:spPr>
        <p:txBody>
          <a:bodyPr>
            <a:normAutofit fontScale="32500" lnSpcReduction="20000"/>
          </a:bodyPr>
          <a:lstStyle/>
          <a:p>
            <a:r>
              <a:rPr lang="en-US" sz="6000" b="0" i="0" dirty="0">
                <a:solidFill>
                  <a:srgbClr val="333333"/>
                </a:solidFill>
                <a:effectLst/>
                <a:latin typeface="inter-regular"/>
              </a:rPr>
              <a:t>The JavaScript Set object is used to </a:t>
            </a:r>
            <a:r>
              <a:rPr lang="en-US" sz="6000" b="1" i="0" dirty="0">
                <a:solidFill>
                  <a:srgbClr val="333333"/>
                </a:solidFill>
                <a:effectLst/>
                <a:latin typeface="inter-regular"/>
              </a:rPr>
              <a:t>store the elements with unique values</a:t>
            </a:r>
            <a:r>
              <a:rPr lang="en-US" sz="6000" b="0" i="0" dirty="0">
                <a:solidFill>
                  <a:srgbClr val="333333"/>
                </a:solidFill>
                <a:effectLst/>
                <a:latin typeface="inter-regular"/>
              </a:rPr>
              <a:t>. The values can be of any type i.e. whether primitive values or object references. </a:t>
            </a:r>
          </a:p>
          <a:p>
            <a:r>
              <a:rPr lang="en-US" sz="6000" b="0" i="0" dirty="0">
                <a:solidFill>
                  <a:srgbClr val="333333"/>
                </a:solidFill>
                <a:effectLst/>
                <a:latin typeface="inter-regular"/>
              </a:rPr>
              <a:t>For example:</a:t>
            </a:r>
          </a:p>
          <a:p>
            <a:pPr marL="457200" lvl="1" indent="0" algn="just">
              <a:buNone/>
            </a:pPr>
            <a:r>
              <a:rPr lang="en-IN" sz="4900" b="0" i="0" dirty="0">
                <a:solidFill>
                  <a:srgbClr val="000000"/>
                </a:solidFill>
                <a:effectLst/>
                <a:latin typeface="inter-regular"/>
              </a:rPr>
              <a:t>function display()  </a:t>
            </a:r>
          </a:p>
          <a:p>
            <a:pPr marL="457200" lvl="1" indent="0" algn="just">
              <a:buNone/>
            </a:pP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var </a:t>
            </a:r>
            <a:r>
              <a:rPr lang="en-IN" sz="4900" b="0" i="0" dirty="0">
                <a:solidFill>
                  <a:srgbClr val="FF0000"/>
                </a:solidFill>
                <a:effectLst/>
                <a:latin typeface="inter-regular"/>
              </a:rPr>
              <a:t>set</a:t>
            </a:r>
            <a:r>
              <a:rPr lang="en-IN" sz="4900" b="0" i="0" dirty="0">
                <a:solidFill>
                  <a:srgbClr val="000000"/>
                </a:solidFill>
                <a:effectLst/>
                <a:latin typeface="inter-regular"/>
              </a:rPr>
              <a:t> = </a:t>
            </a:r>
            <a:r>
              <a:rPr lang="en-IN" sz="4900" b="0" i="0" dirty="0">
                <a:solidFill>
                  <a:srgbClr val="0000FF"/>
                </a:solidFill>
                <a:effectLst/>
                <a:latin typeface="inter-regular"/>
              </a:rPr>
              <a:t>new</a:t>
            </a:r>
            <a:r>
              <a:rPr lang="en-IN" sz="4900" b="0" i="0" dirty="0">
                <a:solidFill>
                  <a:srgbClr val="000000"/>
                </a:solidFill>
                <a:effectLst/>
                <a:latin typeface="inter-regular"/>
              </a:rPr>
              <a:t> Set();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("jQuery");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("AngularJS");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("Bootstrap");    </a:t>
            </a:r>
          </a:p>
          <a:p>
            <a:pPr marL="914400" lvl="2" indent="0" algn="just">
              <a:buNone/>
            </a:pPr>
            <a:endParaRPr lang="en-IN" sz="4900" b="0" i="0" dirty="0">
              <a:solidFill>
                <a:srgbClr val="000000"/>
              </a:solidFill>
              <a:effectLst/>
              <a:latin typeface="inter-regular"/>
            </a:endParaRPr>
          </a:p>
          <a:p>
            <a:pPr marL="914400" lvl="2" indent="0" algn="just">
              <a:buNone/>
            </a:pPr>
            <a:r>
              <a:rPr lang="en-IN" sz="4900" b="0" i="0" dirty="0">
                <a:solidFill>
                  <a:srgbClr val="000000"/>
                </a:solidFill>
                <a:effectLst/>
                <a:latin typeface="inter-regular"/>
              </a:rPr>
              <a:t>for (let elements of set) {    </a:t>
            </a:r>
          </a:p>
          <a:p>
            <a:pPr marL="914400" lvl="2" indent="0" algn="just">
              <a:buNone/>
            </a:pPr>
            <a:r>
              <a:rPr lang="en-IN" sz="4900" b="0" i="0" dirty="0">
                <a:solidFill>
                  <a:srgbClr val="000000"/>
                </a:solidFill>
                <a:effectLst/>
                <a:latin typeface="inter-regular"/>
              </a:rPr>
              <a:t>          </a:t>
            </a:r>
            <a:r>
              <a:rPr lang="en-IN" sz="4900" b="0" i="0" dirty="0" err="1">
                <a:solidFill>
                  <a:srgbClr val="000000"/>
                </a:solidFill>
                <a:effectLst/>
                <a:latin typeface="inter-regular"/>
              </a:rPr>
              <a:t>document.writeln</a:t>
            </a:r>
            <a:r>
              <a:rPr lang="en-IN" sz="4900" b="0" i="0" dirty="0">
                <a:solidFill>
                  <a:srgbClr val="000000"/>
                </a:solidFill>
                <a:effectLst/>
                <a:latin typeface="inter-regular"/>
              </a:rPr>
              <a:t>(elements+"</a:t>
            </a:r>
            <a:r>
              <a:rPr lang="en-IN" sz="4900" b="1" i="0" dirty="0">
                <a:solidFill>
                  <a:srgbClr val="006699"/>
                </a:solidFill>
                <a:effectLst/>
                <a:latin typeface="inter-regular"/>
              </a:rPr>
              <a:t>&lt;</a:t>
            </a:r>
            <a:r>
              <a:rPr lang="en-IN" sz="4900" b="1" i="0" dirty="0" err="1">
                <a:solidFill>
                  <a:srgbClr val="006699"/>
                </a:solidFill>
                <a:effectLst/>
                <a:latin typeface="inter-regular"/>
              </a:rPr>
              <a:t>br</a:t>
            </a:r>
            <a:r>
              <a:rPr lang="en-IN" sz="4900" b="1" i="0" dirty="0">
                <a:solidFill>
                  <a:srgbClr val="006699"/>
                </a:solidFill>
                <a:effectLst/>
                <a:latin typeface="inter-regular"/>
              </a:rPr>
              <a:t>&gt;</a:t>
            </a: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a:xfrm>
            <a:off x="458694" y="1949450"/>
            <a:ext cx="11274612" cy="4634230"/>
          </a:xfrm>
        </p:spPr>
        <p:txBody>
          <a:bodyPr>
            <a:normAutofit fontScale="475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a:t>
            </a:r>
            <a:r>
              <a:rPr lang="en-US" sz="4500" b="1" i="0" dirty="0">
                <a:solidFill>
                  <a:srgbClr val="333333"/>
                </a:solidFill>
                <a:effectLst/>
                <a:latin typeface="inter-regular"/>
              </a:rPr>
              <a:t>collections of objects</a:t>
            </a:r>
            <a:r>
              <a:rPr lang="en-US" sz="4500" b="0" i="0" dirty="0">
                <a:solidFill>
                  <a:srgbClr val="333333"/>
                </a:solidFill>
                <a:effectLst/>
                <a:latin typeface="inter-regular"/>
              </a:rPr>
              <a:t>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2900" b="0" i="0" dirty="0">
                <a:solidFill>
                  <a:srgbClr val="000000"/>
                </a:solidFill>
                <a:effectLst/>
                <a:latin typeface="inter-regular"/>
              </a:rPr>
              <a:t>function display()  </a:t>
            </a:r>
          </a:p>
          <a:p>
            <a:pPr marL="457200" lvl="1" indent="0" algn="just">
              <a:buNone/>
            </a:pP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err="1">
                <a:solidFill>
                  <a:srgbClr val="FF0000"/>
                </a:solidFill>
                <a:effectLst/>
                <a:latin typeface="inter-regular"/>
              </a:rPr>
              <a:t>ws</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a:t>
            </a:r>
            <a:r>
              <a:rPr lang="en-IN" sz="2900" b="0" i="0" dirty="0" err="1">
                <a:solidFill>
                  <a:srgbClr val="000000"/>
                </a:solidFill>
                <a:effectLst/>
                <a:latin typeface="inter-regular"/>
              </a:rPr>
              <a:t>WeakSet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obj1</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obj2</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(obj1);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(obj2);    </a:t>
            </a:r>
          </a:p>
          <a:p>
            <a:pPr marL="914400" lvl="2" indent="0" algn="just">
              <a:buNone/>
            </a:pPr>
            <a:endParaRPr lang="en-IN" sz="2900" b="0" i="0" dirty="0">
              <a:solidFill>
                <a:srgbClr val="000000"/>
              </a:solidFill>
              <a:effectLst/>
              <a:latin typeface="inter-regular"/>
            </a:endParaRPr>
          </a:p>
          <a:p>
            <a:pPr marL="914400" lvl="2" indent="0" algn="just">
              <a:buNone/>
            </a:pPr>
            <a:r>
              <a:rPr lang="en-IN" sz="2900" b="0" i="0" dirty="0">
                <a:solidFill>
                  <a:srgbClr val="000000"/>
                </a:solidFill>
                <a:effectLst/>
                <a:latin typeface="inter-regular"/>
              </a:rPr>
              <a:t>//Let's check whether the </a:t>
            </a:r>
            <a:r>
              <a:rPr lang="en-IN" sz="2900" b="0" i="0" dirty="0" err="1">
                <a:solidFill>
                  <a:srgbClr val="000000"/>
                </a:solidFill>
                <a:effectLst/>
                <a:latin typeface="inter-regular"/>
              </a:rPr>
              <a:t>WeakSet</a:t>
            </a:r>
            <a:r>
              <a:rPr lang="en-IN" sz="2900" b="0" i="0" dirty="0">
                <a:solidFill>
                  <a:srgbClr val="000000"/>
                </a:solidFill>
                <a:effectLst/>
                <a:latin typeface="inter-regular"/>
              </a:rPr>
              <a:t> object contains the added object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(obj1)+"</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(obj2));     </a:t>
            </a:r>
          </a:p>
          <a:p>
            <a:pPr marL="457200" lvl="1" indent="0" algn="just">
              <a:buNone/>
            </a:pPr>
            <a:r>
              <a:rPr lang="en-IN" sz="2900" b="0" i="0" dirty="0">
                <a:solidFill>
                  <a:srgbClr val="000000"/>
                </a:solidFill>
                <a:effectLst/>
                <a:latin typeface="inter-regular"/>
              </a:rPr>
              <a:t>}     </a:t>
            </a:r>
          </a:p>
          <a:p>
            <a:pPr marL="457200" lvl="1" indent="0" algn="just">
              <a:buNone/>
            </a:pPr>
            <a:r>
              <a:rPr lang="en-IN" sz="29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r>
              <a:rPr lang="en-US" dirty="0"/>
              <a:t>Set </a:t>
            </a:r>
            <a:r>
              <a:rPr lang="en-US" sz="2800" b="1" i="0" dirty="0">
                <a:solidFill>
                  <a:srgbClr val="333333"/>
                </a:solidFill>
                <a:effectLst/>
                <a:latin typeface="inter-regular"/>
              </a:rPr>
              <a:t>store the elements with unique values.</a:t>
            </a:r>
          </a:p>
          <a:p>
            <a:r>
              <a:rPr lang="en-US" sz="2800" b="0" i="0" dirty="0" err="1">
                <a:solidFill>
                  <a:srgbClr val="333333"/>
                </a:solidFill>
                <a:effectLst/>
                <a:latin typeface="inter-regular"/>
              </a:rPr>
              <a:t>WeakSet</a:t>
            </a:r>
            <a:r>
              <a:rPr lang="en-US" sz="2800" b="0" i="0" dirty="0">
                <a:solidFill>
                  <a:srgbClr val="333333"/>
                </a:solidFill>
                <a:effectLst/>
                <a:latin typeface="inter-regular"/>
              </a:rPr>
              <a:t> are the </a:t>
            </a:r>
            <a:r>
              <a:rPr lang="en-US" sz="2800" b="1" i="0" dirty="0">
                <a:solidFill>
                  <a:srgbClr val="333333"/>
                </a:solidFill>
                <a:effectLst/>
                <a:latin typeface="inter-regular"/>
              </a:rPr>
              <a:t>collections of objects</a:t>
            </a:r>
            <a:endParaRPr lang="en-IN" dirty="0"/>
          </a:p>
        </p:txBody>
      </p:sp>
    </p:spTree>
    <p:extLst>
      <p:ext uri="{BB962C8B-B14F-4D97-AF65-F5344CB8AC3E}">
        <p14:creationId xmlns:p14="http://schemas.microsoft.com/office/powerpoint/2010/main" val="1837223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a:xfrm>
            <a:off x="458694" y="1949450"/>
            <a:ext cx="11274612" cy="4542790"/>
          </a:xfrm>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a:t>
            </a:r>
          </a:p>
          <a:p>
            <a:r>
              <a:rPr lang="en-US" b="0" i="0" dirty="0">
                <a:solidFill>
                  <a:srgbClr val="333333"/>
                </a:solidFill>
                <a:effectLst/>
                <a:latin typeface="inter-regular"/>
              </a:rPr>
              <a:t>For example:</a:t>
            </a:r>
          </a:p>
          <a:p>
            <a:pPr marL="457200" lvl="1" indent="0" algn="just">
              <a:buNone/>
            </a:pPr>
            <a:r>
              <a:rPr lang="en-IN" sz="2300" b="0" i="0" dirty="0">
                <a:solidFill>
                  <a:srgbClr val="000000"/>
                </a:solidFill>
                <a:effectLst/>
                <a:latin typeface="inter-regular"/>
              </a:rPr>
              <a:t>function display()  </a:t>
            </a:r>
          </a:p>
          <a:p>
            <a:pPr marL="457200" lvl="1" indent="0" algn="just">
              <a:buNone/>
            </a:pPr>
            <a:r>
              <a:rPr lang="en-IN" sz="2300" b="0" i="0" dirty="0">
                <a:solidFill>
                  <a:srgbClr val="000000"/>
                </a:solidFill>
                <a:effectLst/>
                <a:latin typeface="inter-regular"/>
              </a:rPr>
              <a:t>{  </a:t>
            </a:r>
          </a:p>
          <a:p>
            <a:pPr marL="914400" lvl="2" indent="0" algn="just">
              <a:buNone/>
            </a:pPr>
            <a:r>
              <a:rPr lang="en-IN" sz="2300" b="0" i="0" dirty="0">
                <a:solidFill>
                  <a:srgbClr val="000000"/>
                </a:solidFill>
                <a:effectLst/>
                <a:latin typeface="inter-regular"/>
              </a:rPr>
              <a:t>var </a:t>
            </a:r>
            <a:r>
              <a:rPr lang="en-IN" sz="2300" b="0" i="0" dirty="0">
                <a:solidFill>
                  <a:srgbClr val="FF0000"/>
                </a:solidFill>
                <a:effectLst/>
                <a:latin typeface="inter-regular"/>
              </a:rPr>
              <a:t>map</a:t>
            </a:r>
            <a:r>
              <a:rPr lang="en-IN" sz="2300" b="0" i="0" dirty="0">
                <a:solidFill>
                  <a:srgbClr val="000000"/>
                </a:solidFill>
                <a:effectLst/>
                <a:latin typeface="inter-regular"/>
              </a:rPr>
              <a:t>=</a:t>
            </a:r>
            <a:r>
              <a:rPr lang="en-IN" sz="2300" b="0" i="0" dirty="0">
                <a:solidFill>
                  <a:srgbClr val="0000FF"/>
                </a:solidFill>
                <a:effectLst/>
                <a:latin typeface="inter-regular"/>
              </a:rPr>
              <a:t>new</a:t>
            </a:r>
            <a:r>
              <a:rPr lang="en-IN" sz="2300" b="0" i="0" dirty="0">
                <a:solidFill>
                  <a:srgbClr val="000000"/>
                </a:solidFill>
                <a:effectLst/>
                <a:latin typeface="inter-regular"/>
              </a:rPr>
              <a:t> Map();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(1,"jQuery");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(2,"AngularJS");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(3,"Bootstrap");    </a:t>
            </a:r>
          </a:p>
          <a:p>
            <a:pPr marL="914400" lvl="2" indent="0" algn="just">
              <a:buNone/>
            </a:pPr>
            <a:endParaRPr lang="en-IN" sz="2300" b="0" i="0" dirty="0">
              <a:solidFill>
                <a:srgbClr val="000000"/>
              </a:solidFill>
              <a:effectLst/>
              <a:latin typeface="inter-regular"/>
            </a:endParaRP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(1)+"</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(2)+"</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(3));    </a:t>
            </a:r>
          </a:p>
          <a:p>
            <a:pPr marL="457200" lvl="1" indent="0" algn="just">
              <a:buNone/>
            </a:pPr>
            <a:r>
              <a:rPr lang="en-IN" sz="2300" b="0" i="0" dirty="0">
                <a:solidFill>
                  <a:srgbClr val="000000"/>
                </a:solidFill>
                <a:effectLst/>
                <a:latin typeface="inter-regular"/>
              </a:rPr>
              <a:t>}  </a:t>
            </a:r>
          </a:p>
          <a:p>
            <a:pPr marL="457200" lvl="1" indent="0" algn="just">
              <a:buNone/>
            </a:pPr>
            <a:r>
              <a:rPr lang="en-IN" sz="2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a:xfrm>
            <a:off x="458694" y="1949450"/>
            <a:ext cx="11274612" cy="4685030"/>
          </a:xfrm>
        </p:spPr>
        <p:txBody>
          <a:bodyPr>
            <a:normAutofit fontScale="25000" lnSpcReduction="20000"/>
          </a:bodyPr>
          <a:lstStyle/>
          <a:p>
            <a:r>
              <a:rPr lang="en-US" sz="8000" b="0" i="0" dirty="0">
                <a:solidFill>
                  <a:srgbClr val="333333"/>
                </a:solidFill>
                <a:effectLst/>
                <a:latin typeface="inter-regular"/>
              </a:rPr>
              <a:t>The JavaScript </a:t>
            </a:r>
            <a:r>
              <a:rPr lang="en-US" sz="8000" b="0" i="0" dirty="0" err="1">
                <a:solidFill>
                  <a:srgbClr val="333333"/>
                </a:solidFill>
                <a:effectLst/>
                <a:latin typeface="inter-regular"/>
              </a:rPr>
              <a:t>WeakMap</a:t>
            </a:r>
            <a:r>
              <a:rPr lang="en-US" sz="8000" b="0" i="0" dirty="0">
                <a:solidFill>
                  <a:srgbClr val="333333"/>
                </a:solidFill>
                <a:effectLst/>
                <a:latin typeface="inter-regular"/>
              </a:rPr>
              <a:t> object is a type of collection which is almost similar to Map. It stores each element as a key-value pair where keys are weakly referenced. </a:t>
            </a:r>
            <a:r>
              <a:rPr lang="en-US" sz="8000" b="1" i="0" dirty="0">
                <a:solidFill>
                  <a:srgbClr val="333333"/>
                </a:solidFill>
                <a:effectLst/>
                <a:latin typeface="inter-regular"/>
              </a:rPr>
              <a:t>Here, the keys are objects and the values are arbitrary values. </a:t>
            </a:r>
          </a:p>
          <a:p>
            <a:r>
              <a:rPr lang="en-US" sz="8000" b="0" i="0" dirty="0">
                <a:solidFill>
                  <a:srgbClr val="333333"/>
                </a:solidFill>
                <a:effectLst/>
                <a:latin typeface="inter-regular"/>
              </a:rPr>
              <a:t>For example:</a:t>
            </a:r>
          </a:p>
          <a:p>
            <a:pPr marL="457200" lvl="1" indent="0" algn="just">
              <a:buNone/>
            </a:pPr>
            <a:r>
              <a:rPr lang="en-IN" sz="5600" b="0" i="0" dirty="0">
                <a:solidFill>
                  <a:srgbClr val="000000"/>
                </a:solidFill>
                <a:effectLst/>
                <a:latin typeface="inter-regular"/>
              </a:rPr>
              <a:t>function display()  </a:t>
            </a:r>
          </a:p>
          <a:p>
            <a:pPr marL="457200" lvl="1" indent="0" algn="just">
              <a:buNone/>
            </a:pP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err="1">
                <a:solidFill>
                  <a:srgbClr val="FF0000"/>
                </a:solidFill>
                <a:effectLst/>
                <a:latin typeface="inter-regular"/>
              </a:rPr>
              <a:t>wm</a:t>
            </a:r>
            <a:r>
              <a:rPr lang="en-IN" sz="5600" b="0" i="0" dirty="0">
                <a:solidFill>
                  <a:srgbClr val="000000"/>
                </a:solidFill>
                <a:effectLst/>
                <a:latin typeface="inter-regular"/>
              </a:rPr>
              <a:t> = </a:t>
            </a:r>
            <a:r>
              <a:rPr lang="en-IN" sz="5600" b="0" i="0" dirty="0">
                <a:solidFill>
                  <a:srgbClr val="0000FF"/>
                </a:solidFill>
                <a:effectLst/>
                <a:latin typeface="inter-regular"/>
              </a:rPr>
              <a:t>new</a:t>
            </a:r>
            <a:r>
              <a:rPr lang="en-IN" sz="5600" b="0" i="0" dirty="0">
                <a:solidFill>
                  <a:srgbClr val="000000"/>
                </a:solidFill>
                <a:effectLst/>
                <a:latin typeface="inter-regular"/>
              </a:rPr>
              <a:t> </a:t>
            </a:r>
            <a:r>
              <a:rPr lang="en-IN" sz="5600" b="0" i="0" dirty="0" err="1">
                <a:solidFill>
                  <a:srgbClr val="000000"/>
                </a:solidFill>
                <a:effectLst/>
                <a:latin typeface="inter-regular"/>
              </a:rPr>
              <a:t>WeakMap</a:t>
            </a: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obj1</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obj2</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obj3</a:t>
            </a:r>
            <a:r>
              <a:rPr lang="en-IN" sz="5600" b="0" i="0" dirty="0">
                <a:solidFill>
                  <a:srgbClr val="000000"/>
                </a:solidFill>
                <a:effectLst/>
                <a:latin typeface="inter-regular"/>
              </a:rPr>
              <a:t>= {};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(obj1, "jQuery");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(obj2, "AngularJS");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(obj3,"Bootstrap");    </a:t>
            </a:r>
          </a:p>
          <a:p>
            <a:pPr marL="914400" lvl="2" indent="0" algn="just">
              <a:buNone/>
            </a:pPr>
            <a:endParaRPr lang="en-IN" sz="5600" b="0" i="0" dirty="0">
              <a:solidFill>
                <a:srgbClr val="000000"/>
              </a:solidFill>
              <a:effectLst/>
              <a:latin typeface="inter-regular"/>
            </a:endParaRPr>
          </a:p>
          <a:p>
            <a:pPr marL="914400" lvl="2" indent="0" algn="just">
              <a:buNone/>
            </a:pPr>
            <a:r>
              <a:rPr lang="en-IN" sz="5600" b="0" i="0" dirty="0" err="1">
                <a:solidFill>
                  <a:srgbClr val="000000"/>
                </a:solidFill>
                <a:effectLst/>
                <a:latin typeface="inter-regular"/>
              </a:rPr>
              <a:t>document.writeln</a:t>
            </a:r>
            <a:r>
              <a:rPr lang="en-IN" sz="5600" b="0" i="0" dirty="0">
                <a:solidFill>
                  <a:srgbClr val="000000"/>
                </a:solidFill>
                <a:effectLst/>
                <a:latin typeface="inter-regular"/>
              </a:rPr>
              <a:t>(</a:t>
            </a:r>
            <a:r>
              <a:rPr lang="en-IN" sz="5600" b="0" i="0" dirty="0" err="1">
                <a:solidFill>
                  <a:srgbClr val="000000"/>
                </a:solidFill>
                <a:effectLst/>
                <a:latin typeface="inter-regular"/>
              </a:rPr>
              <a:t>wm.has</a:t>
            </a:r>
            <a:r>
              <a:rPr lang="en-IN" sz="5600" b="0" i="0" dirty="0">
                <a:solidFill>
                  <a:srgbClr val="000000"/>
                </a:solidFill>
                <a:effectLst/>
                <a:latin typeface="inter-regular"/>
              </a:rPr>
              <a:t>(obj2));     </a:t>
            </a:r>
          </a:p>
          <a:p>
            <a:pPr marL="457200" lvl="1" indent="0" algn="just">
              <a:buNone/>
            </a:pPr>
            <a:r>
              <a:rPr lang="en-IN" sz="5600" b="0" i="0" dirty="0">
                <a:solidFill>
                  <a:srgbClr val="000000"/>
                </a:solidFill>
                <a:effectLst/>
                <a:latin typeface="inter-regular"/>
              </a:rPr>
              <a:t>}     </a:t>
            </a:r>
          </a:p>
          <a:p>
            <a:pPr marL="457200" lvl="1" indent="0" algn="just">
              <a:buNone/>
            </a:pPr>
            <a:r>
              <a:rPr lang="en-IN" sz="5600" b="0" i="0" dirty="0">
                <a:solidFill>
                  <a:srgbClr val="000000"/>
                </a:solidFill>
                <a:effectLst/>
                <a:latin typeface="inter-regular"/>
              </a:rPr>
              <a:t>display();  </a:t>
            </a:r>
          </a:p>
          <a:p>
            <a:br>
              <a:rPr lang="en-IN" dirty="0"/>
            </a:br>
            <a:endParaRPr lang="en-IN" dirty="0"/>
          </a:p>
        </p:txBody>
      </p:sp>
    </p:spTree>
    <p:extLst>
      <p:ext uri="{BB962C8B-B14F-4D97-AF65-F5344CB8AC3E}">
        <p14:creationId xmlns:p14="http://schemas.microsoft.com/office/powerpoint/2010/main" val="15381799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normAutofit/>
          </a:bodyPr>
          <a:lstStyle/>
          <a:p>
            <a:r>
              <a:rPr lang="en-US" sz="2400" dirty="0"/>
              <a:t>Map</a:t>
            </a:r>
            <a:r>
              <a:rPr lang="en-US" sz="2400" b="0" i="0" dirty="0">
                <a:solidFill>
                  <a:srgbClr val="333333"/>
                </a:solidFill>
                <a:effectLst/>
                <a:latin typeface="inter-regular"/>
              </a:rPr>
              <a:t> stores each element as key-value pair.</a:t>
            </a:r>
          </a:p>
          <a:p>
            <a:r>
              <a:rPr lang="en-US" sz="2400" dirty="0" err="1">
                <a:solidFill>
                  <a:srgbClr val="333333"/>
                </a:solidFill>
                <a:latin typeface="inter-regular"/>
              </a:rPr>
              <a:t>WeakMap</a:t>
            </a:r>
            <a:r>
              <a:rPr lang="en-US" sz="2400" b="0" i="0" dirty="0">
                <a:solidFill>
                  <a:srgbClr val="333333"/>
                </a:solidFill>
                <a:effectLst/>
                <a:latin typeface="inter-regular"/>
              </a:rPr>
              <a:t> is almost similar to Map, but </a:t>
            </a:r>
            <a:r>
              <a:rPr lang="en-US" sz="2400" b="1" i="0" dirty="0">
                <a:solidFill>
                  <a:srgbClr val="333333"/>
                </a:solidFill>
                <a:effectLst/>
                <a:latin typeface="inter-regular"/>
              </a:rPr>
              <a:t>Here, the keys are objects and the values are arbitrary values. </a:t>
            </a:r>
          </a:p>
        </p:txBody>
      </p:sp>
    </p:spTree>
    <p:extLst>
      <p:ext uri="{BB962C8B-B14F-4D97-AF65-F5344CB8AC3E}">
        <p14:creationId xmlns:p14="http://schemas.microsoft.com/office/powerpoint/2010/main" val="8020384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normAutofit lnSpcReduction="10000"/>
          </a:bodyPr>
          <a:lstStyle/>
          <a:p>
            <a:r>
              <a:rPr lang="en-US" sz="2400" b="1" i="0" dirty="0">
                <a:solidFill>
                  <a:srgbClr val="273239"/>
                </a:solidFill>
                <a:effectLst/>
                <a:latin typeface="urw-din"/>
              </a:rPr>
              <a:t>Type Coercion</a:t>
            </a:r>
            <a:r>
              <a:rPr lang="en-US" sz="2400" b="0" i="0" dirty="0">
                <a:solidFill>
                  <a:srgbClr val="273239"/>
                </a:solidFill>
                <a:effectLst/>
                <a:latin typeface="urw-din"/>
              </a:rPr>
              <a:t> refers to the </a:t>
            </a:r>
            <a:r>
              <a:rPr lang="en-US" sz="2400" b="1" i="0" dirty="0">
                <a:solidFill>
                  <a:srgbClr val="273239"/>
                </a:solidFill>
                <a:effectLst/>
                <a:latin typeface="urw-din"/>
              </a:rPr>
              <a:t>process of automatic or implicit conversion of values from one data type to another</a:t>
            </a:r>
            <a:r>
              <a:rPr lang="en-US" sz="2400" b="0" i="0" dirty="0">
                <a:solidFill>
                  <a:srgbClr val="273239"/>
                </a:solidFill>
                <a:effectLst/>
                <a:latin typeface="urw-din"/>
              </a:rPr>
              <a:t>. </a:t>
            </a:r>
          </a:p>
          <a:p>
            <a:r>
              <a:rPr lang="en-US" sz="2400" b="0" i="0" dirty="0">
                <a:solidFill>
                  <a:srgbClr val="273239"/>
                </a:solidFill>
                <a:effectLst/>
                <a:latin typeface="urw-din"/>
              </a:rPr>
              <a:t>This includes conversion from Number to String, String to Number, Boolean to Number etc. when different types of operators are applied to the values.</a:t>
            </a:r>
          </a:p>
          <a:p>
            <a:r>
              <a:rPr lang="en-US" sz="2400" dirty="0">
                <a:solidFill>
                  <a:srgbClr val="273239"/>
                </a:solidFill>
                <a:latin typeface="urw-din"/>
              </a:rPr>
              <a:t>Example:-</a:t>
            </a:r>
          </a:p>
          <a:p>
            <a:pPr marL="457200" lvl="1" indent="0">
              <a:buNone/>
            </a:pPr>
            <a:r>
              <a:rPr lang="en-US" sz="2000" dirty="0"/>
              <a:t>const value1 = "5";</a:t>
            </a:r>
          </a:p>
          <a:p>
            <a:pPr marL="457200" lvl="1" indent="0">
              <a:buNone/>
            </a:pPr>
            <a:r>
              <a:rPr lang="en-US" sz="2000" dirty="0"/>
              <a:t>const value2 = 9;</a:t>
            </a:r>
          </a:p>
          <a:p>
            <a:pPr marL="457200" lvl="1" indent="0">
              <a:buNone/>
            </a:pPr>
            <a:r>
              <a:rPr lang="en-US" sz="2000" dirty="0"/>
              <a:t>let sum = value1 + value2;</a:t>
            </a:r>
          </a:p>
          <a:p>
            <a:pPr marL="457200" lvl="1" indent="0">
              <a:buNone/>
            </a:pPr>
            <a:endParaRPr lang="en-US" sz="2000" dirty="0"/>
          </a:p>
          <a:p>
            <a:pPr marL="457200" lvl="1" indent="0">
              <a:buNone/>
            </a:pPr>
            <a:r>
              <a:rPr lang="en-US" sz="2000" dirty="0"/>
              <a:t>console.log(sum);</a:t>
            </a:r>
            <a:endParaRPr lang="en-IN" sz="2000" dirty="0"/>
          </a:p>
        </p:txBody>
      </p:sp>
    </p:spTree>
    <p:extLst>
      <p:ext uri="{BB962C8B-B14F-4D97-AF65-F5344CB8AC3E}">
        <p14:creationId xmlns:p14="http://schemas.microsoft.com/office/powerpoint/2010/main" val="171445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a:bodyPr>
          <a:lstStyle/>
          <a:p>
            <a:pPr algn="l"/>
            <a:r>
              <a:rPr lang="en-US" sz="2400" b="0" i="0" dirty="0">
                <a:effectLst/>
                <a:latin typeface="-apple-system"/>
              </a:rPr>
              <a:t>There are two types of errors in JavaScript.</a:t>
            </a:r>
          </a:p>
          <a:p>
            <a:pPr algn="l">
              <a:buFont typeface="+mj-lt"/>
              <a:buAutoNum type="arabicPeriod"/>
            </a:pPr>
            <a:r>
              <a:rPr lang="en-US" sz="2400" b="1" i="0" dirty="0">
                <a:effectLst/>
                <a:latin typeface="-apple-system"/>
              </a:rPr>
              <a:t>Syntax error</a:t>
            </a:r>
            <a:r>
              <a:rPr lang="en-US" sz="2400" b="0" i="0" dirty="0">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sz="2400" b="1" i="0" dirty="0">
                <a:effectLst/>
                <a:latin typeface="-apple-system"/>
              </a:rPr>
              <a:t>Logical error</a:t>
            </a:r>
            <a:r>
              <a:rPr lang="en-US" sz="2400" b="0" i="0" dirty="0">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sz="2400" dirty="0"/>
          </a:p>
        </p:txBody>
      </p:sp>
    </p:spTree>
    <p:extLst>
      <p:ext uri="{BB962C8B-B14F-4D97-AF65-F5344CB8AC3E}">
        <p14:creationId xmlns:p14="http://schemas.microsoft.com/office/powerpoint/2010/main" val="27865281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lvl="1">
              <a:buFont typeface="+mj-lt"/>
              <a:buAutoNum type="arabicPeriod"/>
            </a:pPr>
            <a:r>
              <a:rPr lang="en-US" dirty="0">
                <a:effectLst/>
                <a:latin typeface="-apple-system"/>
              </a:rPr>
              <a:t>Object.</a:t>
            </a:r>
          </a:p>
          <a:p>
            <a:pPr lvl="1">
              <a:buFont typeface="+mj-lt"/>
              <a:buAutoNum type="arabicPeriod"/>
            </a:pPr>
            <a:r>
              <a:rPr lang="en-US" dirty="0">
                <a:effectLst/>
                <a:latin typeface="-apple-system"/>
              </a:rPr>
              <a:t>Object Literals.</a:t>
            </a:r>
          </a:p>
          <a:p>
            <a:pPr lvl="1">
              <a:buFont typeface="+mj-lt"/>
              <a:buAutoNum type="arabicPeriod"/>
            </a:pPr>
            <a:r>
              <a:rPr lang="en-US" dirty="0">
                <a:effectLst/>
                <a:latin typeface="-apple-system"/>
              </a:rPr>
              <a:t>using Class.</a:t>
            </a:r>
          </a:p>
          <a:p>
            <a:pPr lvl="1">
              <a:buFont typeface="+mj-lt"/>
              <a:buAutoNum type="arabicPeriod"/>
            </a:pPr>
            <a:r>
              <a:rPr lang="en-US" dirty="0">
                <a:effectLst/>
                <a:latin typeface="-apple-system"/>
              </a:rPr>
              <a:t>create Method.</a:t>
            </a:r>
          </a:p>
          <a:p>
            <a:pPr lvl="1">
              <a:buFont typeface="+mj-lt"/>
              <a:buAutoNum type="arabicPeriod"/>
            </a:pPr>
            <a:r>
              <a:rPr lang="en-US" dirty="0">
                <a:effectLst/>
                <a:latin typeface="-apple-system"/>
              </a:rPr>
              <a:t>using Function.</a:t>
            </a:r>
          </a:p>
          <a:p>
            <a:pPr lvl="1">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Autofit/>
          </a:bodyPr>
          <a:lstStyle/>
          <a:p>
            <a:pPr marL="0" indent="0">
              <a:spcBef>
                <a:spcPts val="0"/>
              </a:spcBef>
              <a:buNone/>
            </a:pPr>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pPr marL="0" indent="0">
              <a:spcBef>
                <a:spcPts val="0"/>
              </a:spcBef>
              <a:buNone/>
            </a:pPr>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pPr marL="457200" lvl="1" indent="0">
              <a:spcBef>
                <a:spcPts val="0"/>
              </a:spcBef>
              <a:buNone/>
            </a:pP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444444"/>
                </a:solidFill>
                <a:effectLst/>
                <a:latin typeface="Courier New" panose="02070309020205020404" pitchFamily="49" charset="0"/>
              </a:rPr>
              <a:t>}</a:t>
            </a:r>
          </a:p>
          <a:p>
            <a:pPr marL="0" indent="0">
              <a:spcBef>
                <a:spcPts val="0"/>
              </a:spcBef>
              <a:buNone/>
            </a:pPr>
            <a:r>
              <a:rPr lang="en-IN" sz="1600" b="0" i="0" dirty="0">
                <a:solidFill>
                  <a:srgbClr val="444444"/>
                </a:solidFill>
                <a:effectLst/>
                <a:latin typeface="Courier New" panose="02070309020205020404" pitchFamily="49" charset="0"/>
              </a:rPr>
              <a:t> } </a:t>
            </a:r>
          </a:p>
          <a:p>
            <a:pPr marL="0" indent="0">
              <a:spcBef>
                <a:spcPts val="0"/>
              </a:spcBef>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a:solidFill>
                  <a:srgbClr val="373E3F"/>
                </a:solidFill>
                <a:effectLst/>
                <a:latin typeface="-apple-system"/>
              </a:rPr>
              <a:t>introduced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79F7-A4E3-9F41-3D39-DF39DD5DA8A0}"/>
              </a:ext>
            </a:extLst>
          </p:cNvPr>
          <p:cNvSpPr>
            <a:spLocks noGrp="1"/>
          </p:cNvSpPr>
          <p:nvPr>
            <p:ph type="title"/>
          </p:nvPr>
        </p:nvSpPr>
        <p:spPr/>
        <p:txBody>
          <a:bodyPr>
            <a:normAutofit/>
          </a:bodyPr>
          <a:lstStyle/>
          <a:p>
            <a:r>
              <a:rPr lang="en-US" sz="3200" dirty="0">
                <a:solidFill>
                  <a:schemeClr val="accent4">
                    <a:lumMod val="75000"/>
                  </a:schemeClr>
                </a:solidFill>
              </a:rPr>
              <a:t>what is </a:t>
            </a:r>
            <a:r>
              <a:rPr lang="en-US" sz="3200" dirty="0" err="1">
                <a:solidFill>
                  <a:schemeClr val="accent4">
                    <a:lumMod val="75000"/>
                  </a:schemeClr>
                </a:solidFill>
              </a:rPr>
              <a:t>javascript</a:t>
            </a:r>
            <a:r>
              <a:rPr lang="en-US" sz="3200" dirty="0">
                <a:solidFill>
                  <a:schemeClr val="accent4">
                    <a:lumMod val="75000"/>
                  </a:schemeClr>
                </a:solidFill>
              </a:rPr>
              <a:t> generator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CE44835-4CA3-3F85-F727-971F521D0E65}"/>
              </a:ext>
            </a:extLst>
          </p:cNvPr>
          <p:cNvSpPr>
            <a:spLocks noGrp="1"/>
          </p:cNvSpPr>
          <p:nvPr>
            <p:ph idx="1"/>
          </p:nvPr>
        </p:nvSpPr>
        <p:spPr/>
        <p:txBody>
          <a:bodyPr>
            <a:normAutofit fontScale="70000" lnSpcReduction="20000"/>
          </a:bodyPr>
          <a:lstStyle/>
          <a:p>
            <a:pPr marL="0" indent="0">
              <a:buNone/>
            </a:pPr>
            <a:r>
              <a:rPr lang="en-US" b="0" dirty="0">
                <a:effectLst/>
                <a:latin typeface="Consolas" panose="020B0609020204030204" pitchFamily="49" charset="0"/>
              </a:rPr>
              <a:t>To create a generator, you need to first define a generator function with function* symbol. The objects of generator functions are called generators.</a:t>
            </a:r>
          </a:p>
          <a:p>
            <a:pPr marL="0" indent="0">
              <a:buNone/>
            </a:pPr>
            <a:br>
              <a:rPr lang="en-US" b="0" dirty="0">
                <a:effectLst/>
                <a:latin typeface="Consolas" panose="020B0609020204030204" pitchFamily="49" charset="0"/>
              </a:rPr>
            </a:br>
            <a:r>
              <a:rPr lang="en-US" b="1" dirty="0">
                <a:effectLst/>
                <a:latin typeface="Consolas" panose="020B0609020204030204" pitchFamily="49" charset="0"/>
              </a:rPr>
              <a:t>use of generator function:- </a:t>
            </a:r>
          </a:p>
          <a:p>
            <a:pPr marL="0" indent="0">
              <a:buNone/>
            </a:pPr>
            <a:r>
              <a:rPr lang="en-US" b="0" dirty="0">
                <a:effectLst/>
                <a:latin typeface="Consolas" panose="020B0609020204030204" pitchFamily="49" charset="0"/>
              </a:rPr>
              <a:t>Generator functions provide a powerful alternative: they allow you to define an iterative algorithm by writing a single function whose execution is not continuous. Generator functions are written using the function* syntax. When called, generator functions do not initially execute their code.</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1" dirty="0">
                <a:effectLst/>
                <a:latin typeface="Consolas" panose="020B0609020204030204" pitchFamily="49" charset="0"/>
              </a:rPr>
              <a:t>yield expression </a:t>
            </a:r>
            <a:r>
              <a:rPr lang="en-US" b="0" dirty="0">
                <a:effectLst/>
                <a:latin typeface="Consolas" panose="020B0609020204030204" pitchFamily="49" charset="0"/>
              </a:rPr>
              <a:t>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29723062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775-5AC8-2AD3-2FA5-14ED7CDCCDA5}"/>
              </a:ext>
            </a:extLst>
          </p:cNvPr>
          <p:cNvSpPr>
            <a:spLocks noGrp="1"/>
          </p:cNvSpPr>
          <p:nvPr>
            <p:ph type="title"/>
          </p:nvPr>
        </p:nvSpPr>
        <p:spPr/>
        <p:txBody>
          <a:bodyPr>
            <a:normAutofit/>
          </a:bodyPr>
          <a:lstStyle/>
          <a:p>
            <a:r>
              <a:rPr lang="en-US" sz="3200" dirty="0" err="1">
                <a:solidFill>
                  <a:schemeClr val="accent4">
                    <a:lumMod val="75000"/>
                  </a:schemeClr>
                </a:solidFill>
              </a:rPr>
              <a:t>javascript</a:t>
            </a:r>
            <a:r>
              <a:rPr lang="en-US" sz="3200" dirty="0">
                <a:solidFill>
                  <a:schemeClr val="accent4">
                    <a:lumMod val="75000"/>
                  </a:schemeClr>
                </a:solidFill>
              </a:rPr>
              <a:t> generator function Example:-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056F0B3-3799-3DEC-60D1-2C6479B76063}"/>
              </a:ext>
            </a:extLst>
          </p:cNvPr>
          <p:cNvSpPr>
            <a:spLocks noGrp="1"/>
          </p:cNvSpPr>
          <p:nvPr>
            <p:ph idx="1"/>
          </p:nvPr>
        </p:nvSpPr>
        <p:spPr/>
        <p:txBody>
          <a:bodyPr>
            <a:noAutofit/>
          </a:bodyPr>
          <a:lstStyle/>
          <a:p>
            <a:pPr marL="0" indent="0">
              <a:spcBef>
                <a:spcPts val="0"/>
              </a:spcBef>
              <a:buNone/>
            </a:pPr>
            <a:r>
              <a:rPr lang="en-IN" sz="1600" b="0" dirty="0">
                <a:effectLst/>
                <a:latin typeface="Consolas" panose="020B0609020204030204" pitchFamily="49" charset="0"/>
              </a:rPr>
              <a:t>function*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 {</a:t>
            </a:r>
          </a:p>
          <a:p>
            <a:pPr marL="0" indent="0">
              <a:spcBef>
                <a:spcPts val="0"/>
              </a:spcBef>
              <a:buNone/>
            </a:pPr>
            <a:r>
              <a:rPr lang="en-IN" sz="1600" b="0" dirty="0">
                <a:effectLst/>
                <a:latin typeface="Consolas" panose="020B0609020204030204" pitchFamily="49" charset="0"/>
              </a:rPr>
              <a:t>  console.log("1. code before first yield");</a:t>
            </a:r>
          </a:p>
          <a:p>
            <a:pPr marL="0" indent="0">
              <a:spcBef>
                <a:spcPts val="0"/>
              </a:spcBef>
              <a:buNone/>
            </a:pPr>
            <a:r>
              <a:rPr lang="en-IN" sz="1600" b="0" dirty="0">
                <a:effectLst/>
                <a:latin typeface="Consolas" panose="020B0609020204030204" pitchFamily="49" charset="0"/>
              </a:rPr>
              <a:t>  yield 100;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console.log("2. code before the second yield");</a:t>
            </a:r>
          </a:p>
          <a:p>
            <a:pPr marL="0" indent="0">
              <a:spcBef>
                <a:spcPts val="0"/>
              </a:spcBef>
              <a:buNone/>
            </a:pPr>
            <a:r>
              <a:rPr lang="en-IN" sz="1600" b="0" dirty="0">
                <a:effectLst/>
                <a:latin typeface="Consolas" panose="020B0609020204030204" pitchFamily="49" charset="0"/>
              </a:rPr>
              <a:t>  yield 200;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console.log("3. code after the second yield");</a:t>
            </a:r>
          </a:p>
          <a:p>
            <a:pPr marL="0" indent="0">
              <a:spcBef>
                <a:spcPts val="0"/>
              </a:spcBef>
              <a:buNone/>
            </a:pP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err="1">
                <a:effectLst/>
                <a:latin typeface="Consolas" panose="020B0609020204030204" pitchFamily="49" charset="0"/>
              </a:rPr>
              <a:t>const</a:t>
            </a:r>
            <a:r>
              <a:rPr lang="en-IN" sz="1600" b="0" dirty="0">
                <a:effectLst/>
                <a:latin typeface="Consolas" panose="020B0609020204030204" pitchFamily="49" charset="0"/>
              </a:rPr>
              <a:t> generator =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endParaRPr lang="en-IN" sz="1600" b="0" dirty="0">
              <a:effectLst/>
              <a:latin typeface="Consolas" panose="020B0609020204030204" pitchFamily="49" charset="0"/>
            </a:endParaRPr>
          </a:p>
          <a:p>
            <a:pPr marL="0" indent="0">
              <a:spcBef>
                <a:spcPts val="0"/>
              </a:spcBef>
              <a:buNone/>
            </a:pPr>
            <a:endParaRPr lang="en-IN" sz="1600" dirty="0"/>
          </a:p>
        </p:txBody>
      </p:sp>
    </p:spTree>
    <p:extLst>
      <p:ext uri="{BB962C8B-B14F-4D97-AF65-F5344CB8AC3E}">
        <p14:creationId xmlns:p14="http://schemas.microsoft.com/office/powerpoint/2010/main" val="27928144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8B267-2E8B-CCAC-F6E0-C4CB7670AEEC}"/>
              </a:ext>
            </a:extLst>
          </p:cNvPr>
          <p:cNvSpPr>
            <a:spLocks noGrp="1"/>
          </p:cNvSpPr>
          <p:nvPr>
            <p:ph type="title"/>
          </p:nvPr>
        </p:nvSpPr>
        <p:spPr/>
        <p:txBody>
          <a:bodyPr/>
          <a:lstStyle/>
          <a:p>
            <a:r>
              <a:rPr lang="en-US" sz="4400" dirty="0" err="1">
                <a:solidFill>
                  <a:schemeClr val="accent4">
                    <a:lumMod val="75000"/>
                  </a:schemeClr>
                </a:solidFill>
              </a:rPr>
              <a:t>javascript</a:t>
            </a:r>
            <a:r>
              <a:rPr lang="en-US" sz="4400" dirty="0">
                <a:solidFill>
                  <a:schemeClr val="accent4">
                    <a:lumMod val="75000"/>
                  </a:schemeClr>
                </a:solidFill>
              </a:rPr>
              <a:t> generator function Example:-</a:t>
            </a:r>
            <a:endParaRPr lang="en-IN" dirty="0"/>
          </a:p>
        </p:txBody>
      </p:sp>
      <p:sp>
        <p:nvSpPr>
          <p:cNvPr id="6" name="Content Placeholder 5">
            <a:extLst>
              <a:ext uri="{FF2B5EF4-FFF2-40B4-BE49-F238E27FC236}">
                <a16:creationId xmlns:a16="http://schemas.microsoft.com/office/drawing/2014/main" id="{F1298B32-540B-CF33-5741-0803AC96BDC3}"/>
              </a:ext>
            </a:extLst>
          </p:cNvPr>
          <p:cNvSpPr>
            <a:spLocks noGrp="1"/>
          </p:cNvSpPr>
          <p:nvPr>
            <p:ph idx="1"/>
          </p:nvPr>
        </p:nvSpPr>
        <p:spPr>
          <a:xfrm>
            <a:off x="458694" y="1949450"/>
            <a:ext cx="11274612" cy="4441190"/>
          </a:xfrm>
        </p:spPr>
        <p:txBody>
          <a:bodyPr>
            <a:noAutofit/>
          </a:bodyPr>
          <a:lstStyle/>
          <a:p>
            <a:pPr marL="0" indent="0">
              <a:spcBef>
                <a:spcPts val="0"/>
              </a:spcBef>
              <a:buNone/>
            </a:pPr>
            <a:r>
              <a:rPr lang="en-IN" sz="1400" b="1" i="0" dirty="0">
                <a:solidFill>
                  <a:srgbClr val="444444"/>
                </a:solidFill>
                <a:effectLst/>
                <a:latin typeface="Courier New" panose="02070309020205020404" pitchFamily="49" charset="0"/>
              </a:rPr>
              <a:t>Syntax:-</a:t>
            </a: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genFunc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888888"/>
                </a:solidFill>
                <a:effectLst/>
                <a:latin typeface="Courier New" panose="02070309020205020404" pitchFamily="49" charset="0"/>
              </a:rPr>
              <a:t>// Perform operation</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444444"/>
                </a:solidFill>
                <a:effectLst/>
                <a:latin typeface="Courier New" panose="02070309020205020404" pitchFamily="49" charset="0"/>
              </a:rPr>
              <a:t>}</a:t>
            </a:r>
          </a:p>
          <a:p>
            <a:pPr marL="0" indent="0">
              <a:spcBef>
                <a:spcPts val="0"/>
              </a:spcBef>
              <a:buNone/>
            </a:pPr>
            <a:endParaRPr lang="en-IN" sz="1400" b="0" i="0" dirty="0">
              <a:solidFill>
                <a:srgbClr val="444444"/>
              </a:solidFill>
              <a:effectLst/>
              <a:latin typeface="Courier New" panose="02070309020205020404" pitchFamily="49" charset="0"/>
            </a:endParaRPr>
          </a:p>
          <a:p>
            <a:pPr marL="0" indent="0">
              <a:spcBef>
                <a:spcPts val="0"/>
              </a:spcBef>
              <a:buNone/>
            </a:pPr>
            <a:r>
              <a:rPr lang="en-IN" sz="1400" b="1" dirty="0">
                <a:solidFill>
                  <a:srgbClr val="444444"/>
                </a:solidFill>
                <a:latin typeface="Courier New" panose="02070309020205020404" pitchFamily="49" charset="0"/>
              </a:rPr>
              <a:t>Example:-</a:t>
            </a:r>
            <a:endParaRPr lang="en-IN" sz="1400" b="1" i="0" dirty="0">
              <a:solidFill>
                <a:srgbClr val="444444"/>
              </a:solidFill>
              <a:effectLst/>
              <a:latin typeface="Courier New" panose="02070309020205020404" pitchFamily="49" charset="0"/>
            </a:endParaRP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count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1" i="0" dirty="0">
                <a:solidFill>
                  <a:srgbClr val="444444"/>
                </a:solidFill>
                <a:effectLst/>
                <a:latin typeface="Courier New" panose="02070309020205020404" pitchFamily="49" charset="0"/>
              </a:rPr>
              <a:t>for</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&lt; </a:t>
            </a:r>
            <a:r>
              <a:rPr lang="en-IN" sz="1400" b="0" i="0" dirty="0">
                <a:solidFill>
                  <a:srgbClr val="880000"/>
                </a:solidFill>
                <a:effectLst/>
                <a:latin typeface="Courier New" panose="02070309020205020404" pitchFamily="49" charset="0"/>
              </a:rPr>
              <a:t>2</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count++; </a:t>
            </a:r>
          </a:p>
          <a:p>
            <a:pPr marL="457200" lvl="1" indent="0">
              <a:spcBef>
                <a:spcPts val="0"/>
              </a:spcBef>
              <a:buNone/>
            </a:pPr>
            <a:r>
              <a:rPr lang="en-IN" sz="1400" dirty="0">
                <a:solidFill>
                  <a:srgbClr val="444444"/>
                </a:solidFill>
                <a:latin typeface="Courier New" panose="02070309020205020404" pitchFamily="49" charset="0"/>
              </a:rPr>
              <a:t>	</a:t>
            </a:r>
            <a:r>
              <a:rPr lang="en-IN" sz="1400" b="1" i="0" dirty="0">
                <a:solidFill>
                  <a:srgbClr val="444444"/>
                </a:solidFill>
                <a:effectLst/>
                <a:latin typeface="Courier New" panose="02070309020205020404" pitchFamily="49" charset="0"/>
              </a:rPr>
              <a:t>yield</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a:t>
            </a:r>
          </a:p>
          <a:p>
            <a:pPr marL="457200" lvl="1" indent="0">
              <a:spcBef>
                <a:spcPts val="0"/>
              </a:spcBef>
              <a:buNone/>
            </a:pP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count; </a:t>
            </a:r>
          </a:p>
          <a:p>
            <a:pPr marL="0" indent="0">
              <a:spcBef>
                <a:spcPts val="0"/>
              </a:spcBef>
              <a:buNone/>
            </a:pPr>
            <a:r>
              <a:rPr lang="en-IN" sz="1400" b="0" i="0" dirty="0">
                <a:solidFill>
                  <a:srgbClr val="444444"/>
                </a:solidFill>
                <a:effectLst/>
                <a:latin typeface="Courier New" panose="02070309020205020404" pitchFamily="49" charset="0"/>
              </a:rPr>
              <a:t>} </a:t>
            </a:r>
          </a:p>
          <a:p>
            <a:pPr marL="0"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iterator = </a:t>
            </a:r>
            <a:r>
              <a:rPr lang="en-IN" sz="1400" b="0" i="0" dirty="0" err="1">
                <a:solidFill>
                  <a:srgbClr val="444444"/>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{value:0,done:false}</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{value:1,done:false}</a:t>
            </a:r>
            <a:endParaRPr lang="en-IN" sz="1400" dirty="0"/>
          </a:p>
          <a:p>
            <a:pPr marL="0" indent="0">
              <a:spcBef>
                <a:spcPts val="0"/>
              </a:spcBef>
              <a:buNone/>
            </a:pPr>
            <a:endParaRPr lang="en-IN" sz="1400" dirty="0"/>
          </a:p>
        </p:txBody>
      </p:sp>
    </p:spTree>
    <p:extLst>
      <p:ext uri="{BB962C8B-B14F-4D97-AF65-F5344CB8AC3E}">
        <p14:creationId xmlns:p14="http://schemas.microsoft.com/office/powerpoint/2010/main" val="2707476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is Object </a:t>
            </a:r>
            <a:r>
              <a:rPr lang="en-IN" sz="3200" b="1" i="0" dirty="0" err="1">
                <a:solidFill>
                  <a:schemeClr val="accent4">
                    <a:lumMod val="75000"/>
                  </a:schemeClr>
                </a:solidFill>
                <a:effectLst/>
                <a:latin typeface="-apple-system"/>
              </a:rPr>
              <a:t>Destructuring</a:t>
            </a:r>
            <a:r>
              <a:rPr lang="en-IN"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a:xfrm>
            <a:off x="458694" y="1949450"/>
            <a:ext cx="11274612" cy="4542790"/>
          </a:xfrm>
        </p:spPr>
        <p:txBody>
          <a:bodyPr>
            <a:noAutofit/>
          </a:bodyPr>
          <a:lstStyle/>
          <a:p>
            <a:r>
              <a:rPr lang="en-US" sz="2400" b="0" i="0" dirty="0">
                <a:solidFill>
                  <a:srgbClr val="373E3F"/>
                </a:solidFill>
                <a:effectLst/>
                <a:latin typeface="-apple-system"/>
              </a:rPr>
              <a:t>Object </a:t>
            </a:r>
            <a:r>
              <a:rPr lang="en-US" sz="2400" b="0" i="0" dirty="0" err="1">
                <a:solidFill>
                  <a:srgbClr val="373E3F"/>
                </a:solidFill>
                <a:effectLst/>
                <a:latin typeface="-apple-system"/>
              </a:rPr>
              <a:t>destructuring</a:t>
            </a:r>
            <a:r>
              <a:rPr lang="en-US" sz="2400" b="0" i="0" dirty="0">
                <a:solidFill>
                  <a:srgbClr val="373E3F"/>
                </a:solidFill>
                <a:effectLst/>
                <a:latin typeface="-apple-system"/>
              </a:rPr>
              <a:t> is a new </a:t>
            </a:r>
            <a:r>
              <a:rPr lang="en-US" sz="2400" b="1" i="0" dirty="0">
                <a:solidFill>
                  <a:srgbClr val="373E3F"/>
                </a:solidFill>
                <a:effectLst/>
                <a:latin typeface="-apple-system"/>
              </a:rPr>
              <a:t>way to extract elements from an object or an array</a:t>
            </a:r>
            <a:r>
              <a:rPr lang="en-US" sz="2400" b="0" i="0" dirty="0">
                <a:solidFill>
                  <a:srgbClr val="373E3F"/>
                </a:solidFill>
                <a:effectLst/>
                <a:latin typeface="-apple-system"/>
              </a:rPr>
              <a:t>.</a:t>
            </a:r>
          </a:p>
          <a:p>
            <a:r>
              <a:rPr lang="en-US" sz="1400" b="1" i="0" dirty="0">
                <a:solidFill>
                  <a:srgbClr val="373E3F"/>
                </a:solidFill>
                <a:effectLst/>
                <a:latin typeface="-apple-system"/>
              </a:rPr>
              <a:t>Example:-</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 { strength: </a:t>
            </a:r>
            <a:r>
              <a:rPr lang="en-IN" sz="1400" b="0" i="0" dirty="0">
                <a:solidFill>
                  <a:srgbClr val="880000"/>
                </a:solidFill>
                <a:effectLst/>
                <a:latin typeface="Courier New" panose="02070309020205020404" pitchFamily="49" charset="0"/>
              </a:rPr>
              <a:t>78</a:t>
            </a:r>
            <a:r>
              <a:rPr lang="en-IN" sz="1400" b="0" i="0" dirty="0">
                <a:solidFill>
                  <a:srgbClr val="444444"/>
                </a:solidFill>
                <a:effectLst/>
                <a:latin typeface="Courier New" panose="02070309020205020404" pitchFamily="49" charset="0"/>
              </a:rPr>
              <a:t>, benches: </a:t>
            </a:r>
            <a:r>
              <a:rPr lang="en-IN" sz="1400" b="0" i="0" dirty="0">
                <a:solidFill>
                  <a:srgbClr val="880000"/>
                </a:solidFill>
                <a:effectLst/>
                <a:latin typeface="Courier New" panose="02070309020205020404" pitchFamily="49" charset="0"/>
              </a:rPr>
              <a:t>39</a:t>
            </a:r>
            <a:r>
              <a:rPr lang="en-IN" sz="1400" b="0" i="0" dirty="0">
                <a:solidFill>
                  <a:srgbClr val="444444"/>
                </a:solidFill>
                <a:effectLst/>
                <a:latin typeface="Courier New" panose="02070309020205020404" pitchFamily="49" charset="0"/>
              </a:rPr>
              <a:t>, blackBoard:</a:t>
            </a:r>
            <a:r>
              <a:rPr lang="en-IN" sz="1400" b="0" i="0" dirty="0">
                <a:solidFill>
                  <a:srgbClr val="880000"/>
                </a:solidFill>
                <a:effectLst/>
                <a:latin typeface="Courier New" panose="02070309020205020404" pitchFamily="49" charset="0"/>
              </a:rPr>
              <a:t>1</a:t>
            </a:r>
            <a:r>
              <a:rPr lang="en-IN" sz="1400" b="0" i="0" dirty="0">
                <a:solidFill>
                  <a:srgbClr val="444444"/>
                </a:solidFill>
                <a:effectLst/>
                <a:latin typeface="Courier New" panose="02070309020205020404" pitchFamily="49" charset="0"/>
              </a:rPr>
              <a:t> } </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strength:classStrength</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benches:classBenches</a:t>
            </a:r>
            <a:r>
              <a:rPr lang="en-IN" sz="1400" b="0" i="0" dirty="0">
                <a:solidFill>
                  <a:srgbClr val="444444"/>
                </a:solidFill>
                <a:effectLst/>
                <a:latin typeface="Courier New" panose="02070309020205020404" pitchFamily="49" charset="0"/>
              </a:rPr>
              <a:t>,</a:t>
            </a:r>
          </a:p>
          <a:p>
            <a:pPr marL="914400" lvl="2" indent="0">
              <a:buNone/>
            </a:pPr>
            <a:r>
              <a:rPr lang="en-IN" sz="1400" b="0" i="0" dirty="0" err="1">
                <a:solidFill>
                  <a:srgbClr val="444444"/>
                </a:solidFill>
                <a:effectLst/>
                <a:latin typeface="Courier New" panose="02070309020205020404" pitchFamily="49" charset="0"/>
              </a:rPr>
              <a:t>blackBoard:classBlackBoard</a:t>
            </a: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444444"/>
                </a:solidFill>
                <a:effectLst/>
                <a:latin typeface="Courier New" panose="02070309020205020404" pitchFamily="49" charset="0"/>
              </a:rPr>
              <a:t>} =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a:t>
            </a:r>
          </a:p>
          <a:p>
            <a:pPr marL="457200" lvl="1" indent="0">
              <a:buNone/>
            </a:pP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classStrength</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78</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classBenches</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39</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classBlackBoard</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1</a:t>
            </a:r>
            <a:endParaRPr lang="en-US" sz="1400" b="0" i="0" dirty="0">
              <a:solidFill>
                <a:srgbClr val="373E3F"/>
              </a:solidFill>
              <a:effectLst/>
              <a:latin typeface="-apple-system"/>
            </a:endParaRP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 = [</a:t>
            </a:r>
            <a:r>
              <a:rPr lang="en-US" sz="1400" b="0" i="0" dirty="0">
                <a:solidFill>
                  <a:srgbClr val="880000"/>
                </a:solidFill>
                <a:effectLst/>
                <a:latin typeface="Courier New" panose="02070309020205020404" pitchFamily="49" charset="0"/>
              </a:rPr>
              <a:t>1</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2</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3</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4</a:t>
            </a:r>
            <a:r>
              <a:rPr lang="en-US" sz="1400" b="0" i="0" dirty="0">
                <a:solidFill>
                  <a:srgbClr val="444444"/>
                </a:solidFill>
                <a:effectLst/>
                <a:latin typeface="Courier New" panose="02070309020205020404" pitchFamily="49" charset="0"/>
              </a:rPr>
              <a:t>]; </a:t>
            </a: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first,second,third,fourth</a:t>
            </a:r>
            <a:r>
              <a:rPr lang="en-US" sz="1400" b="0" i="0" dirty="0">
                <a:solidFill>
                  <a:srgbClr val="444444"/>
                </a:solidFill>
                <a:effectLst/>
                <a:latin typeface="Courier New" panose="02070309020205020404" pitchFamily="49" charset="0"/>
              </a:rPr>
              <a:t>] =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40625269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Is JavaScript a pass-by-reference or pass-by-value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normAutofit/>
          </a:bodyPr>
          <a:lstStyle/>
          <a:p>
            <a:r>
              <a:rPr lang="en-US" sz="2400" b="0" i="0" dirty="0">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a:t>
            </a:r>
            <a:r>
              <a:rPr lang="en-US" sz="2400" b="1" i="0" dirty="0">
                <a:effectLst/>
                <a:latin typeface="-apple-system"/>
              </a:rPr>
              <a:t>passed by value</a:t>
            </a:r>
            <a:r>
              <a:rPr lang="en-US" sz="2400" b="0" i="0" dirty="0">
                <a:effectLst/>
                <a:latin typeface="-apple-system"/>
              </a:rPr>
              <a:t>.</a:t>
            </a:r>
            <a:endParaRPr lang="en-IN" sz="2400" dirty="0"/>
          </a:p>
        </p:txBody>
      </p:sp>
    </p:spTree>
    <p:extLst>
      <p:ext uri="{BB962C8B-B14F-4D97-AF65-F5344CB8AC3E}">
        <p14:creationId xmlns:p14="http://schemas.microsoft.com/office/powerpoint/2010/main" val="20093044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a function that performs binary search on a sorted array.</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Implement a function that returns an updated array with r right rotations on an array of integers a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Autofit/>
          </a:bodyPr>
          <a:lstStyle/>
          <a:p>
            <a:pPr marL="0" indent="0">
              <a:buNone/>
            </a:pPr>
            <a:r>
              <a:rPr lang="en-IN" sz="1800" b="0" i="0" dirty="0">
                <a:solidFill>
                  <a:srgbClr val="444444"/>
                </a:solidFill>
                <a:effectLst/>
                <a:latin typeface="Courier New" panose="02070309020205020404" pitchFamily="49" charset="0"/>
              </a:rPr>
              <a:t>function </a:t>
            </a: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a:t>
            </a:r>
            <a:r>
              <a:rPr lang="en-IN" sz="1800" b="0" i="0" dirty="0" err="1">
                <a:solidFill>
                  <a:srgbClr val="444444"/>
                </a:solidFill>
                <a:effectLst/>
                <a:latin typeface="Courier New" panose="02070309020205020404" pitchFamily="49" charset="0"/>
              </a:rPr>
              <a:t>arr,rotations</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if(rotations == 0)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for(let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 0;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&lt; </a:t>
            </a:r>
            <a:r>
              <a:rPr lang="en-IN" sz="1800" b="0" i="0" dirty="0" err="1">
                <a:solidFill>
                  <a:srgbClr val="444444"/>
                </a:solidFill>
                <a:effectLst/>
                <a:latin typeface="Courier New" panose="02070309020205020404" pitchFamily="49" charset="0"/>
              </a:rPr>
              <a:t>rotations;i</a:t>
            </a:r>
            <a:r>
              <a:rPr lang="en-IN" sz="1800" b="0" i="0" dirty="0">
                <a:solidFill>
                  <a:srgbClr val="444444"/>
                </a:solidFill>
                <a:effectLst/>
                <a:latin typeface="Courier New" panose="02070309020205020404" pitchFamily="49" charset="0"/>
              </a:rPr>
              <a:t>++){ </a:t>
            </a:r>
          </a:p>
          <a:p>
            <a:pPr marL="914400" lvl="2" indent="0">
              <a:buNone/>
            </a:pPr>
            <a:r>
              <a:rPr lang="en-IN" sz="1800" b="0" i="0" dirty="0">
                <a:solidFill>
                  <a:srgbClr val="444444"/>
                </a:solidFill>
                <a:effectLst/>
                <a:latin typeface="Courier New" panose="02070309020205020404" pitchFamily="49" charset="0"/>
              </a:rPr>
              <a:t>let element = </a:t>
            </a:r>
            <a:r>
              <a:rPr lang="en-IN" sz="1800" b="0" i="0" dirty="0" err="1">
                <a:solidFill>
                  <a:srgbClr val="444444"/>
                </a:solidFill>
                <a:effectLst/>
                <a:latin typeface="Courier New" panose="02070309020205020404" pitchFamily="49" charset="0"/>
              </a:rPr>
              <a:t>arr.pop</a:t>
            </a:r>
            <a:r>
              <a:rPr lang="en-IN" sz="1800" b="0" i="0" dirty="0">
                <a:solidFill>
                  <a:srgbClr val="444444"/>
                </a:solidFill>
                <a:effectLst/>
                <a:latin typeface="Courier New" panose="02070309020205020404" pitchFamily="49" charset="0"/>
              </a:rPr>
              <a:t>(); </a:t>
            </a:r>
          </a:p>
          <a:p>
            <a:pPr marL="914400" lvl="2" indent="0">
              <a:buNone/>
            </a:pPr>
            <a:r>
              <a:rPr lang="en-IN" sz="1800" b="0" i="0" dirty="0" err="1">
                <a:solidFill>
                  <a:srgbClr val="444444"/>
                </a:solidFill>
                <a:effectLst/>
                <a:latin typeface="Courier New" panose="02070309020205020404" pitchFamily="49" charset="0"/>
              </a:rPr>
              <a:t>arr.unshift</a:t>
            </a:r>
            <a:r>
              <a:rPr lang="en-IN" sz="1800" b="0" i="0" dirty="0">
                <a:solidFill>
                  <a:srgbClr val="444444"/>
                </a:solidFill>
                <a:effectLst/>
                <a:latin typeface="Courier New" panose="02070309020205020404" pitchFamily="49" charset="0"/>
              </a:rPr>
              <a:t>(element); </a:t>
            </a:r>
          </a:p>
          <a:p>
            <a:pPr marL="457200" lvl="1" indent="0">
              <a:buNone/>
            </a:pP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0" indent="0">
              <a:buNone/>
            </a:pPr>
            <a:r>
              <a:rPr lang="en-IN" sz="1800" b="0" i="0" dirty="0">
                <a:solidFill>
                  <a:srgbClr val="444444"/>
                </a:solidFill>
                <a:effectLst/>
                <a:latin typeface="Courier New" panose="02070309020205020404" pitchFamily="49" charset="0"/>
              </a:rPr>
              <a:t>}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([2, 3, 4, 5, 7], 3); // Return [4,5,7,2,3]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([44, 1, 22, 111], 5); // Returns [111,44,1,22] </a:t>
            </a:r>
            <a:endParaRPr lang="en-IN" sz="1800" dirty="0"/>
          </a:p>
        </p:txBody>
      </p:sp>
    </p:spTree>
    <p:extLst>
      <p:ext uri="{BB962C8B-B14F-4D97-AF65-F5344CB8AC3E}">
        <p14:creationId xmlns:p14="http://schemas.microsoft.com/office/powerpoint/2010/main" val="13751816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for dynamically inserting new components.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a:xfrm>
            <a:off x="458694" y="1949450"/>
            <a:ext cx="11274612" cy="4410710"/>
          </a:xfrm>
        </p:spPr>
        <p:txBody>
          <a:bodyPr>
            <a:noAutofit/>
          </a:bodyPr>
          <a:lstStyle/>
          <a:p>
            <a:pPr marL="0" indent="0">
              <a:spcBef>
                <a:spcPts val="0"/>
              </a:spcBef>
              <a:buNone/>
            </a:pPr>
            <a:r>
              <a:rPr lang="en-IN" sz="1600" b="0" i="0" dirty="0">
                <a:solidFill>
                  <a:srgbClr val="444444"/>
                </a:solidFill>
                <a:effectLst/>
                <a:latin typeface="Courier New" panose="02070309020205020404" pitchFamily="49" charset="0"/>
              </a:rPr>
              <a:t>&lt;html&gt;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&lt;title&gt;inserting new components dynamically&lt;/title&gt; </a:t>
            </a:r>
          </a:p>
          <a:p>
            <a:pPr marL="0" indent="0">
              <a:spcBef>
                <a:spcPts val="0"/>
              </a:spcBef>
              <a:buNone/>
            </a:pPr>
            <a:r>
              <a:rPr lang="en-IN" sz="1600" b="0" i="0" dirty="0">
                <a:solidFill>
                  <a:srgbClr val="444444"/>
                </a:solidFill>
                <a:effectLst/>
                <a:latin typeface="Courier New" panose="02070309020205020404" pitchFamily="49" charset="0"/>
              </a:rPr>
              <a:t>&lt;script type="text/</a:t>
            </a:r>
            <a:r>
              <a:rPr lang="en-IN" sz="1600" b="0" i="0" dirty="0" err="1">
                <a:solidFill>
                  <a:srgbClr val="444444"/>
                </a:solidFill>
                <a:effectLst/>
                <a:latin typeface="Courier New" panose="02070309020205020404" pitchFamily="49" charset="0"/>
              </a:rPr>
              <a:t>javascript</a:t>
            </a:r>
            <a:r>
              <a:rPr lang="en-IN" sz="1600" b="0" i="0" dirty="0">
                <a:solidFill>
                  <a:srgbClr val="444444"/>
                </a:solidFill>
                <a:effectLst/>
                <a:latin typeface="Courier New" panose="02070309020205020404" pitchFamily="49" charset="0"/>
              </a:rPr>
              <a:t>"&gt; </a:t>
            </a:r>
          </a:p>
          <a:p>
            <a:pPr marL="457200" lvl="1" indent="0">
              <a:spcBef>
                <a:spcPts val="0"/>
              </a:spcBef>
              <a:buNone/>
            </a:pPr>
            <a:r>
              <a:rPr lang="en-IN" sz="1600" b="0" i="0" dirty="0">
                <a:solidFill>
                  <a:srgbClr val="444444"/>
                </a:solidFill>
                <a:effectLst/>
                <a:latin typeface="Courier New" panose="02070309020205020404" pitchFamily="49" charset="0"/>
              </a:rPr>
              <a:t>function </a:t>
            </a:r>
            <a:r>
              <a:rPr lang="en-IN" sz="1600" b="0" i="0" dirty="0" err="1">
                <a:solidFill>
                  <a:srgbClr val="444444"/>
                </a:solidFill>
                <a:effectLst/>
                <a:latin typeface="Courier New" panose="02070309020205020404" pitchFamily="49" charset="0"/>
              </a:rPr>
              <a:t>addNode</a:t>
            </a:r>
            <a:r>
              <a:rPr lang="en-IN" sz="1600" b="0" i="0" dirty="0">
                <a:solidFill>
                  <a:srgbClr val="444444"/>
                </a:solidFill>
                <a:effectLst/>
                <a:latin typeface="Courier New" panose="02070309020205020404" pitchFamily="49" charset="0"/>
              </a:rPr>
              <a:t> () {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document.createElement</a:t>
            </a:r>
            <a:r>
              <a:rPr lang="en-IN" sz="1600" b="0" i="0" dirty="0">
                <a:solidFill>
                  <a:srgbClr val="444444"/>
                </a:solidFill>
                <a:effectLst/>
                <a:latin typeface="Courier New" panose="02070309020205020404" pitchFamily="49" charset="0"/>
              </a:rPr>
              <a:t>("p");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document.createTextNode</a:t>
            </a:r>
            <a:r>
              <a:rPr lang="en-IN" sz="1600" b="0" i="0" dirty="0">
                <a:solidFill>
                  <a:srgbClr val="444444"/>
                </a:solidFill>
                <a:effectLst/>
                <a:latin typeface="Courier New" panose="02070309020205020404" pitchFamily="49" charset="0"/>
              </a:rPr>
              <a:t>(" This is other node"); </a:t>
            </a:r>
          </a:p>
          <a:p>
            <a:pPr marL="914400" lvl="2" indent="0">
              <a:spcBef>
                <a:spcPts val="0"/>
              </a:spcBef>
              <a:buNone/>
            </a:pPr>
            <a:r>
              <a:rPr lang="en-IN" sz="1600" b="0" i="0" dirty="0" err="1">
                <a:solidFill>
                  <a:srgbClr val="444444"/>
                </a:solidFill>
                <a:effectLst/>
                <a:latin typeface="Courier New" panose="02070309020205020404" pitchFamily="49" charset="0"/>
              </a:rPr>
              <a:t>newP.appendChild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a:t>
            </a:r>
          </a:p>
          <a:p>
            <a:pPr marL="914400" lvl="2" indent="0">
              <a:spcBef>
                <a:spcPts val="0"/>
              </a:spcBef>
              <a:buNone/>
            </a:pPr>
            <a:r>
              <a:rPr lang="en-IN" sz="1600" b="0" i="0" dirty="0" err="1">
                <a:solidFill>
                  <a:srgbClr val="444444"/>
                </a:solidFill>
                <a:effectLst/>
                <a:latin typeface="Courier New" panose="02070309020205020404" pitchFamily="49" charset="0"/>
              </a:rPr>
              <a:t>document.getElementById</a:t>
            </a:r>
            <a:r>
              <a:rPr lang="en-IN" sz="1600" b="0" i="0" dirty="0">
                <a:solidFill>
                  <a:srgbClr val="444444"/>
                </a:solidFill>
                <a:effectLst/>
                <a:latin typeface="Courier New" panose="02070309020205020404" pitchFamily="49" charset="0"/>
              </a:rPr>
              <a:t>("parent1").</a:t>
            </a:r>
            <a:r>
              <a:rPr lang="en-IN" sz="1600" b="0" i="0" dirty="0" err="1">
                <a:solidFill>
                  <a:srgbClr val="444444"/>
                </a:solidFill>
                <a:effectLst/>
                <a:latin typeface="Courier New" panose="02070309020205020404" pitchFamily="49" charset="0"/>
              </a:rPr>
              <a:t>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&lt;/script&gt;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&lt;p id="parent1"&gt;</a:t>
            </a:r>
            <a:r>
              <a:rPr lang="en-IN" sz="1600" b="0" i="0" dirty="0" err="1">
                <a:solidFill>
                  <a:srgbClr val="444444"/>
                </a:solidFill>
                <a:effectLst/>
                <a:latin typeface="Courier New" panose="02070309020205020404" pitchFamily="49" charset="0"/>
              </a:rPr>
              <a:t>firstP</a:t>
            </a:r>
            <a:r>
              <a:rPr lang="en-IN" sz="1600" b="0" i="0" dirty="0">
                <a:solidFill>
                  <a:srgbClr val="444444"/>
                </a:solidFill>
                <a:effectLst/>
                <a:latin typeface="Courier New" panose="02070309020205020404" pitchFamily="49" charset="0"/>
              </a:rPr>
              <a:t>&lt;p&gt;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&lt;/html&gt;</a:t>
            </a:r>
            <a:endParaRPr lang="en-IN" sz="1600" dirty="0"/>
          </a:p>
        </p:txBody>
      </p:sp>
    </p:spTree>
    <p:extLst>
      <p:ext uri="{BB962C8B-B14F-4D97-AF65-F5344CB8AC3E}">
        <p14:creationId xmlns:p14="http://schemas.microsoft.com/office/powerpoint/2010/main" val="10910456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given If two strings are anagrams of one another, then return true.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firstWord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"Deepak"</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secondWord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"Aman"</a:t>
            </a:r>
            <a:r>
              <a:rPr lang="en-IN" sz="2000" b="0" i="0" dirty="0">
                <a:solidFill>
                  <a:srgbClr val="444444"/>
                </a:solidFill>
                <a:effectLst/>
                <a:latin typeface="Courier New" panose="02070309020205020404" pitchFamily="49" charset="0"/>
              </a:rPr>
              <a:t>; </a:t>
            </a:r>
          </a:p>
          <a:p>
            <a:pPr marL="0" indent="0">
              <a:spcBef>
                <a:spcPts val="0"/>
              </a:spcBef>
              <a:buNone/>
            </a:pPr>
            <a:r>
              <a:rPr lang="en-IN" sz="2000" b="0" i="0" dirty="0" err="1">
                <a:solidFill>
                  <a:srgbClr val="444444"/>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wordOne</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wordTwo</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true</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function</a:t>
            </a:r>
            <a:r>
              <a:rPr lang="en-IN" sz="2000" b="0" i="0" dirty="0">
                <a:solidFill>
                  <a:srgbClr val="444444"/>
                </a:solidFill>
                <a:effectLst/>
                <a:latin typeface="Courier New" panose="02070309020205020404" pitchFamily="49" charset="0"/>
              </a:rPr>
              <a:t> </a:t>
            </a:r>
            <a:r>
              <a:rPr lang="en-IN" sz="2000" b="1" i="0" dirty="0" err="1">
                <a:solidFill>
                  <a:srgbClr val="880000"/>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(one, two) { </a:t>
            </a:r>
          </a:p>
          <a:p>
            <a:pPr marL="0" indent="0">
              <a:spcBef>
                <a:spcPts val="0"/>
              </a:spcBef>
              <a:buNone/>
            </a:pPr>
            <a:r>
              <a:rPr lang="en-IN" sz="2000" b="0" i="0" dirty="0">
                <a:solidFill>
                  <a:srgbClr val="888888"/>
                </a:solidFill>
                <a:effectLst/>
                <a:latin typeface="Courier New" panose="02070309020205020404" pitchFamily="49" charset="0"/>
              </a:rPr>
              <a:t>//Change both words to lowercase for case insensitivity..</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 = </a:t>
            </a:r>
            <a:r>
              <a:rPr lang="en-IN" sz="2000" b="0" i="0" dirty="0" err="1">
                <a:solidFill>
                  <a:srgbClr val="444444"/>
                </a:solidFill>
                <a:effectLst/>
                <a:latin typeface="Courier New" panose="02070309020205020404" pitchFamily="49" charset="0"/>
              </a:rPr>
              <a:t>one.toLowerCase</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b = </a:t>
            </a:r>
            <a:r>
              <a:rPr lang="en-IN" sz="2000" b="0" i="0" dirty="0" err="1">
                <a:solidFill>
                  <a:srgbClr val="444444"/>
                </a:solidFill>
                <a:effectLst/>
                <a:latin typeface="Courier New" panose="02070309020205020404" pitchFamily="49" charset="0"/>
              </a:rPr>
              <a:t>two.toLowerCase</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Sort the strings, then combine the array to a string. Examine the outcomes.</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a = </a:t>
            </a:r>
            <a:r>
              <a:rPr lang="en-IN" sz="2000" b="0" i="0" dirty="0" err="1">
                <a:solidFill>
                  <a:srgbClr val="444444"/>
                </a:solidFill>
                <a:effectLst/>
                <a:latin typeface="Courier New" panose="02070309020205020404" pitchFamily="49" charset="0"/>
              </a:rPr>
              <a:t>a.split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b = </a:t>
            </a:r>
            <a:r>
              <a:rPr lang="en-IN" sz="2000" b="0" i="0" dirty="0" err="1">
                <a:solidFill>
                  <a:srgbClr val="444444"/>
                </a:solidFill>
                <a:effectLst/>
                <a:latin typeface="Courier New" panose="02070309020205020404" pitchFamily="49" charset="0"/>
              </a:rPr>
              <a:t>b.split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a === b; </a:t>
            </a:r>
          </a:p>
          <a:p>
            <a:pPr marL="0" indent="0">
              <a:spcBef>
                <a:spcPts val="0"/>
              </a:spcBef>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39484423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to find the vowels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Autofit/>
          </a:bodyPr>
          <a:lstStyle/>
          <a:p>
            <a:pPr marL="0"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findVowels</a:t>
            </a:r>
            <a:r>
              <a:rPr lang="en-IN" sz="2000" b="0" i="0" dirty="0">
                <a:solidFill>
                  <a:srgbClr val="444444"/>
                </a:solidFill>
                <a:effectLst/>
                <a:latin typeface="Courier New" panose="02070309020205020404" pitchFamily="49" charset="0"/>
              </a:rPr>
              <a:t> = str =&gt; { </a:t>
            </a:r>
            <a:endParaRPr lang="en-IN" sz="2000" b="1" i="0" dirty="0">
              <a:solidFill>
                <a:srgbClr val="444444"/>
              </a:solidFill>
              <a:effectLst/>
              <a:latin typeface="Courier New" panose="02070309020205020404" pitchFamily="49" charset="0"/>
            </a:endParaRPr>
          </a:p>
          <a:p>
            <a:pPr marL="0" indent="0">
              <a:buNone/>
            </a:pPr>
            <a:r>
              <a:rPr lang="en-IN" sz="2000" b="0" i="0" dirty="0">
                <a:solidFill>
                  <a:srgbClr val="444444"/>
                </a:solidFill>
                <a:effectLst/>
                <a:latin typeface="Courier New" panose="02070309020205020404" pitchFamily="49" charset="0"/>
              </a:rPr>
              <a:t> count = </a:t>
            </a:r>
            <a:r>
              <a:rPr lang="en-IN" sz="2000" b="0" i="0" dirty="0">
                <a:solidFill>
                  <a:srgbClr val="880000"/>
                </a:solidFill>
                <a:effectLst/>
                <a:latin typeface="Courier New" panose="02070309020205020404" pitchFamily="49" charset="0"/>
              </a:rPr>
              <a:t>0</a:t>
            </a:r>
            <a:r>
              <a:rPr lang="en-IN" sz="2000" b="0" i="0" dirty="0">
                <a:solidFill>
                  <a:srgbClr val="444444"/>
                </a:solidFill>
                <a:effectLst/>
                <a:latin typeface="Courier New" panose="02070309020205020404" pitchFamily="49" charset="0"/>
              </a:rPr>
              <a:t> </a:t>
            </a:r>
          </a:p>
          <a:p>
            <a:pPr marL="457200" lvl="1"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vowels = [</a:t>
            </a:r>
            <a:r>
              <a:rPr lang="en-IN" sz="2000" b="0" i="0" dirty="0">
                <a:solidFill>
                  <a:srgbClr val="880000"/>
                </a:solidFill>
                <a:effectLst/>
                <a:latin typeface="Courier New" panose="02070309020205020404" pitchFamily="49" charset="0"/>
              </a:rPr>
              <a:t>'a'</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'e'</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a:t>
            </a:r>
            <a:r>
              <a:rPr lang="en-IN" sz="2000" b="0" i="0" dirty="0" err="1">
                <a:solidFill>
                  <a:srgbClr val="880000"/>
                </a:solidFill>
                <a:effectLst/>
                <a:latin typeface="Courier New" panose="02070309020205020404" pitchFamily="49" charset="0"/>
              </a:rPr>
              <a:t>i</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'o'</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'u’</a:t>
            </a: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for</a:t>
            </a:r>
            <a:r>
              <a:rPr lang="en-IN" sz="2000" b="0" i="0" dirty="0">
                <a:solidFill>
                  <a:srgbClr val="444444"/>
                </a:solidFill>
                <a:effectLst/>
                <a:latin typeface="Courier New" panose="02070309020205020404" pitchFamily="49" charset="0"/>
              </a:rPr>
              <a:t>(</a:t>
            </a: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char </a:t>
            </a:r>
            <a:r>
              <a:rPr lang="en-IN" sz="2000" b="1" i="0" dirty="0">
                <a:solidFill>
                  <a:srgbClr val="444444"/>
                </a:solidFill>
                <a:effectLst/>
                <a:latin typeface="Courier New" panose="02070309020205020404" pitchFamily="49" charset="0"/>
              </a:rPr>
              <a:t>of</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str.toLowerCase</a:t>
            </a:r>
            <a:r>
              <a:rPr lang="en-IN" sz="2000"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count </a:t>
            </a:r>
          </a:p>
          <a:p>
            <a:pPr marL="0" indent="0">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856503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do you turn an Object into an Array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604020202020204" pitchFamily="34" charset="0"/>
              </a:rPr>
              <a:t>What is the data type of variables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a:t>
            </a:r>
            <a:r>
              <a:rPr lang="en-US" b="1" i="0" dirty="0">
                <a:solidFill>
                  <a:srgbClr val="222222"/>
                </a:solidFill>
                <a:effectLst/>
                <a:latin typeface="Source Sans Pro" panose="020B0604020202020204" pitchFamily="34" charset="0"/>
              </a:rPr>
              <a:t>object</a:t>
            </a:r>
            <a:r>
              <a:rPr lang="en-US" b="0" i="0" dirty="0">
                <a:solidFill>
                  <a:srgbClr val="222222"/>
                </a:solidFill>
                <a:effectLst/>
                <a:latin typeface="Source Sans Pro" panose="020B0604020202020204" pitchFamily="34" charset="0"/>
              </a:rPr>
              <a:t> data types.</a:t>
            </a:r>
          </a:p>
        </p:txBody>
      </p:sp>
    </p:spTree>
    <p:extLst>
      <p:ext uri="{BB962C8B-B14F-4D97-AF65-F5344CB8AC3E}">
        <p14:creationId xmlns:p14="http://schemas.microsoft.com/office/powerpoint/2010/main" val="4846693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the use of the blur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blur event occurs when an element loses focus.</a:t>
            </a:r>
          </a:p>
          <a:p>
            <a:r>
              <a:rPr lang="en-US" b="0" i="0" dirty="0">
                <a:solidFill>
                  <a:srgbClr val="222222"/>
                </a:solidFill>
                <a:effectLst/>
                <a:latin typeface="Source Sans Pro" panose="020B0503030403020204" pitchFamily="34" charset="0"/>
              </a:rPr>
              <a:t>Blur function is used to </a:t>
            </a:r>
            <a:r>
              <a:rPr lang="en-US" b="1" i="0" dirty="0">
                <a:solidFill>
                  <a:srgbClr val="222222"/>
                </a:solidFill>
                <a:effectLst/>
                <a:latin typeface="Source Sans Pro" panose="020B0503030403020204" pitchFamily="34" charset="0"/>
              </a:rPr>
              <a:t>remove the focus </a:t>
            </a:r>
            <a:r>
              <a:rPr lang="en-US" b="0" i="0" dirty="0">
                <a:solidFill>
                  <a:srgbClr val="222222"/>
                </a:solidFill>
                <a:effectLst/>
                <a:latin typeface="Source Sans Pro" panose="020B0503030403020204" pitchFamily="34" charset="0"/>
              </a:rPr>
              <a:t>from the specified object.</a:t>
            </a:r>
          </a:p>
          <a:p>
            <a:r>
              <a:rPr lang="en-US" b="1" dirty="0">
                <a:solidFill>
                  <a:srgbClr val="222222"/>
                </a:solidFill>
                <a:latin typeface="Source Sans Pro" panose="020B0503030403020204" pitchFamily="34" charset="0"/>
              </a:rPr>
              <a:t>Example:-</a:t>
            </a:r>
          </a:p>
          <a:p>
            <a:pPr marL="457200" lvl="1" indent="0">
              <a:buNone/>
            </a:pP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"input"</a:t>
            </a:r>
            <a:r>
              <a:rPr lang="en-US" b="0" i="0" dirty="0">
                <a:solidFill>
                  <a:srgbClr val="000000"/>
                </a:solidFill>
                <a:effectLst/>
                <a:latin typeface="Consolas" panose="020B0609020204030204" pitchFamily="49" charset="0"/>
              </a:rPr>
              <a:t>).blur(</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alert(</a:t>
            </a:r>
            <a:r>
              <a:rPr lang="en-US" b="0" i="0" dirty="0">
                <a:solidFill>
                  <a:srgbClr val="A52A2A"/>
                </a:solidFill>
                <a:effectLst/>
                <a:latin typeface="Consolas" panose="020B0609020204030204" pitchFamily="49" charset="0"/>
              </a:rPr>
              <a:t>"This input field has lost its focus."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b="1" dirty="0"/>
          </a:p>
        </p:txBody>
      </p:sp>
    </p:spTree>
    <p:extLst>
      <p:ext uri="{BB962C8B-B14F-4D97-AF65-F5344CB8AC3E}">
        <p14:creationId xmlns:p14="http://schemas.microsoft.com/office/powerpoint/2010/main" val="28721938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the different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 </a:t>
            </a:r>
            <a:r>
              <a:rPr lang="en-US" sz="3200" b="1" i="0" dirty="0" err="1">
                <a:solidFill>
                  <a:schemeClr val="accent4">
                    <a:lumMod val="75000"/>
                  </a:schemeClr>
                </a:solidFill>
                <a:effectLst/>
                <a:latin typeface="Source Sans Pro" panose="020B0503030403020204" pitchFamily="34" charset="0"/>
              </a:rPr>
              <a:t>window.onload</a:t>
            </a:r>
            <a:r>
              <a:rPr lang="en-US" sz="3200" b="1" i="0" dirty="0">
                <a:solidFill>
                  <a:schemeClr val="accent4">
                    <a:lumMod val="75000"/>
                  </a:schemeClr>
                </a:solidFill>
                <a:effectLst/>
                <a:latin typeface="Source Sans Pro" panose="020B0503030403020204" pitchFamily="34" charset="0"/>
              </a:rPr>
              <a:t> and </a:t>
            </a:r>
            <a:r>
              <a:rPr lang="en-US" sz="3200" b="1" i="0" dirty="0" err="1">
                <a:solidFill>
                  <a:schemeClr val="accent4">
                    <a:lumMod val="75000"/>
                  </a:schemeClr>
                </a:solidFill>
                <a:effectLst/>
                <a:latin typeface="Source Sans Pro" panose="020B0503030403020204" pitchFamily="34" charset="0"/>
              </a:rPr>
              <a:t>onDocumentReady</a:t>
            </a:r>
            <a:r>
              <a:rPr lang="en-US" sz="3200" b="1" i="0" dirty="0">
                <a:solidFill>
                  <a:schemeClr val="accent4">
                    <a:lumMod val="75000"/>
                  </a:schemeClr>
                </a:solidFill>
                <a:effectLst/>
                <a:latin typeface="Source Sans Pro" panose="020B0503030403020204" pitchFamily="34"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onload</a:t>
            </a:r>
            <a:r>
              <a:rPr lang="en-US" b="0" i="0" dirty="0">
                <a:solidFill>
                  <a:srgbClr val="222222"/>
                </a:solidFill>
                <a:effectLst/>
                <a:latin typeface="Source Sans Pro" panose="020B0503030403020204" pitchFamily="34" charset="0"/>
              </a:rPr>
              <a:t> function is not run until all the information on the page is loaded. This leads to a substantial delay before any code is executed.</a:t>
            </a:r>
          </a:p>
          <a:p>
            <a:pPr algn="l"/>
            <a:r>
              <a:rPr lang="en-US" b="1"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t>
            </a:r>
            <a:r>
              <a:rPr lang="en-US" sz="3200" b="1" i="0" dirty="0" err="1">
                <a:solidFill>
                  <a:schemeClr val="accent4">
                    <a:lumMod val="75000"/>
                  </a:schemeClr>
                </a:solidFill>
                <a:effectLst/>
                <a:latin typeface="Source Sans Pro" panose="020B0503030403020204" pitchFamily="34" charset="0"/>
              </a:rPr>
              <a:t>unescape</a:t>
            </a:r>
            <a:r>
              <a:rPr lang="en-US" sz="3200" b="1" i="0" dirty="0">
                <a:solidFill>
                  <a:schemeClr val="accent4">
                    <a:lumMod val="75000"/>
                  </a:schemeClr>
                </a:solidFill>
                <a:effectLst/>
                <a:latin typeface="Source Sans Pro" panose="020B0503030403020204" pitchFamily="34" charset="0"/>
              </a:rPr>
              <a:t>() and escape()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a:xfrm>
            <a:off x="458694" y="1949450"/>
            <a:ext cx="11274612" cy="4725670"/>
          </a:xfrm>
        </p:spPr>
        <p:txBody>
          <a:bodyPr>
            <a:normAutofit fontScale="77500" lnSpcReduction="20000"/>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escape()</a:t>
            </a:r>
            <a:r>
              <a:rPr lang="en-US" b="0" i="0" dirty="0">
                <a:solidFill>
                  <a:srgbClr val="222222"/>
                </a:solidFill>
                <a:effectLst/>
                <a:latin typeface="Source Sans Pro" panose="020B0503030403020204" pitchFamily="34" charset="0"/>
              </a:rPr>
              <a:t> function is responsible for </a:t>
            </a:r>
            <a:r>
              <a:rPr lang="en-US" b="1" i="0" dirty="0">
                <a:solidFill>
                  <a:srgbClr val="222222"/>
                </a:solidFill>
                <a:effectLst/>
                <a:latin typeface="Source Sans Pro" panose="020B0503030403020204" pitchFamily="34" charset="0"/>
              </a:rPr>
              <a:t>coding(encodes)</a:t>
            </a:r>
            <a:r>
              <a:rPr lang="en-US" b="0" i="0" dirty="0">
                <a:solidFill>
                  <a:srgbClr val="222222"/>
                </a:solidFill>
                <a:effectLst/>
                <a:latin typeface="Source Sans Pro" panose="020B0503030403020204" pitchFamily="34" charset="0"/>
              </a:rPr>
              <a:t> a string to transfer the information from one computer to the other across a network.</a:t>
            </a:r>
          </a:p>
          <a:p>
            <a:r>
              <a:rPr lang="en-US" b="0" i="0" dirty="0">
                <a:solidFill>
                  <a:srgbClr val="222222"/>
                </a:solidFill>
                <a:effectLst/>
                <a:latin typeface="Source Sans Pro" panose="020B0503030403020204" pitchFamily="34" charset="0"/>
              </a:rPr>
              <a:t>For example:</a:t>
            </a:r>
          </a:p>
          <a:p>
            <a:pPr marL="457200" lvl="1" indent="0">
              <a:buNone/>
            </a:pPr>
            <a:r>
              <a:rPr lang="en-US" dirty="0"/>
              <a:t>&lt;script&gt;</a:t>
            </a:r>
          </a:p>
          <a:p>
            <a:pPr marL="457200" lvl="1" indent="0">
              <a:buNone/>
            </a:pPr>
            <a:r>
              <a:rPr lang="en-US" dirty="0"/>
              <a:t>	</a:t>
            </a:r>
            <a:r>
              <a:rPr lang="en-US" dirty="0" err="1"/>
              <a:t>document.write</a:t>
            </a:r>
            <a:r>
              <a:rPr lang="en-US" dirty="0"/>
              <a:t>(escape("Hello? How are you!"));</a:t>
            </a:r>
          </a:p>
          <a:p>
            <a:pPr marL="457200" lvl="1" indent="0">
              <a:buNone/>
            </a:pPr>
            <a:r>
              <a:rPr lang="en-US" dirty="0"/>
              <a:t>&lt;/script&gt;</a:t>
            </a:r>
          </a:p>
          <a:p>
            <a:pPr marL="457200" lvl="1" indent="0">
              <a:buNone/>
            </a:pPr>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function is very important as it </a:t>
            </a:r>
            <a:r>
              <a:rPr lang="en-US" b="1" i="0" dirty="0">
                <a:solidFill>
                  <a:srgbClr val="222222"/>
                </a:solidFill>
                <a:effectLst/>
                <a:latin typeface="Source Sans Pro" panose="020B0503030403020204" pitchFamily="34" charset="0"/>
              </a:rPr>
              <a:t>decodes</a:t>
            </a:r>
            <a:r>
              <a:rPr lang="en-US" b="0" i="0" dirty="0">
                <a:solidFill>
                  <a:srgbClr val="222222"/>
                </a:solidFill>
                <a:effectLst/>
                <a:latin typeface="Source Sans Pro" panose="020B0503030403020204" pitchFamily="34" charset="0"/>
              </a:rPr>
              <a:t> the coded string.</a:t>
            </a:r>
          </a:p>
          <a:p>
            <a:pPr algn="l"/>
            <a:r>
              <a:rPr lang="en-US" b="0" i="0" dirty="0">
                <a:solidFill>
                  <a:srgbClr val="222222"/>
                </a:solidFill>
                <a:effectLst/>
                <a:latin typeface="Source Sans Pro" panose="020B0503030403020204" pitchFamily="34" charset="0"/>
              </a:rPr>
              <a:t>For example:</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1" dirty="0">
                <a:solidFill>
                  <a:srgbClr val="222222"/>
                </a:solidFill>
                <a:latin typeface="Source Sans Pro" panose="020B0503030403020204" pitchFamily="34" charset="0"/>
              </a:rPr>
              <a:t>Output: </a:t>
            </a:r>
            <a:r>
              <a:rPr lang="en-US" dirty="0"/>
              <a:t>Hello? How are you!</a:t>
            </a:r>
            <a:endParaRPr lang="en-US" b="1"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some important JavaScript Unit Testing Frameworks?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a:xfrm>
            <a:off x="458694" y="1949450"/>
            <a:ext cx="11274612" cy="4613910"/>
          </a:xfrm>
        </p:spPr>
        <p:txBody>
          <a:bodyPr>
            <a:noAutofit/>
          </a:bodyPr>
          <a:lstStyle/>
          <a:p>
            <a:pPr algn="l"/>
            <a:r>
              <a:rPr lang="en-US" sz="1400"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sz="1400" b="1" i="0" dirty="0">
                <a:solidFill>
                  <a:srgbClr val="222222"/>
                </a:solidFill>
                <a:effectLst/>
                <a:latin typeface="Source Sans Pro" panose="020B0503030403020204" pitchFamily="34" charset="0"/>
              </a:rPr>
              <a:t>Unit.js:</a:t>
            </a:r>
            <a:r>
              <a:rPr lang="en-US" sz="1400"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Protractor, etc. Provides the full documented API of assertion list.</a:t>
            </a:r>
          </a:p>
          <a:p>
            <a:pPr algn="l"/>
            <a:r>
              <a:rPr lang="en-US" sz="1400" b="1" i="0" dirty="0" err="1">
                <a:solidFill>
                  <a:srgbClr val="222222"/>
                </a:solidFill>
                <a:effectLst/>
                <a:latin typeface="Source Sans Pro" panose="020B0503030403020204" pitchFamily="34" charset="0"/>
              </a:rPr>
              <a:t>QUnit</a:t>
            </a:r>
            <a:r>
              <a:rPr lang="en-US" sz="1400" b="1" i="0" dirty="0">
                <a:solidFill>
                  <a:srgbClr val="222222"/>
                </a:solidFill>
                <a:effectLst/>
                <a:latin typeface="Source Sans Pro" panose="020B0503030403020204" pitchFamily="34" charset="0"/>
              </a:rPr>
              <a:t>:</a:t>
            </a:r>
            <a:r>
              <a:rPr lang="en-US" sz="1400"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sz="1400" b="1" i="0" dirty="0">
                <a:solidFill>
                  <a:srgbClr val="222222"/>
                </a:solidFill>
                <a:effectLst/>
                <a:latin typeface="Source Sans Pro" panose="020B0503030403020204" pitchFamily="34" charset="0"/>
              </a:rPr>
              <a:t>Jasmine: </a:t>
            </a:r>
            <a:r>
              <a:rPr lang="en-US" sz="1400"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sz="1400" b="1" i="0" dirty="0">
                <a:solidFill>
                  <a:srgbClr val="222222"/>
                </a:solidFill>
                <a:effectLst/>
                <a:latin typeface="Source Sans Pro" panose="020B0503030403020204" pitchFamily="34" charset="0"/>
              </a:rPr>
              <a:t>Karma: </a:t>
            </a:r>
            <a:r>
              <a:rPr lang="en-US" sz="1400"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You can run the test on real devices with easy debugging.</a:t>
            </a:r>
          </a:p>
          <a:p>
            <a:pPr algn="l"/>
            <a:r>
              <a:rPr lang="en-US" sz="1400" b="1" i="0" dirty="0">
                <a:solidFill>
                  <a:srgbClr val="222222"/>
                </a:solidFill>
                <a:effectLst/>
                <a:latin typeface="Source Sans Pro" panose="020B0503030403020204" pitchFamily="34" charset="0"/>
              </a:rPr>
              <a:t>Mocha:</a:t>
            </a:r>
            <a:r>
              <a:rPr lang="en-US" sz="1400"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sz="1400" b="1" i="0" dirty="0">
                <a:solidFill>
                  <a:srgbClr val="222222"/>
                </a:solidFill>
                <a:effectLst/>
                <a:latin typeface="Source Sans Pro" panose="020B0503030403020204" pitchFamily="34" charset="0"/>
              </a:rPr>
              <a:t>Jest:</a:t>
            </a:r>
            <a:r>
              <a:rPr lang="en-US" sz="1400"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sz="1400" b="1" i="0" dirty="0">
                <a:solidFill>
                  <a:srgbClr val="222222"/>
                </a:solidFill>
                <a:effectLst/>
                <a:latin typeface="Source Sans Pro" panose="020B0503030403020204" pitchFamily="34" charset="0"/>
              </a:rPr>
              <a:t>AVA:</a:t>
            </a:r>
            <a:r>
              <a:rPr lang="en-US" sz="1400"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a:bodyPr>
          <a:lstStyle/>
          <a:p>
            <a:r>
              <a:rPr lang="en-US" sz="3200" dirty="0">
                <a:solidFill>
                  <a:schemeClr val="accent4">
                    <a:lumMod val="75000"/>
                  </a:schemeClr>
                </a:solidFill>
              </a:rPr>
              <a:t>What are the different ways an HTML element can be accessed in a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a:bodyPr>
          <a:lstStyle/>
          <a:p>
            <a:pPr algn="l"/>
            <a:r>
              <a:rPr lang="en-US" sz="2400" b="0" i="0" dirty="0">
                <a:effectLst/>
                <a:latin typeface="Roboto" panose="02000000000000000000" pitchFamily="2" charset="0"/>
              </a:rPr>
              <a:t>Here are the ways an HTML element can be accessed in a JavaScript code:</a:t>
            </a:r>
          </a:p>
          <a:p>
            <a:pPr lvl="1"/>
            <a:r>
              <a:rPr lang="en-US" sz="2000" b="1" i="0" dirty="0" err="1">
                <a:effectLst/>
                <a:latin typeface="Roboto" panose="02000000000000000000" pitchFamily="2" charset="0"/>
              </a:rPr>
              <a:t>getElementByClass</a:t>
            </a:r>
            <a:r>
              <a:rPr lang="en-US" sz="2000" b="0" i="0" dirty="0">
                <a:effectLst/>
                <a:latin typeface="Roboto" panose="02000000000000000000" pitchFamily="2" charset="0"/>
              </a:rPr>
              <a:t>(‘</a:t>
            </a:r>
            <a:r>
              <a:rPr lang="en-US" sz="2000" b="0" i="0" dirty="0" err="1">
                <a:effectLst/>
                <a:latin typeface="Roboto" panose="02000000000000000000" pitchFamily="2" charset="0"/>
              </a:rPr>
              <a:t>classname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classname</a:t>
            </a:r>
            <a:r>
              <a:rPr lang="en-US" sz="2000" b="0" i="0" dirty="0">
                <a:effectLst/>
                <a:latin typeface="Roboto" panose="02000000000000000000" pitchFamily="2" charset="0"/>
              </a:rPr>
              <a:t>.</a:t>
            </a:r>
          </a:p>
          <a:p>
            <a:pPr lvl="1"/>
            <a:r>
              <a:rPr lang="en-US" sz="2000" b="1" i="0" dirty="0" err="1">
                <a:effectLst/>
                <a:latin typeface="Roboto" panose="02000000000000000000" pitchFamily="2" charset="0"/>
              </a:rPr>
              <a:t>getElementById</a:t>
            </a:r>
            <a:r>
              <a:rPr lang="en-US" sz="2000" b="0" i="0" dirty="0">
                <a:effectLst/>
                <a:latin typeface="Roboto" panose="02000000000000000000" pitchFamily="2" charset="0"/>
              </a:rPr>
              <a:t>(‘</a:t>
            </a:r>
            <a:r>
              <a:rPr lang="en-US" sz="2000" b="0" i="0" dirty="0" err="1">
                <a:effectLst/>
                <a:latin typeface="Roboto" panose="02000000000000000000" pitchFamily="2" charset="0"/>
              </a:rPr>
              <a:t>idname</a:t>
            </a:r>
            <a:r>
              <a:rPr lang="en-US" sz="2000" b="0" i="0" dirty="0">
                <a:effectLst/>
                <a:latin typeface="Roboto" panose="02000000000000000000" pitchFamily="2" charset="0"/>
              </a:rPr>
              <a:t>’): Gets an HTML element by its ID name.</a:t>
            </a:r>
          </a:p>
          <a:p>
            <a:pPr lvl="1"/>
            <a:r>
              <a:rPr lang="en-US" sz="2000" b="1" i="0" dirty="0" err="1">
                <a:effectLst/>
                <a:latin typeface="Roboto" panose="02000000000000000000" pitchFamily="2" charset="0"/>
              </a:rPr>
              <a:t>getElementbyTagName</a:t>
            </a:r>
            <a:r>
              <a:rPr lang="en-US" sz="2000" b="0" i="0" dirty="0">
                <a:effectLst/>
                <a:latin typeface="Roboto" panose="02000000000000000000" pitchFamily="2" charset="0"/>
              </a:rPr>
              <a:t>(‘</a:t>
            </a:r>
            <a:r>
              <a:rPr lang="en-US" sz="2000" b="0" i="0" dirty="0" err="1">
                <a:effectLst/>
                <a:latin typeface="Roboto" panose="02000000000000000000" pitchFamily="2" charset="0"/>
              </a:rPr>
              <a:t>tagname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tagname</a:t>
            </a:r>
            <a:r>
              <a:rPr lang="en-US" sz="2000" b="0" i="0" dirty="0">
                <a:effectLst/>
                <a:latin typeface="Roboto" panose="02000000000000000000" pitchFamily="2" charset="0"/>
              </a:rPr>
              <a:t>.</a:t>
            </a:r>
          </a:p>
          <a:p>
            <a:pPr lvl="2"/>
            <a:r>
              <a:rPr lang="en-US" sz="1600" dirty="0">
                <a:latin typeface="Roboto" panose="02000000000000000000" pitchFamily="2" charset="0"/>
              </a:rPr>
              <a:t>Example:- </a:t>
            </a: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collection = </a:t>
            </a:r>
            <a:r>
              <a:rPr lang="en-IN" sz="1400" b="0" i="0" dirty="0" err="1">
                <a:solidFill>
                  <a:srgbClr val="000000"/>
                </a:solidFill>
                <a:effectLst/>
                <a:latin typeface="Consolas" panose="020B0609020204030204" pitchFamily="49" charset="0"/>
              </a:rPr>
              <a:t>document.getElementsByTagName</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"li"</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a:p>
            <a:pPr lvl="1"/>
            <a:r>
              <a:rPr lang="en-US" sz="2000" b="1" i="0" dirty="0" err="1">
                <a:effectLst/>
                <a:latin typeface="Roboto" panose="02000000000000000000" pitchFamily="2" charset="0"/>
              </a:rPr>
              <a:t>querySelector</a:t>
            </a:r>
            <a:r>
              <a:rPr lang="en-US" sz="2000" b="0" i="0" dirty="0">
                <a:effectLst/>
                <a:latin typeface="Roboto" panose="02000000000000000000" pitchFamily="2" charset="0"/>
              </a:rPr>
              <a:t>(): Takes CSS style selector and returns the first selected HTML element.</a:t>
            </a:r>
          </a:p>
          <a:p>
            <a:pPr lvl="2"/>
            <a:r>
              <a:rPr lang="en-US" sz="1600" dirty="0">
                <a:latin typeface="Roboto" panose="02000000000000000000" pitchFamily="2" charset="0"/>
              </a:rPr>
              <a:t>Example:- </a:t>
            </a:r>
            <a:r>
              <a:rPr lang="en-IN" sz="1400" b="0" i="0" dirty="0" err="1">
                <a:solidFill>
                  <a:srgbClr val="000000"/>
                </a:solidFill>
                <a:effectLst/>
                <a:latin typeface="Consolas" panose="020B0609020204030204" pitchFamily="49" charset="0"/>
              </a:rPr>
              <a:t>document.querySelector</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"p"</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p:txBody>
      </p:sp>
    </p:spTree>
    <p:extLst>
      <p:ext uri="{BB962C8B-B14F-4D97-AF65-F5344CB8AC3E}">
        <p14:creationId xmlns:p14="http://schemas.microsoft.com/office/powerpoint/2010/main" val="11365919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Passed by value and passed by reference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normAutofit/>
          </a:bodyPr>
          <a:lstStyle/>
          <a:p>
            <a:r>
              <a:rPr lang="en-US" sz="2400" b="1" i="0" dirty="0">
                <a:effectLst/>
                <a:latin typeface="Roboto" panose="02000000000000000000" pitchFamily="2" charset="0"/>
              </a:rPr>
              <a:t>Passed By Values</a:t>
            </a:r>
            <a:r>
              <a:rPr lang="en-US" sz="2400" b="0" i="0" dirty="0">
                <a:effectLst/>
                <a:latin typeface="Roboto" panose="02000000000000000000" pitchFamily="2" charset="0"/>
              </a:rPr>
              <a:t> Are </a:t>
            </a:r>
            <a:r>
              <a:rPr lang="en-US" sz="2400" b="1" i="0" dirty="0">
                <a:effectLst/>
                <a:latin typeface="Roboto" panose="02000000000000000000" pitchFamily="2" charset="0"/>
              </a:rPr>
              <a:t>Primitive Data Types</a:t>
            </a:r>
            <a:r>
              <a:rPr lang="en-US" sz="2400" b="0" i="0" dirty="0">
                <a:effectLst/>
                <a:latin typeface="Roboto" panose="02000000000000000000" pitchFamily="2" charset="0"/>
              </a:rPr>
              <a:t>.  </a:t>
            </a:r>
          </a:p>
          <a:p>
            <a:r>
              <a:rPr lang="en-US" sz="2400" b="1" i="0" dirty="0">
                <a:effectLst/>
                <a:latin typeface="Roboto" panose="02000000000000000000" pitchFamily="2" charset="0"/>
              </a:rPr>
              <a:t>Passed by References</a:t>
            </a:r>
            <a:r>
              <a:rPr lang="en-US" sz="2400" b="0" i="0" dirty="0">
                <a:effectLst/>
                <a:latin typeface="Roboto" panose="02000000000000000000" pitchFamily="2" charset="0"/>
              </a:rPr>
              <a:t> Are </a:t>
            </a:r>
            <a:r>
              <a:rPr lang="en-US" sz="2400" b="1" i="0" dirty="0">
                <a:effectLst/>
                <a:latin typeface="Roboto" panose="02000000000000000000" pitchFamily="2" charset="0"/>
              </a:rPr>
              <a:t>Non-primitive Data Types</a:t>
            </a:r>
            <a:r>
              <a:rPr lang="en-US" sz="2400" b="0" i="0" dirty="0">
                <a:effectLst/>
                <a:latin typeface="Roboto" panose="02000000000000000000" pitchFamily="2" charset="0"/>
              </a:rPr>
              <a:t>.</a:t>
            </a:r>
          </a:p>
        </p:txBody>
      </p:sp>
    </p:spTree>
    <p:extLst>
      <p:ext uri="{BB962C8B-B14F-4D97-AF65-F5344CB8AC3E}">
        <p14:creationId xmlns:p14="http://schemas.microsoft.com/office/powerpoint/2010/main" val="380735472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a:t>
            </a:r>
            <a:r>
              <a:rPr lang="en-IN" sz="3200" b="0" i="0" dirty="0" err="1">
                <a:solidFill>
                  <a:schemeClr val="accent4">
                    <a:lumMod val="75000"/>
                  </a:schemeClr>
                </a:solidFill>
                <a:effectLst/>
                <a:latin typeface="Roboto" panose="02000000000000000000" pitchFamily="2" charset="0"/>
              </a:rPr>
              <a:t>memoization</a:t>
            </a:r>
            <a:r>
              <a:rPr lang="en-IN" sz="3200" b="0" i="0" dirty="0">
                <a:solidFill>
                  <a:schemeClr val="accent4">
                    <a:lumMod val="75000"/>
                  </a:schemeClr>
                </a:solidFill>
                <a:effectLst/>
                <a:latin typeface="Roboto" panose="02000000000000000000" pitchFamily="2"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normAutofit/>
          </a:bodyPr>
          <a:lstStyle/>
          <a:p>
            <a:r>
              <a:rPr lang="en-US" sz="2400" b="0" i="0" dirty="0">
                <a:effectLst/>
                <a:latin typeface="Roboto" panose="02000000000000000000" pitchFamily="2" charset="0"/>
              </a:rPr>
              <a:t>In JavaScript, when we want to </a:t>
            </a:r>
            <a:r>
              <a:rPr lang="en-US" sz="2400" b="1" i="0" dirty="0">
                <a:effectLst/>
                <a:latin typeface="Roboto" panose="02000000000000000000" pitchFamily="2" charset="0"/>
              </a:rPr>
              <a:t>cache the return value of a function concerning its parameters</a:t>
            </a:r>
            <a:r>
              <a:rPr lang="en-US" sz="2400" b="0" i="0" dirty="0">
                <a:effectLst/>
                <a:latin typeface="Roboto" panose="02000000000000000000" pitchFamily="2" charset="0"/>
              </a:rPr>
              <a:t>, it is called </a:t>
            </a:r>
            <a:r>
              <a:rPr lang="en-US" sz="2400" b="1" i="0" dirty="0" err="1">
                <a:effectLst/>
                <a:latin typeface="Roboto" panose="02000000000000000000" pitchFamily="2" charset="0"/>
              </a:rPr>
              <a:t>memoization</a:t>
            </a:r>
            <a:r>
              <a:rPr lang="en-US" sz="2400" b="0" i="0" dirty="0">
                <a:effectLst/>
                <a:latin typeface="Roboto" panose="02000000000000000000" pitchFamily="2" charset="0"/>
              </a:rPr>
              <a:t>. </a:t>
            </a:r>
          </a:p>
          <a:p>
            <a:r>
              <a:rPr lang="en-US" sz="2400" b="0" i="0" dirty="0">
                <a:effectLst/>
                <a:latin typeface="Roboto" panose="02000000000000000000" pitchFamily="2" charset="0"/>
              </a:rPr>
              <a:t>It is used to speed up the application especially in case of complex, time consuming functions. </a:t>
            </a:r>
            <a:endParaRPr lang="en-IN" sz="2400" dirty="0"/>
          </a:p>
        </p:txBody>
      </p:sp>
    </p:spTree>
    <p:extLst>
      <p:ext uri="{BB962C8B-B14F-4D97-AF65-F5344CB8AC3E}">
        <p14:creationId xmlns:p14="http://schemas.microsoft.com/office/powerpoint/2010/main" val="36811419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What is the prototype design pattern?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normAutofit/>
          </a:bodyPr>
          <a:lstStyle/>
          <a:p>
            <a:r>
              <a:rPr lang="en-US" sz="2400" b="0" i="0" dirty="0">
                <a:effectLst/>
                <a:latin typeface="Roboto" panose="02000000000000000000" pitchFamily="2" charset="0"/>
              </a:rPr>
              <a:t>The </a:t>
            </a:r>
            <a:r>
              <a:rPr lang="en-US" sz="2400" b="1" i="0" dirty="0">
                <a:effectLst/>
                <a:latin typeface="Roboto" panose="02000000000000000000" pitchFamily="2" charset="0"/>
              </a:rPr>
              <a:t>Prototype design Pattern </a:t>
            </a:r>
            <a:r>
              <a:rPr lang="en-US" sz="2400" b="0" i="0" dirty="0">
                <a:effectLst/>
                <a:latin typeface="Roboto" panose="02000000000000000000" pitchFamily="2" charset="0"/>
              </a:rPr>
              <a:t>is also known as a </a:t>
            </a:r>
            <a:r>
              <a:rPr lang="en-US" sz="2400" b="1" i="0" dirty="0">
                <a:effectLst/>
                <a:latin typeface="Roboto" panose="02000000000000000000" pitchFamily="2" charset="0"/>
              </a:rPr>
              <a:t>property or prototype pattern </a:t>
            </a:r>
            <a:r>
              <a:rPr lang="en-US" sz="2400" b="0" i="0" dirty="0">
                <a:effectLst/>
                <a:latin typeface="Roboto" panose="02000000000000000000" pitchFamily="2" charset="0"/>
              </a:rPr>
              <a:t>that is </a:t>
            </a:r>
            <a:r>
              <a:rPr lang="en-US" sz="2400" b="1" i="0" dirty="0">
                <a:effectLst/>
                <a:latin typeface="Roboto" panose="02000000000000000000" pitchFamily="2" charset="0"/>
              </a:rPr>
              <a:t>used to produce different objects as well as prototypes that are replicated from a template with a specific value</a:t>
            </a:r>
            <a:r>
              <a:rPr lang="en-US" sz="2400" b="0" i="0" dirty="0">
                <a:effectLst/>
                <a:latin typeface="Roboto" panose="02000000000000000000" pitchFamily="2" charset="0"/>
              </a:rPr>
              <a:t>.</a:t>
            </a:r>
            <a:endParaRPr lang="en-IN" sz="2400" dirty="0"/>
          </a:p>
        </p:txBody>
      </p:sp>
    </p:spTree>
    <p:extLst>
      <p:ext uri="{BB962C8B-B14F-4D97-AF65-F5344CB8AC3E}">
        <p14:creationId xmlns:p14="http://schemas.microsoft.com/office/powerpoint/2010/main" val="16880587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Difference between Async/Await and Generators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Roboto" panose="02000000000000000000" pitchFamily="2" charset="0"/>
              </a:rPr>
              <a:t>Async/Await</a:t>
            </a:r>
          </a:p>
          <a:p>
            <a:pPr lvl="1"/>
            <a:r>
              <a:rPr lang="en-US" b="0" i="0" dirty="0">
                <a:effectLst/>
                <a:latin typeface="Roboto" panose="02000000000000000000" pitchFamily="2" charset="0"/>
              </a:rPr>
              <a:t>Async-await functions are executed sequentially one after another in an easier way.</a:t>
            </a:r>
          </a:p>
          <a:p>
            <a:pPr lvl="1"/>
            <a:r>
              <a:rPr lang="en-US" b="0" i="0" dirty="0">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1" i="0" dirty="0">
                <a:effectLst/>
                <a:latin typeface="Roboto" panose="02000000000000000000" pitchFamily="2" charset="0"/>
              </a:rPr>
              <a:t>Generators</a:t>
            </a:r>
          </a:p>
          <a:p>
            <a:pPr lvl="1"/>
            <a:r>
              <a:rPr lang="en-US" b="0" i="0" dirty="0">
                <a:effectLst/>
                <a:latin typeface="Roboto" panose="02000000000000000000" pitchFamily="2" charset="0"/>
              </a:rPr>
              <a:t>Generator functions are executed with one output at a time by the generator’s yield by yield. </a:t>
            </a:r>
          </a:p>
          <a:p>
            <a:pPr lvl="1"/>
            <a:r>
              <a:rPr lang="en-US" b="0" i="0" dirty="0">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Lexical Scoping?</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normAutofit/>
          </a:bodyPr>
          <a:lstStyle/>
          <a:p>
            <a:r>
              <a:rPr lang="en-US" sz="2400" b="0" i="0" dirty="0">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sz="2400" dirty="0"/>
          </a:p>
        </p:txBody>
      </p:sp>
    </p:spTree>
    <p:extLst>
      <p:ext uri="{BB962C8B-B14F-4D97-AF65-F5344CB8AC3E}">
        <p14:creationId xmlns:p14="http://schemas.microsoft.com/office/powerpoint/2010/main" val="40736169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chemeClr val="accent4">
                    <a:lumMod val="75000"/>
                  </a:schemeClr>
                </a:solidFill>
                <a:effectLst/>
                <a:latin typeface="Segoe UI" panose="020B0502040204020203" pitchFamily="34" charset="0"/>
              </a:rPr>
              <a:t>What is a Web Worker?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normAutofit/>
          </a:bodyPr>
          <a:lstStyle/>
          <a:p>
            <a:pPr algn="l"/>
            <a:r>
              <a:rPr lang="en-US" sz="2400" b="0" i="0" dirty="0">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US" sz="2400" b="0" i="0" dirty="0">
                <a:effectLst/>
                <a:latin typeface="Verdana" panose="020B0604030504040204" pitchFamily="34" charset="0"/>
              </a:rPr>
              <a:t>When executing scripts in an HTML page, the page becomes unresponsive until the script is finished.</a:t>
            </a:r>
          </a:p>
          <a:p>
            <a:r>
              <a:rPr lang="en-US" sz="2400" dirty="0">
                <a:latin typeface="Verdana" panose="020B0604030504040204" pitchFamily="34" charset="0"/>
              </a:rPr>
              <a:t>Example:- </a:t>
            </a:r>
            <a:r>
              <a:rPr lang="en-IN" sz="2400" dirty="0">
                <a:hlinkClick r:id="rId2"/>
              </a:rPr>
              <a:t>https://www.w3schools.com/html/html5_webworkers.asp</a:t>
            </a:r>
            <a:endParaRPr lang="en-IN" sz="2400" dirty="0"/>
          </a:p>
        </p:txBody>
      </p:sp>
    </p:spTree>
    <p:extLst>
      <p:ext uri="{BB962C8B-B14F-4D97-AF65-F5344CB8AC3E}">
        <p14:creationId xmlns:p14="http://schemas.microsoft.com/office/powerpoint/2010/main" val="3256158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normAutofit/>
          </a:bodyPr>
          <a:lstStyle/>
          <a:p>
            <a:r>
              <a:rPr lang="en-IN" sz="3200" dirty="0" err="1">
                <a:solidFill>
                  <a:schemeClr val="accent4">
                    <a:lumMod val="75000"/>
                  </a:schemeClr>
                </a:solidFill>
              </a:rPr>
              <a:t>Pwa</a:t>
            </a:r>
            <a:r>
              <a:rPr lang="en-IN" sz="3200" dirty="0">
                <a:solidFill>
                  <a:schemeClr val="accent4">
                    <a:lumMod val="75000"/>
                  </a:schemeClr>
                </a:solidFill>
              </a:rPr>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normAutofit/>
          </a:bodyPr>
          <a:lstStyle/>
          <a:p>
            <a:r>
              <a:rPr lang="en-US" sz="2000" b="0" i="0" dirty="0">
                <a:solidFill>
                  <a:srgbClr val="202124"/>
                </a:solidFill>
                <a:effectLst/>
                <a:latin typeface="arial" panose="020B0604020202020204" pitchFamily="34" charset="0"/>
              </a:rPr>
              <a:t>PWA stands for a </a:t>
            </a:r>
            <a:r>
              <a:rPr lang="en-US" sz="2000" b="1" i="0" dirty="0">
                <a:solidFill>
                  <a:srgbClr val="202124"/>
                </a:solidFill>
                <a:effectLst/>
                <a:latin typeface="arial" panose="020B0604020202020204" pitchFamily="34" charset="0"/>
              </a:rPr>
              <a:t>progressive web app</a:t>
            </a:r>
            <a:r>
              <a:rPr lang="en-US" sz="2000" b="0" i="0" dirty="0">
                <a:solidFill>
                  <a:srgbClr val="202124"/>
                </a:solidFill>
                <a:effectLst/>
                <a:latin typeface="arial" panose="020B0604020202020204" pitchFamily="34" charset="0"/>
              </a:rPr>
              <a:t>, and it's the technology that brings web and mobile </a:t>
            </a:r>
            <a:r>
              <a:rPr lang="en-US" sz="2400" b="0" i="0" dirty="0">
                <a:solidFill>
                  <a:srgbClr val="202124"/>
                </a:solidFill>
                <a:effectLst/>
                <a:latin typeface="arial" panose="020B0604020202020204" pitchFamily="34" charset="0"/>
              </a:rPr>
              <a:t>development</a:t>
            </a:r>
            <a:r>
              <a:rPr lang="en-US" sz="2000" b="0" i="0" dirty="0">
                <a:solidFill>
                  <a:srgbClr val="202124"/>
                </a:solidFill>
                <a:effectLst/>
                <a:latin typeface="arial" panose="020B0604020202020204" pitchFamily="34" charset="0"/>
              </a:rPr>
              <a:t> to a new level. The basic idea behind PWA is to use browser technologies to create a web application that works offline.</a:t>
            </a:r>
          </a:p>
          <a:p>
            <a:r>
              <a:rPr lang="en-US" sz="2000" b="1" dirty="0">
                <a:solidFill>
                  <a:srgbClr val="202124"/>
                </a:solidFill>
                <a:latin typeface="arial" panose="020B0604020202020204" pitchFamily="34" charset="0"/>
              </a:rPr>
              <a:t>Features:</a:t>
            </a:r>
            <a:r>
              <a:rPr lang="en-US" sz="2000" b="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works offline, is installable, is easy to synchronize, can send push notifications</a:t>
            </a:r>
            <a:r>
              <a:rPr lang="en-US" sz="2000" b="0" i="0" dirty="0">
                <a:solidFill>
                  <a:srgbClr val="202124"/>
                </a:solidFill>
                <a:effectLst/>
                <a:latin typeface="arial" panose="020B0604020202020204" pitchFamily="34" charset="0"/>
              </a:rPr>
              <a:t>, etc.</a:t>
            </a:r>
            <a:endParaRPr lang="en-IN" sz="2000" b="1" dirty="0"/>
          </a:p>
        </p:txBody>
      </p:sp>
    </p:spTree>
    <p:extLst>
      <p:ext uri="{BB962C8B-B14F-4D97-AF65-F5344CB8AC3E}">
        <p14:creationId xmlns:p14="http://schemas.microsoft.com/office/powerpoint/2010/main" val="23534424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ViewState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SessionState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EC7AB70-9EAB-1788-3A59-7635FB736B59}"/>
              </a:ext>
            </a:extLst>
          </p:cNvPr>
          <p:cNvGraphicFramePr>
            <a:graphicFrameLocks noGrp="1"/>
          </p:cNvGraphicFramePr>
          <p:nvPr>
            <p:ph idx="1"/>
            <p:extLst>
              <p:ext uri="{D42A27DB-BD31-4B8C-83A1-F6EECF244321}">
                <p14:modId xmlns:p14="http://schemas.microsoft.com/office/powerpoint/2010/main" val="3933629171"/>
              </p:ext>
            </p:extLst>
          </p:nvPr>
        </p:nvGraphicFramePr>
        <p:xfrm>
          <a:off x="458788" y="1778000"/>
          <a:ext cx="11274424" cy="4919280"/>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3674606654"/>
                    </a:ext>
                  </a:extLst>
                </a:gridCol>
                <a:gridCol w="5637212">
                  <a:extLst>
                    <a:ext uri="{9D8B030D-6E8A-4147-A177-3AD203B41FA5}">
                      <a16:colId xmlns:a16="http://schemas.microsoft.com/office/drawing/2014/main" val="1182713374"/>
                    </a:ext>
                  </a:extLst>
                </a:gridCol>
              </a:tblGrid>
              <a:tr h="608169">
                <a:tc>
                  <a:txBody>
                    <a:bodyPr/>
                    <a:lstStyle/>
                    <a:p>
                      <a:pPr algn="ctr" fontAlgn="base"/>
                      <a:r>
                        <a:rPr lang="en-IN" sz="2400" b="1" dirty="0" err="1">
                          <a:effectLst/>
                        </a:rPr>
                        <a:t>ViewState</a:t>
                      </a:r>
                      <a:endParaRPr lang="en-IN" sz="2400" b="1" dirty="0">
                        <a:effectLst/>
                      </a:endParaRPr>
                    </a:p>
                  </a:txBody>
                  <a:tcPr marL="38100" marR="38100" marT="63500" marB="63500" anchor="ctr"/>
                </a:tc>
                <a:tc>
                  <a:txBody>
                    <a:bodyPr/>
                    <a:lstStyle/>
                    <a:p>
                      <a:pPr algn="ctr" fontAlgn="base"/>
                      <a:r>
                        <a:rPr lang="en-IN" sz="2400" b="1" dirty="0" err="1">
                          <a:effectLst/>
                        </a:rPr>
                        <a:t>SessionState</a:t>
                      </a:r>
                      <a:endParaRPr lang="en-IN" sz="2400" b="1" dirty="0">
                        <a:effectLst/>
                      </a:endParaRPr>
                    </a:p>
                  </a:txBody>
                  <a:tcPr marL="63500" marR="63500" marT="63500" marB="63500" anchor="ctr"/>
                </a:tc>
                <a:extLst>
                  <a:ext uri="{0D108BD9-81ED-4DB2-BD59-A6C34878D82A}">
                    <a16:rowId xmlns:a16="http://schemas.microsoft.com/office/drawing/2014/main" val="1276338402"/>
                  </a:ext>
                </a:extLst>
              </a:tr>
              <a:tr h="658093">
                <a:tc>
                  <a:txBody>
                    <a:bodyPr/>
                    <a:lstStyle/>
                    <a:p>
                      <a:pPr algn="l" fontAlgn="ctr"/>
                      <a:r>
                        <a:rPr lang="en-US" sz="1600" b="0">
                          <a:effectLst/>
                        </a:rPr>
                        <a:t>Maintained at page level only.</a:t>
                      </a:r>
                    </a:p>
                  </a:txBody>
                  <a:tcPr marL="63500" marR="63500" marT="88900" marB="88900" anchor="ctr"/>
                </a:tc>
                <a:tc>
                  <a:txBody>
                    <a:bodyPr/>
                    <a:lstStyle/>
                    <a:p>
                      <a:pPr algn="l" fontAlgn="ctr"/>
                      <a:r>
                        <a:rPr lang="en-IN" sz="1600" b="0" dirty="0">
                          <a:effectLst/>
                        </a:rPr>
                        <a:t>Maintained at session level.</a:t>
                      </a:r>
                    </a:p>
                  </a:txBody>
                  <a:tcPr marL="63500" marR="63500" marT="88900" marB="88900" anchor="ctr"/>
                </a:tc>
                <a:extLst>
                  <a:ext uri="{0D108BD9-81ED-4DB2-BD59-A6C34878D82A}">
                    <a16:rowId xmlns:a16="http://schemas.microsoft.com/office/drawing/2014/main" val="3115242504"/>
                  </a:ext>
                </a:extLst>
              </a:tr>
              <a:tr h="658093">
                <a:tc>
                  <a:txBody>
                    <a:bodyPr/>
                    <a:lstStyle/>
                    <a:p>
                      <a:pPr algn="l" fontAlgn="ctr"/>
                      <a:r>
                        <a:rPr lang="en-US" sz="1600" b="0">
                          <a:effectLst/>
                        </a:rPr>
                        <a:t>View state can only be visible from a single page and not multiple pages.</a:t>
                      </a:r>
                    </a:p>
                  </a:txBody>
                  <a:tcPr marL="63500" marR="63500" marT="88900" marB="88900" anchor="ctr"/>
                </a:tc>
                <a:tc>
                  <a:txBody>
                    <a:bodyPr/>
                    <a:lstStyle/>
                    <a:p>
                      <a:pPr algn="l" fontAlgn="ctr"/>
                      <a:r>
                        <a:rPr lang="en-US" sz="1600" b="0">
                          <a:effectLst/>
                        </a:rPr>
                        <a:t>Session state value availability is across all pages available in a user session.</a:t>
                      </a:r>
                    </a:p>
                  </a:txBody>
                  <a:tcPr marL="63500" marR="63500" marT="88900" marB="88900" anchor="ctr"/>
                </a:tc>
                <a:extLst>
                  <a:ext uri="{0D108BD9-81ED-4DB2-BD59-A6C34878D82A}">
                    <a16:rowId xmlns:a16="http://schemas.microsoft.com/office/drawing/2014/main" val="2663861386"/>
                  </a:ext>
                </a:extLst>
              </a:tr>
              <a:tr h="998485">
                <a:tc>
                  <a:txBody>
                    <a:bodyPr/>
                    <a:lstStyle/>
                    <a:p>
                      <a:pPr algn="l" fontAlgn="ctr"/>
                      <a:r>
                        <a:rPr lang="en-US" sz="1600" b="0">
                          <a:effectLst/>
                        </a:rPr>
                        <a:t>It will retain values in the event of a postback operation occurring.</a:t>
                      </a:r>
                    </a:p>
                  </a:txBody>
                  <a:tcPr marL="63500" marR="63500" marT="88900" marB="88900" anchor="ctr"/>
                </a:tc>
                <a:tc>
                  <a:txBody>
                    <a:bodyPr/>
                    <a:lstStyle/>
                    <a:p>
                      <a:pPr algn="l" fontAlgn="ctr"/>
                      <a:r>
                        <a:rPr lang="en-US" sz="1600" b="0">
                          <a:effectLst/>
                        </a:rPr>
                        <a:t>In session state, user data remains in the server. Data is available to user until the browser is closed or there is session expiration.</a:t>
                      </a:r>
                    </a:p>
                  </a:txBody>
                  <a:tcPr marL="63500" marR="63500" marT="88900" marB="88900" anchor="ctr"/>
                </a:tc>
                <a:extLst>
                  <a:ext uri="{0D108BD9-81ED-4DB2-BD59-A6C34878D82A}">
                    <a16:rowId xmlns:a16="http://schemas.microsoft.com/office/drawing/2014/main" val="1194287504"/>
                  </a:ext>
                </a:extLst>
              </a:tr>
              <a:tr h="658093">
                <a:tc>
                  <a:txBody>
                    <a:bodyPr/>
                    <a:lstStyle/>
                    <a:p>
                      <a:pPr algn="l" fontAlgn="ctr"/>
                      <a:r>
                        <a:rPr lang="en-US" sz="1600" b="0">
                          <a:effectLst/>
                        </a:rPr>
                        <a:t>Information is stored on the client’s end only.</a:t>
                      </a:r>
                    </a:p>
                  </a:txBody>
                  <a:tcPr marL="63500" marR="63500" marT="88900" marB="88900" anchor="ctr"/>
                </a:tc>
                <a:tc>
                  <a:txBody>
                    <a:bodyPr/>
                    <a:lstStyle/>
                    <a:p>
                      <a:pPr algn="l" fontAlgn="ctr"/>
                      <a:r>
                        <a:rPr lang="en-US" sz="1600" b="0">
                          <a:effectLst/>
                        </a:rPr>
                        <a:t>Information is stored on the server.</a:t>
                      </a:r>
                    </a:p>
                  </a:txBody>
                  <a:tcPr marL="63500" marR="63500" marT="88900" marB="88900" anchor="ctr"/>
                </a:tc>
                <a:extLst>
                  <a:ext uri="{0D108BD9-81ED-4DB2-BD59-A6C34878D82A}">
                    <a16:rowId xmlns:a16="http://schemas.microsoft.com/office/drawing/2014/main" val="2922016072"/>
                  </a:ext>
                </a:extLst>
              </a:tr>
              <a:tr h="658093">
                <a:tc>
                  <a:txBody>
                    <a:bodyPr/>
                    <a:lstStyle/>
                    <a:p>
                      <a:pPr algn="l" fontAlgn="ctr"/>
                      <a:r>
                        <a:rPr lang="en-US" sz="1600" b="0">
                          <a:effectLst/>
                        </a:rPr>
                        <a:t>used to allow the persistence of page-instance-specific data.</a:t>
                      </a:r>
                    </a:p>
                  </a:txBody>
                  <a:tcPr marL="63500" marR="63500" marT="88900" marB="88900" anchor="ctr"/>
                </a:tc>
                <a:tc>
                  <a:txBody>
                    <a:bodyPr/>
                    <a:lstStyle/>
                    <a:p>
                      <a:pPr algn="l" fontAlgn="ctr"/>
                      <a:r>
                        <a:rPr lang="en-US" sz="1600" b="0">
                          <a:effectLst/>
                        </a:rPr>
                        <a:t>used for the persistence of user-specific data on the server’s end.</a:t>
                      </a:r>
                    </a:p>
                  </a:txBody>
                  <a:tcPr marL="63500" marR="63500" marT="88900" marB="88900" anchor="ctr"/>
                </a:tc>
                <a:extLst>
                  <a:ext uri="{0D108BD9-81ED-4DB2-BD59-A6C34878D82A}">
                    <a16:rowId xmlns:a16="http://schemas.microsoft.com/office/drawing/2014/main" val="4287524491"/>
                  </a:ext>
                </a:extLst>
              </a:tr>
              <a:tr h="658093">
                <a:tc>
                  <a:txBody>
                    <a:bodyPr/>
                    <a:lstStyle/>
                    <a:p>
                      <a:pPr algn="l" fontAlgn="ctr"/>
                      <a:r>
                        <a:rPr lang="en-US" sz="1600" b="0">
                          <a:effectLst/>
                        </a:rPr>
                        <a:t>ViewState values are lost/cleared when new page is loaded.</a:t>
                      </a:r>
                    </a:p>
                  </a:txBody>
                  <a:tcPr marL="63500" marR="63500" marT="88900" marB="88900" anchor="ctr"/>
                </a:tc>
                <a:tc>
                  <a:txBody>
                    <a:bodyPr/>
                    <a:lstStyle/>
                    <a:p>
                      <a:pPr algn="l" fontAlgn="ctr"/>
                      <a:r>
                        <a:rPr lang="en-US" sz="1600" b="0" dirty="0" err="1">
                          <a:effectLst/>
                        </a:rPr>
                        <a:t>SessionState</a:t>
                      </a:r>
                      <a:r>
                        <a:rPr lang="en-US" sz="1600" b="0" dirty="0">
                          <a:effectLst/>
                        </a:rPr>
                        <a:t> can be cleared by programmer or user or in case of timeouts.</a:t>
                      </a:r>
                    </a:p>
                  </a:txBody>
                  <a:tcPr marL="63500" marR="63500" marT="88900" marB="88900" anchor="ctr"/>
                </a:tc>
                <a:extLst>
                  <a:ext uri="{0D108BD9-81ED-4DB2-BD59-A6C34878D82A}">
                    <a16:rowId xmlns:a16="http://schemas.microsoft.com/office/drawing/2014/main" val="3048495977"/>
                  </a:ext>
                </a:extLst>
              </a:tr>
            </a:tbl>
          </a:graphicData>
        </a:graphic>
      </p:graphicFrame>
    </p:spTree>
    <p:extLst>
      <p:ext uri="{BB962C8B-B14F-4D97-AF65-F5344CB8AC3E}">
        <p14:creationId xmlns:p14="http://schemas.microsoft.com/office/powerpoint/2010/main" val="150735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a:xfrm>
            <a:off x="458694" y="426720"/>
            <a:ext cx="10895106" cy="1325563"/>
          </a:xfrm>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features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a:xfrm>
            <a:off x="458694" y="1949450"/>
            <a:ext cx="11274612" cy="4674870"/>
          </a:xfrm>
        </p:spPr>
        <p:txBody>
          <a:bodyPr>
            <a:noAutofit/>
          </a:bodyPr>
          <a:lstStyle/>
          <a:p>
            <a:pPr algn="l">
              <a:buFont typeface="Arial" panose="020B0604020202020204" pitchFamily="34" charset="0"/>
              <a:buChar char="•"/>
            </a:pPr>
            <a:r>
              <a:rPr lang="en-US" sz="2400" b="0" i="0" dirty="0">
                <a:solidFill>
                  <a:srgbClr val="202124"/>
                </a:solidFill>
                <a:effectLst/>
                <a:latin typeface="Google Sans"/>
              </a:rPr>
              <a:t>Scripting Language. JavaScript is a lightweight scripting language made for client-side execution on the browser.</a:t>
            </a:r>
          </a:p>
          <a:p>
            <a:pPr algn="l">
              <a:buFont typeface="Arial" panose="020B0604020202020204" pitchFamily="34" charset="0"/>
              <a:buChar char="•"/>
            </a:pPr>
            <a:r>
              <a:rPr lang="en-US" sz="2400" b="0" i="0" dirty="0">
                <a:solidFill>
                  <a:srgbClr val="202124"/>
                </a:solidFill>
                <a:effectLst/>
                <a:latin typeface="Google Sans"/>
              </a:rPr>
              <a:t>Interpreter Based </a:t>
            </a:r>
          </a:p>
          <a:p>
            <a:pPr algn="l">
              <a:buFont typeface="Arial" panose="020B0604020202020204" pitchFamily="34" charset="0"/>
              <a:buChar char="•"/>
            </a:pPr>
            <a:r>
              <a:rPr lang="en-US" sz="2400" b="0" i="0" dirty="0">
                <a:solidFill>
                  <a:srgbClr val="202124"/>
                </a:solidFill>
                <a:effectLst/>
                <a:latin typeface="Google Sans"/>
              </a:rPr>
              <a:t>Event Handling</a:t>
            </a:r>
          </a:p>
          <a:p>
            <a:pPr algn="l">
              <a:buFont typeface="Arial" panose="020B0604020202020204" pitchFamily="34" charset="0"/>
              <a:buChar char="•"/>
            </a:pPr>
            <a:r>
              <a:rPr lang="en-US" sz="2400" b="0" i="0" dirty="0">
                <a:solidFill>
                  <a:srgbClr val="202124"/>
                </a:solidFill>
                <a:effectLst/>
                <a:latin typeface="Google Sans"/>
              </a:rPr>
              <a:t>Light Weight</a:t>
            </a:r>
          </a:p>
          <a:p>
            <a:pPr algn="l">
              <a:buFont typeface="Arial" panose="020B0604020202020204" pitchFamily="34" charset="0"/>
              <a:buChar char="•"/>
            </a:pPr>
            <a:r>
              <a:rPr lang="en-US" sz="2400" b="0" i="0" dirty="0">
                <a:solidFill>
                  <a:srgbClr val="202124"/>
                </a:solidFill>
                <a:effectLst/>
                <a:latin typeface="Google Sans"/>
              </a:rPr>
              <a:t>Case Sensitive</a:t>
            </a:r>
          </a:p>
          <a:p>
            <a:pPr algn="l">
              <a:buFont typeface="Arial" panose="020B0604020202020204" pitchFamily="34" charset="0"/>
              <a:buChar char="•"/>
            </a:pPr>
            <a:r>
              <a:rPr lang="en-US" sz="2400" b="0" i="0" dirty="0">
                <a:solidFill>
                  <a:srgbClr val="202124"/>
                </a:solidFill>
                <a:effectLst/>
                <a:latin typeface="Google Sans"/>
              </a:rPr>
              <a:t>Control Statements</a:t>
            </a:r>
          </a:p>
          <a:p>
            <a:pPr algn="l">
              <a:buFont typeface="Arial" panose="020B0604020202020204" pitchFamily="34" charset="0"/>
              <a:buChar char="•"/>
            </a:pPr>
            <a:r>
              <a:rPr lang="en-US" sz="2400" b="0" i="0" dirty="0">
                <a:solidFill>
                  <a:srgbClr val="202124"/>
                </a:solidFill>
                <a:effectLst/>
                <a:latin typeface="Google Sans"/>
              </a:rPr>
              <a:t>Objects as first-class citizens</a:t>
            </a:r>
          </a:p>
          <a:p>
            <a:pPr algn="l">
              <a:buFont typeface="Arial" panose="020B0604020202020204" pitchFamily="34" charset="0"/>
              <a:buChar char="•"/>
            </a:pPr>
            <a:r>
              <a:rPr lang="en-US" sz="2400" b="0" i="0" dirty="0">
                <a:solidFill>
                  <a:srgbClr val="202124"/>
                </a:solidFill>
                <a:effectLst/>
                <a:latin typeface="Google Sans"/>
              </a:rPr>
              <a:t>Functions as First-class citizens(supports functional programming)</a:t>
            </a:r>
          </a:p>
        </p:txBody>
      </p:sp>
    </p:spTree>
    <p:extLst>
      <p:ext uri="{BB962C8B-B14F-4D97-AF65-F5344CB8AC3E}">
        <p14:creationId xmlns:p14="http://schemas.microsoft.com/office/powerpoint/2010/main" val="7856524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advantage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Simple</a:t>
            </a:r>
            <a:r>
              <a:rPr lang="en-US" b="0" i="0" dirty="0">
                <a:solidFill>
                  <a:srgbClr val="000000"/>
                </a:solidFill>
                <a:effectLst/>
                <a:latin typeface="Nunito" pitchFamily="2" charset="0"/>
              </a:rPr>
              <a:t> − JavaScript is simple to comprehend and pick up. Both users and developers will find the structure to be straightforward. Additionally, it is very doable to implement, saving web developers a </a:t>
            </a:r>
            <a:r>
              <a:rPr lang="en-US" b="0" i="0" dirty="0" err="1">
                <a:solidFill>
                  <a:srgbClr val="000000"/>
                </a:solidFill>
                <a:effectLst/>
                <a:latin typeface="Nunito" pitchFamily="2" charset="0"/>
              </a:rPr>
              <a:t>tonne</a:t>
            </a:r>
            <a:r>
              <a:rPr lang="en-US" b="0" i="0" dirty="0">
                <a:solidFill>
                  <a:srgbClr val="000000"/>
                </a:solidFill>
                <a:effectLst/>
                <a:latin typeface="Nunito" pitchFamily="2" charset="0"/>
              </a:rPr>
              <a:t> of money when creating dynamic content.</a:t>
            </a:r>
          </a:p>
          <a:p>
            <a:pPr algn="just">
              <a:buFont typeface="Arial" panose="020B0604020202020204" pitchFamily="34" charset="0"/>
              <a:buChar char="•"/>
            </a:pPr>
            <a:r>
              <a:rPr lang="en-US" b="1" i="0" dirty="0">
                <a:solidFill>
                  <a:srgbClr val="000000"/>
                </a:solidFill>
                <a:effectLst/>
                <a:latin typeface="Nunito" pitchFamily="2" charset="0"/>
              </a:rPr>
              <a:t>Speed</a:t>
            </a:r>
            <a:r>
              <a:rPr lang="en-US" b="0" i="0" dirty="0">
                <a:solidFill>
                  <a:srgbClr val="000000"/>
                </a:solidFill>
                <a:effectLst/>
                <a:latin typeface="Nunito" pitchFamily="2" charset="0"/>
              </a:rPr>
              <a:t> − JavaScript is a "interpreted" language, it cuts down on the time needed for compilation in other programming languages like Java. Another client-side script is JavaScript, which accelerates </a:t>
            </a:r>
            <a:r>
              <a:rPr lang="en-US" b="0" i="0" dirty="0" err="1">
                <a:solidFill>
                  <a:srgbClr val="000000"/>
                </a:solidFill>
                <a:effectLst/>
                <a:latin typeface="Nunito" pitchFamily="2" charset="0"/>
              </a:rPr>
              <a:t>programme</a:t>
            </a:r>
            <a:r>
              <a:rPr lang="en-US" b="0" i="0" dirty="0">
                <a:solidFill>
                  <a:srgbClr val="000000"/>
                </a:solidFill>
                <a:effectLst/>
                <a:latin typeface="Nunito" pitchFamily="2" charset="0"/>
              </a:rPr>
              <a:t> execution by eliminating the wait time for server connections.</a:t>
            </a:r>
          </a:p>
          <a:p>
            <a:pPr algn="just">
              <a:buFont typeface="Arial" panose="020B0604020202020204" pitchFamily="34" charset="0"/>
              <a:buChar char="•"/>
            </a:pPr>
            <a:r>
              <a:rPr lang="en-US" b="0" i="0" dirty="0">
                <a:solidFill>
                  <a:srgbClr val="000000"/>
                </a:solidFill>
                <a:effectLst/>
                <a:latin typeface="Nunito" pitchFamily="2" charset="0"/>
              </a:rPr>
              <a:t>No matter where JavaScript is hosted, it is always run in a client environment to reduce bandwidth usage and speed up execution.</a:t>
            </a:r>
          </a:p>
          <a:p>
            <a:pPr algn="just">
              <a:buFont typeface="Arial" panose="020B0604020202020204" pitchFamily="34" charset="0"/>
              <a:buChar char="•"/>
            </a:pPr>
            <a:r>
              <a:rPr lang="en-US" b="1" i="0" dirty="0">
                <a:solidFill>
                  <a:srgbClr val="000000"/>
                </a:solidFill>
                <a:effectLst/>
                <a:latin typeface="Nunito" pitchFamily="2" charset="0"/>
              </a:rPr>
              <a:t>Interoperability</a:t>
            </a:r>
            <a:r>
              <a:rPr lang="en-US" b="0" i="0" dirty="0">
                <a:solidFill>
                  <a:srgbClr val="000000"/>
                </a:solidFill>
                <a:effectLst/>
                <a:latin typeface="Nunito" pitchFamily="2" charset="0"/>
              </a:rPr>
              <a:t> − Because JavaScript seamlessly integrates with other programming languages, many developers </a:t>
            </a:r>
            <a:r>
              <a:rPr lang="en-US" b="0" i="0" dirty="0" err="1">
                <a:solidFill>
                  <a:srgbClr val="000000"/>
                </a:solidFill>
                <a:effectLst/>
                <a:latin typeface="Nunito" pitchFamily="2" charset="0"/>
              </a:rPr>
              <a:t>favour</a:t>
            </a:r>
            <a:r>
              <a:rPr lang="en-US" b="0" i="0" dirty="0">
                <a:solidFill>
                  <a:srgbClr val="000000"/>
                </a:solidFill>
                <a:effectLst/>
                <a:latin typeface="Nunito" pitchFamily="2" charset="0"/>
              </a:rPr>
              <a:t> using it to create a variety of applications. Any webpage or the script of another programming language can contain it.</a:t>
            </a:r>
          </a:p>
          <a:p>
            <a:pPr algn="just">
              <a:buFont typeface="Arial" panose="020B0604020202020204" pitchFamily="34" charset="0"/>
              <a:buChar char="•"/>
            </a:pPr>
            <a:r>
              <a:rPr lang="en-US" b="1" i="0" dirty="0">
                <a:solidFill>
                  <a:srgbClr val="000000"/>
                </a:solidFill>
                <a:effectLst/>
                <a:latin typeface="Nunito" pitchFamily="2" charset="0"/>
              </a:rPr>
              <a:t>Server Load</a:t>
            </a:r>
            <a:r>
              <a:rPr lang="en-US" b="0" i="0" dirty="0">
                <a:solidFill>
                  <a:srgbClr val="000000"/>
                </a:solidFill>
                <a:effectLst/>
                <a:latin typeface="Nunito" pitchFamily="2" charset="0"/>
              </a:rPr>
              <a:t> − Data validation can be done within the browser itself rather than being forwarded to the server because JavaScript is client-side. The entire website does not need to be reloaded in the event of any discrepancy. Only the chosen area of the page is updated by the browser.</a:t>
            </a:r>
          </a:p>
        </p:txBody>
      </p:sp>
    </p:spTree>
    <p:extLst>
      <p:ext uri="{BB962C8B-B14F-4D97-AF65-F5344CB8AC3E}">
        <p14:creationId xmlns:p14="http://schemas.microsoft.com/office/powerpoint/2010/main" val="26289585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disadvantages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Cannot Debug</a:t>
            </a:r>
            <a:r>
              <a:rPr lang="en-US" b="0" i="0" dirty="0">
                <a:solidFill>
                  <a:srgbClr val="000000"/>
                </a:solidFill>
                <a:effectLst/>
                <a:latin typeface="Nunito" pitchFamily="2" charset="0"/>
              </a:rPr>
              <a:t> − Although some HTML editors allow for debugging, they are not as effective as editors for C or C++. Additionally, the developer has a difficult time figuring out the issue because the browser doesn't display any errors.</a:t>
            </a:r>
          </a:p>
          <a:p>
            <a:pPr algn="just">
              <a:buFont typeface="Arial" panose="020B0604020202020204" pitchFamily="34" charset="0"/>
              <a:buChar char="•"/>
            </a:pPr>
            <a:r>
              <a:rPr lang="en-US" b="1" i="0" dirty="0">
                <a:solidFill>
                  <a:srgbClr val="000000"/>
                </a:solidFill>
                <a:effectLst/>
                <a:latin typeface="Nunito" pitchFamily="2" charset="0"/>
              </a:rPr>
              <a:t>Unexpected stop of rendering</a:t>
            </a:r>
            <a:r>
              <a:rPr lang="en-US" b="0" i="0" dirty="0">
                <a:solidFill>
                  <a:srgbClr val="000000"/>
                </a:solidFill>
                <a:effectLst/>
                <a:latin typeface="Nunito" pitchFamily="2" charset="0"/>
              </a:rPr>
              <a:t> − The website's entire JavaScript code can stop rendering due to a single error in the code. It appears to the user as though JavaScript is absent. The browsers, however, are very forgiving of these mistakes.</a:t>
            </a:r>
          </a:p>
          <a:p>
            <a:pPr algn="just">
              <a:buFont typeface="Arial" panose="020B0604020202020204" pitchFamily="34" charset="0"/>
              <a:buChar char="•"/>
            </a:pPr>
            <a:r>
              <a:rPr lang="en-US" b="1" i="0" dirty="0">
                <a:solidFill>
                  <a:srgbClr val="000000"/>
                </a:solidFill>
                <a:effectLst/>
                <a:latin typeface="Nunito" pitchFamily="2" charset="0"/>
              </a:rPr>
              <a:t>Client-side Security</a:t>
            </a:r>
            <a:r>
              <a:rPr lang="en-US" b="0" i="0" dirty="0">
                <a:solidFill>
                  <a:srgbClr val="000000"/>
                </a:solidFill>
                <a:effectLst/>
                <a:latin typeface="Nunito" pitchFamily="2" charset="0"/>
              </a:rPr>
              <a:t> − The user can see the JavaScript code; it could be misused by others. These actions might involve using the source code anonymously. Additionally, it is very simple to insert code into the website that impair the security of data transmitted via the website.</a:t>
            </a:r>
          </a:p>
          <a:p>
            <a:pPr algn="just">
              <a:buFont typeface="Arial" panose="020B0604020202020204" pitchFamily="34" charset="0"/>
              <a:buChar char="•"/>
            </a:pPr>
            <a:r>
              <a:rPr lang="en-US" b="1" i="0" dirty="0">
                <a:solidFill>
                  <a:srgbClr val="000000"/>
                </a:solidFill>
                <a:effectLst/>
                <a:latin typeface="Nunito" pitchFamily="2" charset="0"/>
              </a:rPr>
              <a:t>Inheritance</a:t>
            </a:r>
            <a:r>
              <a:rPr lang="en-US" b="0" i="0" dirty="0">
                <a:solidFill>
                  <a:srgbClr val="000000"/>
                </a:solidFill>
                <a:effectLst/>
                <a:latin typeface="Nunito" pitchFamily="2" charset="0"/>
              </a:rPr>
              <a:t> − JavaScript does not support multiple inheritance; only one inheritance is supported. This property of object-oriented languages might be necessary for some </a:t>
            </a:r>
            <a:r>
              <a:rPr lang="en-US" b="0" i="0" dirty="0" err="1">
                <a:solidFill>
                  <a:srgbClr val="000000"/>
                </a:solidFill>
                <a:effectLst/>
                <a:latin typeface="Nunito" pitchFamily="2" charset="0"/>
              </a:rPr>
              <a:t>programmes</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Browser Support</a:t>
            </a:r>
            <a:r>
              <a:rPr lang="en-US" b="0" i="0" dirty="0">
                <a:solidFill>
                  <a:srgbClr val="000000"/>
                </a:solidFill>
                <a:effectLst/>
                <a:latin typeface="Nunito" pitchFamily="2" charset="0"/>
              </a:rPr>
              <a:t> − Depending on the browser, JavaScript is interpreted differently. Therefore, before publication, the code needs to run on various platforms. We also need to check the older browsers because some new functions are not supported by them.</a:t>
            </a:r>
          </a:p>
        </p:txBody>
      </p:sp>
    </p:spTree>
    <p:extLst>
      <p:ext uri="{BB962C8B-B14F-4D97-AF65-F5344CB8AC3E}">
        <p14:creationId xmlns:p14="http://schemas.microsoft.com/office/powerpoint/2010/main" val="6874619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DOM? What is the use of document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normAutofit/>
          </a:bodyPr>
          <a:lstStyle/>
          <a:p>
            <a:r>
              <a:rPr lang="en-US" sz="2400" b="0" i="0" dirty="0">
                <a:solidFill>
                  <a:srgbClr val="273239"/>
                </a:solidFill>
                <a:effectLst/>
                <a:latin typeface="Nunito" pitchFamily="2" charset="0"/>
              </a:rPr>
              <a:t>The Document Object Model (DOM) is a </a:t>
            </a:r>
            <a:r>
              <a:rPr lang="en-US" sz="2400" b="1" i="1" dirty="0">
                <a:solidFill>
                  <a:srgbClr val="273239"/>
                </a:solidFill>
                <a:effectLst/>
                <a:latin typeface="Nunito" pitchFamily="2" charset="0"/>
              </a:rPr>
              <a:t>programming interface</a:t>
            </a:r>
            <a:r>
              <a:rPr lang="en-US" sz="2400" b="0" i="0" dirty="0">
                <a:solidFill>
                  <a:srgbClr val="273239"/>
                </a:solidFill>
                <a:effectLst/>
                <a:latin typeface="Nunito" pitchFamily="2" charset="0"/>
              </a:rPr>
              <a:t> for </a:t>
            </a:r>
            <a:r>
              <a:rPr lang="en-US" sz="2400" b="1" i="0" dirty="0">
                <a:solidFill>
                  <a:srgbClr val="273239"/>
                </a:solidFill>
                <a:effectLst/>
                <a:latin typeface="Nunito" pitchFamily="2" charset="0"/>
              </a:rPr>
              <a:t>HTML(</a:t>
            </a:r>
            <a:r>
              <a:rPr lang="en-US" sz="2400" b="1" i="0" dirty="0" err="1">
                <a:solidFill>
                  <a:srgbClr val="273239"/>
                </a:solidFill>
                <a:effectLst/>
                <a:latin typeface="Nunito" pitchFamily="2" charset="0"/>
              </a:rPr>
              <a:t>HyperText</a:t>
            </a:r>
            <a:r>
              <a:rPr lang="en-US" sz="2400" b="1" i="0" dirty="0">
                <a:solidFill>
                  <a:srgbClr val="273239"/>
                </a:solidFill>
                <a:effectLst/>
                <a:latin typeface="Nunito" pitchFamily="2" charset="0"/>
              </a:rPr>
              <a:t> Markup Language)</a:t>
            </a:r>
            <a:r>
              <a:rPr lang="en-US" sz="2400" b="0" i="0" dirty="0">
                <a:solidFill>
                  <a:srgbClr val="273239"/>
                </a:solidFill>
                <a:effectLst/>
                <a:latin typeface="Nunito" pitchFamily="2" charset="0"/>
              </a:rPr>
              <a:t> and </a:t>
            </a:r>
            <a:r>
              <a:rPr lang="en-US" sz="2400" b="1" i="0" dirty="0">
                <a:solidFill>
                  <a:srgbClr val="273239"/>
                </a:solidFill>
                <a:effectLst/>
                <a:latin typeface="Nunito" pitchFamily="2" charset="0"/>
              </a:rPr>
              <a:t>XML</a:t>
            </a:r>
            <a:r>
              <a:rPr lang="en-US" sz="2400" b="0" i="0" dirty="0">
                <a:solidFill>
                  <a:srgbClr val="273239"/>
                </a:solidFill>
                <a:effectLst/>
                <a:latin typeface="Nunito" pitchFamily="2" charset="0"/>
              </a:rPr>
              <a:t>(Extensible markup language) documents. It defines the </a:t>
            </a:r>
            <a:r>
              <a:rPr lang="en-US" sz="2400" b="1" i="0" dirty="0">
                <a:solidFill>
                  <a:srgbClr val="273239"/>
                </a:solidFill>
                <a:effectLst/>
                <a:latin typeface="Nunito" pitchFamily="2" charset="0"/>
              </a:rPr>
              <a:t>logical structure</a:t>
            </a:r>
            <a:r>
              <a:rPr lang="en-US" sz="2400" b="0" i="0" dirty="0">
                <a:solidFill>
                  <a:srgbClr val="273239"/>
                </a:solidFill>
                <a:effectLst/>
                <a:latin typeface="Nunito" pitchFamily="2" charset="0"/>
              </a:rPr>
              <a:t> of documents and the way a document is accessed and manipulated.</a:t>
            </a:r>
            <a:endParaRPr lang="en-IN" sz="2400" dirty="0"/>
          </a:p>
        </p:txBody>
      </p:sp>
    </p:spTree>
    <p:extLst>
      <p:ext uri="{BB962C8B-B14F-4D97-AF65-F5344CB8AC3E}">
        <p14:creationId xmlns:p14="http://schemas.microsoft.com/office/powerpoint/2010/main" val="26597839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window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normAutofit/>
          </a:bodyPr>
          <a:lstStyle/>
          <a:p>
            <a:r>
              <a:rPr lang="en-US" sz="2400" i="0" dirty="0">
                <a:solidFill>
                  <a:srgbClr val="202124"/>
                </a:solidFill>
                <a:effectLst/>
                <a:latin typeface="Google Sans"/>
              </a:rPr>
              <a:t>The window object is supported by all browsers. It represents the browser's window. All global JavaScript objects, functions, and variables automatically become members of the window object. Global variables are properties of the window object.</a:t>
            </a:r>
          </a:p>
          <a:p>
            <a:pPr lvl="1"/>
            <a:r>
              <a:rPr lang="en-US" sz="2000" dirty="0" err="1"/>
              <a:t>window.open</a:t>
            </a:r>
            <a:r>
              <a:rPr lang="en-US" sz="2000" dirty="0"/>
              <a:t>() - open a new window</a:t>
            </a:r>
          </a:p>
          <a:p>
            <a:pPr lvl="1"/>
            <a:r>
              <a:rPr lang="en-US" sz="2000" dirty="0" err="1"/>
              <a:t>window.close</a:t>
            </a:r>
            <a:r>
              <a:rPr lang="en-US" sz="2000" dirty="0"/>
              <a:t>() - close the current window</a:t>
            </a:r>
          </a:p>
          <a:p>
            <a:pPr lvl="1"/>
            <a:r>
              <a:rPr lang="en-US" sz="2000" dirty="0" err="1"/>
              <a:t>window.moveTo</a:t>
            </a:r>
            <a:r>
              <a:rPr lang="en-US" sz="2000" dirty="0"/>
              <a:t>() - move the current window</a:t>
            </a:r>
          </a:p>
          <a:p>
            <a:pPr lvl="1"/>
            <a:r>
              <a:rPr lang="en-US" sz="2000" dirty="0" err="1"/>
              <a:t>window.resizeTo</a:t>
            </a:r>
            <a:r>
              <a:rPr lang="en-US" sz="2000" dirty="0"/>
              <a:t>() - resize the current window</a:t>
            </a:r>
          </a:p>
          <a:p>
            <a:pPr lvl="1"/>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w = </a:t>
            </a:r>
            <a:r>
              <a:rPr lang="en-IN" sz="1200" b="0" i="0" dirty="0" err="1">
                <a:solidFill>
                  <a:srgbClr val="000000"/>
                </a:solidFill>
                <a:effectLst/>
                <a:latin typeface="Consolas" panose="020B0609020204030204" pitchFamily="49" charset="0"/>
              </a:rPr>
              <a:t>window.innerWidth</a:t>
            </a:r>
            <a:r>
              <a:rPr lang="en-IN" sz="1200" b="0" i="0" dirty="0">
                <a:solidFill>
                  <a:srgbClr val="000000"/>
                </a:solidFill>
                <a:effectLst/>
                <a:latin typeface="Consolas" panose="020B0609020204030204" pitchFamily="49" charset="0"/>
              </a:rPr>
              <a:t>;</a:t>
            </a:r>
            <a:br>
              <a:rPr lang="en-IN" sz="1200" dirty="0"/>
            </a:br>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h = </a:t>
            </a:r>
            <a:r>
              <a:rPr lang="en-IN" sz="1200" b="0" i="0" dirty="0" err="1">
                <a:solidFill>
                  <a:srgbClr val="000000"/>
                </a:solidFill>
                <a:effectLst/>
                <a:latin typeface="Consolas" panose="020B0609020204030204" pitchFamily="49" charset="0"/>
              </a:rPr>
              <a:t>window.innerHeight</a:t>
            </a:r>
            <a:r>
              <a:rPr lang="en-IN" sz="1200" b="0" i="0" dirty="0">
                <a:solidFill>
                  <a:srgbClr val="000000"/>
                </a:solidFill>
                <a:effectLst/>
                <a:latin typeface="Consolas" panose="020B0609020204030204" pitchFamily="49" charset="0"/>
              </a:rPr>
              <a:t>;</a:t>
            </a:r>
            <a:endParaRPr lang="en-US" sz="2000" b="0" i="0" dirty="0">
              <a:solidFill>
                <a:srgbClr val="000000"/>
              </a:solidFill>
              <a:effectLst/>
              <a:latin typeface="Consolas" panose="020B0609020204030204" pitchFamily="49" charset="0"/>
            </a:endParaRPr>
          </a:p>
          <a:p>
            <a:pPr lvl="1"/>
            <a:r>
              <a:rPr lang="en-IN" sz="1200" b="0" i="0" dirty="0" err="1">
                <a:solidFill>
                  <a:srgbClr val="000000"/>
                </a:solidFill>
                <a:effectLst/>
                <a:latin typeface="Consolas" panose="020B0609020204030204" pitchFamily="49" charset="0"/>
              </a:rPr>
              <a:t>window.document.getElementById</a:t>
            </a:r>
            <a:r>
              <a:rPr lang="en-IN" sz="1200" b="0" i="0" dirty="0">
                <a:solidFill>
                  <a:srgbClr val="000000"/>
                </a:solidFill>
                <a:effectLst/>
                <a:latin typeface="Consolas" panose="020B0609020204030204" pitchFamily="49" charset="0"/>
              </a:rPr>
              <a:t>(</a:t>
            </a:r>
            <a:r>
              <a:rPr lang="en-IN" sz="1200" b="0" i="0" dirty="0">
                <a:solidFill>
                  <a:srgbClr val="A52A2A"/>
                </a:solidFill>
                <a:effectLst/>
                <a:latin typeface="Consolas" panose="020B0609020204030204" pitchFamily="49" charset="0"/>
              </a:rPr>
              <a:t>"header"</a:t>
            </a:r>
            <a:r>
              <a:rPr lang="en-IN" sz="12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295757816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history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a:xfrm>
            <a:off x="458694" y="1949450"/>
            <a:ext cx="11274612" cy="4542790"/>
          </a:xfrm>
        </p:spPr>
        <p:txBody>
          <a:bodyPr>
            <a:normAutofit fontScale="62500" lnSpcReduction="20000"/>
          </a:bodyPr>
          <a:lstStyle/>
          <a:p>
            <a:r>
              <a:rPr lang="en-US" sz="2900" b="0" i="0" dirty="0">
                <a:solidFill>
                  <a:srgbClr val="273239"/>
                </a:solidFill>
                <a:effectLst/>
                <a:latin typeface="Nunito" pitchFamily="2" charset="0"/>
              </a:rPr>
              <a:t>The JavaScript </a:t>
            </a:r>
            <a:r>
              <a:rPr lang="en-US" sz="2900" b="1" i="0" dirty="0">
                <a:solidFill>
                  <a:srgbClr val="273239"/>
                </a:solidFill>
                <a:effectLst/>
                <a:latin typeface="Nunito" pitchFamily="2" charset="0"/>
              </a:rPr>
              <a:t>History object</a:t>
            </a:r>
            <a:r>
              <a:rPr lang="en-US" sz="2900" b="0" i="0" dirty="0">
                <a:solidFill>
                  <a:srgbClr val="273239"/>
                </a:solidFill>
                <a:effectLst/>
                <a:latin typeface="Nunito" pitchFamily="2" charset="0"/>
              </a:rPr>
              <a:t> contains the browser’s history. First of all, the </a:t>
            </a:r>
            <a:r>
              <a:rPr lang="en-US" sz="2900" b="1" i="0" dirty="0">
                <a:solidFill>
                  <a:srgbClr val="273239"/>
                </a:solidFill>
                <a:effectLst/>
                <a:latin typeface="Nunito" pitchFamily="2" charset="0"/>
              </a:rPr>
              <a:t>window</a:t>
            </a:r>
            <a:r>
              <a:rPr lang="en-US" sz="2900" b="0" i="0" dirty="0">
                <a:solidFill>
                  <a:srgbClr val="273239"/>
                </a:solidFill>
                <a:effectLst/>
                <a:latin typeface="Nunito" pitchFamily="2" charset="0"/>
              </a:rPr>
              <a:t> part can be removed from </a:t>
            </a:r>
            <a:r>
              <a:rPr lang="en-US" sz="2900" b="0" i="1" dirty="0" err="1">
                <a:solidFill>
                  <a:srgbClr val="273239"/>
                </a:solidFill>
                <a:effectLst/>
                <a:latin typeface="Nunito" pitchFamily="2" charset="0"/>
              </a:rPr>
              <a:t>window.history</a:t>
            </a:r>
            <a:r>
              <a:rPr lang="en-US" sz="2900" b="0" i="0" dirty="0">
                <a:solidFill>
                  <a:srgbClr val="273239"/>
                </a:solidFill>
                <a:effectLst/>
                <a:latin typeface="Nunito" pitchFamily="2" charset="0"/>
              </a:rPr>
              <a:t> just using the </a:t>
            </a:r>
            <a:r>
              <a:rPr lang="en-US" sz="2900" b="1" i="0" dirty="0">
                <a:solidFill>
                  <a:srgbClr val="273239"/>
                </a:solidFill>
                <a:effectLst/>
                <a:latin typeface="Nunito" pitchFamily="2" charset="0"/>
              </a:rPr>
              <a:t>history</a:t>
            </a:r>
            <a:r>
              <a:rPr lang="en-US" sz="2900" b="0" i="0" dirty="0">
                <a:solidFill>
                  <a:srgbClr val="273239"/>
                </a:solidFill>
                <a:effectLst/>
                <a:latin typeface="Nunito" pitchFamily="2" charset="0"/>
              </a:rPr>
              <a:t> object alone works fine. The JS history object contains an array of URLs visited by the user. By using the history object, you can load </a:t>
            </a:r>
            <a:r>
              <a:rPr lang="en-US" sz="2900" b="1" i="0" dirty="0">
                <a:solidFill>
                  <a:srgbClr val="273239"/>
                </a:solidFill>
                <a:effectLst/>
                <a:latin typeface="Nunito" pitchFamily="2" charset="0"/>
              </a:rPr>
              <a:t>previous</a:t>
            </a:r>
            <a:r>
              <a:rPr lang="en-US" sz="2900" b="0" i="0" dirty="0">
                <a:solidFill>
                  <a:srgbClr val="273239"/>
                </a:solidFill>
                <a:effectLst/>
                <a:latin typeface="Nunito" pitchFamily="2" charset="0"/>
              </a:rPr>
              <a:t>, </a:t>
            </a:r>
            <a:r>
              <a:rPr lang="en-US" sz="2900" b="1" i="0" dirty="0">
                <a:solidFill>
                  <a:srgbClr val="273239"/>
                </a:solidFill>
                <a:effectLst/>
                <a:latin typeface="Nunito" pitchFamily="2" charset="0"/>
              </a:rPr>
              <a:t>forward</a:t>
            </a:r>
            <a:r>
              <a:rPr lang="en-US" sz="2900" b="0" i="0" dirty="0">
                <a:solidFill>
                  <a:srgbClr val="273239"/>
                </a:solidFill>
                <a:effectLst/>
                <a:latin typeface="Nunito" pitchFamily="2" charset="0"/>
              </a:rPr>
              <a:t>, or any particular page using various methods. </a:t>
            </a:r>
          </a:p>
          <a:p>
            <a:pPr algn="just" fontAlgn="base"/>
            <a:r>
              <a:rPr lang="en-US" sz="3200" b="1" i="0" dirty="0">
                <a:solidFill>
                  <a:srgbClr val="273239"/>
                </a:solidFill>
                <a:effectLst/>
                <a:latin typeface="Nunito" pitchFamily="2" charset="0"/>
              </a:rPr>
              <a:t>JavaScript history object Methods:</a:t>
            </a:r>
            <a:endParaRPr lang="en-US" sz="3200" b="0" i="0" dirty="0">
              <a:solidFill>
                <a:srgbClr val="273239"/>
              </a:solidFill>
              <a:effectLst/>
              <a:latin typeface="Nunito" pitchFamily="2" charset="0"/>
            </a:endParaRPr>
          </a:p>
          <a:p>
            <a:pPr lvl="1" algn="just" fontAlgn="base"/>
            <a:r>
              <a:rPr lang="en-US" sz="2900" b="1" i="0" u="sng" dirty="0">
                <a:solidFill>
                  <a:srgbClr val="273239"/>
                </a:solidFill>
                <a:effectLst/>
                <a:latin typeface="Nunito" pitchFamily="2" charset="0"/>
                <a:hlinkClick r:id="rId2"/>
              </a:rPr>
              <a:t>forward():</a:t>
            </a:r>
            <a:r>
              <a:rPr lang="en-US" sz="2900" b="0" i="0" dirty="0">
                <a:solidFill>
                  <a:srgbClr val="273239"/>
                </a:solidFill>
                <a:effectLst/>
                <a:latin typeface="Nunito" pitchFamily="2" charset="0"/>
              </a:rPr>
              <a:t> It loads the next page. Provides the same effect as clicking back in the browser.</a:t>
            </a:r>
          </a:p>
          <a:p>
            <a:pPr lvl="1" algn="just" fontAlgn="base"/>
            <a:r>
              <a:rPr lang="en-US" sz="2900" b="1" i="0" u="sng" dirty="0">
                <a:solidFill>
                  <a:srgbClr val="273239"/>
                </a:solidFill>
                <a:effectLst/>
                <a:latin typeface="Nunito" pitchFamily="2" charset="0"/>
                <a:hlinkClick r:id="rId3"/>
              </a:rPr>
              <a:t>back():</a:t>
            </a:r>
            <a:r>
              <a:rPr lang="en-US" sz="2900" b="0" i="0" dirty="0">
                <a:solidFill>
                  <a:srgbClr val="273239"/>
                </a:solidFill>
                <a:effectLst/>
                <a:latin typeface="Nunito" pitchFamily="2" charset="0"/>
              </a:rPr>
              <a:t> It loads the previous page. Provides the same effect as clicking forward in the browser.</a:t>
            </a:r>
          </a:p>
          <a:p>
            <a:pPr lvl="1" algn="just" fontAlgn="base"/>
            <a:r>
              <a:rPr lang="en-US" sz="2900" b="1" i="0" u="sng" dirty="0">
                <a:solidFill>
                  <a:srgbClr val="273239"/>
                </a:solidFill>
                <a:effectLst/>
                <a:latin typeface="Nunito" pitchFamily="2" charset="0"/>
                <a:hlinkClick r:id="rId4"/>
              </a:rPr>
              <a:t>go():</a:t>
            </a:r>
            <a:r>
              <a:rPr lang="en-US" sz="2900" b="0" i="0" dirty="0">
                <a:solidFill>
                  <a:srgbClr val="273239"/>
                </a:solidFill>
                <a:effectLst/>
                <a:latin typeface="Nunito" pitchFamily="2" charset="0"/>
              </a:rPr>
              <a:t> It loads the given page number in the browser. </a:t>
            </a:r>
            <a:r>
              <a:rPr lang="en-US" sz="2900" b="1" i="0" dirty="0" err="1">
                <a:solidFill>
                  <a:srgbClr val="273239"/>
                </a:solidFill>
                <a:effectLst/>
                <a:latin typeface="Nunito" pitchFamily="2" charset="0"/>
              </a:rPr>
              <a:t>history.go</a:t>
            </a:r>
            <a:r>
              <a:rPr lang="en-US" sz="2900" b="1" i="0" dirty="0">
                <a:solidFill>
                  <a:srgbClr val="273239"/>
                </a:solidFill>
                <a:effectLst/>
                <a:latin typeface="Nunito" pitchFamily="2" charset="0"/>
              </a:rPr>
              <a:t>(distance)</a:t>
            </a:r>
            <a:r>
              <a:rPr lang="en-US" sz="2900" b="0" i="0" dirty="0">
                <a:solidFill>
                  <a:srgbClr val="273239"/>
                </a:solidFill>
                <a:effectLst/>
                <a:latin typeface="Nunito" pitchFamily="2" charset="0"/>
              </a:rPr>
              <a:t> function provides the same effect as pressing the back or forward button in your browser and specifying the page exactly that you want to load.</a:t>
            </a:r>
          </a:p>
          <a:p>
            <a:r>
              <a:rPr lang="en-US" sz="3200" dirty="0">
                <a:solidFill>
                  <a:srgbClr val="273239"/>
                </a:solidFill>
                <a:latin typeface="Nunito" pitchFamily="2" charset="0"/>
              </a:rPr>
              <a:t>Example:-</a:t>
            </a:r>
            <a:endParaRPr lang="en-US" sz="3200" b="0" i="0" dirty="0">
              <a:solidFill>
                <a:srgbClr val="273239"/>
              </a:solidFill>
              <a:effectLst/>
              <a:latin typeface="Nunito" pitchFamily="2" charset="0"/>
            </a:endParaRPr>
          </a:p>
          <a:p>
            <a:pPr marL="457200" lvl="1" indent="0">
              <a:buNone/>
            </a:pPr>
            <a:r>
              <a:rPr lang="en-US" sz="2900" dirty="0"/>
              <a:t>function </a:t>
            </a:r>
            <a:r>
              <a:rPr lang="en-US" sz="2900" dirty="0" err="1"/>
              <a:t>previousPage</a:t>
            </a:r>
            <a:r>
              <a:rPr lang="en-US" sz="2900" dirty="0"/>
              <a:t>() {</a:t>
            </a:r>
          </a:p>
          <a:p>
            <a:pPr marL="457200" lvl="1" indent="0">
              <a:buNone/>
            </a:pPr>
            <a:r>
              <a:rPr lang="en-US" sz="2900" dirty="0"/>
              <a:t>        </a:t>
            </a:r>
            <a:r>
              <a:rPr lang="en-US" sz="2900" dirty="0" err="1"/>
              <a:t>window.history.back</a:t>
            </a:r>
            <a:r>
              <a:rPr lang="en-US" sz="2900" dirty="0"/>
              <a:t>();</a:t>
            </a:r>
          </a:p>
          <a:p>
            <a:pPr marL="457200" lvl="1" indent="0">
              <a:buNone/>
            </a:pPr>
            <a:r>
              <a:rPr lang="en-US" sz="2900" dirty="0"/>
              <a:t>    }</a:t>
            </a:r>
            <a:endParaRPr lang="en-IN" sz="2900" dirty="0"/>
          </a:p>
        </p:txBody>
      </p:sp>
    </p:spTree>
    <p:extLst>
      <p:ext uri="{BB962C8B-B14F-4D97-AF65-F5344CB8AC3E}">
        <p14:creationId xmlns:p14="http://schemas.microsoft.com/office/powerpoint/2010/main" val="38917581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normAutofit/>
          </a:bodyPr>
          <a:lstStyle/>
          <a:p>
            <a:r>
              <a:rPr lang="en-IN" sz="3200" dirty="0">
                <a:solidFill>
                  <a:schemeClr val="accent4">
                    <a:lumMod val="75000"/>
                  </a:schemeClr>
                </a:solidFill>
              </a:rPr>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800" b="0" i="0" dirty="0">
                <a:effectLst/>
                <a:latin typeface="arial" panose="020B0604020202020204" pitchFamily="34" charset="0"/>
              </a:rPr>
              <a:t>let and const keywords :</a:t>
            </a:r>
          </a:p>
          <a:p>
            <a:pPr>
              <a:buFont typeface="Arial" panose="020B0604020202020204" pitchFamily="34" charset="0"/>
              <a:buChar char="•"/>
            </a:pPr>
            <a:r>
              <a:rPr lang="en-US" sz="2800" b="0" i="0" dirty="0">
                <a:effectLst/>
                <a:latin typeface="arial" panose="020B0604020202020204" pitchFamily="34" charset="0"/>
              </a:rPr>
              <a:t>Arrow Functions.</a:t>
            </a:r>
          </a:p>
          <a:p>
            <a:pPr>
              <a:buFont typeface="Arial" panose="020B0604020202020204" pitchFamily="34" charset="0"/>
              <a:buChar char="•"/>
            </a:pPr>
            <a:r>
              <a:rPr lang="en-US" sz="2800" b="0" i="0" dirty="0">
                <a:effectLst/>
                <a:latin typeface="arial" panose="020B0604020202020204" pitchFamily="34" charset="0"/>
              </a:rPr>
              <a:t>Multi-line Strings(``).</a:t>
            </a:r>
          </a:p>
          <a:p>
            <a:pPr>
              <a:buFont typeface="Arial" panose="020B0604020202020204" pitchFamily="34" charset="0"/>
              <a:buChar char="•"/>
            </a:pPr>
            <a:r>
              <a:rPr lang="en-US" sz="2800" b="0" i="0" dirty="0">
                <a:effectLst/>
                <a:latin typeface="arial" panose="020B0604020202020204" pitchFamily="34" charset="0"/>
              </a:rPr>
              <a:t>Default Parameters.</a:t>
            </a:r>
          </a:p>
          <a:p>
            <a:pPr>
              <a:buFont typeface="Arial" panose="020B0604020202020204" pitchFamily="34" charset="0"/>
              <a:buChar char="•"/>
            </a:pPr>
            <a:r>
              <a:rPr lang="en-US" sz="2800" b="0" i="0" dirty="0">
                <a:effectLst/>
                <a:latin typeface="arial" panose="020B0604020202020204" pitchFamily="34" charset="0"/>
              </a:rPr>
              <a:t>Template Literals.</a:t>
            </a:r>
          </a:p>
          <a:p>
            <a:pPr>
              <a:buFont typeface="Arial" panose="020B0604020202020204" pitchFamily="34" charset="0"/>
              <a:buChar char="•"/>
            </a:pPr>
            <a:r>
              <a:rPr lang="en-US" sz="2800" b="0" i="0" dirty="0" err="1">
                <a:effectLst/>
                <a:latin typeface="arial" panose="020B0604020202020204" pitchFamily="34" charset="0"/>
              </a:rPr>
              <a:t>Destructuring</a:t>
            </a:r>
            <a:r>
              <a:rPr lang="en-US" sz="2800" b="0" i="0" dirty="0">
                <a:effectLst/>
                <a:latin typeface="arial" panose="020B0604020202020204" pitchFamily="34" charset="0"/>
              </a:rPr>
              <a:t> Assignment.</a:t>
            </a:r>
          </a:p>
          <a:p>
            <a:pPr>
              <a:buFont typeface="Arial" panose="020B0604020202020204" pitchFamily="34" charset="0"/>
              <a:buChar char="•"/>
            </a:pPr>
            <a:r>
              <a:rPr lang="en-US" sz="2800" b="0" i="0" dirty="0">
                <a:effectLst/>
                <a:latin typeface="arial" panose="020B0604020202020204" pitchFamily="34" charset="0"/>
              </a:rPr>
              <a:t>Enhanced Object Literals.</a:t>
            </a:r>
          </a:p>
          <a:p>
            <a:pPr>
              <a:buFont typeface="Arial" panose="020B0604020202020204" pitchFamily="34" charset="0"/>
              <a:buChar char="•"/>
            </a:pPr>
            <a:r>
              <a:rPr lang="en-US" sz="2800" b="0" i="0" dirty="0">
                <a:effectLst/>
                <a:latin typeface="arial" panose="020B0604020202020204" pitchFamily="34" charset="0"/>
              </a:rPr>
              <a:t>Promises.</a:t>
            </a:r>
          </a:p>
          <a:p>
            <a:endParaRPr lang="en-IN" sz="2800" dirty="0"/>
          </a:p>
          <a:p>
            <a:endParaRPr lang="en-IN" dirty="0"/>
          </a:p>
        </p:txBody>
      </p:sp>
    </p:spTree>
    <p:extLst>
      <p:ext uri="{BB962C8B-B14F-4D97-AF65-F5344CB8AC3E}">
        <p14:creationId xmlns:p14="http://schemas.microsoft.com/office/powerpoint/2010/main" val="266533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CC9D-913A-57AD-C572-0D5A4B546B05}"/>
              </a:ext>
            </a:extLst>
          </p:cNvPr>
          <p:cNvSpPr>
            <a:spLocks noGrp="1"/>
          </p:cNvSpPr>
          <p:nvPr>
            <p:ph type="title"/>
          </p:nvPr>
        </p:nvSpPr>
        <p:spPr/>
        <p:txBody>
          <a:bodyPr>
            <a:normAutofit/>
          </a:bodyPr>
          <a:lstStyle/>
          <a:p>
            <a:r>
              <a:rPr lang="en-IN" sz="3200" u="sng" dirty="0">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 </a:t>
            </a:r>
            <a:r>
              <a:rPr lang="en-IN" sz="3200" u="sng" dirty="0" err="1">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a:t>
            </a:r>
            <a:r>
              <a:rPr lang="en-IN" sz="3200" u="sng" dirty="0" err="1">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 Why do we need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72ED2F2-2A16-5CF4-E0DA-7C6F139CF223}"/>
              </a:ext>
            </a:extLst>
          </p:cNvPr>
          <p:cNvSpPr>
            <a:spLocks noGrp="1"/>
          </p:cNvSpPr>
          <p:nvPr>
            <p:ph idx="1"/>
          </p:nvPr>
        </p:nvSpPr>
        <p:spPr/>
        <p:txBody>
          <a:bodyPr>
            <a:normAutofit/>
          </a:bodyPr>
          <a:lstStyle/>
          <a:p>
            <a:r>
              <a:rPr lang="en-US" sz="2400" dirty="0"/>
              <a:t>A callback is a function passed as an argument to another function.</a:t>
            </a:r>
          </a:p>
          <a:p>
            <a:r>
              <a:rPr lang="en-US" sz="2400" dirty="0"/>
              <a:t>This technique allows a function to call another function.</a:t>
            </a:r>
          </a:p>
          <a:p>
            <a:r>
              <a:rPr lang="en-US" sz="2400" dirty="0"/>
              <a:t>A callback function can run after another function has finished.</a:t>
            </a:r>
            <a:endParaRPr lang="en-IN" sz="2400" dirty="0"/>
          </a:p>
        </p:txBody>
      </p:sp>
    </p:spTree>
    <p:extLst>
      <p:ext uri="{BB962C8B-B14F-4D97-AF65-F5344CB8AC3E}">
        <p14:creationId xmlns:p14="http://schemas.microsoft.com/office/powerpoint/2010/main" val="39826506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double exclamation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normAutofit/>
          </a:bodyPr>
          <a:lstStyle/>
          <a:p>
            <a:r>
              <a:rPr lang="en-US" sz="2400" b="0" i="0" dirty="0">
                <a:solidFill>
                  <a:srgbClr val="1F2328"/>
                </a:solidFill>
                <a:effectLst/>
                <a:latin typeface="-apple-system"/>
              </a:rPr>
              <a:t>The double exclamation or negation(!!) ensures the resulting type is a </a:t>
            </a:r>
            <a:r>
              <a:rPr lang="en-US" sz="2400" b="0" i="0" dirty="0" err="1">
                <a:solidFill>
                  <a:srgbClr val="1F2328"/>
                </a:solidFill>
                <a:effectLst/>
                <a:latin typeface="-apple-system"/>
              </a:rPr>
              <a:t>boolean</a:t>
            </a:r>
            <a:r>
              <a:rPr lang="en-US" sz="2400" b="0" i="0" dirty="0">
                <a:solidFill>
                  <a:srgbClr val="1F2328"/>
                </a:solidFill>
                <a:effectLst/>
                <a:latin typeface="-apple-system"/>
              </a:rPr>
              <a:t>. If it was </a:t>
            </a:r>
            <a:r>
              <a:rPr lang="en-US" sz="2400" b="0" i="0" dirty="0" err="1">
                <a:solidFill>
                  <a:srgbClr val="1F2328"/>
                </a:solidFill>
                <a:effectLst/>
                <a:latin typeface="-apple-system"/>
              </a:rPr>
              <a:t>falsey</a:t>
            </a:r>
            <a:r>
              <a:rPr lang="en-US" sz="2400" b="0" i="0" dirty="0">
                <a:solidFill>
                  <a:srgbClr val="1F2328"/>
                </a:solidFill>
                <a:effectLst/>
                <a:latin typeface="-apple-system"/>
              </a:rPr>
              <a:t> (e.g. 0, null, undefined, etc.), it will be false, otherwise, it will be true. For example, you can test IE version using this expression as below,</a:t>
            </a:r>
          </a:p>
          <a:p>
            <a:pPr marL="457200" lvl="1" indent="0">
              <a:buNone/>
            </a:pPr>
            <a:r>
              <a:rPr lang="en-IN" dirty="0"/>
              <a:t>let isIE8 = false;</a:t>
            </a:r>
          </a:p>
          <a:p>
            <a:pPr marL="457200" lvl="1" indent="0">
              <a:buNone/>
            </a:pPr>
            <a:r>
              <a:rPr lang="en-IN" dirty="0"/>
              <a:t>isIE8 = !!</a:t>
            </a:r>
            <a:r>
              <a:rPr lang="en-IN" dirty="0" err="1"/>
              <a:t>navigator.userAgent.match</a:t>
            </a:r>
            <a:r>
              <a:rPr lang="en-IN" dirty="0"/>
              <a:t>(/MSIE 8.0/);</a:t>
            </a:r>
          </a:p>
          <a:p>
            <a:pPr marL="457200" lvl="1" indent="0">
              <a:buNone/>
            </a:pPr>
            <a:r>
              <a:rPr lang="en-IN" dirty="0"/>
              <a:t>console.log(isIE8); // returns true or false</a:t>
            </a:r>
          </a:p>
          <a:p>
            <a:r>
              <a:rPr lang="en-US" sz="2400" b="1" i="0" dirty="0">
                <a:solidFill>
                  <a:srgbClr val="1F2328"/>
                </a:solidFill>
                <a:effectLst/>
                <a:latin typeface="-apple-system"/>
              </a:rPr>
              <a:t>Note:</a:t>
            </a:r>
            <a:r>
              <a:rPr lang="en-US" sz="2400" b="0" i="0" dirty="0">
                <a:solidFill>
                  <a:srgbClr val="1F2328"/>
                </a:solidFill>
                <a:effectLst/>
                <a:latin typeface="-apple-system"/>
              </a:rPr>
              <a:t> The expression !! is not an operator, but it is just twice of ! operator.</a:t>
            </a:r>
            <a:endParaRPr lang="en-IN" sz="2400" dirty="0"/>
          </a:p>
        </p:txBody>
      </p:sp>
    </p:spTree>
    <p:extLst>
      <p:ext uri="{BB962C8B-B14F-4D97-AF65-F5344CB8AC3E}">
        <p14:creationId xmlns:p14="http://schemas.microsoft.com/office/powerpoint/2010/main" val="36472677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window and document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B984052-5180-5928-EE51-D294E35EAF1F}"/>
              </a:ext>
            </a:extLst>
          </p:cNvPr>
          <p:cNvGraphicFramePr>
            <a:graphicFrameLocks noGrp="1"/>
          </p:cNvGraphicFramePr>
          <p:nvPr>
            <p:ph idx="1"/>
            <p:extLst>
              <p:ext uri="{D42A27DB-BD31-4B8C-83A1-F6EECF244321}">
                <p14:modId xmlns:p14="http://schemas.microsoft.com/office/powerpoint/2010/main" val="1790011076"/>
              </p:ext>
            </p:extLst>
          </p:nvPr>
        </p:nvGraphicFramePr>
        <p:xfrm>
          <a:off x="458788" y="2020077"/>
          <a:ext cx="11274424" cy="4558523"/>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2006212802"/>
                    </a:ext>
                  </a:extLst>
                </a:gridCol>
                <a:gridCol w="5637212">
                  <a:extLst>
                    <a:ext uri="{9D8B030D-6E8A-4147-A177-3AD203B41FA5}">
                      <a16:colId xmlns:a16="http://schemas.microsoft.com/office/drawing/2014/main" val="386357251"/>
                    </a:ext>
                  </a:extLst>
                </a:gridCol>
              </a:tblGrid>
              <a:tr h="436880">
                <a:tc>
                  <a:txBody>
                    <a:bodyPr/>
                    <a:lstStyle/>
                    <a:p>
                      <a:r>
                        <a:rPr lang="en-IN" sz="1800">
                          <a:effectLst/>
                        </a:rPr>
                        <a:t>Window</a:t>
                      </a:r>
                    </a:p>
                  </a:txBody>
                  <a:tcPr marL="82550" marR="82550" marT="38100" marB="38100" anchor="ctr"/>
                </a:tc>
                <a:tc>
                  <a:txBody>
                    <a:bodyPr/>
                    <a:lstStyle/>
                    <a:p>
                      <a:r>
                        <a:rPr lang="en-IN" sz="1800" dirty="0">
                          <a:effectLst/>
                        </a:rPr>
                        <a:t>Document</a:t>
                      </a:r>
                    </a:p>
                  </a:txBody>
                  <a:tcPr marL="82550" marR="82550" marT="38100" marB="38100" anchor="ctr"/>
                </a:tc>
                <a:extLst>
                  <a:ext uri="{0D108BD9-81ED-4DB2-BD59-A6C34878D82A}">
                    <a16:rowId xmlns:a16="http://schemas.microsoft.com/office/drawing/2014/main" val="2775101685"/>
                  </a:ext>
                </a:extLst>
              </a:tr>
              <a:tr h="1373881">
                <a:tc>
                  <a:txBody>
                    <a:bodyPr/>
                    <a:lstStyle/>
                    <a:p>
                      <a:r>
                        <a:rPr lang="en-US" sz="2000" dirty="0">
                          <a:effectLst/>
                        </a:rPr>
                        <a:t>It is the root level element in any web page.</a:t>
                      </a:r>
                    </a:p>
                  </a:txBody>
                  <a:tcPr marL="82550" marR="82550" marT="38100" marB="38100" anchor="ctr"/>
                </a:tc>
                <a:tc>
                  <a:txBody>
                    <a:bodyPr/>
                    <a:lstStyle/>
                    <a:p>
                      <a:r>
                        <a:rPr lang="en-US" sz="2000" dirty="0">
                          <a:effectLst/>
                        </a:rPr>
                        <a:t>It is the direct child of the window object. This is also known as Document Object Model(DOM).</a:t>
                      </a:r>
                    </a:p>
                  </a:txBody>
                  <a:tcPr marL="82550" marR="82550" marT="38100" marB="38100" anchor="ctr"/>
                </a:tc>
                <a:extLst>
                  <a:ext uri="{0D108BD9-81ED-4DB2-BD59-A6C34878D82A}">
                    <a16:rowId xmlns:a16="http://schemas.microsoft.com/office/drawing/2014/main" val="3190258913"/>
                  </a:ext>
                </a:extLst>
              </a:tr>
              <a:tr h="1373881">
                <a:tc>
                  <a:txBody>
                    <a:bodyPr/>
                    <a:lstStyle/>
                    <a:p>
                      <a:r>
                        <a:rPr lang="en-US" sz="2000" dirty="0">
                          <a:effectLst/>
                        </a:rPr>
                        <a:t>By default window object is available implicitly in the page.</a:t>
                      </a:r>
                    </a:p>
                  </a:txBody>
                  <a:tcPr marL="82550" marR="82550" marT="38100" marB="38100" anchor="ctr"/>
                </a:tc>
                <a:tc>
                  <a:txBody>
                    <a:bodyPr/>
                    <a:lstStyle/>
                    <a:p>
                      <a:r>
                        <a:rPr lang="en-US" sz="2000">
                          <a:effectLst/>
                        </a:rPr>
                        <a:t>You can access it via window.document or document.</a:t>
                      </a:r>
                    </a:p>
                  </a:txBody>
                  <a:tcPr marL="82550" marR="82550" marT="38100" marB="38100" anchor="ctr"/>
                </a:tc>
                <a:extLst>
                  <a:ext uri="{0D108BD9-81ED-4DB2-BD59-A6C34878D82A}">
                    <a16:rowId xmlns:a16="http://schemas.microsoft.com/office/drawing/2014/main" val="2051452873"/>
                  </a:ext>
                </a:extLst>
              </a:tr>
              <a:tr h="1373881">
                <a:tc>
                  <a:txBody>
                    <a:bodyPr/>
                    <a:lstStyle/>
                    <a:p>
                      <a:r>
                        <a:rPr lang="en-US" sz="2000">
                          <a:effectLst/>
                        </a:rPr>
                        <a:t>It has methods like alert(), confirm() and properties like document, location</a:t>
                      </a:r>
                    </a:p>
                  </a:txBody>
                  <a:tcPr marL="82550" marR="82550" marT="38100" marB="38100" anchor="ctr"/>
                </a:tc>
                <a:tc>
                  <a:txBody>
                    <a:bodyPr/>
                    <a:lstStyle/>
                    <a:p>
                      <a:r>
                        <a:rPr lang="en-US" sz="2000" dirty="0">
                          <a:effectLst/>
                        </a:rPr>
                        <a:t>It provides methods like </a:t>
                      </a:r>
                      <a:r>
                        <a:rPr lang="en-US" sz="2000" dirty="0" err="1">
                          <a:effectLst/>
                        </a:rPr>
                        <a:t>getElementById</a:t>
                      </a:r>
                      <a:r>
                        <a:rPr lang="en-US" sz="2000" dirty="0">
                          <a:effectLst/>
                        </a:rPr>
                        <a:t>, </a:t>
                      </a:r>
                      <a:r>
                        <a:rPr lang="en-US" sz="2000" dirty="0" err="1">
                          <a:effectLst/>
                        </a:rPr>
                        <a:t>getElementsByTagName</a:t>
                      </a:r>
                      <a:r>
                        <a:rPr lang="en-US" sz="2000" dirty="0">
                          <a:effectLst/>
                        </a:rPr>
                        <a:t>, </a:t>
                      </a:r>
                      <a:r>
                        <a:rPr lang="en-US" sz="2000" dirty="0" err="1">
                          <a:effectLst/>
                        </a:rPr>
                        <a:t>createElement</a:t>
                      </a:r>
                      <a:r>
                        <a:rPr lang="en-US" sz="2000" dirty="0">
                          <a:effectLst/>
                        </a:rPr>
                        <a:t> etc.</a:t>
                      </a:r>
                    </a:p>
                  </a:txBody>
                  <a:tcPr marL="82550" marR="82550" marT="38100" marB="38100" anchor="ctr"/>
                </a:tc>
                <a:extLst>
                  <a:ext uri="{0D108BD9-81ED-4DB2-BD59-A6C34878D82A}">
                    <a16:rowId xmlns:a16="http://schemas.microsoft.com/office/drawing/2014/main" val="960996307"/>
                  </a:ext>
                </a:extLst>
              </a:tr>
            </a:tbl>
          </a:graphicData>
        </a:graphic>
      </p:graphicFrame>
    </p:spTree>
    <p:extLst>
      <p:ext uri="{BB962C8B-B14F-4D97-AF65-F5344CB8AC3E}">
        <p14:creationId xmlns:p14="http://schemas.microsoft.com/office/powerpoint/2010/main" val="88010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32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a:xfrm>
            <a:off x="458694" y="1949450"/>
            <a:ext cx="11274612" cy="4619516"/>
          </a:xfrm>
        </p:spPr>
        <p:txBody>
          <a:bodyPr>
            <a:normAutofit fontScale="47500" lnSpcReduction="20000"/>
          </a:bodyPr>
          <a:lstStyle/>
          <a:p>
            <a:r>
              <a:rPr lang="en-US" sz="4400" dirty="0"/>
              <a:t>The </a:t>
            </a:r>
            <a:r>
              <a:rPr lang="en-US" sz="4400" dirty="0" err="1"/>
              <a:t>mouseEvent</a:t>
            </a:r>
            <a:r>
              <a:rPr lang="en-US" sz="4400" dirty="0"/>
              <a:t> </a:t>
            </a:r>
            <a:r>
              <a:rPr lang="en-US" sz="4400" b="1" dirty="0" err="1"/>
              <a:t>getModifierState</a:t>
            </a:r>
            <a:r>
              <a:rPr lang="en-US" sz="4400" b="1" dirty="0"/>
              <a:t>()</a:t>
            </a:r>
            <a:r>
              <a:rPr lang="en-US" sz="4400" dirty="0"/>
              <a:t> is used to return a </a:t>
            </a:r>
            <a:r>
              <a:rPr lang="en-US" sz="4400" dirty="0" err="1"/>
              <a:t>boolean</a:t>
            </a:r>
            <a:r>
              <a:rPr lang="en-US" sz="4400" dirty="0"/>
              <a:t> value that indicates whether the specified modifier key is activated or not. </a:t>
            </a:r>
          </a:p>
          <a:p>
            <a:r>
              <a:rPr lang="en-US" sz="4400" dirty="0"/>
              <a:t>The modifiers such as </a:t>
            </a:r>
            <a:r>
              <a:rPr lang="en-US" sz="4400" dirty="0" err="1"/>
              <a:t>CapsLock</a:t>
            </a:r>
            <a:r>
              <a:rPr lang="en-US" sz="4400" dirty="0"/>
              <a:t>, </a:t>
            </a:r>
            <a:r>
              <a:rPr lang="en-US" sz="4400" dirty="0" err="1"/>
              <a:t>ScrollLock</a:t>
            </a:r>
            <a:r>
              <a:rPr lang="en-US" sz="4400" dirty="0"/>
              <a:t> and </a:t>
            </a:r>
            <a:r>
              <a:rPr lang="en-US" sz="4400" dirty="0" err="1"/>
              <a:t>NumLock</a:t>
            </a:r>
            <a:r>
              <a:rPr lang="en-US" sz="4400" dirty="0"/>
              <a:t> are activated when they are clicked, and deactivated when they are clicked again.</a:t>
            </a:r>
          </a:p>
          <a:p>
            <a:endParaRPr lang="en-US" dirty="0"/>
          </a:p>
          <a:p>
            <a:pPr marL="457200" lvl="1" indent="0">
              <a:spcBef>
                <a:spcPts val="0"/>
              </a:spcBef>
              <a:buNone/>
            </a:pPr>
            <a:r>
              <a:rPr lang="en-IN" sz="2900" dirty="0"/>
              <a:t>&lt;input type="password" </a:t>
            </a:r>
            <a:r>
              <a:rPr lang="en-IN" sz="2900" dirty="0" err="1"/>
              <a:t>onmousedown</a:t>
            </a:r>
            <a:r>
              <a:rPr lang="en-IN" sz="2900" dirty="0"/>
              <a:t>="</a:t>
            </a:r>
            <a:r>
              <a:rPr lang="en-IN" sz="2900" dirty="0" err="1"/>
              <a:t>enterInput</a:t>
            </a:r>
            <a:r>
              <a:rPr lang="en-IN" sz="2900" dirty="0"/>
              <a:t>(event)" /&gt;</a:t>
            </a:r>
          </a:p>
          <a:p>
            <a:pPr marL="457200" lvl="1" indent="0">
              <a:spcBef>
                <a:spcPts val="0"/>
              </a:spcBef>
              <a:buNone/>
            </a:pPr>
            <a:endParaRPr lang="en-IN" sz="2900" dirty="0"/>
          </a:p>
          <a:p>
            <a:pPr marL="457200" lvl="1" indent="0">
              <a:spcBef>
                <a:spcPts val="0"/>
              </a:spcBef>
              <a:buNone/>
            </a:pPr>
            <a:r>
              <a:rPr lang="en-IN" sz="2900" dirty="0"/>
              <a:t>&lt;p id="feedback"&gt;&lt;/p&gt;</a:t>
            </a:r>
          </a:p>
          <a:p>
            <a:pPr marL="457200" lvl="1" indent="0">
              <a:spcBef>
                <a:spcPts val="0"/>
              </a:spcBef>
              <a:buNone/>
            </a:pPr>
            <a:endParaRPr lang="en-IN" sz="2900" dirty="0"/>
          </a:p>
          <a:p>
            <a:pPr marL="457200" lvl="1" indent="0">
              <a:spcBef>
                <a:spcPts val="0"/>
              </a:spcBef>
              <a:buNone/>
            </a:pPr>
            <a:r>
              <a:rPr lang="en-IN" sz="2900" dirty="0"/>
              <a:t>&lt;script&gt;</a:t>
            </a:r>
          </a:p>
          <a:p>
            <a:pPr marL="457200" lvl="1" indent="0">
              <a:spcBef>
                <a:spcPts val="0"/>
              </a:spcBef>
              <a:buNone/>
            </a:pPr>
            <a:r>
              <a:rPr lang="en-IN" sz="2900" dirty="0"/>
              <a:t>  function </a:t>
            </a:r>
            <a:r>
              <a:rPr lang="en-IN" sz="2900" dirty="0" err="1"/>
              <a:t>enterInput</a:t>
            </a:r>
            <a:r>
              <a:rPr lang="en-IN" sz="2900" dirty="0"/>
              <a:t>(e) {</a:t>
            </a:r>
          </a:p>
          <a:p>
            <a:pPr marL="457200" lvl="1" indent="0">
              <a:spcBef>
                <a:spcPts val="0"/>
              </a:spcBef>
              <a:buNone/>
            </a:pPr>
            <a:r>
              <a:rPr lang="en-IN" sz="2900" dirty="0"/>
              <a:t>    var flag = </a:t>
            </a:r>
            <a:r>
              <a:rPr lang="en-IN" sz="2900" dirty="0" err="1"/>
              <a:t>e.getModifierState</a:t>
            </a:r>
            <a:r>
              <a:rPr lang="en-IN" sz="2900" dirty="0"/>
              <a:t>("</a:t>
            </a:r>
            <a:r>
              <a:rPr lang="en-IN" sz="2900" dirty="0" err="1"/>
              <a:t>CapsLock</a:t>
            </a:r>
            <a:r>
              <a:rPr lang="en-IN" sz="2900" dirty="0"/>
              <a:t>");</a:t>
            </a:r>
          </a:p>
          <a:p>
            <a:pPr marL="457200" lvl="1" indent="0">
              <a:spcBef>
                <a:spcPts val="0"/>
              </a:spcBef>
              <a:buNone/>
            </a:pPr>
            <a:r>
              <a:rPr lang="en-IN" sz="2900" dirty="0"/>
              <a:t>    if (flag)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 "</a:t>
            </a:r>
            <a:r>
              <a:rPr lang="en-IN" sz="2900" dirty="0" err="1"/>
              <a:t>CapsLock</a:t>
            </a:r>
            <a:r>
              <a:rPr lang="en-IN" sz="2900" dirty="0"/>
              <a:t> activated";</a:t>
            </a:r>
          </a:p>
          <a:p>
            <a:pPr marL="457200" lvl="1" indent="0">
              <a:spcBef>
                <a:spcPts val="0"/>
              </a:spcBef>
              <a:buNone/>
            </a:pPr>
            <a:r>
              <a:rPr lang="en-IN" sz="2900" dirty="0"/>
              <a:t>    } else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a:t>
            </a:r>
          </a:p>
          <a:p>
            <a:pPr marL="457200" lvl="1" indent="0">
              <a:spcBef>
                <a:spcPts val="0"/>
              </a:spcBef>
              <a:buNone/>
            </a:pPr>
            <a:r>
              <a:rPr lang="en-IN" sz="2900" dirty="0"/>
              <a:t>        "</a:t>
            </a:r>
            <a:r>
              <a:rPr lang="en-IN" sz="2900" dirty="0" err="1"/>
              <a:t>CapsLock</a:t>
            </a:r>
            <a:r>
              <a:rPr lang="en-IN" sz="2900" dirty="0"/>
              <a:t> not activated";</a:t>
            </a:r>
          </a:p>
          <a:p>
            <a:pPr marL="457200" lvl="1" indent="0">
              <a:spcBef>
                <a:spcPts val="0"/>
              </a:spcBef>
              <a:buNone/>
            </a:pPr>
            <a:r>
              <a:rPr lang="en-IN" sz="2900" dirty="0"/>
              <a:t>    }</a:t>
            </a:r>
          </a:p>
          <a:p>
            <a:pPr marL="457200" lvl="1" indent="0">
              <a:spcBef>
                <a:spcPts val="0"/>
              </a:spcBef>
              <a:buNone/>
            </a:pPr>
            <a:r>
              <a:rPr lang="en-IN" sz="2900" dirty="0"/>
              <a:t>  }</a:t>
            </a:r>
          </a:p>
          <a:p>
            <a:pPr marL="457200" lvl="1" indent="0">
              <a:spcBef>
                <a:spcPts val="0"/>
              </a:spcBef>
              <a:buNone/>
            </a:pPr>
            <a:r>
              <a:rPr lang="en-IN" sz="2900" dirty="0"/>
              <a:t>&lt;/script&gt;</a:t>
            </a:r>
          </a:p>
        </p:txBody>
      </p:sp>
    </p:spTree>
    <p:extLst>
      <p:ext uri="{BB962C8B-B14F-4D97-AF65-F5344CB8AC3E}">
        <p14:creationId xmlns:p14="http://schemas.microsoft.com/office/powerpoint/2010/main" val="24775926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global 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the problems with global </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normAutofit/>
          </a:bodyPr>
          <a:lstStyle/>
          <a:p>
            <a:r>
              <a:rPr lang="en-US" sz="2400" b="0" i="0" dirty="0">
                <a:solidFill>
                  <a:srgbClr val="1F2328"/>
                </a:solidFill>
                <a:effectLst/>
                <a:latin typeface="-apple-system"/>
              </a:rPr>
              <a:t>Global variables are those that are available throughout the length of the code without any scope. The var keyword is used to declare a local variable but if you omit it then it will become global variable.</a:t>
            </a:r>
          </a:p>
          <a:p>
            <a:r>
              <a:rPr lang="en-US" sz="2400" dirty="0"/>
              <a:t>msg = "Hello"; // var is missing, it becomes global variable</a:t>
            </a:r>
            <a:r>
              <a:rPr lang="en-US" sz="2400" dirty="0">
                <a:solidFill>
                  <a:srgbClr val="1F2328"/>
                </a:solidFill>
                <a:latin typeface="-apple-system"/>
              </a:rPr>
              <a:t>	</a:t>
            </a:r>
          </a:p>
          <a:p>
            <a:r>
              <a:rPr lang="en-US" sz="2400" b="0" i="0" dirty="0">
                <a:solidFill>
                  <a:srgbClr val="1F2328"/>
                </a:solidFill>
                <a:effectLst/>
                <a:latin typeface="-apple-system"/>
              </a:rPr>
              <a:t>The problem with global variables is the conflict of variable names of local and global scope. It is also difficult to debug and test the code that relies on global variables.</a:t>
            </a:r>
            <a:endParaRPr lang="en-IN" sz="2400" dirty="0"/>
          </a:p>
        </p:txBody>
      </p:sp>
    </p:spTree>
    <p:extLst>
      <p:ext uri="{BB962C8B-B14F-4D97-AF65-F5344CB8AC3E}">
        <p14:creationId xmlns:p14="http://schemas.microsoft.com/office/powerpoint/2010/main" val="4975381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isFinite</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0" i="0" dirty="0" err="1">
                <a:solidFill>
                  <a:srgbClr val="1F2328"/>
                </a:solidFill>
                <a:effectLst/>
                <a:latin typeface="-apple-system"/>
              </a:rPr>
              <a:t>isFinite</a:t>
            </a:r>
            <a:r>
              <a:rPr lang="en-US" sz="2400" b="0" i="0" dirty="0">
                <a:solidFill>
                  <a:srgbClr val="1F2328"/>
                </a:solidFill>
                <a:effectLst/>
                <a:latin typeface="-apple-system"/>
              </a:rPr>
              <a:t>() function is used to determine whether a number is a finite, legal number. It returns false if the value is +infinity, -infinity, or </a:t>
            </a:r>
            <a:r>
              <a:rPr lang="en-US" sz="2400" b="0" i="0" dirty="0" err="1">
                <a:solidFill>
                  <a:srgbClr val="1F2328"/>
                </a:solidFill>
                <a:effectLst/>
                <a:latin typeface="-apple-system"/>
              </a:rPr>
              <a:t>NaN</a:t>
            </a:r>
            <a:r>
              <a:rPr lang="en-US" sz="2400" b="0" i="0" dirty="0">
                <a:solidFill>
                  <a:srgbClr val="1F2328"/>
                </a:solidFill>
                <a:effectLst/>
                <a:latin typeface="-apple-system"/>
              </a:rPr>
              <a:t> (Not-a-Number), otherwise it returns true.</a:t>
            </a:r>
          </a:p>
          <a:p>
            <a:pPr lvl="1"/>
            <a:r>
              <a:rPr lang="it-IT" dirty="0"/>
              <a:t>isFinite(Infinity); // false</a:t>
            </a:r>
          </a:p>
          <a:p>
            <a:pPr lvl="1"/>
            <a:r>
              <a:rPr lang="it-IT" dirty="0"/>
              <a:t>isFinite(NaN); // false</a:t>
            </a:r>
          </a:p>
          <a:p>
            <a:pPr lvl="1"/>
            <a:r>
              <a:rPr lang="it-IT" dirty="0"/>
              <a:t>isFinite(-Infinity); // false</a:t>
            </a:r>
          </a:p>
          <a:p>
            <a:pPr lvl="1"/>
            <a:endParaRPr lang="it-IT" dirty="0"/>
          </a:p>
          <a:p>
            <a:pPr lvl="1"/>
            <a:r>
              <a:rPr lang="it-IT" dirty="0"/>
              <a:t>isFinite(100); // true</a:t>
            </a:r>
            <a:endParaRPr lang="en-IN" dirty="0"/>
          </a:p>
        </p:txBody>
      </p:sp>
    </p:spTree>
    <p:extLst>
      <p:ext uri="{BB962C8B-B14F-4D97-AF65-F5344CB8AC3E}">
        <p14:creationId xmlns:p14="http://schemas.microsoft.com/office/powerpoint/2010/main" val="424677358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an event flow</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normAutofit/>
          </a:bodyPr>
          <a:lstStyle/>
          <a:p>
            <a:pPr algn="l"/>
            <a:r>
              <a:rPr lang="en-US" sz="2400" b="1" i="0" dirty="0">
                <a:solidFill>
                  <a:srgbClr val="1F2328"/>
                </a:solidFill>
                <a:effectLst/>
                <a:latin typeface="-apple-system"/>
              </a:rPr>
              <a:t>Event flow is the order in which event is received on the web page. </a:t>
            </a:r>
          </a:p>
          <a:p>
            <a:pPr algn="l"/>
            <a:r>
              <a:rPr lang="en-US" sz="2400" b="0" i="0" dirty="0">
                <a:solidFill>
                  <a:srgbClr val="1F2328"/>
                </a:solidFill>
                <a:effectLst/>
                <a:latin typeface="-apple-system"/>
              </a:rPr>
              <a:t>When you click an element that is nested in various other elements, before your click actually reaches its destination, or target element, it must trigger the click event for each of its parent elements first, starting at the top with the global window object. </a:t>
            </a:r>
          </a:p>
          <a:p>
            <a:pPr algn="l"/>
            <a:r>
              <a:rPr lang="en-US" sz="2400" b="0" i="0" dirty="0">
                <a:solidFill>
                  <a:srgbClr val="1F2328"/>
                </a:solidFill>
                <a:effectLst/>
                <a:latin typeface="-apple-system"/>
              </a:rPr>
              <a:t>There are two ways of event flow</a:t>
            </a:r>
          </a:p>
          <a:p>
            <a:pPr lvl="1">
              <a:buFont typeface="+mj-lt"/>
              <a:buAutoNum type="arabicPeriod"/>
            </a:pPr>
            <a:r>
              <a:rPr lang="en-US" sz="2000" b="0" i="0" dirty="0">
                <a:solidFill>
                  <a:srgbClr val="1F2328"/>
                </a:solidFill>
                <a:effectLst/>
                <a:latin typeface="-apple-system"/>
              </a:rPr>
              <a:t>Top to Bottom(Event Capturing)</a:t>
            </a:r>
          </a:p>
          <a:p>
            <a:pPr lvl="1">
              <a:buFont typeface="+mj-lt"/>
              <a:buAutoNum type="arabicPeriod"/>
            </a:pPr>
            <a:r>
              <a:rPr lang="en-US" sz="2000" b="0" i="0" dirty="0">
                <a:solidFill>
                  <a:srgbClr val="1F2328"/>
                </a:solidFill>
                <a:effectLst/>
                <a:latin typeface="-apple-system"/>
              </a:rPr>
              <a:t>Bottom to Top (Event Bubbling)</a:t>
            </a:r>
          </a:p>
          <a:p>
            <a:endParaRPr lang="en-IN" sz="2400" dirty="0"/>
          </a:p>
        </p:txBody>
      </p:sp>
    </p:spTree>
    <p:extLst>
      <p:ext uri="{BB962C8B-B14F-4D97-AF65-F5344CB8AC3E}">
        <p14:creationId xmlns:p14="http://schemas.microsoft.com/office/powerpoint/2010/main" val="11933853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document load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DOMContentLoaded</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events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normAutofit/>
          </a:bodyPr>
          <a:lstStyle/>
          <a:p>
            <a:r>
              <a:rPr lang="en-US" sz="2400" dirty="0"/>
              <a:t>The </a:t>
            </a:r>
            <a:r>
              <a:rPr lang="en-US" sz="2400" b="1" dirty="0" err="1"/>
              <a:t>DOMContentLoaded</a:t>
            </a:r>
            <a:r>
              <a:rPr lang="en-US" sz="2400" dirty="0"/>
              <a:t> event is fired when the initial HTML document has been completely loaded and parsed, without waiting for assets(stylesheets, images, and subframes) to finish loading. Whereas The </a:t>
            </a:r>
            <a:r>
              <a:rPr lang="en-US" sz="2400" b="1" dirty="0"/>
              <a:t>load</a:t>
            </a:r>
            <a:r>
              <a:rPr lang="en-US" sz="2400" dirty="0"/>
              <a:t> event is fired when the whole page has loaded, including all dependent resources(stylesheets, images).</a:t>
            </a:r>
            <a:endParaRPr lang="en-IN" sz="2400" dirty="0"/>
          </a:p>
        </p:txBody>
      </p:sp>
    </p:spTree>
    <p:extLst>
      <p:ext uri="{BB962C8B-B14F-4D97-AF65-F5344CB8AC3E}">
        <p14:creationId xmlns:p14="http://schemas.microsoft.com/office/powerpoint/2010/main" val="582500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tools or techniques used for debugging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pPr algn="l">
              <a:buFont typeface="+mj-lt"/>
              <a:buAutoNum type="arabicPeriod"/>
            </a:pPr>
            <a:r>
              <a:rPr lang="en-US" b="0" i="0" dirty="0">
                <a:solidFill>
                  <a:srgbClr val="1F2328"/>
                </a:solidFill>
                <a:effectLst/>
                <a:latin typeface="-apple-system"/>
              </a:rPr>
              <a:t>Chrome </a:t>
            </a:r>
            <a:r>
              <a:rPr lang="en-US" b="0" i="0" dirty="0" err="1">
                <a:solidFill>
                  <a:srgbClr val="1F2328"/>
                </a:solidFill>
                <a:effectLst/>
                <a:latin typeface="-apple-system"/>
              </a:rPr>
              <a:t>Devtools</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debugger statement</a:t>
            </a:r>
          </a:p>
          <a:p>
            <a:pPr algn="l">
              <a:buFont typeface="+mj-lt"/>
              <a:buAutoNum type="arabicPeriod"/>
            </a:pPr>
            <a:r>
              <a:rPr lang="en-US" b="0" i="0" dirty="0">
                <a:solidFill>
                  <a:srgbClr val="1F2328"/>
                </a:solidFill>
                <a:effectLst/>
                <a:latin typeface="-apple-system"/>
              </a:rPr>
              <a:t>Good old console.log statement</a:t>
            </a:r>
          </a:p>
          <a:p>
            <a:endParaRPr lang="en-IN" dirty="0"/>
          </a:p>
        </p:txBody>
      </p:sp>
    </p:spTree>
    <p:extLst>
      <p:ext uri="{BB962C8B-B14F-4D97-AF65-F5344CB8AC3E}">
        <p14:creationId xmlns:p14="http://schemas.microsoft.com/office/powerpoint/2010/main" val="205031801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pros and cons of promises over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normAutofit lnSpcReduction="10000"/>
          </a:bodyPr>
          <a:lstStyle/>
          <a:p>
            <a:pPr algn="l"/>
            <a:r>
              <a:rPr lang="en-US" b="1" i="0" dirty="0">
                <a:solidFill>
                  <a:srgbClr val="1F2328"/>
                </a:solidFill>
                <a:effectLst/>
                <a:latin typeface="-apple-system"/>
              </a:rPr>
              <a:t>Pros: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avoids callback hell which is unreadable</a:t>
            </a:r>
          </a:p>
          <a:p>
            <a:pPr lvl="1">
              <a:buFont typeface="+mj-lt"/>
              <a:buAutoNum type="arabicPeriod"/>
            </a:pPr>
            <a:r>
              <a:rPr lang="en-US" b="0" i="0" dirty="0">
                <a:solidFill>
                  <a:srgbClr val="1F2328"/>
                </a:solidFill>
                <a:effectLst/>
                <a:latin typeface="-apple-system"/>
              </a:rPr>
              <a:t>Easy to write sequential asynchronous code with .then()</a:t>
            </a:r>
          </a:p>
          <a:p>
            <a:pPr lvl="1">
              <a:buFont typeface="+mj-lt"/>
              <a:buAutoNum type="arabicPeriod"/>
            </a:pPr>
            <a:r>
              <a:rPr lang="en-US" b="0" i="0" dirty="0">
                <a:solidFill>
                  <a:srgbClr val="1F2328"/>
                </a:solidFill>
                <a:effectLst/>
                <a:latin typeface="-apple-system"/>
              </a:rPr>
              <a:t>Easy to write parallel asynchronous code with </a:t>
            </a:r>
            <a:r>
              <a:rPr lang="en-US" b="0" i="0" dirty="0" err="1">
                <a:solidFill>
                  <a:srgbClr val="1F2328"/>
                </a:solidFill>
                <a:effectLst/>
                <a:latin typeface="-apple-system"/>
              </a:rPr>
              <a:t>Promise.all</a:t>
            </a:r>
            <a:r>
              <a:rPr lang="en-US" b="0" i="0" dirty="0">
                <a:solidFill>
                  <a:srgbClr val="1F2328"/>
                </a:solidFill>
                <a:effectLst/>
                <a:latin typeface="-apple-system"/>
              </a:rPr>
              <a:t>()</a:t>
            </a:r>
          </a:p>
          <a:p>
            <a:pPr lvl="1">
              <a:buFont typeface="+mj-lt"/>
              <a:buAutoNum type="arabicPeriod"/>
            </a:pPr>
            <a:r>
              <a:rPr lang="en-US" b="0" i="0" dirty="0">
                <a:solidFill>
                  <a:srgbClr val="1F2328"/>
                </a:solidFill>
                <a:effectLst/>
                <a:latin typeface="-apple-system"/>
              </a:rPr>
              <a:t>Solves some of the common problems of callbacks(call the callback too late, too early, many times and swallow errors/exceptions)</a:t>
            </a:r>
          </a:p>
          <a:p>
            <a:pPr algn="l"/>
            <a:r>
              <a:rPr lang="en-US" b="1" i="0" dirty="0">
                <a:solidFill>
                  <a:srgbClr val="1F2328"/>
                </a:solidFill>
                <a:effectLst/>
                <a:latin typeface="-apple-system"/>
              </a:rPr>
              <a:t>Cons: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makes little complex code</a:t>
            </a:r>
          </a:p>
          <a:p>
            <a:pPr lvl="1">
              <a:buFont typeface="+mj-lt"/>
              <a:buAutoNum type="arabicPeriod"/>
            </a:pPr>
            <a:r>
              <a:rPr lang="en-US" b="0" i="0" dirty="0">
                <a:solidFill>
                  <a:srgbClr val="1F2328"/>
                </a:solidFill>
                <a:effectLst/>
                <a:latin typeface="-apple-system"/>
              </a:rPr>
              <a:t>You need to load a </a:t>
            </a:r>
            <a:r>
              <a:rPr lang="en-US" b="0" i="0" dirty="0" err="1">
                <a:solidFill>
                  <a:srgbClr val="1F2328"/>
                </a:solidFill>
                <a:effectLst/>
                <a:latin typeface="-apple-system"/>
              </a:rPr>
              <a:t>polyfill</a:t>
            </a:r>
            <a:r>
              <a:rPr lang="en-US" b="0" i="0" dirty="0">
                <a:solidFill>
                  <a:srgbClr val="1F2328"/>
                </a:solidFill>
                <a:effectLst/>
                <a:latin typeface="-apple-system"/>
              </a:rPr>
              <a:t> if ES6 is not supported</a:t>
            </a:r>
          </a:p>
          <a:p>
            <a:endParaRPr lang="en-IN" dirty="0"/>
          </a:p>
        </p:txBody>
      </p:sp>
    </p:spTree>
    <p:extLst>
      <p:ext uri="{BB962C8B-B14F-4D97-AF65-F5344CB8AC3E}">
        <p14:creationId xmlns:p14="http://schemas.microsoft.com/office/powerpoint/2010/main" val="23005238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a:xfrm>
            <a:off x="458694" y="1949450"/>
            <a:ext cx="11274612" cy="4420870"/>
          </a:xfrm>
        </p:spPr>
        <p:txBody>
          <a:bodyPr>
            <a:noAutofit/>
          </a:bodyPr>
          <a:lstStyle/>
          <a:p>
            <a:r>
              <a:rPr lang="en-US" sz="2400" dirty="0"/>
              <a:t>Void(0) is used to </a:t>
            </a:r>
            <a:r>
              <a:rPr lang="en-US" sz="2400" b="1" dirty="0"/>
              <a:t>prevent the page from refreshing</a:t>
            </a:r>
            <a:r>
              <a:rPr lang="en-US" sz="2400" dirty="0"/>
              <a:t>. </a:t>
            </a:r>
          </a:p>
          <a:p>
            <a:r>
              <a:rPr lang="en-US" sz="2400" dirty="0"/>
              <a:t>This will be helpful to eliminate the unwanted side-effect, because it will return the undefined primitive value. It is commonly used for HTML documents that use </a:t>
            </a:r>
            <a:r>
              <a:rPr lang="en-US" sz="2400" dirty="0" err="1"/>
              <a:t>href</a:t>
            </a:r>
            <a:r>
              <a:rPr lang="en-US" sz="2400" dirty="0"/>
              <a:t>="</a:t>
            </a:r>
            <a:r>
              <a:rPr lang="en-US" sz="2400" dirty="0" err="1"/>
              <a:t>JavaScript:Void</a:t>
            </a:r>
            <a:r>
              <a:rPr lang="en-US" sz="2400" dirty="0"/>
              <a:t>(0);" within an &lt;a&gt; element. </a:t>
            </a:r>
            <a:r>
              <a:rPr lang="en-US" sz="2400" dirty="0" err="1"/>
              <a:t>i.e</a:t>
            </a:r>
            <a:r>
              <a:rPr lang="en-US" sz="2400" dirty="0"/>
              <a:t>, when you click a link, the browser loads a new page or refreshes the same page. But this behavior will be prevented using this expression. </a:t>
            </a:r>
          </a:p>
          <a:p>
            <a:r>
              <a:rPr lang="en-US" sz="2400" dirty="0"/>
              <a:t>For example, the below link notify the message without reloading the page.</a:t>
            </a:r>
          </a:p>
          <a:p>
            <a:pPr marL="457200" lvl="1" indent="0">
              <a:buNone/>
            </a:pPr>
            <a:r>
              <a:rPr lang="en-US" sz="2000" dirty="0"/>
              <a:t>&lt;a </a:t>
            </a:r>
            <a:r>
              <a:rPr lang="en-US" sz="2000" dirty="0" err="1"/>
              <a:t>href</a:t>
            </a:r>
            <a:r>
              <a:rPr lang="en-US" sz="2000" dirty="0"/>
              <a:t>="</a:t>
            </a:r>
            <a:r>
              <a:rPr lang="en-US" sz="2000" dirty="0" err="1"/>
              <a:t>JavaScript:void</a:t>
            </a:r>
            <a:r>
              <a:rPr lang="en-US" sz="2000" dirty="0"/>
              <a:t>(0);" onclick="alert('Well done!')"&gt;</a:t>
            </a:r>
          </a:p>
          <a:p>
            <a:pPr marL="457200" lvl="1" indent="0">
              <a:buNone/>
            </a:pPr>
            <a:r>
              <a:rPr lang="en-US" sz="2000" dirty="0"/>
              <a:t>  Click Me!</a:t>
            </a:r>
          </a:p>
          <a:p>
            <a:pPr marL="457200" lvl="1" indent="0">
              <a:buNone/>
            </a:pPr>
            <a:r>
              <a:rPr lang="en-US" sz="2000" dirty="0"/>
              <a:t>&lt;/a&gt;</a:t>
            </a:r>
            <a:endParaRPr lang="en-IN" sz="2000" dirty="0"/>
          </a:p>
        </p:txBody>
      </p:sp>
    </p:spTree>
    <p:extLst>
      <p:ext uri="{BB962C8B-B14F-4D97-AF65-F5344CB8AC3E}">
        <p14:creationId xmlns:p14="http://schemas.microsoft.com/office/powerpoint/2010/main" val="3816465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compiled or interpreted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normAutofit/>
          </a:bodyPr>
          <a:lstStyle/>
          <a:p>
            <a:r>
              <a:rPr lang="en-US" sz="2400" b="1" i="0" dirty="0">
                <a:solidFill>
                  <a:srgbClr val="1F2328"/>
                </a:solidFill>
                <a:effectLst/>
                <a:latin typeface="-apple-system"/>
              </a:rPr>
              <a:t>JavaScript is an interpreted language</a:t>
            </a:r>
            <a:r>
              <a:rPr lang="en-US" sz="2400" b="0" i="0" dirty="0">
                <a:solidFill>
                  <a:srgbClr val="1F2328"/>
                </a:solidFill>
                <a:effectLst/>
                <a:latin typeface="-apple-system"/>
              </a:rPr>
              <a:t>, not a compiled language. An interpreter in the browser reads over the JavaScript code, interprets each line, and runs it. Nowadays modern browsers use a technology known as Just-In-Time (JIT) compilation, which compiles JavaScript to executable bytecode just as it is about to run.</a:t>
            </a:r>
            <a:endParaRPr lang="en-IN" sz="2400" dirty="0"/>
          </a:p>
        </p:txBody>
      </p:sp>
    </p:spTree>
    <p:extLst>
      <p:ext uri="{BB962C8B-B14F-4D97-AF65-F5344CB8AC3E}">
        <p14:creationId xmlns:p14="http://schemas.microsoft.com/office/powerpoint/2010/main" val="42777609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case-sensitive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r>
              <a:rPr lang="en-US" dirty="0"/>
              <a:t>Yes</a:t>
            </a:r>
            <a:endParaRPr lang="en-IN" dirty="0"/>
          </a:p>
        </p:txBody>
      </p:sp>
    </p:spTree>
    <p:extLst>
      <p:ext uri="{BB962C8B-B14F-4D97-AF65-F5344CB8AC3E}">
        <p14:creationId xmlns:p14="http://schemas.microsoft.com/office/powerpoint/2010/main" val="359242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BOM(Browser Object Model)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normAutofit/>
          </a:bodyPr>
          <a:lstStyle/>
          <a:p>
            <a:r>
              <a:rPr lang="en-US" sz="2400" b="0" i="0" dirty="0">
                <a:solidFill>
                  <a:srgbClr val="1F2328"/>
                </a:solidFill>
                <a:effectLst/>
                <a:latin typeface="-apple-system"/>
              </a:rPr>
              <a:t>The Browser Object Model (BOM) allows JavaScript to "talk to" the browser. It consists of the objects navigator, history, screen, location and document which are children of the window. The Browser Object Model is not standardized and can change based on different browsers.</a:t>
            </a:r>
          </a:p>
          <a:p>
            <a:endParaRPr lang="en-IN" sz="2400" dirty="0"/>
          </a:p>
        </p:txBody>
      </p:sp>
      <p:pic>
        <p:nvPicPr>
          <p:cNvPr id="1026" name="Picture 2" descr="Screenshot">
            <a:extLst>
              <a:ext uri="{FF2B5EF4-FFF2-40B4-BE49-F238E27FC236}">
                <a16:creationId xmlns:a16="http://schemas.microsoft.com/office/drawing/2014/main" id="{0D50D2CA-60A2-CA61-CEE7-453497887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808" y="3809683"/>
            <a:ext cx="6073014" cy="214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236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use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setInterval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a:xfrm>
            <a:off x="458694" y="1949450"/>
            <a:ext cx="11274612" cy="4664710"/>
          </a:xfrm>
        </p:spPr>
        <p:txBody>
          <a:bodyPr>
            <a:normAutofit fontScale="62500" lnSpcReduction="20000"/>
          </a:bodyPr>
          <a:lstStyle/>
          <a:p>
            <a:r>
              <a:rPr lang="en-US" b="0" i="0" dirty="0">
                <a:solidFill>
                  <a:srgbClr val="1F2328"/>
                </a:solidFill>
                <a:effectLst/>
                <a:latin typeface="-apple-system"/>
              </a:rPr>
              <a:t>The </a:t>
            </a:r>
            <a:r>
              <a:rPr lang="en-US" b="1" i="0" dirty="0" err="1">
                <a:solidFill>
                  <a:srgbClr val="1F2328"/>
                </a:solidFill>
                <a:effectLst/>
                <a:latin typeface="-apple-system"/>
              </a:rPr>
              <a:t>setTimeout</a:t>
            </a:r>
            <a:r>
              <a:rPr lang="en-US" b="0" i="0" dirty="0">
                <a:solidFill>
                  <a:srgbClr val="1F2328"/>
                </a:solidFill>
                <a:effectLst/>
                <a:latin typeface="-apple-system"/>
              </a:rPr>
              <a:t>() method is used to call a function or evaluate an expression after a specified number of milliseconds. </a:t>
            </a:r>
          </a:p>
          <a:p>
            <a:pPr marL="457200" lvl="1" indent="0">
              <a:buNone/>
            </a:pPr>
            <a:r>
              <a:rPr lang="en-US" dirty="0" err="1"/>
              <a:t>setTimeout</a:t>
            </a:r>
            <a:r>
              <a:rPr lang="en-US" dirty="0"/>
              <a:t>(function () {</a:t>
            </a:r>
          </a:p>
          <a:p>
            <a:pPr marL="457200" lvl="1" indent="0">
              <a:buNone/>
            </a:pPr>
            <a:r>
              <a:rPr lang="en-US" dirty="0"/>
              <a:t>  console.log("Good morning");</a:t>
            </a:r>
          </a:p>
          <a:p>
            <a:pPr marL="457200" lvl="1" indent="0">
              <a:buNone/>
            </a:pPr>
            <a:r>
              <a:rPr lang="en-US" dirty="0"/>
              <a:t>}, 2000);</a:t>
            </a:r>
          </a:p>
          <a:p>
            <a:r>
              <a:rPr lang="en-US" b="0" i="0" dirty="0">
                <a:solidFill>
                  <a:srgbClr val="1F2328"/>
                </a:solidFill>
                <a:effectLst/>
                <a:latin typeface="-apple-system"/>
              </a:rPr>
              <a:t>The </a:t>
            </a:r>
            <a:r>
              <a:rPr lang="en-US" b="1" i="0" dirty="0" err="1">
                <a:solidFill>
                  <a:srgbClr val="1F2328"/>
                </a:solidFill>
                <a:effectLst/>
                <a:latin typeface="-apple-system"/>
              </a:rPr>
              <a:t>setInterval</a:t>
            </a:r>
            <a:r>
              <a:rPr lang="en-US" b="0" i="0" dirty="0">
                <a:solidFill>
                  <a:srgbClr val="1F2328"/>
                </a:solidFill>
                <a:effectLst/>
                <a:latin typeface="-apple-system"/>
              </a:rPr>
              <a:t>() method is used to call a function or evaluate an expression at specified intervals (in milliseconds).</a:t>
            </a:r>
          </a:p>
          <a:p>
            <a:r>
              <a:rPr lang="en-US" b="1" i="0" dirty="0" err="1">
                <a:solidFill>
                  <a:srgbClr val="202124"/>
                </a:solidFill>
                <a:effectLst/>
                <a:latin typeface="Google Sans"/>
              </a:rPr>
              <a:t>setTimeout</a:t>
            </a:r>
            <a:r>
              <a:rPr lang="en-US" b="0" i="0" dirty="0">
                <a:solidFill>
                  <a:srgbClr val="202124"/>
                </a:solidFill>
                <a:effectLst/>
                <a:latin typeface="Google Sans"/>
              </a:rPr>
              <a:t> allows us to </a:t>
            </a:r>
            <a:r>
              <a:rPr lang="en-US" b="1" i="0" dirty="0">
                <a:solidFill>
                  <a:srgbClr val="202124"/>
                </a:solidFill>
                <a:effectLst/>
                <a:latin typeface="Google Sans"/>
              </a:rPr>
              <a:t>run a function once </a:t>
            </a:r>
            <a:r>
              <a:rPr lang="en-US" b="0" i="0" dirty="0">
                <a:solidFill>
                  <a:srgbClr val="202124"/>
                </a:solidFill>
                <a:effectLst/>
                <a:latin typeface="Google Sans"/>
              </a:rPr>
              <a:t>after the interval of time. </a:t>
            </a:r>
            <a:r>
              <a:rPr lang="en-US" b="1" i="0" dirty="0" err="1">
                <a:solidFill>
                  <a:srgbClr val="202124"/>
                </a:solidFill>
                <a:effectLst/>
                <a:latin typeface="Google Sans"/>
              </a:rPr>
              <a:t>setInterval</a:t>
            </a:r>
            <a:r>
              <a:rPr lang="en-US" b="0" i="0" dirty="0">
                <a:solidFill>
                  <a:srgbClr val="202124"/>
                </a:solidFill>
                <a:effectLst/>
                <a:latin typeface="Google Sans"/>
              </a:rPr>
              <a:t> allows us to </a:t>
            </a:r>
            <a:r>
              <a:rPr lang="en-US" b="1" i="0" dirty="0">
                <a:solidFill>
                  <a:srgbClr val="202124"/>
                </a:solidFill>
                <a:effectLst/>
                <a:latin typeface="Google Sans"/>
              </a:rPr>
              <a:t>run a function repeatedly</a:t>
            </a:r>
            <a:r>
              <a:rPr lang="en-US" b="0" i="0" dirty="0">
                <a:solidFill>
                  <a:srgbClr val="202124"/>
                </a:solidFill>
                <a:effectLst/>
                <a:latin typeface="Google Sans"/>
              </a:rPr>
              <a:t>, starting after the interval of time, then repeating continuously at that interval.</a:t>
            </a:r>
            <a:endParaRPr lang="en-US" b="0" i="0" dirty="0">
              <a:solidFill>
                <a:srgbClr val="1F2328"/>
              </a:solidFill>
              <a:effectLst/>
              <a:latin typeface="-apple-system"/>
            </a:endParaRPr>
          </a:p>
          <a:p>
            <a:pPr marL="457200" lvl="1" indent="0">
              <a:buNone/>
            </a:pPr>
            <a:r>
              <a:rPr lang="en-US" dirty="0" err="1"/>
              <a:t>setInterval</a:t>
            </a:r>
            <a:r>
              <a:rPr lang="en-US" dirty="0"/>
              <a:t>(function () {</a:t>
            </a:r>
          </a:p>
          <a:p>
            <a:pPr marL="457200" lvl="1" indent="0">
              <a:buNone/>
            </a:pPr>
            <a:r>
              <a:rPr lang="en-US" dirty="0"/>
              <a:t>  console.log("Good morning");</a:t>
            </a:r>
          </a:p>
          <a:p>
            <a:pPr marL="457200" lvl="1" indent="0">
              <a:buNone/>
            </a:pPr>
            <a:r>
              <a:rPr lang="en-US" dirty="0"/>
              <a:t>}, 2000);</a:t>
            </a:r>
          </a:p>
          <a:p>
            <a:pPr marL="457200" lvl="1" indent="0">
              <a:buNone/>
            </a:pPr>
            <a:endParaRPr lang="en-US" dirty="0"/>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setInterval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myTimer</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1000</a:t>
            </a:r>
            <a:r>
              <a:rPr lang="en-IN" b="0" i="0" dirty="0">
                <a:solidFill>
                  <a:srgbClr val="000000"/>
                </a:solidFill>
                <a:effectLst/>
                <a:latin typeface="Consolas" panose="020B0609020204030204" pitchFamily="49" charset="0"/>
              </a:rPr>
              <a:t>);</a:t>
            </a:r>
          </a:p>
          <a:p>
            <a:pPr marL="457200" lvl="1" indent="0">
              <a:buNone/>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myStopFunction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clearInterval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p>
          <a:p>
            <a:pPr marL="457200" lvl="1" indent="0">
              <a:buNone/>
            </a:pPr>
            <a:endParaRPr lang="en-IN" dirty="0"/>
          </a:p>
        </p:txBody>
      </p:sp>
    </p:spTree>
    <p:extLst>
      <p:ext uri="{BB962C8B-B14F-4D97-AF65-F5344CB8AC3E}">
        <p14:creationId xmlns:p14="http://schemas.microsoft.com/office/powerpoint/2010/main" val="122719131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Why is JavaScript treated as Single threaded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normAutofit/>
          </a:bodyPr>
          <a:lstStyle/>
          <a:p>
            <a:r>
              <a:rPr lang="en-US" sz="2400" b="0" i="0" dirty="0">
                <a:solidFill>
                  <a:srgbClr val="1F2328"/>
                </a:solidFill>
                <a:effectLst/>
                <a:latin typeface="-apple-system"/>
              </a:rPr>
              <a:t>JavaScript is a </a:t>
            </a:r>
            <a:r>
              <a:rPr lang="en-US" sz="2400" b="1" i="0" dirty="0">
                <a:solidFill>
                  <a:srgbClr val="1F2328"/>
                </a:solidFill>
                <a:effectLst/>
                <a:latin typeface="-apple-system"/>
              </a:rPr>
              <a:t>single-threaded</a:t>
            </a:r>
            <a:r>
              <a:rPr lang="en-US" sz="2400" b="0" i="0" dirty="0">
                <a:solidFill>
                  <a:srgbClr val="1F2328"/>
                </a:solidFill>
                <a:effectLst/>
                <a:latin typeface="-apple-system"/>
              </a:rPr>
              <a:t> language. Because the language specification does not allow the programmer to write code so that the interpreter can run parts of it in parallel in multiple threads or processes. Whereas languages like java, go, C++ can make multi-threaded and multi-process programs.</a:t>
            </a:r>
            <a:endParaRPr lang="en-IN" sz="2400" dirty="0"/>
          </a:p>
        </p:txBody>
      </p:sp>
    </p:spTree>
    <p:extLst>
      <p:ext uri="{BB962C8B-B14F-4D97-AF65-F5344CB8AC3E}">
        <p14:creationId xmlns:p14="http://schemas.microsoft.com/office/powerpoint/2010/main" val="202782892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normAutofit/>
          </a:bodyPr>
          <a:lstStyle/>
          <a:p>
            <a:r>
              <a:rPr lang="en-US" sz="2400" b="1" i="0" dirty="0">
                <a:solidFill>
                  <a:srgbClr val="1F2328"/>
                </a:solidFill>
                <a:effectLst/>
                <a:latin typeface="-apple-system"/>
              </a:rPr>
              <a:t>ECMAScript:-</a:t>
            </a:r>
            <a:r>
              <a:rPr lang="en-US" sz="2400" b="0" i="0" dirty="0">
                <a:solidFill>
                  <a:srgbClr val="1F2328"/>
                </a:solidFill>
                <a:effectLst/>
                <a:latin typeface="-apple-system"/>
              </a:rPr>
              <a:t> ECMAScript is the </a:t>
            </a:r>
            <a:r>
              <a:rPr lang="en-US" sz="2400" b="1" i="0" dirty="0">
                <a:solidFill>
                  <a:srgbClr val="1F2328"/>
                </a:solidFill>
                <a:effectLst/>
                <a:latin typeface="-apple-system"/>
              </a:rPr>
              <a:t>scripting language </a:t>
            </a:r>
            <a:r>
              <a:rPr lang="en-US" sz="2400" b="0" i="0" dirty="0">
                <a:solidFill>
                  <a:srgbClr val="1F2328"/>
                </a:solidFill>
                <a:effectLst/>
                <a:latin typeface="-apple-system"/>
              </a:rPr>
              <a:t>that forms the </a:t>
            </a:r>
            <a:r>
              <a:rPr lang="en-US" sz="2400" b="1" i="0" dirty="0">
                <a:solidFill>
                  <a:srgbClr val="1F2328"/>
                </a:solidFill>
                <a:effectLst/>
                <a:latin typeface="-apple-system"/>
              </a:rPr>
              <a:t>basis of JavaScript</a:t>
            </a:r>
            <a:r>
              <a:rPr lang="en-US" sz="2400" b="0" i="0" dirty="0">
                <a:solidFill>
                  <a:srgbClr val="1F2328"/>
                </a:solidFill>
                <a:effectLst/>
                <a:latin typeface="-apple-system"/>
              </a:rPr>
              <a:t>. ECMAScript standardized by the ECMA International standards organization in the ECMA-262 and ECMA-402 specifications. The first edition of ECMAScript was released in 1997.</a:t>
            </a:r>
          </a:p>
          <a:p>
            <a:r>
              <a:rPr lang="en-US" sz="2400" b="1" dirty="0">
                <a:solidFill>
                  <a:srgbClr val="1F2328"/>
                </a:solidFill>
                <a:latin typeface="-apple-system"/>
              </a:rPr>
              <a:t>JSON:- </a:t>
            </a:r>
            <a:r>
              <a:rPr lang="en-US" sz="2400" b="1" i="0" dirty="0">
                <a:solidFill>
                  <a:srgbClr val="1F2328"/>
                </a:solidFill>
                <a:effectLst/>
                <a:latin typeface="-apple-system"/>
              </a:rPr>
              <a:t>JSON (JavaScript Object Notation) </a:t>
            </a:r>
            <a:r>
              <a:rPr lang="en-US" sz="2400" b="0" i="0" dirty="0">
                <a:solidFill>
                  <a:srgbClr val="1F2328"/>
                </a:solidFill>
                <a:effectLst/>
                <a:latin typeface="-apple-system"/>
              </a:rPr>
              <a:t>is a lightweight format that is used for data </a:t>
            </a:r>
            <a:r>
              <a:rPr lang="en-US" sz="2400" b="1" i="0" dirty="0">
                <a:solidFill>
                  <a:srgbClr val="1F2328"/>
                </a:solidFill>
                <a:effectLst/>
                <a:latin typeface="-apple-system"/>
              </a:rPr>
              <a:t>interchanging</a:t>
            </a:r>
            <a:r>
              <a:rPr lang="en-US" sz="2400" b="0" i="0" dirty="0">
                <a:solidFill>
                  <a:srgbClr val="1F2328"/>
                </a:solidFill>
                <a:effectLst/>
                <a:latin typeface="-apple-system"/>
              </a:rPr>
              <a:t>. It is based on a subset of JavaScript language in the way objects are built in JavaScript.</a:t>
            </a:r>
            <a:endParaRPr lang="en-IN" sz="2400" b="1" dirty="0"/>
          </a:p>
        </p:txBody>
      </p:sp>
    </p:spTree>
    <p:extLst>
      <p:ext uri="{BB962C8B-B14F-4D97-AF65-F5344CB8AC3E}">
        <p14:creationId xmlns:p14="http://schemas.microsoft.com/office/powerpoint/2010/main" val="33059747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3200" u="sng" dirty="0">
                <a:solidFill>
                  <a:srgbClr val="0563C1"/>
                </a:solidFill>
                <a:effectLst/>
                <a:latin typeface="Calibri" panose="020F0502020204030204" pitchFamily="34" charset="0"/>
                <a:ea typeface="Times New Roman" panose="02020603050405020304" pitchFamily="18" charset="0"/>
                <a:hlinkClick r:id="rId2"/>
              </a:rPr>
              <a:t> and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32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32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1" i="0" dirty="0" err="1">
                <a:solidFill>
                  <a:srgbClr val="1F2328"/>
                </a:solidFill>
                <a:effectLst/>
                <a:latin typeface="-apple-system"/>
              </a:rPr>
              <a:t>clearTimeout</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timeout which has been set by </a:t>
            </a:r>
            <a:r>
              <a:rPr lang="en-US" sz="2400" b="1" i="0" dirty="0" err="1">
                <a:solidFill>
                  <a:srgbClr val="1F2328"/>
                </a:solidFill>
                <a:effectLst/>
                <a:latin typeface="-apple-system"/>
              </a:rPr>
              <a:t>setTimeout</a:t>
            </a:r>
            <a:r>
              <a:rPr lang="en-US" sz="2400" b="0" i="0" dirty="0">
                <a:solidFill>
                  <a:srgbClr val="1F2328"/>
                </a:solidFill>
                <a:effectLst/>
                <a:latin typeface="-apple-system"/>
              </a:rPr>
              <a:t>()function before that.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of </a:t>
            </a:r>
            <a:r>
              <a:rPr lang="en-US" sz="2400" b="0" i="0" dirty="0" err="1">
                <a:solidFill>
                  <a:srgbClr val="1F2328"/>
                </a:solidFill>
                <a:effectLst/>
                <a:latin typeface="-apple-system"/>
              </a:rPr>
              <a:t>setTimeout</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clearTimeout</a:t>
            </a:r>
            <a:r>
              <a:rPr lang="en-US" sz="2400" b="0" i="0" dirty="0">
                <a:solidFill>
                  <a:srgbClr val="1F2328"/>
                </a:solidFill>
                <a:effectLst/>
                <a:latin typeface="-apple-system"/>
              </a:rPr>
              <a:t>() function to clear the timer.</a:t>
            </a:r>
          </a:p>
          <a:p>
            <a:r>
              <a:rPr lang="en-US" sz="2400" b="0" i="0" dirty="0">
                <a:solidFill>
                  <a:srgbClr val="1F2328"/>
                </a:solidFill>
                <a:effectLst/>
                <a:latin typeface="-apple-system"/>
              </a:rPr>
              <a:t>The </a:t>
            </a:r>
            <a:r>
              <a:rPr lang="en-US" sz="2400" b="1" i="0" dirty="0" err="1">
                <a:solidFill>
                  <a:srgbClr val="1F2328"/>
                </a:solidFill>
                <a:effectLst/>
                <a:latin typeface="-apple-system"/>
              </a:rPr>
              <a:t>clearInterval</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interval which has been set by </a:t>
            </a:r>
            <a:r>
              <a:rPr lang="en-US" sz="2400" b="1" i="0" dirty="0" err="1">
                <a:solidFill>
                  <a:srgbClr val="1F2328"/>
                </a:solidFill>
                <a:effectLst/>
                <a:latin typeface="-apple-system"/>
              </a:rPr>
              <a:t>setInterval</a:t>
            </a:r>
            <a:r>
              <a:rPr lang="en-US" sz="2400" b="0" i="0" dirty="0">
                <a:solidFill>
                  <a:srgbClr val="1F2328"/>
                </a:solidFill>
                <a:effectLst/>
                <a:latin typeface="-apple-system"/>
              </a:rPr>
              <a:t>() function.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returned by </a:t>
            </a:r>
            <a:r>
              <a:rPr lang="en-US" sz="2400" b="0" i="0" dirty="0" err="1">
                <a:solidFill>
                  <a:srgbClr val="1F2328"/>
                </a:solidFill>
                <a:effectLst/>
                <a:latin typeface="-apple-system"/>
              </a:rPr>
              <a:t>setInterval</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clearInterval</a:t>
            </a:r>
            <a:r>
              <a:rPr lang="en-US" sz="2400" b="0" i="0" dirty="0">
                <a:solidFill>
                  <a:srgbClr val="1F2328"/>
                </a:solidFill>
                <a:effectLst/>
                <a:latin typeface="-apple-system"/>
              </a:rPr>
              <a:t>() function to clear the interval.</a:t>
            </a:r>
            <a:endParaRPr lang="en-IN" sz="2400" dirty="0"/>
          </a:p>
        </p:txBody>
      </p:sp>
    </p:spTree>
    <p:extLst>
      <p:ext uri="{BB962C8B-B14F-4D97-AF65-F5344CB8AC3E}">
        <p14:creationId xmlns:p14="http://schemas.microsoft.com/office/powerpoint/2010/main" val="780763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0F77-637D-75E1-1BEC-F6BA009D725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redirect new page in </a:t>
            </a:r>
            <a:r>
              <a:rPr lang="en-US" sz="3200" b="1" i="0" dirty="0" err="1">
                <a:solidFill>
                  <a:schemeClr val="accent4">
                    <a:lumMod val="75000"/>
                  </a:schemeClr>
                </a:solidFill>
                <a:effectLst/>
                <a:latin typeface="-apple-system"/>
              </a:rPr>
              <a:t>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F29E540B-A881-75DF-1378-7F4076A31158}"/>
              </a:ext>
            </a:extLst>
          </p:cNvPr>
          <p:cNvSpPr>
            <a:spLocks noGrp="1"/>
          </p:cNvSpPr>
          <p:nvPr>
            <p:ph idx="1"/>
          </p:nvPr>
        </p:nvSpPr>
        <p:spPr/>
        <p:txBody>
          <a:bodyPr/>
          <a:lstStyle/>
          <a:p>
            <a:r>
              <a:rPr lang="en-US" sz="2400" dirty="0"/>
              <a:t>you can redirect to a new page using the </a:t>
            </a:r>
            <a:r>
              <a:rPr lang="en-US" sz="2400" b="1" dirty="0"/>
              <a:t>location</a:t>
            </a:r>
            <a:r>
              <a:rPr lang="en-US" sz="2400" dirty="0"/>
              <a:t> property of window object.</a:t>
            </a:r>
          </a:p>
          <a:p>
            <a:pPr marL="457200" lvl="1" indent="0">
              <a:buNone/>
            </a:pPr>
            <a:r>
              <a:rPr lang="en-IN" dirty="0"/>
              <a:t>function redirect() {</a:t>
            </a:r>
          </a:p>
          <a:p>
            <a:pPr marL="457200" lvl="1" indent="0">
              <a:buNone/>
            </a:pPr>
            <a:r>
              <a:rPr lang="en-IN" dirty="0"/>
              <a:t>  </a:t>
            </a:r>
            <a:r>
              <a:rPr lang="en-IN" dirty="0" err="1"/>
              <a:t>window.location.href</a:t>
            </a:r>
            <a:r>
              <a:rPr lang="en-IN" dirty="0"/>
              <a:t> = "newPage.html";</a:t>
            </a:r>
          </a:p>
          <a:p>
            <a:pPr marL="457200" lvl="1" indent="0">
              <a:buNone/>
            </a:pPr>
            <a:r>
              <a:rPr lang="en-IN" dirty="0"/>
              <a:t>}</a:t>
            </a:r>
          </a:p>
        </p:txBody>
      </p:sp>
    </p:spTree>
    <p:extLst>
      <p:ext uri="{BB962C8B-B14F-4D97-AF65-F5344CB8AC3E}">
        <p14:creationId xmlns:p14="http://schemas.microsoft.com/office/powerpoint/2010/main" val="31790080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pass by value and pass by reference?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a:xfrm>
            <a:off x="458694" y="1949450"/>
            <a:ext cx="11274612" cy="4705350"/>
          </a:xfrm>
        </p:spPr>
        <p:txBody>
          <a:bodyPr>
            <a:noAutofit/>
          </a:bodyPr>
          <a:lstStyle/>
          <a:p>
            <a:r>
              <a:rPr lang="en-US" sz="1600" b="1" i="0" dirty="0">
                <a:solidFill>
                  <a:srgbClr val="1F2328"/>
                </a:solidFill>
                <a:effectLst/>
                <a:latin typeface="-apple-system"/>
              </a:rPr>
              <a:t>Pass-by-value</a:t>
            </a:r>
            <a:r>
              <a:rPr lang="en-US" sz="1600" b="0" i="0" dirty="0">
                <a:solidFill>
                  <a:srgbClr val="1F2328"/>
                </a:solidFill>
                <a:effectLst/>
                <a:latin typeface="-apple-system"/>
              </a:rPr>
              <a:t> creates a new space in memory and makes a copy of a value. Primitives such as </a:t>
            </a:r>
            <a:r>
              <a:rPr lang="en-US" sz="1600" b="1" i="0" dirty="0">
                <a:solidFill>
                  <a:srgbClr val="1F2328"/>
                </a:solidFill>
                <a:effectLst/>
                <a:latin typeface="-apple-system"/>
              </a:rPr>
              <a:t>string, number, </a:t>
            </a:r>
            <a:r>
              <a:rPr lang="en-US" sz="1600" b="1" i="0" dirty="0" err="1">
                <a:solidFill>
                  <a:srgbClr val="1F2328"/>
                </a:solidFill>
                <a:effectLst/>
                <a:latin typeface="-apple-system"/>
              </a:rPr>
              <a:t>boolean</a:t>
            </a:r>
            <a:r>
              <a:rPr lang="en-US" sz="1600" b="1" i="0" dirty="0">
                <a:solidFill>
                  <a:srgbClr val="1F2328"/>
                </a:solidFill>
                <a:effectLst/>
                <a:latin typeface="-apple-system"/>
              </a:rPr>
              <a:t> </a:t>
            </a:r>
            <a:r>
              <a:rPr lang="en-US" sz="1600" b="0" i="0" dirty="0" err="1">
                <a:solidFill>
                  <a:srgbClr val="1F2328"/>
                </a:solidFill>
                <a:effectLst/>
                <a:latin typeface="-apple-system"/>
              </a:rPr>
              <a:t>etc</a:t>
            </a:r>
            <a:r>
              <a:rPr lang="en-US" sz="1600" b="0" i="0" dirty="0">
                <a:solidFill>
                  <a:srgbClr val="1F2328"/>
                </a:solidFill>
                <a:effectLst/>
                <a:latin typeface="-apple-system"/>
              </a:rPr>
              <a:t> will actually create a new copy. Hence, updating one value doesn't impact the other value. </a:t>
            </a:r>
            <a:r>
              <a:rPr lang="en-US" sz="1600" b="0" i="0" dirty="0" err="1">
                <a:solidFill>
                  <a:srgbClr val="1F2328"/>
                </a:solidFill>
                <a:effectLst/>
                <a:latin typeface="-apple-system"/>
              </a:rPr>
              <a:t>i.e</a:t>
            </a:r>
            <a:r>
              <a:rPr lang="en-US" sz="1600" b="0" i="0" dirty="0">
                <a:solidFill>
                  <a:srgbClr val="1F2328"/>
                </a:solidFill>
                <a:effectLst/>
                <a:latin typeface="-apple-system"/>
              </a:rPr>
              <a:t>, The values are independent of each other.</a:t>
            </a:r>
          </a:p>
          <a:p>
            <a:pPr marL="457200" lvl="1" indent="0">
              <a:spcBef>
                <a:spcPts val="0"/>
              </a:spcBef>
              <a:buNone/>
            </a:pPr>
            <a:r>
              <a:rPr lang="en-US" sz="1200" dirty="0"/>
              <a:t>let a = 5;</a:t>
            </a:r>
          </a:p>
          <a:p>
            <a:pPr marL="457200" lvl="1" indent="0">
              <a:spcBef>
                <a:spcPts val="0"/>
              </a:spcBef>
              <a:buNone/>
            </a:pPr>
            <a:r>
              <a:rPr lang="en-US" sz="1200" dirty="0"/>
              <a:t>let b = a;</a:t>
            </a:r>
          </a:p>
          <a:p>
            <a:pPr marL="457200" lvl="1" indent="0">
              <a:spcBef>
                <a:spcPts val="0"/>
              </a:spcBef>
              <a:buNone/>
            </a:pPr>
            <a:endParaRPr lang="en-US" sz="1200" dirty="0"/>
          </a:p>
          <a:p>
            <a:pPr marL="457200" lvl="1" indent="0">
              <a:spcBef>
                <a:spcPts val="0"/>
              </a:spcBef>
              <a:buNone/>
            </a:pPr>
            <a:r>
              <a:rPr lang="en-US" sz="1200" dirty="0"/>
              <a:t>b++;</a:t>
            </a:r>
          </a:p>
          <a:p>
            <a:pPr marL="457200" lvl="1" indent="0">
              <a:spcBef>
                <a:spcPts val="0"/>
              </a:spcBef>
              <a:buNone/>
            </a:pPr>
            <a:r>
              <a:rPr lang="en-US" sz="1200" dirty="0"/>
              <a:t>console.log(a, b); //5, 6</a:t>
            </a:r>
          </a:p>
          <a:p>
            <a:r>
              <a:rPr lang="en-US" sz="1600" b="1" i="0" dirty="0">
                <a:solidFill>
                  <a:srgbClr val="1F2328"/>
                </a:solidFill>
                <a:effectLst/>
                <a:latin typeface="-apple-system"/>
              </a:rPr>
              <a:t>Pass by reference</a:t>
            </a:r>
            <a:r>
              <a:rPr lang="en-US" sz="1600" b="0" i="0" dirty="0">
                <a:solidFill>
                  <a:srgbClr val="1F2328"/>
                </a:solidFill>
                <a:effectLst/>
                <a:latin typeface="-apple-system"/>
              </a:rPr>
              <a:t> doesn't create a new space in memory but the new variable adopts a memory address of an initial variable. Non-primitives such as </a:t>
            </a:r>
            <a:r>
              <a:rPr lang="en-US" sz="1600" b="1" i="0" dirty="0">
                <a:solidFill>
                  <a:srgbClr val="1F2328"/>
                </a:solidFill>
                <a:effectLst/>
                <a:latin typeface="-apple-system"/>
              </a:rPr>
              <a:t>objects, arrays </a:t>
            </a:r>
            <a:r>
              <a:rPr lang="en-US" sz="1600" b="0" i="0" dirty="0">
                <a:solidFill>
                  <a:srgbClr val="1F2328"/>
                </a:solidFill>
                <a:effectLst/>
                <a:latin typeface="-apple-system"/>
              </a:rPr>
              <a:t>and functions gets the reference of the initiable variable. </a:t>
            </a:r>
            <a:r>
              <a:rPr lang="en-US" sz="1600" b="0" i="0" dirty="0" err="1">
                <a:solidFill>
                  <a:srgbClr val="1F2328"/>
                </a:solidFill>
                <a:effectLst/>
                <a:latin typeface="-apple-system"/>
              </a:rPr>
              <a:t>i.e</a:t>
            </a:r>
            <a:r>
              <a:rPr lang="en-US" sz="1600" b="0" i="0" dirty="0">
                <a:solidFill>
                  <a:srgbClr val="1F2328"/>
                </a:solidFill>
                <a:effectLst/>
                <a:latin typeface="-apple-system"/>
              </a:rPr>
              <a:t>, updating one value will impact the other variable.</a:t>
            </a:r>
          </a:p>
          <a:p>
            <a:pPr marL="457200" lvl="1" indent="0">
              <a:spcBef>
                <a:spcPts val="0"/>
              </a:spcBef>
              <a:buNone/>
            </a:pPr>
            <a:r>
              <a:rPr lang="en-US" sz="1200" dirty="0"/>
              <a:t>let user1 = {</a:t>
            </a:r>
          </a:p>
          <a:p>
            <a:pPr marL="457200" lvl="1" indent="0">
              <a:spcBef>
                <a:spcPts val="0"/>
              </a:spcBef>
              <a:buNone/>
            </a:pPr>
            <a:r>
              <a:rPr lang="en-US" sz="1200" dirty="0"/>
              <a:t>   name: 'John',</a:t>
            </a:r>
          </a:p>
          <a:p>
            <a:pPr marL="457200" lvl="1" indent="0">
              <a:spcBef>
                <a:spcPts val="0"/>
              </a:spcBef>
              <a:buNone/>
            </a:pPr>
            <a:r>
              <a:rPr lang="en-US" sz="1200" dirty="0"/>
              <a:t>   age: 27</a:t>
            </a:r>
          </a:p>
          <a:p>
            <a:pPr marL="457200" lvl="1" indent="0">
              <a:spcBef>
                <a:spcPts val="0"/>
              </a:spcBef>
              <a:buNone/>
            </a:pPr>
            <a:r>
              <a:rPr lang="en-US" sz="1200" dirty="0"/>
              <a:t>};</a:t>
            </a:r>
          </a:p>
          <a:p>
            <a:pPr marL="457200" lvl="1" indent="0">
              <a:spcBef>
                <a:spcPts val="0"/>
              </a:spcBef>
              <a:buNone/>
            </a:pPr>
            <a:r>
              <a:rPr lang="en-US" sz="1200" dirty="0"/>
              <a:t>let user2 = user1;</a:t>
            </a:r>
          </a:p>
          <a:p>
            <a:pPr marL="457200" lvl="1" indent="0">
              <a:spcBef>
                <a:spcPts val="0"/>
              </a:spcBef>
              <a:buNone/>
            </a:pPr>
            <a:r>
              <a:rPr lang="en-US" sz="1200" dirty="0"/>
              <a:t>user2.age = 30;</a:t>
            </a:r>
          </a:p>
          <a:p>
            <a:pPr marL="457200" lvl="1" indent="0">
              <a:spcBef>
                <a:spcPts val="0"/>
              </a:spcBef>
              <a:buNone/>
            </a:pPr>
            <a:endParaRPr lang="en-US" sz="1200" dirty="0"/>
          </a:p>
          <a:p>
            <a:pPr marL="457200" lvl="1" indent="0">
              <a:spcBef>
                <a:spcPts val="0"/>
              </a:spcBef>
              <a:buNone/>
            </a:pPr>
            <a:r>
              <a:rPr lang="en-US" sz="1200" dirty="0"/>
              <a:t>console.log(user1.age, user2.age); // 30, 30</a:t>
            </a:r>
            <a:endParaRPr lang="en-IN" sz="1200" dirty="0"/>
          </a:p>
        </p:txBody>
      </p:sp>
    </p:spTree>
    <p:extLst>
      <p:ext uri="{BB962C8B-B14F-4D97-AF65-F5344CB8AC3E}">
        <p14:creationId xmlns:p14="http://schemas.microsoft.com/office/powerpoint/2010/main" val="11596138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setImmediate</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process.nextTick</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1F2328"/>
                </a:solidFill>
                <a:effectLst/>
                <a:latin typeface="-apple-system"/>
              </a:rPr>
              <a:t>Set Timeout:</a:t>
            </a:r>
            <a:r>
              <a:rPr lang="en-US" b="0" i="0" dirty="0">
                <a:solidFill>
                  <a:srgbClr val="1F2328"/>
                </a:solidFill>
                <a:effectLst/>
                <a:latin typeface="-apple-system"/>
              </a:rPr>
              <a:t> </a:t>
            </a:r>
            <a:r>
              <a:rPr lang="en-US" b="0" i="0" dirty="0" err="1">
                <a:solidFill>
                  <a:srgbClr val="1F2328"/>
                </a:solidFill>
                <a:effectLst/>
                <a:latin typeface="-apple-system"/>
              </a:rPr>
              <a:t>setTimeout</a:t>
            </a:r>
            <a:r>
              <a:rPr lang="en-US" b="0" i="0" dirty="0">
                <a:solidFill>
                  <a:srgbClr val="1F2328"/>
                </a:solidFill>
                <a:effectLst/>
                <a:latin typeface="-apple-system"/>
              </a:rPr>
              <a:t>() is to schedule execution of a one-time callback after delay milliseconds.</a:t>
            </a:r>
          </a:p>
          <a:p>
            <a:pPr algn="l">
              <a:buFont typeface="+mj-lt"/>
              <a:buAutoNum type="arabicPeriod"/>
            </a:pPr>
            <a:r>
              <a:rPr lang="en-US" b="1" i="0" dirty="0">
                <a:solidFill>
                  <a:srgbClr val="1F2328"/>
                </a:solidFill>
                <a:effectLst/>
                <a:latin typeface="-apple-system"/>
              </a:rPr>
              <a:t>Set Immediate:</a:t>
            </a:r>
            <a:r>
              <a:rPr lang="en-US" b="0" i="0" dirty="0">
                <a:solidFill>
                  <a:srgbClr val="1F2328"/>
                </a:solidFill>
                <a:effectLst/>
                <a:latin typeface="-apple-system"/>
              </a:rPr>
              <a:t> </a:t>
            </a:r>
          </a:p>
          <a:p>
            <a:pPr lvl="1">
              <a:buFont typeface="+mj-lt"/>
              <a:buAutoNum type="arabicPeriod"/>
            </a:pPr>
            <a:r>
              <a:rPr lang="en-US" b="0" i="0" dirty="0">
                <a:solidFill>
                  <a:srgbClr val="1F2328"/>
                </a:solidFill>
                <a:effectLst/>
                <a:latin typeface="-apple-system"/>
              </a:rPr>
              <a:t>The </a:t>
            </a:r>
            <a:r>
              <a:rPr lang="en-US" b="0" i="0" dirty="0" err="1">
                <a:solidFill>
                  <a:srgbClr val="1F2328"/>
                </a:solidFill>
                <a:effectLst/>
                <a:latin typeface="-apple-system"/>
              </a:rPr>
              <a:t>setImmediate</a:t>
            </a:r>
            <a:r>
              <a:rPr lang="en-US" b="0" i="0" dirty="0">
                <a:solidFill>
                  <a:srgbClr val="1F2328"/>
                </a:solidFill>
                <a:effectLst/>
                <a:latin typeface="-apple-system"/>
              </a:rPr>
              <a:t> function is used to execute a function right after the current event loop finishes.</a:t>
            </a:r>
          </a:p>
          <a:p>
            <a:pPr lvl="1">
              <a:buFont typeface="+mj-lt"/>
              <a:buAutoNum type="arabicPeriod"/>
            </a:pPr>
            <a:r>
              <a:rPr lang="en-US" b="0" i="0" dirty="0">
                <a:solidFill>
                  <a:srgbClr val="1B1B1B"/>
                </a:solidFill>
                <a:effectLst/>
                <a:latin typeface="Inter"/>
              </a:rPr>
              <a:t>This method is used to break up long running operations and run a callback function immediately after the browser has completed other operations such as events and display updates.</a:t>
            </a:r>
          </a:p>
          <a:p>
            <a:pPr marL="457200" lvl="1" indent="0">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endParaRPr lang="en-US" b="0" i="0" dirty="0">
              <a:effectLst/>
              <a:latin typeface="Inter"/>
            </a:endParaRPr>
          </a:p>
          <a:p>
            <a:pPr marL="457200" lvl="1" indent="0">
              <a:buNone/>
            </a:pP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endParaRPr lang="en-US" b="0" i="0" dirty="0">
              <a:solidFill>
                <a:srgbClr val="1F2328"/>
              </a:solidFill>
              <a:effectLst/>
              <a:latin typeface="-apple-system"/>
            </a:endParaRPr>
          </a:p>
          <a:p>
            <a:pPr algn="l">
              <a:buFont typeface="+mj-lt"/>
              <a:buAutoNum type="arabicPeriod"/>
            </a:pPr>
            <a:r>
              <a:rPr lang="en-US" b="1" i="0" dirty="0">
                <a:solidFill>
                  <a:srgbClr val="1F2328"/>
                </a:solidFill>
                <a:effectLst/>
                <a:latin typeface="-apple-system"/>
              </a:rPr>
              <a:t>Process </a:t>
            </a:r>
            <a:r>
              <a:rPr lang="en-US" b="1" i="0" dirty="0" err="1">
                <a:solidFill>
                  <a:srgbClr val="1F2328"/>
                </a:solidFill>
                <a:effectLst/>
                <a:latin typeface="-apple-system"/>
              </a:rPr>
              <a:t>NextTick</a:t>
            </a:r>
            <a:r>
              <a:rPr lang="en-US" b="1" i="0" dirty="0">
                <a:solidFill>
                  <a:srgbClr val="1F2328"/>
                </a:solidFill>
                <a:effectLst/>
                <a:latin typeface="-apple-system"/>
              </a:rPr>
              <a:t>:</a:t>
            </a:r>
            <a:r>
              <a:rPr lang="en-US" b="0" i="0" dirty="0">
                <a:solidFill>
                  <a:srgbClr val="1F2328"/>
                </a:solidFill>
                <a:effectLst/>
                <a:latin typeface="-apple-system"/>
              </a:rPr>
              <a:t> If </a:t>
            </a:r>
            <a:r>
              <a:rPr lang="en-US" b="0" i="0" dirty="0" err="1">
                <a:solidFill>
                  <a:srgbClr val="1F2328"/>
                </a:solidFill>
                <a:effectLst/>
                <a:latin typeface="-apple-system"/>
              </a:rPr>
              <a:t>process.nextTick</a:t>
            </a:r>
            <a:r>
              <a:rPr lang="en-US" b="0" i="0" dirty="0">
                <a:solidFill>
                  <a:srgbClr val="1F2328"/>
                </a:solidFill>
                <a:effectLst/>
                <a:latin typeface="-apple-system"/>
              </a:rPr>
              <a:t>() is called in a given phase, all the callbacks passed to </a:t>
            </a:r>
            <a:r>
              <a:rPr lang="en-US" b="0" i="0" dirty="0" err="1">
                <a:solidFill>
                  <a:srgbClr val="1F2328"/>
                </a:solidFill>
                <a:effectLst/>
                <a:latin typeface="-apple-system"/>
              </a:rPr>
              <a:t>process.nextTick</a:t>
            </a:r>
            <a:r>
              <a:rPr lang="en-US" b="0" i="0" dirty="0">
                <a:solidFill>
                  <a:srgbClr val="1F2328"/>
                </a:solidFill>
                <a:effectLst/>
                <a:latin typeface="-apple-system"/>
              </a:rPr>
              <a:t>() will be resolved before the event loop continues. This will block the event loop and create I/O Starvation if </a:t>
            </a:r>
            <a:r>
              <a:rPr lang="en-US" b="0" i="0" dirty="0" err="1">
                <a:solidFill>
                  <a:srgbClr val="1F2328"/>
                </a:solidFill>
                <a:effectLst/>
                <a:latin typeface="-apple-system"/>
              </a:rPr>
              <a:t>process.nextTick</a:t>
            </a:r>
            <a:r>
              <a:rPr lang="en-US" b="0" i="0" dirty="0">
                <a:solidFill>
                  <a:srgbClr val="1F2328"/>
                </a:solidFill>
                <a:effectLst/>
                <a:latin typeface="-apple-system"/>
              </a:rPr>
              <a:t>() is called recursively.</a:t>
            </a:r>
          </a:p>
          <a:p>
            <a:endParaRPr lang="en-IN" dirty="0"/>
          </a:p>
        </p:txBody>
      </p:sp>
    </p:spTree>
    <p:extLst>
      <p:ext uri="{BB962C8B-B14F-4D97-AF65-F5344CB8AC3E}">
        <p14:creationId xmlns:p14="http://schemas.microsoft.com/office/powerpoint/2010/main" val="280865728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F4F9-2365-D377-18FD-E7E1F6E5C1A3}"/>
              </a:ext>
            </a:extLst>
          </p:cNvPr>
          <p:cNvSpPr>
            <a:spLocks noGrp="1"/>
          </p:cNvSpPr>
          <p:nvPr>
            <p:ph type="title"/>
          </p:nvPr>
        </p:nvSpPr>
        <p:spPr/>
        <p:txBody>
          <a:bodyPr/>
          <a:lstStyle/>
          <a:p>
            <a:r>
              <a:rPr lang="en-US" dirty="0" err="1">
                <a:solidFill>
                  <a:schemeClr val="accent4">
                    <a:lumMod val="75000"/>
                  </a:schemeClr>
                </a:solidFill>
              </a:rPr>
              <a:t>setImmediate</a:t>
            </a:r>
            <a:r>
              <a:rPr lang="en-US" dirty="0">
                <a:solidFill>
                  <a:schemeClr val="accent4">
                    <a:lumMod val="75000"/>
                  </a:schemeClr>
                </a:solidFill>
              </a:rPr>
              <a:t> Example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4EC0CE5-59AE-068A-A16E-C2E0D802306C}"/>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err="1">
                <a:effectLst/>
                <a:latin typeface="Menlo"/>
              </a:rPr>
              <a:t>const</a:t>
            </a:r>
            <a:r>
              <a:rPr lang="en-IN" b="0" dirty="0">
                <a:effectLst/>
                <a:latin typeface="Menlo"/>
              </a:rPr>
              <a:t> start = () =&gt; {</a:t>
            </a:r>
          </a:p>
          <a:p>
            <a:pPr marL="0" indent="0">
              <a:spcBef>
                <a:spcPts val="0"/>
              </a:spcBef>
              <a:buNone/>
            </a:pPr>
            <a:r>
              <a:rPr lang="en-IN" b="0" dirty="0">
                <a:effectLst/>
                <a:latin typeface="Menlo"/>
              </a:rPr>
              <a:t>  console.log('start');</a:t>
            </a:r>
          </a:p>
          <a:p>
            <a:pPr marL="0" indent="0">
              <a:spcBef>
                <a:spcPts val="0"/>
              </a:spcBef>
              <a:buNone/>
            </a:pPr>
            <a:r>
              <a:rPr lang="en-IN" b="0" dirty="0">
                <a:effectLst/>
                <a:latin typeface="Menlo"/>
              </a:rPr>
              <a:t>  </a:t>
            </a: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p>
          <a:p>
            <a:pPr marL="0" indent="0">
              <a:spcBef>
                <a:spcPts val="0"/>
              </a:spcBef>
              <a:buNone/>
            </a:pPr>
            <a:r>
              <a:rPr lang="en-IN" b="0" dirty="0">
                <a:effectLst/>
                <a:latin typeface="Menlo"/>
              </a:rPr>
              <a:t>  new Promise((resolve, reject) =&gt; {</a:t>
            </a:r>
          </a:p>
          <a:p>
            <a:pPr marL="0" indent="0">
              <a:spcBef>
                <a:spcPts val="0"/>
              </a:spcBef>
              <a:buNone/>
            </a:pPr>
            <a:r>
              <a:rPr lang="en-IN" b="0" dirty="0">
                <a:effectLst/>
                <a:latin typeface="Menlo"/>
              </a:rPr>
              <a:t>    resolve('bar');</a:t>
            </a:r>
          </a:p>
          <a:p>
            <a:pPr marL="0" indent="0">
              <a:spcBef>
                <a:spcPts val="0"/>
              </a:spcBef>
              <a:buNone/>
            </a:pPr>
            <a:r>
              <a:rPr lang="en-IN" b="0" dirty="0">
                <a:effectLst/>
                <a:latin typeface="Menlo"/>
              </a:rPr>
              <a:t>  }).then((resolve) =&gt; {</a:t>
            </a:r>
          </a:p>
          <a:p>
            <a:pPr marL="0" indent="0">
              <a:spcBef>
                <a:spcPts val="0"/>
              </a:spcBef>
              <a:buNone/>
            </a:pPr>
            <a:r>
              <a:rPr lang="en-IN" b="0" dirty="0">
                <a:effectLst/>
                <a:latin typeface="Menlo"/>
              </a:rPr>
              <a:t>    console.log(resolve);</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(zoo);</a:t>
            </a:r>
          </a:p>
          <a:p>
            <a:pPr marL="0" indent="0">
              <a:spcBef>
                <a:spcPts val="0"/>
              </a:spcBef>
              <a:buNone/>
            </a:pPr>
            <a:r>
              <a:rPr lang="en-IN" b="0" dirty="0">
                <a:effectLst/>
                <a:latin typeface="Menlo"/>
              </a:rPr>
              <a:t>  });</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(foo);</a:t>
            </a:r>
          </a:p>
          <a:p>
            <a:pPr marL="0" indent="0">
              <a:spcBef>
                <a:spcPts val="0"/>
              </a:spcBef>
              <a:buNone/>
            </a:pP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a:effectLst/>
                <a:latin typeface="Menlo"/>
              </a:rPr>
              <a:t>start();</a:t>
            </a:r>
          </a:p>
          <a:p>
            <a:pPr marL="0" indent="0">
              <a:spcBef>
                <a:spcPts val="0"/>
              </a:spcBef>
              <a:buNone/>
            </a:pPr>
            <a:endParaRPr lang="en-IN" dirty="0"/>
          </a:p>
        </p:txBody>
      </p:sp>
    </p:spTree>
    <p:extLst>
      <p:ext uri="{BB962C8B-B14F-4D97-AF65-F5344CB8AC3E}">
        <p14:creationId xmlns:p14="http://schemas.microsoft.com/office/powerpoint/2010/main" val="34852026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a:xfrm>
            <a:off x="458694" y="1949450"/>
            <a:ext cx="11274612" cy="4634230"/>
          </a:xfrm>
        </p:spPr>
        <p:txBody>
          <a:bodyPr>
            <a:normAutofit fontScale="85000" lnSpcReduction="20000"/>
          </a:bodyPr>
          <a:lstStyle/>
          <a:p>
            <a:r>
              <a:rPr lang="en-US" dirty="0"/>
              <a:t>Both </a:t>
            </a:r>
            <a:r>
              <a:rPr lang="en-US" b="1" dirty="0" err="1"/>
              <a:t>for..of</a:t>
            </a:r>
            <a:r>
              <a:rPr lang="en-US" b="1" dirty="0"/>
              <a:t> </a:t>
            </a:r>
            <a:r>
              <a:rPr lang="en-US" dirty="0"/>
              <a:t>and </a:t>
            </a:r>
            <a:r>
              <a:rPr lang="en-US" b="1" dirty="0" err="1"/>
              <a:t>for..in</a:t>
            </a:r>
            <a:r>
              <a:rPr lang="en-US" b="1" dirty="0"/>
              <a:t> </a:t>
            </a:r>
            <a:r>
              <a:rPr lang="en-US" dirty="0"/>
              <a:t>statements iterate over lists; the values iterated on are different though, </a:t>
            </a:r>
          </a:p>
          <a:p>
            <a:r>
              <a:rPr lang="en-US" b="1" dirty="0" err="1"/>
              <a:t>for..in</a:t>
            </a:r>
            <a:r>
              <a:rPr lang="en-US" dirty="0"/>
              <a:t> returns a list of keys on the object being iterated, whereas </a:t>
            </a:r>
            <a:r>
              <a:rPr lang="en-US" b="1" dirty="0" err="1"/>
              <a:t>for..of</a:t>
            </a:r>
            <a:r>
              <a:rPr lang="en-US" b="1" dirty="0"/>
              <a:t> </a:t>
            </a:r>
            <a:r>
              <a:rPr lang="en-US" dirty="0"/>
              <a:t>returns a list of values of the numeric properties of the object being iterated</a:t>
            </a:r>
          </a:p>
          <a:p>
            <a:pPr marL="0" indent="0">
              <a:buNone/>
            </a:pPr>
            <a:endParaRPr lang="en-US" dirty="0"/>
          </a:p>
          <a:p>
            <a:pPr marL="457200" lvl="1" indent="0">
              <a:spcBef>
                <a:spcPts val="0"/>
              </a:spcBef>
              <a:buNone/>
            </a:pPr>
            <a:r>
              <a:rPr lang="en-IN" dirty="0"/>
              <a:t>let list = [4, 5, 6];</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in list) {</a:t>
            </a:r>
          </a:p>
          <a:p>
            <a:pPr marL="457200" lvl="1" indent="0">
              <a:spcBef>
                <a:spcPts val="0"/>
              </a:spcBef>
              <a:buNone/>
            </a:pPr>
            <a:r>
              <a:rPr lang="en-IN" dirty="0"/>
              <a:t>   console.log(</a:t>
            </a:r>
            <a:r>
              <a:rPr lang="en-IN" dirty="0" err="1"/>
              <a:t>i</a:t>
            </a:r>
            <a:r>
              <a:rPr lang="en-IN" dirty="0"/>
              <a:t>); // "0", "1", "2",</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of list) {</a:t>
            </a:r>
          </a:p>
          <a:p>
            <a:pPr marL="457200" lvl="1" indent="0">
              <a:spcBef>
                <a:spcPts val="0"/>
              </a:spcBef>
              <a:buNone/>
            </a:pPr>
            <a:r>
              <a:rPr lang="en-IN" dirty="0"/>
              <a:t>   console.log(</a:t>
            </a:r>
            <a:r>
              <a:rPr lang="en-IN" dirty="0" err="1"/>
              <a:t>i</a:t>
            </a:r>
            <a:r>
              <a:rPr lang="en-IN" dirty="0"/>
              <a:t>); // "4", "5", "6"</a:t>
            </a:r>
          </a:p>
          <a:p>
            <a:pPr marL="457200" lvl="1" indent="0">
              <a:spcBef>
                <a:spcPts val="0"/>
              </a:spcBef>
              <a:buNone/>
            </a:pPr>
            <a:r>
              <a:rPr lang="en-IN" dirty="0"/>
              <a:t>}</a:t>
            </a:r>
          </a:p>
        </p:txBody>
      </p:sp>
    </p:spTree>
    <p:extLst>
      <p:ext uri="{BB962C8B-B14F-4D97-AF65-F5344CB8AC3E}">
        <p14:creationId xmlns:p14="http://schemas.microsoft.com/office/powerpoint/2010/main" val="196913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normAutofit/>
          </a:bodyPr>
          <a:lstStyle/>
          <a:p>
            <a:r>
              <a:rPr lang="en-US" sz="1800" dirty="0"/>
              <a:t>Global </a:t>
            </a:r>
            <a:r>
              <a:rPr lang="en-US" sz="1800" dirty="0" err="1"/>
              <a:t>isNaN</a:t>
            </a:r>
            <a:r>
              <a:rPr lang="en-US" sz="1800" dirty="0"/>
              <a:t>() function first converts the argument to a number, and then returns true if the resulting value is </a:t>
            </a:r>
            <a:r>
              <a:rPr lang="en-US" sz="1800" dirty="0" err="1"/>
              <a:t>NaN</a:t>
            </a:r>
            <a:r>
              <a:rPr lang="en-US" sz="1800" dirty="0"/>
              <a:t>;</a:t>
            </a:r>
          </a:p>
          <a:p>
            <a:r>
              <a:rPr lang="en-US" sz="1800" dirty="0" err="1"/>
              <a:t>Number.isNaN</a:t>
            </a:r>
            <a:r>
              <a:rPr lang="en-US" sz="1800" dirty="0"/>
              <a:t>() returns true if and only if the argument is of type Number and the value equals to </a:t>
            </a:r>
            <a:r>
              <a:rPr lang="en-US" sz="1800" dirty="0" err="1"/>
              <a:t>NaN</a:t>
            </a:r>
            <a:r>
              <a:rPr lang="en-US" sz="1800" dirty="0"/>
              <a:t>.</a:t>
            </a:r>
          </a:p>
          <a:p>
            <a:endParaRPr lang="en-IN" sz="1800" dirty="0"/>
          </a:p>
        </p:txBody>
      </p:sp>
      <p:graphicFrame>
        <p:nvGraphicFramePr>
          <p:cNvPr id="5" name="Table 5">
            <a:extLst>
              <a:ext uri="{FF2B5EF4-FFF2-40B4-BE49-F238E27FC236}">
                <a16:creationId xmlns:a16="http://schemas.microsoft.com/office/drawing/2014/main" id="{18245A88-8971-664D-E653-84C37546073E}"/>
              </a:ext>
            </a:extLst>
          </p:cNvPr>
          <p:cNvGraphicFramePr>
            <a:graphicFrameLocks noGrp="1"/>
          </p:cNvGraphicFramePr>
          <p:nvPr>
            <p:extLst>
              <p:ext uri="{D42A27DB-BD31-4B8C-83A1-F6EECF244321}">
                <p14:modId xmlns:p14="http://schemas.microsoft.com/office/powerpoint/2010/main" val="3033466365"/>
              </p:ext>
            </p:extLst>
          </p:nvPr>
        </p:nvGraphicFramePr>
        <p:xfrm>
          <a:off x="741680" y="3147906"/>
          <a:ext cx="10749280" cy="3425614"/>
        </p:xfrm>
        <a:graphic>
          <a:graphicData uri="http://schemas.openxmlformats.org/drawingml/2006/table">
            <a:tbl>
              <a:tblPr firstRow="1" bandRow="1">
                <a:tableStyleId>{5940675A-B579-460E-94D1-54222C63F5DA}</a:tableStyleId>
              </a:tblPr>
              <a:tblGrid>
                <a:gridCol w="5374640">
                  <a:extLst>
                    <a:ext uri="{9D8B030D-6E8A-4147-A177-3AD203B41FA5}">
                      <a16:colId xmlns:a16="http://schemas.microsoft.com/office/drawing/2014/main" val="1836475886"/>
                    </a:ext>
                  </a:extLst>
                </a:gridCol>
                <a:gridCol w="5374640">
                  <a:extLst>
                    <a:ext uri="{9D8B030D-6E8A-4147-A177-3AD203B41FA5}">
                      <a16:colId xmlns:a16="http://schemas.microsoft.com/office/drawing/2014/main" val="1045714628"/>
                    </a:ext>
                  </a:extLst>
                </a:gridCol>
              </a:tblGrid>
              <a:tr h="3425614">
                <a:tc>
                  <a:txBody>
                    <a:bodyPr/>
                    <a:lstStyle/>
                    <a:p>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(0 / 0);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(undefined); // true </a:t>
                      </a:r>
                      <a:br>
                        <a:rPr lang="en-IN" sz="1600" dirty="0"/>
                      </a:br>
                      <a:r>
                        <a:rPr lang="en-IN" sz="1600" b="0" kern="1200" dirty="0" err="1">
                          <a:solidFill>
                            <a:schemeClr val="dk1"/>
                          </a:solidFill>
                          <a:effectLst/>
                        </a:rPr>
                        <a:t>isNaN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(true); // false</a:t>
                      </a:r>
                      <a:br>
                        <a:rPr lang="en-IN" sz="1600" dirty="0"/>
                      </a:br>
                      <a:r>
                        <a:rPr lang="en-IN" sz="1600" b="0" kern="1200" dirty="0" err="1">
                          <a:solidFill>
                            <a:schemeClr val="dk1"/>
                          </a:solidFill>
                          <a:effectLst/>
                        </a:rPr>
                        <a:t>isNaN</a:t>
                      </a:r>
                      <a:r>
                        <a:rPr lang="en-IN" sz="1600" b="0" kern="1200" dirty="0">
                          <a:solidFill>
                            <a:schemeClr val="dk1"/>
                          </a:solidFill>
                          <a:effectLst/>
                        </a:rPr>
                        <a:t>(null);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(‘37.37’); // false </a:t>
                      </a:r>
                      <a:br>
                        <a:rPr lang="en-IN" sz="1600" dirty="0"/>
                      </a:br>
                      <a:endParaRPr lang="en-IN" sz="1600" dirty="0"/>
                    </a:p>
                  </a:txBody>
                  <a:tcPr/>
                </a:tc>
                <a:tc>
                  <a:txBody>
                    <a:bodyPr/>
                    <a:lstStyle/>
                    <a:p>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(0 / 0);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(undefined);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(true);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(null);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('37.37'); // false</a:t>
                      </a:r>
                      <a:br>
                        <a:rPr lang="en-IN" sz="1600" b="0" kern="1200" dirty="0">
                          <a:solidFill>
                            <a:schemeClr val="dk1"/>
                          </a:solidFill>
                          <a:effectLst/>
                        </a:rPr>
                      </a:br>
                      <a:endParaRPr lang="en-IN" sz="1600" dirty="0"/>
                    </a:p>
                  </a:txBody>
                  <a:tcPr/>
                </a:tc>
                <a:extLst>
                  <a:ext uri="{0D108BD9-81ED-4DB2-BD59-A6C34878D82A}">
                    <a16:rowId xmlns:a16="http://schemas.microsoft.com/office/drawing/2014/main" val="2280871208"/>
                  </a:ext>
                </a:extLst>
              </a:tr>
            </a:tbl>
          </a:graphicData>
        </a:graphic>
      </p:graphicFrame>
    </p:spTree>
    <p:extLst>
      <p:ext uri="{BB962C8B-B14F-4D97-AF65-F5344CB8AC3E}">
        <p14:creationId xmlns:p14="http://schemas.microsoft.com/office/powerpoint/2010/main" val="127045773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r>
              <a:rPr lang="en-US" b="0" i="0" dirty="0">
                <a:solidFill>
                  <a:srgbClr val="4D5156"/>
                </a:solidFill>
                <a:effectLst/>
                <a:latin typeface="arial" panose="020B0604020202020204" pitchFamily="34" charset="0"/>
              </a:rPr>
              <a:t>V8 is the name of </a:t>
            </a:r>
            <a:r>
              <a:rPr lang="en-US" b="1" i="0" dirty="0">
                <a:solidFill>
                  <a:srgbClr val="5F6368"/>
                </a:solidFill>
                <a:effectLst/>
                <a:latin typeface="arial" panose="020B0604020202020204" pitchFamily="34" charset="0"/>
              </a:rPr>
              <a:t>the JavaScript engine that powers Google Chrome</a:t>
            </a:r>
            <a:r>
              <a:rPr lang="en-US" b="0" i="0" dirty="0">
                <a:solidFill>
                  <a:srgbClr val="4D5156"/>
                </a:solidFill>
                <a:effectLst/>
                <a:latin typeface="arial" panose="020B0604020202020204" pitchFamily="34" charset="0"/>
              </a:rPr>
              <a:t>. It's the thing that takes our JavaScript and executes it while browsing with Chrome.</a:t>
            </a:r>
            <a:endParaRPr lang="en-IN" dirty="0"/>
          </a:p>
        </p:txBody>
      </p:sp>
    </p:spTree>
    <p:extLst>
      <p:ext uri="{BB962C8B-B14F-4D97-AF65-F5344CB8AC3E}">
        <p14:creationId xmlns:p14="http://schemas.microsoft.com/office/powerpoint/2010/main" val="37128922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a:xfrm>
            <a:off x="458694" y="1949450"/>
            <a:ext cx="11274612" cy="4624070"/>
          </a:xfrm>
        </p:spPr>
        <p:txBody>
          <a:bodyPr>
            <a:normAutofit fontScale="62500" lnSpcReduction="20000"/>
          </a:bodyPr>
          <a:lstStyle/>
          <a:p>
            <a:r>
              <a:rPr lang="en-US" b="1" i="0" dirty="0">
                <a:solidFill>
                  <a:srgbClr val="273239"/>
                </a:solidFill>
                <a:effectLst/>
                <a:latin typeface="Nunito" pitchFamily="2" charset="0"/>
              </a:rPr>
              <a:t>The rest parameter</a:t>
            </a:r>
            <a:r>
              <a:rPr lang="en-US" b="0" i="0" dirty="0">
                <a:solidFill>
                  <a:srgbClr val="273239"/>
                </a:solidFill>
                <a:effectLst/>
                <a:latin typeface="Nunito" pitchFamily="2" charset="0"/>
              </a:rPr>
              <a:t> is an improved way to handle function parameters, allowing us to more easily handle various inputs as parameters in a function. </a:t>
            </a:r>
          </a:p>
          <a:p>
            <a:r>
              <a:rPr lang="en-US" b="0" i="0" dirty="0">
                <a:solidFill>
                  <a:srgbClr val="273239"/>
                </a:solidFill>
                <a:effectLst/>
                <a:latin typeface="Nunito" pitchFamily="2" charset="0"/>
              </a:rPr>
              <a:t>The rest parameter syntax allows us to represent an indefinite number of arguments as an array. </a:t>
            </a:r>
          </a:p>
          <a:p>
            <a:r>
              <a:rPr lang="en-US" b="0" i="0" dirty="0">
                <a:solidFill>
                  <a:srgbClr val="273239"/>
                </a:solidFill>
                <a:effectLst/>
                <a:latin typeface="Nunito" pitchFamily="2" charset="0"/>
              </a:rPr>
              <a:t>With the help of a rest parameter, a function can be called with any number of arguments</a:t>
            </a:r>
          </a:p>
          <a:p>
            <a:endParaRPr lang="en-US" b="0" i="0" dirty="0">
              <a:solidFill>
                <a:srgbClr val="273239"/>
              </a:solidFill>
              <a:effectLst/>
              <a:latin typeface="Nunito" pitchFamily="2" charset="0"/>
            </a:endParaRPr>
          </a:p>
          <a:p>
            <a:pPr marL="0" indent="0">
              <a:spcBef>
                <a:spcPts val="0"/>
              </a:spcBef>
              <a:buNone/>
            </a:pPr>
            <a:r>
              <a:rPr lang="en-IN" dirty="0"/>
              <a:t>	// es6 rest parameter</a:t>
            </a:r>
          </a:p>
          <a:p>
            <a:pPr marL="0" indent="0">
              <a:spcBef>
                <a:spcPts val="0"/>
              </a:spcBef>
              <a:buNone/>
            </a:pPr>
            <a:r>
              <a:rPr lang="en-IN" dirty="0"/>
              <a:t>	function fun(...input){</a:t>
            </a:r>
          </a:p>
          <a:p>
            <a:pPr marL="0" indent="0">
              <a:spcBef>
                <a:spcPts val="0"/>
              </a:spcBef>
              <a:buNone/>
            </a:pPr>
            <a:r>
              <a:rPr lang="en-IN" dirty="0"/>
              <a:t>		let sum = 0;</a:t>
            </a:r>
          </a:p>
          <a:p>
            <a:pPr marL="0" indent="0">
              <a:spcBef>
                <a:spcPts val="0"/>
              </a:spcBef>
              <a:buNone/>
            </a:pPr>
            <a:r>
              <a:rPr lang="en-IN" dirty="0"/>
              <a:t>		for(let </a:t>
            </a:r>
            <a:r>
              <a:rPr lang="en-IN" dirty="0" err="1"/>
              <a:t>i</a:t>
            </a:r>
            <a:r>
              <a:rPr lang="en-IN" dirty="0"/>
              <a:t> of input){</a:t>
            </a:r>
          </a:p>
          <a:p>
            <a:pPr marL="0" indent="0">
              <a:spcBef>
                <a:spcPts val="0"/>
              </a:spcBef>
              <a:buNone/>
            </a:pPr>
            <a:r>
              <a:rPr lang="en-IN" dirty="0"/>
              <a:t>			sum+=</a:t>
            </a:r>
            <a:r>
              <a:rPr lang="en-IN" dirty="0" err="1"/>
              <a:t>i</a:t>
            </a:r>
            <a:r>
              <a:rPr lang="en-IN" dirty="0"/>
              <a:t>;</a:t>
            </a:r>
          </a:p>
          <a:p>
            <a:pPr marL="0" indent="0">
              <a:spcBef>
                <a:spcPts val="0"/>
              </a:spcBef>
              <a:buNone/>
            </a:pPr>
            <a:r>
              <a:rPr lang="en-IN" dirty="0"/>
              <a:t>		}</a:t>
            </a:r>
          </a:p>
          <a:p>
            <a:pPr marL="0" indent="0">
              <a:spcBef>
                <a:spcPts val="0"/>
              </a:spcBef>
              <a:buNone/>
            </a:pPr>
            <a:r>
              <a:rPr lang="en-IN" dirty="0"/>
              <a:t>		return sum;</a:t>
            </a:r>
          </a:p>
          <a:p>
            <a:pPr marL="0" indent="0">
              <a:spcBef>
                <a:spcPts val="0"/>
              </a:spcBef>
              <a:buNone/>
            </a:pPr>
            <a:r>
              <a:rPr lang="en-IN" dirty="0"/>
              <a:t>	}</a:t>
            </a:r>
          </a:p>
          <a:p>
            <a:pPr marL="0" indent="0">
              <a:spcBef>
                <a:spcPts val="0"/>
              </a:spcBef>
              <a:buNone/>
            </a:pPr>
            <a:r>
              <a:rPr lang="en-IN" dirty="0"/>
              <a:t>	console.log(fun(1,2)); //3</a:t>
            </a:r>
          </a:p>
          <a:p>
            <a:pPr marL="0" indent="0">
              <a:spcBef>
                <a:spcPts val="0"/>
              </a:spcBef>
              <a:buNone/>
            </a:pPr>
            <a:r>
              <a:rPr lang="en-IN" dirty="0"/>
              <a:t>	console.log(fun(1,2,3)); //6</a:t>
            </a:r>
          </a:p>
          <a:p>
            <a:pPr marL="0" indent="0">
              <a:spcBef>
                <a:spcPts val="0"/>
              </a:spcBef>
              <a:buNone/>
            </a:pPr>
            <a:r>
              <a:rPr lang="en-IN" dirty="0"/>
              <a:t>	console.log(fun(1,2,3,4,5)); //15				</a:t>
            </a:r>
          </a:p>
        </p:txBody>
      </p:sp>
    </p:spTree>
    <p:extLst>
      <p:ext uri="{BB962C8B-B14F-4D97-AF65-F5344CB8AC3E}">
        <p14:creationId xmlns:p14="http://schemas.microsoft.com/office/powerpoint/2010/main" val="14985614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a:xfrm>
            <a:off x="458694" y="1949450"/>
            <a:ext cx="11274612" cy="4705350"/>
          </a:xfrm>
        </p:spPr>
        <p:txBody>
          <a:bodyPr>
            <a:normAutofit fontScale="47500" lnSpcReduction="20000"/>
          </a:bodyPr>
          <a:lstStyle/>
          <a:p>
            <a:r>
              <a:rPr lang="en-US" dirty="0"/>
              <a:t>The JavaScript spread operator (...) allows us to quickly copy all or part of an existing array or object into another array or object.</a:t>
            </a:r>
          </a:p>
          <a:p>
            <a:r>
              <a:rPr lang="en-US" dirty="0"/>
              <a:t>The spread operator is often used in combination with </a:t>
            </a:r>
            <a:r>
              <a:rPr lang="en-US" dirty="0" err="1"/>
              <a:t>destructuring</a:t>
            </a:r>
            <a:r>
              <a:rPr lang="en-US" dirty="0"/>
              <a:t>.</a:t>
            </a:r>
          </a:p>
          <a:p>
            <a:endParaRPr lang="en-US" dirty="0"/>
          </a:p>
          <a:p>
            <a:pPr marL="457200" lvl="1" indent="0">
              <a:spcBef>
                <a:spcPts val="0"/>
              </a:spcBef>
              <a:buNone/>
            </a:pPr>
            <a:r>
              <a:rPr lang="en-IN" dirty="0" err="1"/>
              <a:t>const</a:t>
            </a:r>
            <a:r>
              <a:rPr lang="en-IN" dirty="0"/>
              <a:t> </a:t>
            </a:r>
            <a:r>
              <a:rPr lang="en-IN" dirty="0" err="1"/>
              <a:t>numbersOne</a:t>
            </a:r>
            <a:r>
              <a:rPr lang="en-IN" dirty="0"/>
              <a:t> = [1, 2, 3];</a:t>
            </a:r>
          </a:p>
          <a:p>
            <a:pPr marL="457200" lvl="1" indent="0">
              <a:spcBef>
                <a:spcPts val="0"/>
              </a:spcBef>
              <a:buNone/>
            </a:pPr>
            <a:r>
              <a:rPr lang="en-IN" dirty="0" err="1"/>
              <a:t>const</a:t>
            </a:r>
            <a:r>
              <a:rPr lang="en-IN" dirty="0"/>
              <a:t> </a:t>
            </a:r>
            <a:r>
              <a:rPr lang="en-IN" dirty="0" err="1"/>
              <a:t>numbersTwo</a:t>
            </a:r>
            <a:r>
              <a:rPr lang="en-IN" dirty="0"/>
              <a:t> = [4, 5, 6];</a:t>
            </a:r>
          </a:p>
          <a:p>
            <a:pPr marL="457200" lvl="1" indent="0">
              <a:spcBef>
                <a:spcPts val="0"/>
              </a:spcBef>
              <a:buNone/>
            </a:pPr>
            <a:r>
              <a:rPr lang="en-IN" dirty="0" err="1"/>
              <a:t>const</a:t>
            </a:r>
            <a:r>
              <a:rPr lang="en-IN" dirty="0"/>
              <a:t> </a:t>
            </a:r>
            <a:r>
              <a:rPr lang="en-IN" dirty="0" err="1"/>
              <a:t>numbersCombined</a:t>
            </a:r>
            <a:r>
              <a:rPr lang="en-IN" dirty="0"/>
              <a:t> = [...</a:t>
            </a:r>
            <a:r>
              <a:rPr lang="en-IN" dirty="0" err="1"/>
              <a:t>numbersOne</a:t>
            </a:r>
            <a:r>
              <a:rPr lang="en-IN" dirty="0"/>
              <a:t>, ...</a:t>
            </a:r>
            <a:r>
              <a:rPr lang="en-IN" dirty="0" err="1"/>
              <a:t>numbersTwo</a:t>
            </a: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numbers = [1, 2, 3, 4, 5, 6];</a:t>
            </a:r>
          </a:p>
          <a:p>
            <a:pPr marL="457200" lvl="1" indent="0">
              <a:spcBef>
                <a:spcPts val="0"/>
              </a:spcBef>
              <a:buNone/>
            </a:pPr>
            <a:endParaRPr lang="en-IN" dirty="0"/>
          </a:p>
          <a:p>
            <a:pPr marL="457200" lvl="1" indent="0">
              <a:spcBef>
                <a:spcPts val="0"/>
              </a:spcBef>
              <a:buNone/>
            </a:pPr>
            <a:r>
              <a:rPr lang="en-IN" dirty="0" err="1"/>
              <a:t>const</a:t>
            </a:r>
            <a:r>
              <a:rPr lang="en-IN" dirty="0"/>
              <a:t> [one, two, ...rest] = numbers;</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myVehicle</a:t>
            </a:r>
            <a:r>
              <a:rPr lang="en-IN" dirty="0"/>
              <a:t> = {</a:t>
            </a:r>
          </a:p>
          <a:p>
            <a:pPr marL="457200" lvl="1" indent="0">
              <a:spcBef>
                <a:spcPts val="0"/>
              </a:spcBef>
              <a:buNone/>
            </a:pPr>
            <a:r>
              <a:rPr lang="en-IN" dirty="0"/>
              <a:t>  brand: 'Ford',</a:t>
            </a:r>
          </a:p>
          <a:p>
            <a:pPr marL="457200" lvl="1" indent="0">
              <a:spcBef>
                <a:spcPts val="0"/>
              </a:spcBef>
              <a:buNone/>
            </a:pPr>
            <a:r>
              <a:rPr lang="en-IN" dirty="0"/>
              <a:t>  model: 'Mustang',</a:t>
            </a:r>
          </a:p>
          <a:p>
            <a:pPr marL="457200" lvl="1" indent="0">
              <a:spcBef>
                <a:spcPts val="0"/>
              </a:spcBef>
              <a:buNone/>
            </a:pPr>
            <a:r>
              <a:rPr lang="en-IN" dirty="0"/>
              <a:t>  </a:t>
            </a:r>
            <a:r>
              <a:rPr lang="en-IN" dirty="0" err="1"/>
              <a:t>color</a:t>
            </a:r>
            <a:r>
              <a:rPr lang="en-IN" dirty="0"/>
              <a:t>: 'red'</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updateMyVehicle</a:t>
            </a:r>
            <a:r>
              <a:rPr lang="en-IN" dirty="0"/>
              <a:t> = {</a:t>
            </a:r>
          </a:p>
          <a:p>
            <a:pPr marL="457200" lvl="1" indent="0">
              <a:spcBef>
                <a:spcPts val="0"/>
              </a:spcBef>
              <a:buNone/>
            </a:pPr>
            <a:r>
              <a:rPr lang="en-IN" dirty="0"/>
              <a:t>  type: 'car',</a:t>
            </a:r>
          </a:p>
          <a:p>
            <a:pPr marL="457200" lvl="1" indent="0">
              <a:spcBef>
                <a:spcPts val="0"/>
              </a:spcBef>
              <a:buNone/>
            </a:pPr>
            <a:r>
              <a:rPr lang="en-IN" dirty="0"/>
              <a:t>  year: 2021, </a:t>
            </a:r>
          </a:p>
          <a:p>
            <a:pPr marL="457200" lvl="1" indent="0">
              <a:spcBef>
                <a:spcPts val="0"/>
              </a:spcBef>
              <a:buNone/>
            </a:pPr>
            <a:r>
              <a:rPr lang="en-IN" dirty="0"/>
              <a:t>  </a:t>
            </a:r>
            <a:r>
              <a:rPr lang="en-IN" dirty="0" err="1"/>
              <a:t>color</a:t>
            </a:r>
            <a:r>
              <a:rPr lang="en-IN" dirty="0"/>
              <a:t>: 'yellow'</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myUpdatedVehicle</a:t>
            </a:r>
            <a:r>
              <a:rPr lang="en-IN" dirty="0"/>
              <a:t> = {...</a:t>
            </a:r>
            <a:r>
              <a:rPr lang="en-IN" dirty="0" err="1"/>
              <a:t>myVehicle</a:t>
            </a:r>
            <a:r>
              <a:rPr lang="en-IN" dirty="0"/>
              <a:t>, ...</a:t>
            </a:r>
            <a:r>
              <a:rPr lang="en-IN" dirty="0" err="1"/>
              <a:t>updateMyVehicle</a:t>
            </a:r>
            <a:r>
              <a:rPr lang="en-IN" dirty="0"/>
              <a:t>}</a:t>
            </a:r>
          </a:p>
        </p:txBody>
      </p:sp>
    </p:spTree>
    <p:extLst>
      <p:ext uri="{BB962C8B-B14F-4D97-AF65-F5344CB8AC3E}">
        <p14:creationId xmlns:p14="http://schemas.microsoft.com/office/powerpoint/2010/main" val="38545544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r>
              <a:rPr lang="en-US" b="1" dirty="0"/>
              <a:t>prototype</a:t>
            </a:r>
            <a:r>
              <a:rPr lang="en-US" dirty="0"/>
              <a:t> is a </a:t>
            </a:r>
            <a:r>
              <a:rPr lang="en-US" b="1" dirty="0"/>
              <a:t>property of a Function object</a:t>
            </a:r>
            <a:r>
              <a:rPr lang="en-US" dirty="0"/>
              <a:t>. It is the prototype of objects constructed by that function.</a:t>
            </a:r>
          </a:p>
          <a:p>
            <a:r>
              <a:rPr lang="en-US" b="1" dirty="0"/>
              <a:t>__proto__ </a:t>
            </a:r>
            <a:r>
              <a:rPr lang="en-US" dirty="0"/>
              <a:t>is an internal </a:t>
            </a:r>
            <a:r>
              <a:rPr lang="en-US" b="1" dirty="0"/>
              <a:t>property of an object</a:t>
            </a:r>
            <a:r>
              <a:rPr lang="en-US" dirty="0"/>
              <a:t>, pointing to its prototype. Current standards provide an equivalent Object.</a:t>
            </a:r>
            <a:endParaRPr lang="en-IN" dirty="0"/>
          </a:p>
        </p:txBody>
      </p:sp>
    </p:spTree>
    <p:extLst>
      <p:ext uri="{BB962C8B-B14F-4D97-AF65-F5344CB8AC3E}">
        <p14:creationId xmlns:p14="http://schemas.microsoft.com/office/powerpoint/2010/main" val="12911929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normAutofit fontScale="92500"/>
          </a:bodyPr>
          <a:lstStyle/>
          <a:p>
            <a:r>
              <a:rPr lang="en-US" b="0" i="0" dirty="0">
                <a:solidFill>
                  <a:srgbClr val="040C28"/>
                </a:solidFill>
                <a:effectLst/>
                <a:latin typeface="Google Sans"/>
              </a:rPr>
              <a:t>The test() method </a:t>
            </a:r>
            <a:r>
              <a:rPr lang="en-US" b="1" i="0" dirty="0">
                <a:solidFill>
                  <a:srgbClr val="040C28"/>
                </a:solidFill>
                <a:effectLst/>
                <a:latin typeface="Google Sans"/>
              </a:rPr>
              <a:t>verifies for matches and returns a </a:t>
            </a:r>
            <a:r>
              <a:rPr lang="en-US" b="1" i="0" dirty="0" err="1">
                <a:solidFill>
                  <a:srgbClr val="040C28"/>
                </a:solidFill>
                <a:effectLst/>
                <a:latin typeface="Google Sans"/>
              </a:rPr>
              <a:t>boolean</a:t>
            </a:r>
            <a:r>
              <a:rPr lang="en-US" b="1" i="0" dirty="0">
                <a:solidFill>
                  <a:srgbClr val="040C28"/>
                </a:solidFill>
                <a:effectLst/>
                <a:latin typeface="Google Sans"/>
              </a:rPr>
              <a:t> value </a:t>
            </a:r>
            <a:r>
              <a:rPr lang="en-US" b="0" i="0" dirty="0">
                <a:solidFill>
                  <a:srgbClr val="040C28"/>
                </a:solidFill>
                <a:effectLst/>
                <a:latin typeface="Google Sans"/>
              </a:rPr>
              <a:t>whereas the exec() method </a:t>
            </a:r>
            <a:r>
              <a:rPr lang="en-US" b="1" i="0" dirty="0">
                <a:solidFill>
                  <a:srgbClr val="040C28"/>
                </a:solidFill>
                <a:effectLst/>
                <a:latin typeface="Google Sans"/>
              </a:rPr>
              <a:t>captures groups and matches the regex to the input</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r>
              <a:rPr lang="en-IN" sz="2200" b="0" i="0" dirty="0">
                <a:solidFill>
                  <a:srgbClr val="000000"/>
                </a:solidFill>
                <a:effectLst/>
                <a:latin typeface="Liberation Mono"/>
              </a:rPr>
              <a:t> </a:t>
            </a:r>
          </a:p>
          <a:p>
            <a:pPr marL="914400" lvl="2" indent="0">
              <a:buNone/>
            </a:pPr>
            <a:r>
              <a:rPr lang="en-IN" sz="2200" b="0" i="0" dirty="0">
                <a:solidFill>
                  <a:srgbClr val="0714B7"/>
                </a:solidFill>
                <a:effectLst/>
                <a:latin typeface="Liberation Mono"/>
              </a:rPr>
              <a:t>var</a:t>
            </a:r>
            <a:r>
              <a:rPr lang="en-IN" sz="2200" b="0" i="0" dirty="0">
                <a:solidFill>
                  <a:srgbClr val="000000"/>
                </a:solidFill>
                <a:effectLst/>
                <a:latin typeface="Liberation Mono"/>
              </a:rPr>
              <a:t> regex </a:t>
            </a:r>
            <a:r>
              <a:rPr lang="en-IN" sz="2200" b="0" i="0" dirty="0">
                <a:solidFill>
                  <a:srgbClr val="9A6E3A"/>
                </a:solidFill>
                <a:effectLst/>
                <a:latin typeface="Liberation Mono"/>
              </a:rPr>
              <a:t>=</a:t>
            </a:r>
            <a:r>
              <a:rPr lang="en-IN" sz="2200" b="0" i="0" dirty="0">
                <a:solidFill>
                  <a:srgbClr val="000000"/>
                </a:solidFill>
                <a:effectLst/>
                <a:latin typeface="Liberation Mono"/>
              </a:rPr>
              <a:t> </a:t>
            </a:r>
            <a:r>
              <a:rPr lang="en-IN" sz="2200" b="0" i="0" dirty="0" err="1">
                <a:solidFill>
                  <a:srgbClr val="DD4A68"/>
                </a:solidFill>
                <a:effectLst/>
                <a:latin typeface="Liberation Mono"/>
              </a:rPr>
              <a:t>RegExp</a:t>
            </a:r>
            <a:r>
              <a:rPr lang="en-IN" sz="2200" b="0" i="0" dirty="0">
                <a:solidFill>
                  <a:srgbClr val="999999"/>
                </a:solidFill>
                <a:effectLst/>
                <a:latin typeface="Liberation Mono"/>
              </a:rPr>
              <a:t>(</a:t>
            </a:r>
            <a:r>
              <a:rPr lang="en-IN" sz="2200" b="0" i="0" dirty="0">
                <a:solidFill>
                  <a:srgbClr val="039624"/>
                </a:solidFill>
                <a:effectLst/>
                <a:latin typeface="Liberation Mono"/>
              </a:rPr>
              <a:t>"^([a-z]+) ([A-Z]+)$"</a:t>
            </a:r>
            <a:r>
              <a:rPr lang="en-IN" sz="2200" b="0" i="0" dirty="0">
                <a:solidFill>
                  <a:srgbClr val="999999"/>
                </a:solidFill>
                <a:effectLst/>
                <a:latin typeface="Liberation Mono"/>
              </a:rPr>
              <a:t>);</a:t>
            </a:r>
          </a:p>
          <a:p>
            <a:pPr marL="914400" lvl="2" indent="0">
              <a:buNone/>
            </a:pP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"Result of the exec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exec</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"&lt;</a:t>
            </a:r>
            <a:r>
              <a:rPr lang="en-IN" sz="2200" b="0" i="0" dirty="0" err="1">
                <a:solidFill>
                  <a:srgbClr val="039624"/>
                </a:solidFill>
                <a:effectLst/>
                <a:latin typeface="Liberation Mono"/>
              </a:rPr>
              <a:t>br</a:t>
            </a:r>
            <a:r>
              <a:rPr lang="en-IN" sz="2200" b="0" i="0" dirty="0">
                <a:solidFill>
                  <a:srgbClr val="039624"/>
                </a:solidFill>
                <a:effectLst/>
                <a:latin typeface="Liberation Mono"/>
              </a:rPr>
              <a:t>&gt; Result of the test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test</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endParaRPr lang="en-US" sz="2200" b="1" dirty="0">
              <a:solidFill>
                <a:srgbClr val="040C28"/>
              </a:solidFill>
              <a:latin typeface="Google Sans"/>
            </a:endParaRPr>
          </a:p>
          <a:p>
            <a:pPr marL="457200" lvl="1" indent="0">
              <a:buNone/>
            </a:pPr>
            <a:r>
              <a:rPr lang="en-IN" sz="2200" b="0" i="0" dirty="0">
                <a:effectLst/>
                <a:latin typeface="Heebo" panose="020B0604020202020204" pitchFamily="2" charset="-79"/>
                <a:cs typeface="Heebo" panose="020B0604020202020204" pitchFamily="2" charset="-79"/>
              </a:rPr>
              <a:t>Output:-</a:t>
            </a:r>
          </a:p>
          <a:p>
            <a:pPr marL="457200" lvl="1" indent="0">
              <a:buNone/>
            </a:pPr>
            <a:r>
              <a:rPr lang="en-US" sz="2200" dirty="0"/>
              <a:t>Result of the exec method: hello </a:t>
            </a:r>
            <a:r>
              <a:rPr lang="en-US" sz="2200" dirty="0" err="1"/>
              <a:t>WORLD,hello,WORLD</a:t>
            </a:r>
            <a:endParaRPr lang="en-US" sz="2200" dirty="0"/>
          </a:p>
          <a:p>
            <a:pPr marL="457200" lvl="1" indent="0">
              <a:buNone/>
            </a:pPr>
            <a:r>
              <a:rPr lang="en-US" sz="2200" dirty="0"/>
              <a:t>Result of the test method: true</a:t>
            </a:r>
            <a:endParaRPr lang="en-IN" sz="2200" dirty="0"/>
          </a:p>
        </p:txBody>
      </p:sp>
    </p:spTree>
    <p:extLst>
      <p:ext uri="{BB962C8B-B14F-4D97-AF65-F5344CB8AC3E}">
        <p14:creationId xmlns:p14="http://schemas.microsoft.com/office/powerpoint/2010/main" val="48724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92500" lnSpcReduction="10000"/>
          </a:bodyPr>
          <a:lstStyle/>
          <a:p>
            <a:r>
              <a:rPr lang="en-US" b="0" i="0" dirty="0">
                <a:solidFill>
                  <a:srgbClr val="212529"/>
                </a:solidFill>
                <a:effectLst/>
                <a:latin typeface="Roboto" panose="02000000000000000000" pitchFamily="2" charset="0"/>
              </a:rPr>
              <a:t>“use strict” is a JavaScript directive that is introduced in </a:t>
            </a:r>
            <a:r>
              <a:rPr lang="en-US" b="1" i="0" dirty="0">
                <a:solidFill>
                  <a:srgbClr val="212529"/>
                </a:solidFill>
                <a:effectLst/>
                <a:latin typeface="Roboto" panose="02000000000000000000" pitchFamily="2" charset="0"/>
              </a:rPr>
              <a:t>ES5</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effectLst/>
                <a:latin typeface="-apple-system"/>
              </a:rPr>
              <a:t>Strict mode helps out in a couple ways:</a:t>
            </a:r>
          </a:p>
          <a:p>
            <a:pPr lvl="1" fontAlgn="base"/>
            <a:r>
              <a:rPr lang="en-US" b="0" i="0" dirty="0">
                <a:effectLst/>
                <a:latin typeface="inherit"/>
              </a:rPr>
              <a:t>It catches some common coding bloopers, throwing exceptions.</a:t>
            </a:r>
          </a:p>
          <a:p>
            <a:pPr lvl="1" fontAlgn="base"/>
            <a:r>
              <a:rPr lang="en-US" b="0" i="0" dirty="0">
                <a:effectLst/>
                <a:latin typeface="inherit"/>
              </a:rPr>
              <a:t>It prevents, or throws errors, when relatively "unsafe" actions are taken (such as gaining access to the global object).</a:t>
            </a:r>
          </a:p>
        </p:txBody>
      </p:sp>
    </p:spTree>
    <p:extLst>
      <p:ext uri="{BB962C8B-B14F-4D97-AF65-F5344CB8AC3E}">
        <p14:creationId xmlns:p14="http://schemas.microsoft.com/office/powerpoint/2010/main" val="30530711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332236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426852295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687F-E844-0EF1-48A9-63CBC2119A27}"/>
              </a:ext>
            </a:extLst>
          </p:cNvPr>
          <p:cNvSpPr>
            <a:spLocks noGrp="1"/>
          </p:cNvSpPr>
          <p:nvPr>
            <p:ph type="title"/>
          </p:nvPr>
        </p:nvSpPr>
        <p:spPr/>
        <p:txBody>
          <a:bodyPr/>
          <a:lstStyle/>
          <a:p>
            <a:r>
              <a:rPr lang="en-US" dirty="0"/>
              <a:t>Shallow Copy</a:t>
            </a:r>
            <a:endParaRPr lang="en-IN" dirty="0"/>
          </a:p>
        </p:txBody>
      </p:sp>
      <p:sp>
        <p:nvSpPr>
          <p:cNvPr id="3" name="Content Placeholder 2">
            <a:extLst>
              <a:ext uri="{FF2B5EF4-FFF2-40B4-BE49-F238E27FC236}">
                <a16:creationId xmlns:a16="http://schemas.microsoft.com/office/drawing/2014/main" id="{FFAC04EC-0ECF-E6A8-64BC-25A89D05A4F7}"/>
              </a:ext>
            </a:extLst>
          </p:cNvPr>
          <p:cNvSpPr>
            <a:spLocks noGrp="1"/>
          </p:cNvSpPr>
          <p:nvPr>
            <p:ph idx="1"/>
          </p:nvPr>
        </p:nvSpPr>
        <p:spPr>
          <a:xfrm>
            <a:off x="458694" y="1949450"/>
            <a:ext cx="11274612" cy="4776470"/>
          </a:xfrm>
        </p:spPr>
        <p:txBody>
          <a:bodyPr>
            <a:noAutofit/>
          </a:bodyPr>
          <a:lstStyle/>
          <a:p>
            <a:r>
              <a:rPr lang="en-US" sz="1100" b="0" i="0" dirty="0">
                <a:solidFill>
                  <a:srgbClr val="273239"/>
                </a:solidFill>
                <a:effectLst/>
                <a:latin typeface="Nunito" pitchFamily="2" charset="0"/>
              </a:rPr>
              <a:t>When a reference variable is copied into a new reference variable using the </a:t>
            </a:r>
            <a:r>
              <a:rPr lang="en-US" sz="1100" b="0" i="0" u="sng" dirty="0">
                <a:effectLst/>
                <a:latin typeface="Nunito" pitchFamily="2" charset="0"/>
                <a:hlinkClick r:id="rId2"/>
              </a:rPr>
              <a:t>assignment operator</a:t>
            </a:r>
            <a:r>
              <a:rPr lang="en-US" sz="1100" b="0" i="0" dirty="0">
                <a:solidFill>
                  <a:srgbClr val="273239"/>
                </a:solidFill>
                <a:effectLst/>
                <a:latin typeface="Nunito" pitchFamily="2" charset="0"/>
              </a:rPr>
              <a:t>, a shallow copy of the referenced object is created. In simple words, a reference variable mainly stores the address of the object it refers to. When a new reference variable is assigned the value of the old reference variable, the address stored in the old reference variable is copied into the new one. This means both the old and new reference variable point to the same object in memory. As a result, if the state of the object changes through any of the reference variables it is reflected for both. Let us take an example to understand it better.</a:t>
            </a:r>
          </a:p>
          <a:p>
            <a:endParaRPr lang="en-US" sz="1100" b="0" i="0" dirty="0">
              <a:solidFill>
                <a:srgbClr val="273239"/>
              </a:solidFill>
              <a:effectLst/>
              <a:latin typeface="Nunito" pitchFamily="2" charset="0"/>
            </a:endParaRPr>
          </a:p>
          <a:p>
            <a:pPr marL="457200" lvl="1" indent="0">
              <a:spcBef>
                <a:spcPts val="0"/>
              </a:spcBef>
              <a:buNone/>
            </a:pPr>
            <a:r>
              <a:rPr lang="en-US" sz="1100" dirty="0"/>
              <a:t>let employee = {</a:t>
            </a:r>
          </a:p>
          <a:p>
            <a:pPr marL="457200" lvl="1" indent="0">
              <a:spcBef>
                <a:spcPts val="0"/>
              </a:spcBef>
              <a:buNone/>
            </a:pPr>
            <a:r>
              <a:rPr lang="en-US" sz="1100" dirty="0"/>
              <a:t>	</a:t>
            </a:r>
            <a:r>
              <a:rPr lang="en-US" sz="1100" dirty="0" err="1"/>
              <a:t>eid</a:t>
            </a:r>
            <a:r>
              <a:rPr lang="en-US" sz="1100" dirty="0"/>
              <a:t>: "E102",</a:t>
            </a:r>
          </a:p>
          <a:p>
            <a:pPr marL="457200" lvl="1" indent="0">
              <a:spcBef>
                <a:spcPts val="0"/>
              </a:spcBef>
              <a:buNone/>
            </a:pPr>
            <a:r>
              <a:rPr lang="en-US" sz="1100" dirty="0"/>
              <a:t>	</a:t>
            </a:r>
            <a:r>
              <a:rPr lang="en-US" sz="1100" dirty="0" err="1"/>
              <a:t>ename</a:t>
            </a:r>
            <a:r>
              <a:rPr lang="en-US" sz="1100" dirty="0"/>
              <a:t>: "Jack",</a:t>
            </a:r>
          </a:p>
          <a:p>
            <a:pPr marL="457200" lvl="1" indent="0">
              <a:spcBef>
                <a:spcPts val="0"/>
              </a:spcBef>
              <a:buNone/>
            </a:pPr>
            <a:r>
              <a:rPr lang="en-US" sz="1100" dirty="0"/>
              <a:t>	</a:t>
            </a:r>
            <a:r>
              <a:rPr lang="en-US" sz="1100" dirty="0" err="1"/>
              <a:t>eaddress</a:t>
            </a:r>
            <a:r>
              <a:rPr lang="en-US" sz="1100" dirty="0"/>
              <a:t>: "New York",</a:t>
            </a:r>
          </a:p>
          <a:p>
            <a:pPr marL="457200" lvl="1" indent="0">
              <a:spcBef>
                <a:spcPts val="0"/>
              </a:spcBef>
              <a:buNone/>
            </a:pPr>
            <a:r>
              <a:rPr lang="en-US" sz="1100" dirty="0"/>
              <a:t>	salary: 50000</a:t>
            </a:r>
          </a:p>
          <a:p>
            <a:pPr marL="457200" lvl="1" indent="0">
              <a:spcBef>
                <a:spcPts val="0"/>
              </a:spcBef>
              <a:buNone/>
            </a:pPr>
            <a:r>
              <a:rPr lang="en-US" sz="1100" dirty="0"/>
              <a:t>}</a:t>
            </a:r>
          </a:p>
          <a:p>
            <a:pPr marL="457200" lvl="1" indent="0">
              <a:spcBef>
                <a:spcPts val="0"/>
              </a:spcBef>
              <a:buNone/>
            </a:pPr>
            <a:endParaRPr lang="en-US" sz="1100" dirty="0"/>
          </a:p>
          <a:p>
            <a:pPr marL="457200" lvl="1" indent="0">
              <a:spcBef>
                <a:spcPts val="0"/>
              </a:spcBef>
              <a:buNone/>
            </a:pPr>
            <a:r>
              <a:rPr lang="en-US" sz="1100" dirty="0"/>
              <a:t>console.log("Employee=&gt; ", employee);</a:t>
            </a:r>
          </a:p>
          <a:p>
            <a:pPr marL="457200" lvl="1" indent="0">
              <a:spcBef>
                <a:spcPts val="0"/>
              </a:spcBef>
              <a:buNone/>
            </a:pPr>
            <a:r>
              <a:rPr lang="en-US" sz="1100" dirty="0"/>
              <a:t>let </a:t>
            </a:r>
            <a:r>
              <a:rPr lang="en-US" sz="1100" dirty="0" err="1"/>
              <a:t>newEmployee</a:t>
            </a:r>
            <a:r>
              <a:rPr lang="en-US" sz="1100" dirty="0"/>
              <a:t> = employee; // Shallow copy</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endParaRPr lang="en-US" sz="1100" dirty="0"/>
          </a:p>
          <a:p>
            <a:pPr marL="457200" lvl="1" indent="0">
              <a:spcBef>
                <a:spcPts val="0"/>
              </a:spcBef>
              <a:buNone/>
            </a:pPr>
            <a:r>
              <a:rPr lang="en-US" sz="1100" dirty="0"/>
              <a:t>console.log("---------After modification----------");</a:t>
            </a:r>
          </a:p>
          <a:p>
            <a:pPr marL="457200" lvl="1" indent="0">
              <a:spcBef>
                <a:spcPts val="0"/>
              </a:spcBef>
              <a:buNone/>
            </a:pPr>
            <a:r>
              <a:rPr lang="en-US" sz="1100" dirty="0" err="1"/>
              <a:t>newEmployee.ename</a:t>
            </a:r>
            <a:r>
              <a:rPr lang="en-US" sz="1100" dirty="0"/>
              <a:t> = "Beck";</a:t>
            </a:r>
          </a:p>
          <a:p>
            <a:pPr marL="457200" lvl="1" indent="0">
              <a:spcBef>
                <a:spcPts val="0"/>
              </a:spcBef>
              <a:buNone/>
            </a:pPr>
            <a:r>
              <a:rPr lang="en-US" sz="1100" dirty="0"/>
              <a:t>console.log("Employee=&gt; ", employee);</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r>
              <a:rPr lang="en-US" sz="1100" dirty="0"/>
              <a:t>// Name of the employee as well as</a:t>
            </a:r>
          </a:p>
          <a:p>
            <a:pPr marL="457200" lvl="1" indent="0">
              <a:spcBef>
                <a:spcPts val="0"/>
              </a:spcBef>
              <a:buNone/>
            </a:pPr>
            <a:r>
              <a:rPr lang="en-US" sz="1100" dirty="0"/>
              <a:t>// </a:t>
            </a:r>
            <a:r>
              <a:rPr lang="en-US" sz="1100" dirty="0" err="1"/>
              <a:t>newEmployee</a:t>
            </a:r>
            <a:r>
              <a:rPr lang="en-US" sz="1100" dirty="0"/>
              <a:t> is changed.</a:t>
            </a:r>
          </a:p>
        </p:txBody>
      </p:sp>
    </p:spTree>
    <p:extLst>
      <p:ext uri="{BB962C8B-B14F-4D97-AF65-F5344CB8AC3E}">
        <p14:creationId xmlns:p14="http://schemas.microsoft.com/office/powerpoint/2010/main" val="85888275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02EC-4C77-2A44-D0F6-5DED08853BDF}"/>
              </a:ext>
            </a:extLst>
          </p:cNvPr>
          <p:cNvSpPr>
            <a:spLocks noGrp="1"/>
          </p:cNvSpPr>
          <p:nvPr>
            <p:ph type="title"/>
          </p:nvPr>
        </p:nvSpPr>
        <p:spPr/>
        <p:txBody>
          <a:bodyPr/>
          <a:lstStyle/>
          <a:p>
            <a:r>
              <a:rPr lang="en-US" dirty="0"/>
              <a:t>Deep Copy</a:t>
            </a:r>
            <a:endParaRPr lang="en-IN" dirty="0"/>
          </a:p>
        </p:txBody>
      </p:sp>
      <p:sp>
        <p:nvSpPr>
          <p:cNvPr id="3" name="Content Placeholder 2">
            <a:extLst>
              <a:ext uri="{FF2B5EF4-FFF2-40B4-BE49-F238E27FC236}">
                <a16:creationId xmlns:a16="http://schemas.microsoft.com/office/drawing/2014/main" id="{52774C6A-4B75-D385-6E1E-A8F1B235D35E}"/>
              </a:ext>
            </a:extLst>
          </p:cNvPr>
          <p:cNvSpPr>
            <a:spLocks noGrp="1"/>
          </p:cNvSpPr>
          <p:nvPr>
            <p:ph idx="1"/>
          </p:nvPr>
        </p:nvSpPr>
        <p:spPr>
          <a:xfrm>
            <a:off x="458694" y="1949450"/>
            <a:ext cx="11274612" cy="4542790"/>
          </a:xfrm>
        </p:spPr>
        <p:txBody>
          <a:bodyPr>
            <a:normAutofit fontScale="47500" lnSpcReduction="20000"/>
          </a:bodyPr>
          <a:lstStyle/>
          <a:p>
            <a:r>
              <a:rPr lang="en-US" b="1" i="0" dirty="0">
                <a:solidFill>
                  <a:srgbClr val="273239"/>
                </a:solidFill>
                <a:effectLst/>
                <a:latin typeface="Nunito" pitchFamily="2" charset="0"/>
              </a:rPr>
              <a:t>Unlike the shallow copy, deep copy</a:t>
            </a:r>
            <a:r>
              <a:rPr lang="en-US" b="0" i="0" dirty="0">
                <a:solidFill>
                  <a:srgbClr val="273239"/>
                </a:solidFill>
                <a:effectLst/>
                <a:latin typeface="Nunito" pitchFamily="2" charset="0"/>
              </a:rPr>
              <a:t> makes a copy of all the members of the old object, allocates a separate memory location for the new object, and then assigns the copied members to the new object. In this way, both the objects are independent of each other and in case of any modification to either one, the other is not affected. Also, if one of the objects is deleted the other still remains in the memory. </a:t>
            </a:r>
          </a:p>
          <a:p>
            <a:r>
              <a:rPr lang="en-US" b="0" i="0" dirty="0">
                <a:solidFill>
                  <a:srgbClr val="273239"/>
                </a:solidFill>
                <a:effectLst/>
                <a:latin typeface="Nunito" pitchFamily="2" charset="0"/>
              </a:rPr>
              <a:t>Now to create a deep copy of an object in JavaScript we use </a:t>
            </a:r>
            <a:r>
              <a:rPr lang="en-US" b="0" i="0" dirty="0" err="1">
                <a:solidFill>
                  <a:srgbClr val="273239"/>
                </a:solidFill>
                <a:effectLst/>
                <a:latin typeface="Nunito" pitchFamily="2" charset="0"/>
              </a:rPr>
              <a:t>JSON.parse</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JSON.stringify</a:t>
            </a:r>
            <a:r>
              <a:rPr lang="en-US" b="0" i="0" dirty="0">
                <a:solidFill>
                  <a:srgbClr val="273239"/>
                </a:solidFill>
                <a:effectLst/>
                <a:latin typeface="Nunito" pitchFamily="2" charset="0"/>
              </a:rPr>
              <a:t>() methods. Let us take an example to understand it better.</a:t>
            </a:r>
          </a:p>
          <a:p>
            <a:endParaRPr lang="en-US" b="0" i="0" dirty="0">
              <a:solidFill>
                <a:srgbClr val="273239"/>
              </a:solidFill>
              <a:effectLst/>
              <a:latin typeface="Nunito" pitchFamily="2" charset="0"/>
            </a:endParaRPr>
          </a:p>
          <a:p>
            <a:pPr marL="457200" lvl="1" indent="0">
              <a:spcBef>
                <a:spcPts val="0"/>
              </a:spcBef>
              <a:buNone/>
            </a:pPr>
            <a:r>
              <a:rPr lang="en-IN" dirty="0"/>
              <a:t>let employee = {</a:t>
            </a:r>
          </a:p>
          <a:p>
            <a:pPr marL="457200" lvl="1" indent="0">
              <a:spcBef>
                <a:spcPts val="0"/>
              </a:spcBef>
              <a:buNone/>
            </a:pPr>
            <a:r>
              <a:rPr lang="en-IN" dirty="0"/>
              <a:t>	</a:t>
            </a:r>
            <a:r>
              <a:rPr lang="en-IN" dirty="0" err="1"/>
              <a:t>eid</a:t>
            </a:r>
            <a:r>
              <a:rPr lang="en-IN" dirty="0"/>
              <a:t>: "E102",</a:t>
            </a:r>
          </a:p>
          <a:p>
            <a:pPr marL="457200" lvl="1" indent="0">
              <a:spcBef>
                <a:spcPts val="0"/>
              </a:spcBef>
              <a:buNone/>
            </a:pPr>
            <a:r>
              <a:rPr lang="en-IN" dirty="0"/>
              <a:t>	</a:t>
            </a:r>
            <a:r>
              <a:rPr lang="en-IN" dirty="0" err="1"/>
              <a:t>ename</a:t>
            </a:r>
            <a:r>
              <a:rPr lang="en-IN" dirty="0"/>
              <a:t>: "Jack",</a:t>
            </a:r>
          </a:p>
          <a:p>
            <a:pPr marL="457200" lvl="1" indent="0">
              <a:spcBef>
                <a:spcPts val="0"/>
              </a:spcBef>
              <a:buNone/>
            </a:pPr>
            <a:r>
              <a:rPr lang="en-IN" dirty="0"/>
              <a:t>	</a:t>
            </a:r>
            <a:r>
              <a:rPr lang="en-IN" dirty="0" err="1"/>
              <a:t>eaddress</a:t>
            </a:r>
            <a:r>
              <a:rPr lang="en-IN" dirty="0"/>
              <a:t>: "New York",</a:t>
            </a:r>
          </a:p>
          <a:p>
            <a:pPr marL="457200" lvl="1" indent="0">
              <a:spcBef>
                <a:spcPts val="0"/>
              </a:spcBef>
              <a:buNone/>
            </a:pPr>
            <a:r>
              <a:rPr lang="en-IN" dirty="0"/>
              <a:t>	salary: 50000</a:t>
            </a:r>
          </a:p>
          <a:p>
            <a:pPr marL="457200" lvl="1" indent="0">
              <a:spcBef>
                <a:spcPts val="0"/>
              </a:spcBef>
              <a:buNone/>
            </a:pPr>
            <a:r>
              <a:rPr lang="en-IN" dirty="0"/>
              <a:t>}</a:t>
            </a:r>
          </a:p>
          <a:p>
            <a:pPr marL="457200" lvl="1" indent="0">
              <a:spcBef>
                <a:spcPts val="0"/>
              </a:spcBef>
              <a:buNone/>
            </a:pPr>
            <a:r>
              <a:rPr lang="en-IN" dirty="0"/>
              <a:t>console.log("=========Deep Copy========");</a:t>
            </a:r>
          </a:p>
          <a:p>
            <a:pPr marL="457200" lvl="1" indent="0">
              <a:spcBef>
                <a:spcPts val="0"/>
              </a:spcBef>
              <a:buNone/>
            </a:pPr>
            <a:r>
              <a:rPr lang="en-IN" dirty="0"/>
              <a:t>let </a:t>
            </a:r>
            <a:r>
              <a:rPr lang="en-IN" dirty="0" err="1"/>
              <a:t>newEmployee</a:t>
            </a:r>
            <a:r>
              <a:rPr lang="en-IN" dirty="0"/>
              <a:t> = </a:t>
            </a:r>
            <a:r>
              <a:rPr lang="en-IN" dirty="0" err="1"/>
              <a:t>JSON.parse</a:t>
            </a:r>
            <a:r>
              <a:rPr lang="en-IN" dirty="0"/>
              <a:t>(</a:t>
            </a:r>
            <a:r>
              <a:rPr lang="en-IN" dirty="0" err="1"/>
              <a:t>JSON.stringify</a:t>
            </a:r>
            <a:r>
              <a:rPr lang="en-IN" dirty="0"/>
              <a:t>(employee));</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dirty="0"/>
              <a:t>);</a:t>
            </a:r>
          </a:p>
          <a:p>
            <a:pPr marL="457200" lvl="1" indent="0">
              <a:spcBef>
                <a:spcPts val="0"/>
              </a:spcBef>
              <a:buNone/>
            </a:pPr>
            <a:endParaRPr lang="en-IN" dirty="0"/>
          </a:p>
          <a:p>
            <a:pPr marL="457200" lvl="1" indent="0">
              <a:spcBef>
                <a:spcPts val="0"/>
              </a:spcBef>
              <a:buNone/>
            </a:pPr>
            <a:r>
              <a:rPr lang="en-IN" dirty="0"/>
              <a:t>console.log("---------After modification---------");</a:t>
            </a:r>
          </a:p>
          <a:p>
            <a:pPr marL="457200" lvl="1" indent="0">
              <a:spcBef>
                <a:spcPts val="0"/>
              </a:spcBef>
              <a:buNone/>
            </a:pPr>
            <a:r>
              <a:rPr lang="en-IN" dirty="0" err="1"/>
              <a:t>newEmployee.ename</a:t>
            </a:r>
            <a:r>
              <a:rPr lang="en-IN" dirty="0"/>
              <a:t> = "Beck";</a:t>
            </a:r>
          </a:p>
          <a:p>
            <a:pPr marL="457200" lvl="1" indent="0">
              <a:spcBef>
                <a:spcPts val="0"/>
              </a:spcBef>
              <a:buNone/>
            </a:pPr>
            <a:r>
              <a:rPr lang="en-IN" dirty="0" err="1"/>
              <a:t>newEmployee.salary</a:t>
            </a:r>
            <a:r>
              <a:rPr lang="en-IN" dirty="0"/>
              <a:t> = 70000;</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dirty="0"/>
              <a:t>);</a:t>
            </a:r>
          </a:p>
        </p:txBody>
      </p:sp>
    </p:spTree>
    <p:extLst>
      <p:ext uri="{BB962C8B-B14F-4D97-AF65-F5344CB8AC3E}">
        <p14:creationId xmlns:p14="http://schemas.microsoft.com/office/powerpoint/2010/main" val="45677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a:t>
            </a:r>
            <a:r>
              <a:rPr lang="en-US" b="1" i="0" dirty="0">
                <a:solidFill>
                  <a:srgbClr val="212529"/>
                </a:solidFill>
                <a:effectLst/>
                <a:latin typeface="Roboto" panose="02000000000000000000" pitchFamily="2" charset="0"/>
              </a:rPr>
              <a:t>powerful, lightweight, interpreted, scripting language </a:t>
            </a:r>
            <a:r>
              <a:rPr lang="en-US" b="0" i="0" dirty="0">
                <a:solidFill>
                  <a:srgbClr val="212529"/>
                </a:solidFill>
                <a:effectLst/>
                <a:latin typeface="Roboto" panose="02000000000000000000" pitchFamily="2" charset="0"/>
              </a:rPr>
              <a:t>with </a:t>
            </a:r>
            <a:r>
              <a:rPr lang="en-US" b="1" i="0" dirty="0">
                <a:solidFill>
                  <a:srgbClr val="212529"/>
                </a:solidFill>
                <a:effectLst/>
                <a:latin typeface="Roboto" panose="02000000000000000000" pitchFamily="2" charset="0"/>
              </a:rPr>
              <a:t>first-class functions</a:t>
            </a:r>
          </a:p>
          <a:p>
            <a:r>
              <a:rPr lang="en-US" b="0" i="0" dirty="0">
                <a:effectLst/>
                <a:latin typeface="arial" panose="020B0604020202020204" pitchFamily="34" charset="0"/>
              </a:rPr>
              <a:t>JavaScript was created at </a:t>
            </a:r>
            <a:r>
              <a:rPr lang="en-US" b="1" i="0" dirty="0">
                <a:effectLst/>
                <a:latin typeface="arial" panose="020B0604020202020204" pitchFamily="34" charset="0"/>
              </a:rPr>
              <a:t>Netscape Communications</a:t>
            </a:r>
            <a:r>
              <a:rPr lang="en-US" b="0" i="0" dirty="0">
                <a:effectLst/>
                <a:latin typeface="arial" panose="020B0604020202020204" pitchFamily="34" charset="0"/>
              </a:rPr>
              <a:t> by </a:t>
            </a:r>
            <a:r>
              <a:rPr lang="en-US" b="1" i="0" dirty="0">
                <a:effectLst/>
                <a:latin typeface="arial" panose="020B0604020202020204" pitchFamily="34" charset="0"/>
              </a:rPr>
              <a:t>Brendan </a:t>
            </a:r>
            <a:r>
              <a:rPr lang="en-US" b="1" i="0" dirty="0" err="1">
                <a:effectLst/>
                <a:latin typeface="arial" panose="020B0604020202020204" pitchFamily="34" charset="0"/>
              </a:rPr>
              <a:t>Eich</a:t>
            </a:r>
            <a:r>
              <a:rPr lang="en-US" b="1" i="0" dirty="0">
                <a:effectLst/>
                <a:latin typeface="arial" panose="020B0604020202020204" pitchFamily="34" charset="0"/>
              </a:rPr>
              <a:t> </a:t>
            </a:r>
            <a:r>
              <a:rPr lang="en-US" b="0" i="0" dirty="0">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1"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7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a:t>
            </a:r>
          </a:p>
          <a:p>
            <a:r>
              <a:rPr lang="en-US" b="0" i="0" dirty="0">
                <a:solidFill>
                  <a:srgbClr val="273239"/>
                </a:solidFill>
                <a:effectLst/>
                <a:latin typeface="urw-din"/>
              </a:rPr>
              <a:t>The operand can be any object, function, or variable.</a:t>
            </a:r>
          </a:p>
          <a:p>
            <a:r>
              <a:rPr lang="en-US" b="0" i="0" dirty="0">
                <a:solidFill>
                  <a:srgbClr val="273239"/>
                </a:solidFill>
                <a:effectLst/>
                <a:latin typeface="urw-din"/>
              </a:rPr>
              <a:t>The possible types that exists in JavaScript are:</a:t>
            </a:r>
            <a:endParaRPr lang="en-US" dirty="0">
              <a:solidFill>
                <a:srgbClr val="273239"/>
              </a:solidFill>
              <a:latin typeface="urw-din"/>
            </a:endParaRPr>
          </a:p>
          <a:p>
            <a:pPr marL="457200" lvl="1" indent="0" fontAlgn="base">
              <a:buNone/>
            </a:pPr>
            <a:r>
              <a:rPr lang="en-US" b="0" i="0" dirty="0">
                <a:solidFill>
                  <a:srgbClr val="273239"/>
                </a:solidFill>
                <a:effectLst/>
                <a:latin typeface="urw-din"/>
              </a:rPr>
              <a:t>Undefined, Object</a:t>
            </a:r>
            <a:r>
              <a:rPr lang="en-US" dirty="0">
                <a:solidFill>
                  <a:srgbClr val="273239"/>
                </a:solidFill>
                <a:latin typeface="urw-din"/>
              </a:rPr>
              <a:t>, </a:t>
            </a:r>
            <a:r>
              <a:rPr lang="en-US" b="0" i="0" dirty="0">
                <a:solidFill>
                  <a:srgbClr val="273239"/>
                </a:solidFill>
                <a:effectLst/>
                <a:latin typeface="urw-din"/>
              </a:rPr>
              <a:t>Boolean, number, string, symbol, 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spcBef>
                <a:spcPts val="0"/>
              </a:spcBef>
              <a:buNone/>
            </a:pPr>
            <a:r>
              <a:rPr lang="en-IN" dirty="0"/>
              <a:t>// "string"</a:t>
            </a:r>
          </a:p>
          <a:p>
            <a:pPr marL="457200" lvl="1" indent="0">
              <a:spcBef>
                <a:spcPts val="0"/>
              </a:spcBef>
              <a:buNone/>
            </a:pPr>
            <a:r>
              <a:rPr lang="en-IN" dirty="0"/>
              <a:t>    console.log(</a:t>
            </a:r>
            <a:r>
              <a:rPr lang="en-IN" dirty="0" err="1"/>
              <a:t>typeof</a:t>
            </a:r>
            <a:r>
              <a:rPr lang="en-IN" dirty="0"/>
              <a:t> '</a:t>
            </a:r>
            <a:r>
              <a:rPr lang="en-IN" dirty="0" err="1"/>
              <a:t>mukul</a:t>
            </a:r>
            <a:r>
              <a:rPr lang="en-IN" dirty="0"/>
              <a:t>')</a:t>
            </a:r>
          </a:p>
          <a:p>
            <a:pPr marL="457200" lvl="1" indent="0">
              <a:spcBef>
                <a:spcPts val="0"/>
              </a:spcBef>
              <a:buNone/>
            </a:pPr>
            <a:r>
              <a:rPr lang="en-IN" dirty="0"/>
              <a:t>     </a:t>
            </a:r>
          </a:p>
          <a:p>
            <a:pPr marL="457200" lvl="1" indent="0">
              <a:spcBef>
                <a:spcPts val="0"/>
              </a:spcBef>
              <a:buNone/>
            </a:pPr>
            <a:r>
              <a:rPr lang="en-IN" dirty="0"/>
              <a:t>    // "number"</a:t>
            </a:r>
          </a:p>
          <a:p>
            <a:pPr marL="457200" lvl="1" indent="0">
              <a:spcBef>
                <a:spcPts val="0"/>
              </a:spcBef>
              <a:buNone/>
            </a:pPr>
            <a:r>
              <a:rPr lang="en-IN" dirty="0"/>
              <a:t>    console.log(</a:t>
            </a:r>
            <a:r>
              <a:rPr lang="en-IN" dirty="0" err="1"/>
              <a:t>typeof</a:t>
            </a:r>
            <a:r>
              <a:rPr lang="en-IN" dirty="0"/>
              <a:t> 25)</a:t>
            </a:r>
          </a:p>
          <a:p>
            <a:pPr marL="457200" lvl="1" indent="0">
              <a:spcBef>
                <a:spcPts val="0"/>
              </a:spcBef>
              <a:buNone/>
            </a:pPr>
            <a:r>
              <a:rPr lang="en-IN" dirty="0"/>
              <a:t>     </a:t>
            </a:r>
          </a:p>
          <a:p>
            <a:pPr marL="457200" lvl="1" indent="0">
              <a:spcBef>
                <a:spcPts val="0"/>
              </a:spcBef>
              <a:buNone/>
            </a:pPr>
            <a:r>
              <a:rPr lang="en-IN" dirty="0"/>
              <a:t>    // "undefined"</a:t>
            </a:r>
          </a:p>
          <a:p>
            <a:pPr marL="457200" lvl="1" indent="0">
              <a:spcBef>
                <a:spcPts val="0"/>
              </a:spcBef>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1" i="0" dirty="0">
                <a:solidFill>
                  <a:srgbClr val="212529"/>
                </a:solidFill>
                <a:effectLst/>
                <a:latin typeface="Roboto" panose="02000000000000000000" pitchFamily="2" charset="0"/>
              </a:rPr>
              <a:t>Alert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Confirm</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Prompt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800917"/>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904240" y="2173447"/>
            <a:ext cx="9946640" cy="3970318"/>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1"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b="1"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1"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786300" y="3031668"/>
            <a:ext cx="10430340" cy="2862322"/>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p>
          <a:p>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 with react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pPr marL="0" indent="0">
              <a:buNone/>
            </a:pPr>
            <a:r>
              <a:rPr lang="en-IN" b="0" dirty="0">
                <a:effectLst/>
                <a:latin typeface="Consolas" panose="020B0609020204030204" pitchFamily="49" charset="0"/>
              </a:rPr>
              <a:t>import { render, screen } from "@testing-library/react";</a:t>
            </a:r>
          </a:p>
          <a:p>
            <a:pPr marL="0" indent="0">
              <a:buNone/>
            </a:pPr>
            <a:r>
              <a:rPr lang="en-IN" b="0" dirty="0">
                <a:effectLst/>
                <a:latin typeface="Consolas" panose="020B0609020204030204" pitchFamily="49" charset="0"/>
              </a:rPr>
              <a:t>import App from "./App";</a:t>
            </a:r>
          </a:p>
          <a:p>
            <a:pPr marL="0" indent="0">
              <a:buNone/>
            </a:pPr>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pPr marL="0" indent="0">
              <a:buNone/>
            </a:pPr>
            <a:r>
              <a:rPr lang="en-IN" b="0" dirty="0">
                <a:effectLst/>
                <a:latin typeface="Consolas" panose="020B0609020204030204" pitchFamily="49" charset="0"/>
              </a:rPr>
              <a:t>  render(&lt;App /&gt;);</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418959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First-Class </a:t>
            </a:r>
            <a:r>
              <a:rPr lang="en-IN" sz="3200" b="1" i="0" dirty="0" err="1">
                <a:solidFill>
                  <a:schemeClr val="accent5">
                    <a:lumMod val="75000"/>
                  </a:schemeClr>
                </a:solidFill>
                <a:effectLst/>
                <a:latin typeface="Roboto" panose="02000000000000000000" pitchFamily="2" charset="0"/>
              </a:rPr>
              <a:t>functiona</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a:bodyPr>
          <a:lstStyle/>
          <a:p>
            <a:r>
              <a:rPr lang="en-US" b="1" i="0" dirty="0">
                <a:solidFill>
                  <a:srgbClr val="273239"/>
                </a:solidFill>
                <a:effectLst/>
                <a:latin typeface="Nunito" pitchFamily="2" charset="0"/>
              </a:rPr>
              <a:t>First-Class Function:</a:t>
            </a:r>
            <a:r>
              <a:rPr lang="en-US" b="0" i="0" dirty="0">
                <a:solidFill>
                  <a:srgbClr val="273239"/>
                </a:solidFill>
                <a:effectLst/>
                <a:latin typeface="Nunito" pitchFamily="2" charset="0"/>
              </a:rPr>
              <a:t> A programming language is said to have First-class functions if functions in that language are treated like other variables. So the functions can be assigned to any other variable or passed as an argument or can be returned by another function. </a:t>
            </a:r>
          </a:p>
          <a:p>
            <a:pPr marL="457200" lvl="1" indent="0">
              <a:buNone/>
            </a:pPr>
            <a:r>
              <a:rPr lang="en-US" b="0" i="0" dirty="0">
                <a:solidFill>
                  <a:srgbClr val="202124"/>
                </a:solidFill>
                <a:effectLst/>
                <a:latin typeface="arial" panose="020B0604020202020204" pitchFamily="34" charset="0"/>
              </a:rPr>
              <a:t>const Geek = (a, b) =&gt; {</a:t>
            </a:r>
          </a:p>
          <a:p>
            <a:pPr marL="457200" lvl="1" indent="0">
              <a:buNone/>
            </a:pPr>
            <a:r>
              <a:rPr lang="en-US" b="0" i="0" dirty="0">
                <a:solidFill>
                  <a:srgbClr val="202124"/>
                </a:solidFill>
                <a:effectLst/>
                <a:latin typeface="arial" panose="020B0604020202020204" pitchFamily="34" charset="0"/>
              </a:rPr>
              <a:t>	return (a + " " + b);</a:t>
            </a:r>
          </a:p>
          <a:p>
            <a:pPr marL="457200" lvl="1" indent="0">
              <a:buNone/>
            </a:pPr>
            <a:r>
              <a:rPr lang="en-US" b="0" i="0" dirty="0">
                <a:solidFill>
                  <a:srgbClr val="202124"/>
                </a:solidFill>
                <a:effectLst/>
                <a:latin typeface="arial" panose="020B0604020202020204" pitchFamily="34" charset="0"/>
              </a:rPr>
              <a:t>}</a:t>
            </a:r>
          </a:p>
          <a:p>
            <a:pPr marL="457200" lvl="1" indent="0">
              <a:buNone/>
            </a:pPr>
            <a:endParaRPr lang="en-US" b="0" i="0" dirty="0">
              <a:solidFill>
                <a:srgbClr val="202124"/>
              </a:solidFill>
              <a:effectLst/>
              <a:latin typeface="arial" panose="020B0604020202020204" pitchFamily="34" charset="0"/>
            </a:endParaRPr>
          </a:p>
          <a:p>
            <a:pPr marL="457200" lvl="1" indent="0">
              <a:buNone/>
            </a:pPr>
            <a:r>
              <a:rPr lang="en-US" b="0" i="0" dirty="0">
                <a:solidFill>
                  <a:srgbClr val="202124"/>
                </a:solidFill>
                <a:effectLst/>
                <a:latin typeface="arial" panose="020B0604020202020204" pitchFamily="34" charset="0"/>
              </a:rPr>
              <a:t>console.log(Geek("</a:t>
            </a:r>
            <a:r>
              <a:rPr lang="en-US" b="0" i="0" dirty="0" err="1">
                <a:solidFill>
                  <a:srgbClr val="202124"/>
                </a:solidFill>
                <a:effectLst/>
                <a:latin typeface="arial" panose="020B0604020202020204" pitchFamily="34" charset="0"/>
              </a:rPr>
              <a:t>Akshit</a:t>
            </a:r>
            <a:r>
              <a:rPr lang="en-US" b="0" i="0" dirty="0">
                <a:solidFill>
                  <a:srgbClr val="202124"/>
                </a:solidFill>
                <a:effectLst/>
                <a:latin typeface="arial" panose="020B0604020202020204" pitchFamily="34" charset="0"/>
              </a:rPr>
              <a:t>", "Saxena"));</a:t>
            </a:r>
          </a:p>
          <a:p>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645310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A9E-5C81-F5FE-C990-EDB569F18A2C}"/>
              </a:ext>
            </a:extLst>
          </p:cNvPr>
          <p:cNvSpPr>
            <a:spLocks noGrp="1"/>
          </p:cNvSpPr>
          <p:nvPr>
            <p:ph type="title"/>
          </p:nvPr>
        </p:nvSpPr>
        <p:spPr/>
        <p:txBody>
          <a:bodyPr/>
          <a:lstStyle/>
          <a:p>
            <a:r>
              <a:rPr lang="en-US" dirty="0">
                <a:solidFill>
                  <a:schemeClr val="accent4">
                    <a:lumMod val="75000"/>
                  </a:schemeClr>
                </a:solidFill>
              </a:rPr>
              <a:t>Jest with node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1602C15-DC7C-E51D-E858-81ABD273CBED}"/>
              </a:ext>
            </a:extLst>
          </p:cNvPr>
          <p:cNvSpPr>
            <a:spLocks noGrp="1"/>
          </p:cNvSpPr>
          <p:nvPr>
            <p:ph idx="1"/>
          </p:nvPr>
        </p:nvSpPr>
        <p:spPr/>
        <p:txBody>
          <a:bodyPr>
            <a:normAutofit fontScale="25000" lnSpcReduction="20000"/>
          </a:bodyPr>
          <a:lstStyle/>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 = require("</a:t>
            </a:r>
            <a:r>
              <a:rPr lang="en-IN" sz="3600" b="0" dirty="0" err="1">
                <a:effectLst/>
                <a:latin typeface="Consolas" panose="020B0609020204030204" pitchFamily="49" charset="0"/>
              </a:rPr>
              <a:t>supertest</a:t>
            </a:r>
            <a:r>
              <a:rPr lang="en-IN" sz="3600" b="0" dirty="0">
                <a:effectLst/>
                <a:latin typeface="Consolas" panose="020B0609020204030204" pitchFamily="49" charset="0"/>
              </a:rPr>
              <a:t>");</a:t>
            </a:r>
          </a:p>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 = require("../../app");</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app =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implementationTypepayload</a:t>
            </a:r>
            <a:r>
              <a:rPr lang="en-IN" sz="3600" b="0" dirty="0">
                <a:effectLst/>
                <a:latin typeface="Consolas" panose="020B0609020204030204" pitchFamily="49" charset="0"/>
              </a:rPr>
              <a:t> = {</a:t>
            </a:r>
          </a:p>
          <a:p>
            <a:pPr marL="0" indent="0">
              <a:spcBef>
                <a:spcPts val="0"/>
              </a:spcBef>
              <a:buNone/>
            </a:pPr>
            <a:r>
              <a:rPr lang="en-IN" sz="3600" b="0" dirty="0">
                <a:effectLst/>
                <a:latin typeface="Consolas" panose="020B0609020204030204" pitchFamily="49" charset="0"/>
              </a:rPr>
              <a:t>  Name:"Test7",</a:t>
            </a:r>
          </a:p>
          <a:p>
            <a:pPr marL="0" indent="0">
              <a:spcBef>
                <a:spcPts val="0"/>
              </a:spcBef>
              <a:buNone/>
            </a:pPr>
            <a:r>
              <a:rPr lang="en-IN" sz="3600" b="0" dirty="0">
                <a:effectLst/>
                <a:latin typeface="Consolas" panose="020B0609020204030204" pitchFamily="49" charset="0"/>
              </a:rPr>
              <a:t>  Active: true</a:t>
            </a:r>
          </a:p>
          <a:p>
            <a:pPr marL="0" indent="0">
              <a:spcBef>
                <a:spcPts val="0"/>
              </a:spcBef>
              <a:buNone/>
            </a:pPr>
            <a:r>
              <a:rPr lang="en-IN" sz="3600"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sz="3600" b="0" dirty="0">
                <a:effectLst/>
                <a:latin typeface="Consolas" panose="020B0609020204030204" pitchFamily="49" charset="0"/>
              </a:rPr>
              <a:t>describe("</a:t>
            </a:r>
            <a:r>
              <a:rPr lang="en-IN" sz="3600" b="0" dirty="0" err="1">
                <a:effectLst/>
                <a:latin typeface="Consolas" panose="020B0609020204030204" pitchFamily="49" charset="0"/>
              </a:rPr>
              <a:t>implementationtype</a:t>
            </a:r>
            <a:r>
              <a:rPr lang="en-IN" sz="3600" b="0" dirty="0">
                <a:effectLst/>
                <a:latin typeface="Consolas" panose="020B0609020204030204" pitchFamily="49" charset="0"/>
              </a:rPr>
              <a:t>", () =&gt; {</a:t>
            </a:r>
          </a:p>
          <a:p>
            <a:pPr marL="0" indent="0">
              <a:spcBef>
                <a:spcPts val="0"/>
              </a:spcBef>
              <a:buNone/>
            </a:pPr>
            <a:r>
              <a:rPr lang="en-IN" sz="3600" b="0" dirty="0">
                <a:effectLst/>
                <a:latin typeface="Consolas" panose="020B0609020204030204" pitchFamily="49" charset="0"/>
              </a:rPr>
              <a:t>	  describe("get implementation type route", () =&gt; {</a:t>
            </a:r>
          </a:p>
          <a:p>
            <a:pPr marL="0" indent="0">
              <a:spcBef>
                <a:spcPts val="0"/>
              </a:spcBef>
              <a:buNone/>
            </a:pPr>
            <a:r>
              <a:rPr lang="en-IN" sz="3600" b="0" dirty="0">
                <a:effectLst/>
                <a:latin typeface="Consolas" panose="020B0609020204030204" pitchFamily="49" charset="0"/>
              </a:rPr>
              <a:t>    describe("given the product does not exist", () =&gt; {</a:t>
            </a:r>
          </a:p>
          <a:p>
            <a:pPr marL="0" indent="0">
              <a:spcBef>
                <a:spcPts val="0"/>
              </a:spcBef>
              <a:buNone/>
            </a:pPr>
            <a:r>
              <a:rPr lang="en-IN" sz="3600" b="0" dirty="0">
                <a:effectLst/>
                <a:latin typeface="Consolas" panose="020B0609020204030204" pitchFamily="49" charset="0"/>
              </a:rPr>
              <a:t>      it("should return a 404", async () =&gt; {</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productId</a:t>
            </a:r>
            <a:r>
              <a:rPr lang="en-IN" sz="3600" b="0" dirty="0">
                <a:effectLst/>
                <a:latin typeface="Consolas" panose="020B0609020204030204" pitchFamily="49" charset="0"/>
              </a:rPr>
              <a:t> = 333;</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a:t>
            </a:r>
            <a:r>
              <a:rPr lang="en-IN" sz="3600" b="0" dirty="0" err="1">
                <a:effectLst/>
                <a:latin typeface="Consolas" panose="020B0609020204030204" pitchFamily="49" charset="0"/>
              </a:rPr>
              <a:t>productId</a:t>
            </a:r>
            <a:r>
              <a:rPr lang="en-IN" sz="3600" b="0" dirty="0">
                <a:effectLst/>
                <a:latin typeface="Consolas" panose="020B0609020204030204" pitchFamily="49" charset="0"/>
              </a:rPr>
              <a:t>}`).expect(404);</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describe("given the product does exist", () =&gt; {</a:t>
            </a:r>
          </a:p>
          <a:p>
            <a:pPr marL="0" indent="0">
              <a:spcBef>
                <a:spcPts val="0"/>
              </a:spcBef>
              <a:buNone/>
            </a:pPr>
            <a:r>
              <a:rPr lang="en-IN" sz="3600" b="0" dirty="0">
                <a:effectLst/>
                <a:latin typeface="Consolas" panose="020B0609020204030204" pitchFamily="49" charset="0"/>
              </a:rPr>
              <a:t>      it("should return a 200 status and the product", async () =&gt;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 body, </a:t>
            </a:r>
            <a:r>
              <a:rPr lang="en-IN" sz="3600" b="0" dirty="0" err="1">
                <a:effectLst/>
                <a:latin typeface="Consolas" panose="020B0609020204030204" pitchFamily="49" charset="0"/>
              </a:rPr>
              <a:t>statusCode</a:t>
            </a:r>
            <a:r>
              <a:rPr lang="en-IN" sz="3600" b="0" dirty="0">
                <a:effectLst/>
                <a:latin typeface="Consolas" panose="020B0609020204030204" pitchFamily="49" charset="0"/>
              </a:rPr>
              <a:t> } =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statusCode</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(200);</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body.ImplementationTypePID</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endParaRPr lang="en-IN" sz="3600" b="0" dirty="0">
              <a:effectLst/>
              <a:latin typeface="Consolas" panose="020B0609020204030204" pitchFamily="49" charset="0"/>
            </a:endParaRPr>
          </a:p>
          <a:p>
            <a:pPr marL="0" indent="0">
              <a:spcBef>
                <a:spcPts val="0"/>
              </a:spcBef>
              <a:buNone/>
            </a:pPr>
            <a:r>
              <a:rPr lang="en-IN" sz="3600" dirty="0"/>
              <a:t>})</a:t>
            </a:r>
          </a:p>
        </p:txBody>
      </p:sp>
    </p:spTree>
    <p:extLst>
      <p:ext uri="{BB962C8B-B14F-4D97-AF65-F5344CB8AC3E}">
        <p14:creationId xmlns:p14="http://schemas.microsoft.com/office/powerpoint/2010/main" val="2703152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a:xfrm>
            <a:off x="458694" y="1906241"/>
            <a:ext cx="11274612" cy="4195763"/>
          </a:xfrm>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873760" y="3239682"/>
            <a:ext cx="10281920"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9AFE-362F-0763-2B36-E21F07B74F16}"/>
              </a:ext>
            </a:extLst>
          </p:cNvPr>
          <p:cNvSpPr>
            <a:spLocks noGrp="1"/>
          </p:cNvSpPr>
          <p:nvPr>
            <p:ph type="title"/>
          </p:nvPr>
        </p:nvSpPr>
        <p:spPr/>
        <p:txBody>
          <a:bodyPr/>
          <a:lstStyle/>
          <a:p>
            <a:r>
              <a:rPr lang="en-IN" dirty="0" err="1">
                <a:solidFill>
                  <a:schemeClr val="accent4">
                    <a:lumMod val="75000"/>
                  </a:schemeClr>
                </a:solidFill>
              </a:rPr>
              <a:t>Object.assign</a:t>
            </a:r>
            <a:r>
              <a:rPr lang="en-IN" dirty="0">
                <a:solidFill>
                  <a:schemeClr val="accent4">
                    <a:lumMod val="75000"/>
                  </a:schemeClr>
                </a:solidFill>
              </a:rPr>
              <a:t>()</a:t>
            </a:r>
          </a:p>
        </p:txBody>
      </p:sp>
      <p:sp>
        <p:nvSpPr>
          <p:cNvPr id="3" name="Content Placeholder 2">
            <a:extLst>
              <a:ext uri="{FF2B5EF4-FFF2-40B4-BE49-F238E27FC236}">
                <a16:creationId xmlns:a16="http://schemas.microsoft.com/office/drawing/2014/main" id="{87779FCA-C47B-2E4C-C099-70D396C9329E}"/>
              </a:ext>
            </a:extLst>
          </p:cNvPr>
          <p:cNvSpPr>
            <a:spLocks noGrp="1"/>
          </p:cNvSpPr>
          <p:nvPr>
            <p:ph idx="1"/>
          </p:nvPr>
        </p:nvSpPr>
        <p:spPr/>
        <p:txBody>
          <a:bodyPr>
            <a:normAutofit fontScale="77500" lnSpcReduction="20000"/>
          </a:bodyPr>
          <a:lstStyle/>
          <a:p>
            <a:r>
              <a:rPr lang="en-US" dirty="0"/>
              <a:t>The </a:t>
            </a:r>
            <a:r>
              <a:rPr lang="en-US" dirty="0" err="1"/>
              <a:t>Object.assign</a:t>
            </a:r>
            <a:r>
              <a:rPr lang="en-US" dirty="0"/>
              <a:t>() static method copies all enumerable own properties from one or more source objects to a target object. It returns the modified target object.</a:t>
            </a:r>
          </a:p>
          <a:p>
            <a:r>
              <a:rPr lang="en-US" dirty="0"/>
              <a:t>Example:-</a:t>
            </a:r>
          </a:p>
          <a:p>
            <a:pPr marL="457200" lvl="1" indent="0">
              <a:spcBef>
                <a:spcPts val="0"/>
              </a:spcBef>
              <a:buNone/>
            </a:pPr>
            <a:r>
              <a:rPr lang="en-US" dirty="0"/>
              <a:t>const target = { a: 1, b: 2 };</a:t>
            </a:r>
          </a:p>
          <a:p>
            <a:pPr marL="457200" lvl="1" indent="0">
              <a:spcBef>
                <a:spcPts val="0"/>
              </a:spcBef>
              <a:buNone/>
            </a:pPr>
            <a:r>
              <a:rPr lang="en-US" dirty="0"/>
              <a:t>const source = { b: 4, c: 5 };</a:t>
            </a:r>
          </a:p>
          <a:p>
            <a:pPr marL="457200" lvl="1" indent="0">
              <a:spcBef>
                <a:spcPts val="0"/>
              </a:spcBef>
              <a:buNone/>
            </a:pPr>
            <a:endParaRPr lang="en-US" dirty="0"/>
          </a:p>
          <a:p>
            <a:pPr marL="457200" lvl="1" indent="0">
              <a:spcBef>
                <a:spcPts val="0"/>
              </a:spcBef>
              <a:buNone/>
            </a:pPr>
            <a:r>
              <a:rPr lang="en-US" dirty="0"/>
              <a:t>const </a:t>
            </a:r>
            <a:r>
              <a:rPr lang="en-US" dirty="0" err="1"/>
              <a:t>returnedTarget</a:t>
            </a:r>
            <a:r>
              <a:rPr lang="en-US" dirty="0"/>
              <a:t> = </a:t>
            </a:r>
            <a:r>
              <a:rPr lang="en-US" dirty="0" err="1"/>
              <a:t>Object.assign</a:t>
            </a:r>
            <a:r>
              <a:rPr lang="en-US" dirty="0"/>
              <a:t>(target, source);</a:t>
            </a:r>
          </a:p>
          <a:p>
            <a:pPr marL="457200" lvl="1" indent="0">
              <a:spcBef>
                <a:spcPts val="0"/>
              </a:spcBef>
              <a:buNone/>
            </a:pPr>
            <a:endParaRPr lang="en-US" dirty="0"/>
          </a:p>
          <a:p>
            <a:pPr marL="457200" lvl="1" indent="0">
              <a:spcBef>
                <a:spcPts val="0"/>
              </a:spcBef>
              <a:buNone/>
            </a:pPr>
            <a:r>
              <a:rPr lang="en-US" dirty="0"/>
              <a:t>console.log(target);</a:t>
            </a:r>
          </a:p>
          <a:p>
            <a:pPr marL="457200" lvl="1" indent="0">
              <a:spcBef>
                <a:spcPts val="0"/>
              </a:spcBef>
              <a:buNone/>
            </a:pPr>
            <a:r>
              <a:rPr lang="en-US" dirty="0"/>
              <a:t>// Expected output: Object { a: 1, b: 4, c: 5 }</a:t>
            </a:r>
          </a:p>
          <a:p>
            <a:pPr marL="457200" lvl="1" indent="0">
              <a:spcBef>
                <a:spcPts val="0"/>
              </a:spcBef>
              <a:buNone/>
            </a:pPr>
            <a:endParaRPr lang="en-US" dirty="0"/>
          </a:p>
          <a:p>
            <a:pPr marL="457200" lvl="1" indent="0">
              <a:spcBef>
                <a:spcPts val="0"/>
              </a:spcBef>
              <a:buNone/>
            </a:pPr>
            <a:r>
              <a:rPr lang="en-US" dirty="0"/>
              <a:t>console.log(</a:t>
            </a:r>
            <a:r>
              <a:rPr lang="en-US" dirty="0" err="1"/>
              <a:t>returnedTarget</a:t>
            </a:r>
            <a:r>
              <a:rPr lang="en-US" dirty="0"/>
              <a:t> === target);</a:t>
            </a:r>
          </a:p>
          <a:p>
            <a:pPr marL="457200" lvl="1" indent="0">
              <a:spcBef>
                <a:spcPts val="0"/>
              </a:spcBef>
              <a:buNone/>
            </a:pPr>
            <a:r>
              <a:rPr lang="en-US" dirty="0"/>
              <a:t>// Expected output: true</a:t>
            </a:r>
          </a:p>
          <a:p>
            <a:endParaRPr lang="en-IN" dirty="0"/>
          </a:p>
        </p:txBody>
      </p:sp>
    </p:spTree>
    <p:extLst>
      <p:ext uri="{BB962C8B-B14F-4D97-AF65-F5344CB8AC3E}">
        <p14:creationId xmlns:p14="http://schemas.microsoft.com/office/powerpoint/2010/main" val="3354021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1" dirty="0">
                <a:solidFill>
                  <a:schemeClr val="tx2"/>
                </a:solidFill>
                <a:effectLst/>
                <a:latin typeface="Consolas" panose="020B0609020204030204" pitchFamily="49" charset="0"/>
              </a:rPr>
              <a:t>Call</a:t>
            </a:r>
            <a:r>
              <a:rPr lang="en-US" sz="1400" b="0" dirty="0">
                <a:solidFill>
                  <a:schemeClr val="tx2"/>
                </a:solidFill>
                <a:effectLst/>
                <a:latin typeface="Consolas" panose="020B0609020204030204" pitchFamily="49" charset="0"/>
              </a:rPr>
              <a:t>: The call() method invokes a function with a given this value and arguments provided one by one</a:t>
            </a:r>
          </a:p>
          <a:p>
            <a:r>
              <a:rPr lang="en-US" sz="1400" b="1" dirty="0">
                <a:solidFill>
                  <a:schemeClr val="tx2"/>
                </a:solidFill>
                <a:effectLst/>
                <a:latin typeface="Consolas" panose="020B0609020204030204" pitchFamily="49" charset="0"/>
              </a:rPr>
              <a:t>Apply</a:t>
            </a:r>
            <a:r>
              <a:rPr lang="en-US" sz="1400" b="0" dirty="0">
                <a:solidFill>
                  <a:schemeClr val="tx2"/>
                </a:solidFill>
                <a:effectLst/>
                <a:latin typeface="Consolas" panose="020B0609020204030204" pitchFamily="49" charset="0"/>
              </a:rPr>
              <a:t>: Invokes the function with a given this value and allows you to pass in arguments as an array</a:t>
            </a:r>
          </a:p>
          <a:p>
            <a:r>
              <a:rPr lang="en-US" sz="1400" b="1" dirty="0">
                <a:solidFill>
                  <a:schemeClr val="tx2"/>
                </a:solidFill>
                <a:effectLst/>
                <a:latin typeface="Consolas" panose="020B0609020204030204" pitchFamily="49" charset="0"/>
              </a:rPr>
              <a:t>bind</a:t>
            </a:r>
            <a:r>
              <a:rPr lang="en-US" sz="1400" b="0" dirty="0">
                <a:solidFill>
                  <a:schemeClr val="tx2"/>
                </a:solidFill>
                <a:effectLst/>
                <a:latin typeface="Consolas" panose="020B0609020204030204" pitchFamily="49" charset="0"/>
              </a:rPr>
              <a:t>: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7C16-DCBF-9E6B-E792-7DD324723F73}"/>
              </a:ext>
            </a:extLst>
          </p:cNvPr>
          <p:cNvSpPr>
            <a:spLocks noGrp="1"/>
          </p:cNvSpPr>
          <p:nvPr>
            <p:ph type="title"/>
          </p:nvPr>
        </p:nvSpPr>
        <p:spPr/>
        <p:txBody>
          <a:bodyPr/>
          <a:lstStyle/>
          <a:p>
            <a:r>
              <a:rPr lang="en-IN" sz="4400" b="1" dirty="0">
                <a:solidFill>
                  <a:schemeClr val="accent5">
                    <a:lumMod val="75000"/>
                  </a:schemeClr>
                </a:solidFill>
              </a:rPr>
              <a:t>call, bind and apply Example</a:t>
            </a:r>
            <a:endParaRPr lang="en-IN" dirty="0"/>
          </a:p>
        </p:txBody>
      </p:sp>
      <p:sp>
        <p:nvSpPr>
          <p:cNvPr id="3" name="Content Placeholder 2">
            <a:extLst>
              <a:ext uri="{FF2B5EF4-FFF2-40B4-BE49-F238E27FC236}">
                <a16:creationId xmlns:a16="http://schemas.microsoft.com/office/drawing/2014/main" id="{F0AF9771-33C1-F7AB-DF10-2FCE559DAB22}"/>
              </a:ext>
            </a:extLst>
          </p:cNvPr>
          <p:cNvSpPr>
            <a:spLocks noGrp="1"/>
          </p:cNvSpPr>
          <p:nvPr>
            <p:ph idx="1"/>
          </p:nvPr>
        </p:nvSpPr>
        <p:spPr/>
        <p:txBody>
          <a:bodyPr>
            <a:normAutofit fontScale="55000" lnSpcReduction="20000"/>
          </a:bodyPr>
          <a:lstStyle/>
          <a:p>
            <a:pPr marL="0" indent="0">
              <a:spcBef>
                <a:spcPts val="0"/>
              </a:spcBef>
              <a:buNone/>
            </a:pPr>
            <a:r>
              <a:rPr lang="en-US" b="0" dirty="0">
                <a:effectLst/>
                <a:latin typeface="Consolas" panose="020B0609020204030204" pitchFamily="49" charset="0"/>
              </a:rPr>
              <a:t>var employee1 = { </a:t>
            </a:r>
            <a:r>
              <a:rPr lang="en-US" b="0" dirty="0" err="1">
                <a:effectLst/>
                <a:latin typeface="Consolas" panose="020B0609020204030204" pitchFamily="49" charset="0"/>
              </a:rPr>
              <a:t>firstName</a:t>
            </a:r>
            <a:r>
              <a:rPr lang="en-US" b="0" dirty="0">
                <a:effectLst/>
                <a:latin typeface="Consolas" panose="020B0609020204030204" pitchFamily="49" charset="0"/>
              </a:rPr>
              <a:t>: "John", </a:t>
            </a:r>
            <a:r>
              <a:rPr lang="en-US" b="0" dirty="0" err="1">
                <a:effectLst/>
                <a:latin typeface="Consolas" panose="020B0609020204030204" pitchFamily="49" charset="0"/>
              </a:rPr>
              <a:t>lastName</a:t>
            </a:r>
            <a:r>
              <a:rPr lang="en-US" b="0" dirty="0">
                <a:effectLst/>
                <a:latin typeface="Consolas" panose="020B0609020204030204" pitchFamily="49" charset="0"/>
              </a:rPr>
              <a:t>: "</a:t>
            </a:r>
            <a:r>
              <a:rPr lang="en-US" b="0" dirty="0" err="1">
                <a:effectLst/>
                <a:latin typeface="Consolas" panose="020B0609020204030204" pitchFamily="49" charset="0"/>
              </a:rPr>
              <a:t>Rodson</a:t>
            </a:r>
            <a:r>
              <a:rPr lang="en-US" b="0" dirty="0">
                <a:effectLst/>
                <a:latin typeface="Consolas" panose="020B0609020204030204" pitchFamily="49" charset="0"/>
              </a:rPr>
              <a:t>" };</a:t>
            </a:r>
          </a:p>
          <a:p>
            <a:pPr marL="0" indent="0">
              <a:spcBef>
                <a:spcPts val="0"/>
              </a:spcBef>
              <a:buNone/>
            </a:pPr>
            <a:br>
              <a:rPr lang="en-US" b="0" dirty="0">
                <a:effectLst/>
                <a:latin typeface="Consolas" panose="020B0609020204030204" pitchFamily="49" charset="0"/>
              </a:rPr>
            </a:br>
            <a:r>
              <a:rPr lang="en-US" b="0" dirty="0">
                <a:effectLst/>
                <a:latin typeface="Consolas" panose="020B0609020204030204" pitchFamily="49" charset="0"/>
              </a:rPr>
              <a:t>function invite(greeting1, greeting2) {</a:t>
            </a:r>
          </a:p>
          <a:p>
            <a:pPr marL="0" indent="0">
              <a:spcBef>
                <a:spcPts val="0"/>
              </a:spcBef>
              <a:buNone/>
            </a:pPr>
            <a:r>
              <a:rPr lang="en-US" b="0" dirty="0">
                <a:effectLst/>
                <a:latin typeface="Consolas" panose="020B0609020204030204" pitchFamily="49" charset="0"/>
              </a:rPr>
              <a:t>  console.log(</a:t>
            </a:r>
          </a:p>
          <a:p>
            <a:pPr marL="0" indent="0">
              <a:spcBef>
                <a:spcPts val="0"/>
              </a:spcBef>
              <a:buNone/>
            </a:pPr>
            <a:r>
              <a:rPr lang="en-US" b="0" dirty="0">
                <a:effectLst/>
                <a:latin typeface="Consolas" panose="020B0609020204030204" pitchFamily="49" charset="0"/>
              </a:rPr>
              <a:t>    greeting1 + " " +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 + ", " + greeting2</a:t>
            </a:r>
          </a:p>
          <a:p>
            <a:pPr marL="0" indent="0">
              <a:spcBef>
                <a:spcPts val="0"/>
              </a:spcBef>
              <a:buNone/>
            </a:pPr>
            <a:r>
              <a:rPr lang="en-US" b="0" dirty="0">
                <a:effectLst/>
                <a:latin typeface="Consolas" panose="020B0609020204030204" pitchFamily="49" charset="0"/>
              </a:rPr>
              <a:t>  );</a:t>
            </a:r>
          </a:p>
          <a:p>
            <a:pPr marL="0" indent="0">
              <a:spcBef>
                <a:spcPts val="0"/>
              </a:spcBef>
              <a:buNone/>
            </a:pPr>
            <a:r>
              <a:rPr lang="en-US" b="0" dirty="0">
                <a:effectLst/>
                <a:latin typeface="Consolas" panose="020B0609020204030204" pitchFamily="49" charset="0"/>
              </a:rPr>
              <a:t>}</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//Call: The call() method invokes a function with a given this value and arguments provided one by one</a:t>
            </a:r>
          </a:p>
          <a:p>
            <a:pPr marL="0" indent="0">
              <a:spcBef>
                <a:spcPts val="0"/>
              </a:spcBef>
              <a:buNone/>
            </a:pPr>
            <a:r>
              <a:rPr lang="en-US" b="0" dirty="0" err="1">
                <a:effectLst/>
                <a:latin typeface="Consolas" panose="020B0609020204030204" pitchFamily="49" charset="0"/>
              </a:rPr>
              <a:t>invite.call</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//Apply: Invokes the function with a given this value and allows you to pass in arguments as an array</a:t>
            </a:r>
          </a:p>
          <a:p>
            <a:pPr marL="0" indent="0">
              <a:spcBef>
                <a:spcPts val="0"/>
              </a:spcBef>
              <a:buNone/>
            </a:pPr>
            <a:r>
              <a:rPr lang="en-US" b="0" dirty="0" err="1">
                <a:effectLst/>
                <a:latin typeface="Consolas" panose="020B0609020204030204" pitchFamily="49" charset="0"/>
              </a:rPr>
              <a:t>invite.apply</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//bind: returns a new function, allowing you to pass any number of arguments</a:t>
            </a:r>
          </a:p>
          <a:p>
            <a:pPr marL="0" indent="0">
              <a:spcBef>
                <a:spcPts val="0"/>
              </a:spcBef>
              <a:buNone/>
            </a:pPr>
            <a:r>
              <a:rPr lang="en-US" b="0" dirty="0">
                <a:effectLst/>
                <a:latin typeface="Consolas" panose="020B0609020204030204" pitchFamily="49" charset="0"/>
              </a:rPr>
              <a:t>var inviteEmployee1 = </a:t>
            </a:r>
            <a:r>
              <a:rPr lang="en-US" b="0" dirty="0" err="1">
                <a:effectLst/>
                <a:latin typeface="Consolas" panose="020B0609020204030204" pitchFamily="49" charset="0"/>
              </a:rPr>
              <a:t>invite.bind</a:t>
            </a:r>
            <a:r>
              <a:rPr lang="en-US" b="0" dirty="0">
                <a:effectLst/>
                <a:latin typeface="Consolas" panose="020B0609020204030204" pitchFamily="49" charset="0"/>
              </a:rPr>
              <a:t>(employee1);</a:t>
            </a:r>
          </a:p>
          <a:p>
            <a:pPr marL="0" indent="0">
              <a:spcBef>
                <a:spcPts val="0"/>
              </a:spcBef>
              <a:buNone/>
            </a:pPr>
            <a:r>
              <a:rPr lang="en-US" b="0" dirty="0">
                <a:effectLst/>
                <a:latin typeface="Consolas" panose="020B0609020204030204" pitchFamily="49" charset="0"/>
              </a:rPr>
              <a:t>inviteEmployee1("Hello",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endParaRPr lang="en-IN" dirty="0"/>
          </a:p>
        </p:txBody>
      </p:sp>
    </p:spTree>
    <p:extLst>
      <p:ext uri="{BB962C8B-B14F-4D97-AF65-F5344CB8AC3E}">
        <p14:creationId xmlns:p14="http://schemas.microsoft.com/office/powerpoint/2010/main" val="1481017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D79-6CFD-7D91-8B06-7FD6C71EBF9D}"/>
              </a:ext>
            </a:extLst>
          </p:cNvPr>
          <p:cNvSpPr>
            <a:spLocks noGrp="1"/>
          </p:cNvSpPr>
          <p:nvPr>
            <p:ph type="title"/>
          </p:nvPr>
        </p:nvSpPr>
        <p:spPr/>
        <p:txBody>
          <a:bodyPr/>
          <a:lstStyle/>
          <a:p>
            <a:r>
              <a:rPr lang="en-US" dirty="0" err="1">
                <a:solidFill>
                  <a:schemeClr val="accent4">
                    <a:lumMod val="75000"/>
                  </a:schemeClr>
                </a:solidFill>
              </a:rPr>
              <a:t>polyfill</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AE513012-6163-1612-FD61-FFD993561ABA}"/>
              </a:ext>
            </a:extLst>
          </p:cNvPr>
          <p:cNvSpPr>
            <a:spLocks noGrp="1"/>
          </p:cNvSpPr>
          <p:nvPr>
            <p:ph idx="1"/>
          </p:nvPr>
        </p:nvSpPr>
        <p:spPr/>
        <p:txBody>
          <a:bodyPr/>
          <a:lstStyle/>
          <a:p>
            <a:r>
              <a:rPr lang="en-US" dirty="0"/>
              <a:t>A </a:t>
            </a:r>
            <a:r>
              <a:rPr lang="en-US" dirty="0" err="1"/>
              <a:t>polyfill</a:t>
            </a:r>
            <a:r>
              <a:rPr lang="en-US" dirty="0"/>
              <a:t> is a piece of code (usually JavaScript on the Web) used to provide modern functionality on older browsers that do not natively support it.</a:t>
            </a:r>
            <a:endParaRPr lang="en-IN" dirty="0"/>
          </a:p>
        </p:txBody>
      </p:sp>
    </p:spTree>
    <p:extLst>
      <p:ext uri="{BB962C8B-B14F-4D97-AF65-F5344CB8AC3E}">
        <p14:creationId xmlns:p14="http://schemas.microsoft.com/office/powerpoint/2010/main" val="1455928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err="1">
                <a:solidFill>
                  <a:schemeClr val="accent5">
                    <a:lumMod val="75000"/>
                  </a:schemeClr>
                </a:solidFill>
                <a:effectLst/>
                <a:latin typeface="Consolas" panose="020B0609020204030204" pitchFamily="49" charset="0"/>
              </a:rPr>
              <a:t>Polyfill</a:t>
            </a:r>
            <a:r>
              <a:rPr lang="en-US" sz="3200" b="1" dirty="0">
                <a:solidFill>
                  <a:schemeClr val="accent5">
                    <a:lumMod val="75000"/>
                  </a:schemeClr>
                </a:solidFill>
                <a:effectLst/>
                <a:latin typeface="Consolas" panose="020B0609020204030204" pitchFamily="49" charset="0"/>
              </a:rPr>
              <a:t> for bind.</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normAutofit fontScale="40000" lnSpcReduction="20000"/>
          </a:bodyPr>
          <a:lstStyle/>
          <a:p>
            <a:r>
              <a:rPr lang="en-US" sz="2900" dirty="0"/>
              <a:t>The bind() method creates a new function that, when called, has its this keyword set to the provided value, with a given sequence of arguments preceding any provided when the new function is called.</a:t>
            </a:r>
          </a:p>
          <a:p>
            <a:pPr marL="457200" lvl="1" indent="0">
              <a:buNone/>
            </a:pPr>
            <a:endParaRPr lang="en-US" sz="2900" dirty="0"/>
          </a:p>
          <a:p>
            <a:pPr marL="457200" lvl="1" indent="0">
              <a:spcBef>
                <a:spcPts val="0"/>
              </a:spcBef>
              <a:buNone/>
            </a:pPr>
            <a:r>
              <a:rPr lang="en-IN" sz="2900" b="0" dirty="0" err="1">
                <a:effectLst/>
                <a:latin typeface="Consolas" panose="020B0609020204030204" pitchFamily="49" charset="0"/>
              </a:rPr>
              <a:t>Function.prototype.myBind</a:t>
            </a:r>
            <a:r>
              <a:rPr lang="en-IN" sz="2900" b="0" dirty="0">
                <a:effectLst/>
                <a:latin typeface="Consolas" panose="020B0609020204030204" pitchFamily="49" charset="0"/>
              </a:rPr>
              <a:t> = function(...</a:t>
            </a:r>
            <a:r>
              <a:rPr lang="en-IN" sz="2900" b="0" dirty="0" err="1">
                <a:effectLst/>
                <a:latin typeface="Consolas" panose="020B0609020204030204" pitchFamily="49" charset="0"/>
              </a:rPr>
              <a:t>args</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    var </a:t>
            </a:r>
            <a:r>
              <a:rPr lang="en-IN" sz="2900" b="0" dirty="0" err="1">
                <a:effectLst/>
                <a:latin typeface="Consolas" panose="020B0609020204030204" pitchFamily="49" charset="0"/>
              </a:rPr>
              <a:t>callback</a:t>
            </a:r>
            <a:r>
              <a:rPr lang="en-IN" sz="2900" b="0" dirty="0">
                <a:effectLst/>
                <a:latin typeface="Consolas" panose="020B0609020204030204" pitchFamily="49" charset="0"/>
              </a:rPr>
              <a:t> = this,</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ctx</a:t>
            </a:r>
            <a:r>
              <a:rPr lang="en-IN" sz="2900" b="0" dirty="0">
                <a:effectLst/>
                <a:latin typeface="Consolas" panose="020B0609020204030204" pitchFamily="49" charset="0"/>
              </a:rPr>
              <a:t> = </a:t>
            </a:r>
            <a:r>
              <a:rPr lang="en-IN" sz="2900" b="0" dirty="0" err="1">
                <a:effectLst/>
                <a:latin typeface="Consolas" panose="020B0609020204030204" pitchFamily="49" charset="0"/>
              </a:rPr>
              <a:t>args.splice</a:t>
            </a:r>
            <a:r>
              <a:rPr lang="en-IN" sz="2900" b="0" dirty="0">
                <a:effectLst/>
                <a:latin typeface="Consolas" panose="020B0609020204030204" pitchFamily="49" charset="0"/>
              </a:rPr>
              <a:t>(1);</a:t>
            </a:r>
          </a:p>
          <a:p>
            <a:pPr marL="457200" lvl="1" indent="0">
              <a:spcBef>
                <a:spcPts val="0"/>
              </a:spcBef>
              <a:buNone/>
            </a:pPr>
            <a:r>
              <a:rPr lang="en-IN" sz="2900" b="0" dirty="0">
                <a:effectLst/>
                <a:latin typeface="Consolas" panose="020B0609020204030204" pitchFamily="49" charset="0"/>
              </a:rPr>
              <a:t>    return function(...a){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callback.call</a:t>
            </a:r>
            <a:r>
              <a:rPr lang="en-IN" sz="2900" b="0" dirty="0">
                <a:effectLst/>
                <a:latin typeface="Consolas" panose="020B0609020204030204" pitchFamily="49" charset="0"/>
              </a:rPr>
              <a:t>(</a:t>
            </a:r>
            <a:r>
              <a:rPr lang="en-IN" sz="2900" b="0" dirty="0" err="1">
                <a:effectLst/>
                <a:latin typeface="Consolas" panose="020B0609020204030204" pitchFamily="49" charset="0"/>
              </a:rPr>
              <a:t>args</a:t>
            </a:r>
            <a:r>
              <a:rPr lang="en-IN" sz="2900" b="0" dirty="0">
                <a:effectLst/>
                <a:latin typeface="Consolas" panose="020B0609020204030204" pitchFamily="49" charset="0"/>
              </a:rPr>
              <a:t>[0], ...[...</a:t>
            </a:r>
            <a:r>
              <a:rPr lang="en-IN" sz="2900" b="0" dirty="0" err="1">
                <a:effectLst/>
                <a:latin typeface="Consolas" panose="020B0609020204030204" pitchFamily="49" charset="0"/>
              </a:rPr>
              <a:t>ctx</a:t>
            </a:r>
            <a:r>
              <a:rPr lang="en-IN" sz="2900" b="0" dirty="0">
                <a:effectLst/>
                <a:latin typeface="Consolas" panose="020B0609020204030204" pitchFamily="49" charset="0"/>
              </a:rPr>
              <a:t>, ...a]);</a:t>
            </a:r>
          </a:p>
          <a:p>
            <a:pPr marL="457200" lvl="1" indent="0">
              <a:spcBef>
                <a:spcPts val="0"/>
              </a:spcBef>
              <a:buNone/>
            </a:pPr>
            <a:r>
              <a:rPr lang="en-IN" sz="2900" b="0" dirty="0">
                <a:effectLst/>
                <a:latin typeface="Consolas" panose="020B0609020204030204" pitchFamily="49" charset="0"/>
              </a:rPr>
              <a:t>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r>
              <a:rPr lang="en-IN" sz="2900" b="0" dirty="0">
                <a:effectLst/>
                <a:latin typeface="Consolas" panose="020B0609020204030204" pitchFamily="49" charset="0"/>
              </a:rPr>
              <a:t>function </a:t>
            </a:r>
            <a:r>
              <a:rPr lang="en-IN" sz="2900" b="0" dirty="0" err="1">
                <a:effectLst/>
                <a:latin typeface="Consolas" panose="020B0609020204030204" pitchFamily="49" charset="0"/>
              </a:rPr>
              <a:t>printName</a:t>
            </a:r>
            <a:r>
              <a:rPr lang="en-IN" sz="2900" b="0" dirty="0">
                <a:effectLst/>
                <a:latin typeface="Consolas" panose="020B0609020204030204" pitchFamily="49" charset="0"/>
              </a:rPr>
              <a:t>(city, country){</a:t>
            </a:r>
          </a:p>
          <a:p>
            <a:pPr marL="457200" lvl="1" indent="0">
              <a:spcBef>
                <a:spcPts val="0"/>
              </a:spcBef>
              <a:buNone/>
            </a:pPr>
            <a:r>
              <a:rPr lang="en-IN" sz="2900" b="0" dirty="0">
                <a:effectLst/>
                <a:latin typeface="Consolas" panose="020B0609020204030204" pitchFamily="49" charset="0"/>
              </a:rPr>
              <a:t>    console.log( `${</a:t>
            </a:r>
            <a:r>
              <a:rPr lang="en-IN" sz="2900" b="0" dirty="0" err="1">
                <a:effectLst/>
                <a:latin typeface="Consolas" panose="020B0609020204030204" pitchFamily="49" charset="0"/>
              </a:rPr>
              <a:t>this.firstName</a:t>
            </a:r>
            <a:r>
              <a:rPr lang="en-IN" sz="2900" b="0" dirty="0">
                <a:effectLst/>
                <a:latin typeface="Consolas" panose="020B0609020204030204" pitchFamily="49" charset="0"/>
              </a:rPr>
              <a:t>} ${</a:t>
            </a:r>
            <a:r>
              <a:rPr lang="en-IN" sz="2900" b="0" dirty="0" err="1">
                <a:effectLst/>
                <a:latin typeface="Consolas" panose="020B0609020204030204" pitchFamily="49" charset="0"/>
              </a:rPr>
              <a:t>this.lastName</a:t>
            </a:r>
            <a:r>
              <a:rPr lang="en-IN" sz="2900" b="0" dirty="0">
                <a:effectLst/>
                <a:latin typeface="Consolas" panose="020B0609020204030204" pitchFamily="49" charset="0"/>
              </a:rPr>
              <a:t>}, ${city} - ${country}`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a:t>
            </a:r>
            <a:r>
              <a:rPr lang="en-IN" sz="2900" b="0" dirty="0" err="1">
                <a:effectLst/>
                <a:latin typeface="Consolas" panose="020B0609020204030204" pitchFamily="49" charset="0"/>
              </a:rPr>
              <a:t>myName</a:t>
            </a:r>
            <a:r>
              <a:rPr lang="en-IN" sz="2900" b="0" dirty="0">
                <a:effectLst/>
                <a:latin typeface="Consolas" panose="020B0609020204030204" pitchFamily="49" charset="0"/>
              </a:rPr>
              <a:t> =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firstName</a:t>
            </a:r>
            <a:r>
              <a:rPr lang="en-IN" sz="2900" b="0" dirty="0">
                <a:effectLst/>
                <a:latin typeface="Consolas" panose="020B0609020204030204" pitchFamily="49" charset="0"/>
              </a:rPr>
              <a:t>: 'Ankit',</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lastName</a:t>
            </a:r>
            <a:r>
              <a:rPr lang="en-IN" sz="2900" b="0" dirty="0">
                <a:effectLst/>
                <a:latin typeface="Consolas" panose="020B0609020204030204" pitchFamily="49" charset="0"/>
              </a:rPr>
              <a:t>: 'Saxena'</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result2 = </a:t>
            </a:r>
            <a:r>
              <a:rPr lang="en-IN" sz="2900" b="0" dirty="0" err="1">
                <a:effectLst/>
                <a:latin typeface="Consolas" panose="020B0609020204030204" pitchFamily="49" charset="0"/>
              </a:rPr>
              <a:t>printName.myBind</a:t>
            </a:r>
            <a:r>
              <a:rPr lang="en-IN" sz="2900" b="0" dirty="0">
                <a:effectLst/>
                <a:latin typeface="Consolas" panose="020B0609020204030204" pitchFamily="49" charset="0"/>
              </a:rPr>
              <a:t>(</a:t>
            </a:r>
            <a:r>
              <a:rPr lang="en-IN" sz="2900" b="0" dirty="0" err="1">
                <a:effectLst/>
                <a:latin typeface="Consolas" panose="020B0609020204030204" pitchFamily="49" charset="0"/>
              </a:rPr>
              <a:t>myName</a:t>
            </a:r>
            <a:r>
              <a:rPr lang="en-IN" sz="2900" b="0" dirty="0">
                <a:effectLst/>
                <a:latin typeface="Consolas" panose="020B0609020204030204" pitchFamily="49" charset="0"/>
              </a:rPr>
              <a:t>, "</a:t>
            </a:r>
            <a:r>
              <a:rPr lang="en-IN" sz="2900" b="0" dirty="0" err="1">
                <a:effectLst/>
                <a:latin typeface="Consolas" panose="020B0609020204030204" pitchFamily="49" charset="0"/>
              </a:rPr>
              <a:t>Palia</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result2("India");</a:t>
            </a:r>
          </a:p>
          <a:p>
            <a:endParaRPr lang="en-IN" dirty="0"/>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AFBC-74DC-0A57-ADFB-AB88D0A72DB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call.</a:t>
            </a:r>
            <a:endParaRPr lang="en-IN" dirty="0"/>
          </a:p>
        </p:txBody>
      </p:sp>
      <p:sp>
        <p:nvSpPr>
          <p:cNvPr id="3" name="Content Placeholder 2">
            <a:extLst>
              <a:ext uri="{FF2B5EF4-FFF2-40B4-BE49-F238E27FC236}">
                <a16:creationId xmlns:a16="http://schemas.microsoft.com/office/drawing/2014/main" id="{D712DFE1-3269-9112-9B96-4FBBCCD2210B}"/>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Consolas" panose="020B0609020204030204" pitchFamily="49" charset="0"/>
              </a:rPr>
              <a:t>Function.prototype.myCall</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b="0" dirty="0">
              <a:effectLst/>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printName.myCall</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p:txBody>
      </p:sp>
    </p:spTree>
    <p:extLst>
      <p:ext uri="{BB962C8B-B14F-4D97-AF65-F5344CB8AC3E}">
        <p14:creationId xmlns:p14="http://schemas.microsoft.com/office/powerpoint/2010/main" val="2720290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EA3-F8FA-ACA1-D066-4524AE65029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apply</a:t>
            </a:r>
            <a:endParaRPr lang="en-IN" dirty="0"/>
          </a:p>
        </p:txBody>
      </p:sp>
      <p:sp>
        <p:nvSpPr>
          <p:cNvPr id="3" name="Content Placeholder 2">
            <a:extLst>
              <a:ext uri="{FF2B5EF4-FFF2-40B4-BE49-F238E27FC236}">
                <a16:creationId xmlns:a16="http://schemas.microsoft.com/office/drawing/2014/main" id="{55B11697-7FAD-74F8-0194-D057273B02B8}"/>
              </a:ext>
            </a:extLst>
          </p:cNvPr>
          <p:cNvSpPr>
            <a:spLocks noGrp="1"/>
          </p:cNvSpPr>
          <p:nvPr>
            <p:ph idx="1"/>
          </p:nvPr>
        </p:nvSpPr>
        <p:spPr/>
        <p:txBody>
          <a:bodyPr>
            <a:normAutofit fontScale="70000" lnSpcReduction="20000"/>
          </a:bodyPr>
          <a:lstStyle/>
          <a:p>
            <a:pPr marL="0" indent="0">
              <a:spcBef>
                <a:spcPts val="0"/>
              </a:spcBef>
              <a:buNone/>
            </a:pPr>
            <a:r>
              <a:rPr lang="en-IN" b="0" dirty="0" err="1">
                <a:effectLst/>
                <a:latin typeface="Consolas" panose="020B0609020204030204" pitchFamily="49" charset="0"/>
              </a:rPr>
              <a:t>Function.prototype.myApply</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dirty="0">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r>
              <a:rPr lang="en-IN" b="0" dirty="0" err="1">
                <a:effectLst/>
                <a:latin typeface="Consolas" panose="020B0609020204030204" pitchFamily="49" charset="0"/>
              </a:rPr>
              <a:t>printName.myApply</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a:p>
            <a:pPr marL="0" indent="0">
              <a:spcBef>
                <a:spcPts val="0"/>
              </a:spcBef>
              <a:buNone/>
            </a:pPr>
            <a:endParaRPr lang="en-IN" b="0" dirty="0">
              <a:effectLst/>
              <a:latin typeface="Consolas" panose="020B0609020204030204" pitchFamily="49" charset="0"/>
            </a:endParaRPr>
          </a:p>
        </p:txBody>
      </p:sp>
    </p:spTree>
    <p:extLst>
      <p:ext uri="{BB962C8B-B14F-4D97-AF65-F5344CB8AC3E}">
        <p14:creationId xmlns:p14="http://schemas.microsoft.com/office/powerpoint/2010/main" val="332319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b="0" i="0" dirty="0">
                <a:effectLst/>
                <a:latin typeface="arial" panose="020B0604020202020204" pitchFamily="34" charset="0"/>
              </a:rPr>
              <a:t>An IIFE (Immediately Invoked Function Expression) is </a:t>
            </a:r>
            <a:r>
              <a:rPr lang="en-US" b="1" i="0" dirty="0">
                <a:effectLst/>
                <a:latin typeface="arial" panose="020B0604020202020204" pitchFamily="34" charset="0"/>
              </a:rPr>
              <a:t>a JavaScript function that runs as soon as it is defined.</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748831" y="3124001"/>
            <a:ext cx="1082340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FD8C-B38B-6CF2-0DA2-7ABF404217F4}"/>
              </a:ext>
            </a:extLst>
          </p:cNvPr>
          <p:cNvSpPr>
            <a:spLocks noGrp="1"/>
          </p:cNvSpPr>
          <p:nvPr>
            <p:ph type="title"/>
          </p:nvPr>
        </p:nvSpPr>
        <p:spPr/>
        <p:txBody>
          <a:bodyPr/>
          <a:lstStyle/>
          <a:p>
            <a:r>
              <a:rPr lang="en-US" sz="4400" b="1" i="0" dirty="0">
                <a:solidFill>
                  <a:schemeClr val="accent5">
                    <a:lumMod val="75000"/>
                  </a:schemeClr>
                </a:solidFill>
                <a:effectLst/>
                <a:latin typeface="montserrat" panose="00000500000000000000" pitchFamily="2" charset="0"/>
              </a:rPr>
              <a:t>Arrow functions in ES6?</a:t>
            </a:r>
            <a:endParaRPr lang="en-IN" dirty="0"/>
          </a:p>
        </p:txBody>
      </p:sp>
      <p:sp>
        <p:nvSpPr>
          <p:cNvPr id="3" name="Content Placeholder 2">
            <a:extLst>
              <a:ext uri="{FF2B5EF4-FFF2-40B4-BE49-F238E27FC236}">
                <a16:creationId xmlns:a16="http://schemas.microsoft.com/office/drawing/2014/main" id="{C2F33D1E-035B-FDBF-5C95-4CDC2DFBB9C3}"/>
              </a:ext>
            </a:extLst>
          </p:cNvPr>
          <p:cNvSpPr>
            <a:spLocks noGrp="1"/>
          </p:cNvSpPr>
          <p:nvPr>
            <p:ph idx="1"/>
          </p:nvPr>
        </p:nvSpPr>
        <p:spPr/>
        <p:txBody>
          <a:bodyPr>
            <a:normAutofit fontScale="85000" lnSpcReduction="20000"/>
          </a:bodyPr>
          <a:lstStyle/>
          <a:p>
            <a:r>
              <a:rPr lang="en-US" b="0" i="0" dirty="0">
                <a:effectLst/>
                <a:latin typeface="arial" panose="020B0604020202020204" pitchFamily="34" charset="0"/>
              </a:rPr>
              <a:t>Arrow functions were introduced in ES6. Arrow functions </a:t>
            </a:r>
            <a:r>
              <a:rPr lang="en-US" b="1" i="0" dirty="0">
                <a:effectLst/>
                <a:latin typeface="arial" panose="020B0604020202020204" pitchFamily="34" charset="0"/>
              </a:rPr>
              <a:t>allow us to write shorter function.</a:t>
            </a:r>
          </a:p>
          <a:p>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endParaRPr lang="en-US" b="1" i="0" dirty="0">
              <a:effectLst/>
              <a:latin typeface="arial" panose="020B0604020202020204" pitchFamily="34" charset="0"/>
            </a:endParaRPr>
          </a:p>
          <a:p>
            <a:r>
              <a:rPr lang="en-US" b="1" i="0" dirty="0">
                <a:effectLst/>
                <a:latin typeface="arial" panose="020B0604020202020204" pitchFamily="34" charset="0"/>
              </a:rPr>
              <a:t> syntax</a:t>
            </a:r>
            <a:r>
              <a:rPr lang="en-US" b="0" i="0" dirty="0">
                <a:effectLst/>
                <a:latin typeface="arial" panose="020B0604020202020204" pitchFamily="34" charset="0"/>
              </a:rPr>
              <a:t>: let </a:t>
            </a:r>
            <a:r>
              <a:rPr lang="en-US" b="0" i="0" dirty="0" err="1">
                <a:effectLst/>
                <a:latin typeface="arial" panose="020B0604020202020204" pitchFamily="34" charset="0"/>
              </a:rPr>
              <a:t>myFunction</a:t>
            </a:r>
            <a:r>
              <a:rPr lang="en-US" b="0" i="0" dirty="0">
                <a:effectLst/>
                <a:latin typeface="arial" panose="020B0604020202020204" pitchFamily="34" charset="0"/>
              </a:rPr>
              <a:t> = (a, b) =&gt; a * b;</a:t>
            </a:r>
          </a:p>
          <a:p>
            <a:pPr algn="just" fontAlgn="base"/>
            <a:r>
              <a:rPr lang="en-US" b="1" i="0" dirty="0">
                <a:solidFill>
                  <a:srgbClr val="273239"/>
                </a:solidFill>
                <a:effectLst/>
                <a:latin typeface="Nunito" pitchFamily="2" charset="0"/>
              </a:rPr>
              <a:t>Advantages of using Arrow Function: </a:t>
            </a:r>
            <a:r>
              <a:rPr lang="en-US" b="0" i="0" dirty="0">
                <a:solidFill>
                  <a:srgbClr val="273239"/>
                </a:solidFill>
                <a:effectLst/>
                <a:latin typeface="Nunito" pitchFamily="2" charset="0"/>
              </a:rPr>
              <a:t>The following points will describe the list of advantages which are associated with using Arrow functions instead of normal functions –</a:t>
            </a:r>
          </a:p>
          <a:p>
            <a:pPr lvl="1" algn="just" fontAlgn="base"/>
            <a:r>
              <a:rPr lang="en-US" b="0" i="0" dirty="0">
                <a:solidFill>
                  <a:srgbClr val="273239"/>
                </a:solidFill>
                <a:effectLst/>
                <a:latin typeface="Nunito" pitchFamily="2" charset="0"/>
              </a:rPr>
              <a:t>This arrow function reduces lots of code and makes the code more readable.</a:t>
            </a:r>
          </a:p>
          <a:p>
            <a:pPr lvl="1" algn="just" fontAlgn="base"/>
            <a:r>
              <a:rPr lang="en-US" b="0" i="0" dirty="0">
                <a:solidFill>
                  <a:srgbClr val="273239"/>
                </a:solidFill>
                <a:effectLst/>
                <a:latin typeface="Nunito" pitchFamily="2" charset="0"/>
              </a:rPr>
              <a:t>Arrow function syntax automatically binds “this” to the surrounding code’s context.</a:t>
            </a:r>
          </a:p>
          <a:p>
            <a:pPr lvl="1" algn="just" fontAlgn="base"/>
            <a:r>
              <a:rPr lang="en-US" b="0" i="0" dirty="0">
                <a:solidFill>
                  <a:srgbClr val="273239"/>
                </a:solidFill>
                <a:effectLst/>
                <a:latin typeface="Nunito" pitchFamily="2" charset="0"/>
              </a:rPr>
              <a:t>Writing the arrow </a:t>
            </a:r>
            <a:r>
              <a:rPr lang="en-US" b="1" i="0" dirty="0">
                <a:solidFill>
                  <a:srgbClr val="273239"/>
                </a:solidFill>
                <a:effectLst/>
                <a:latin typeface="Nunito" pitchFamily="2" charset="0"/>
              </a:rPr>
              <a:t>=&gt; </a:t>
            </a:r>
            <a:r>
              <a:rPr lang="en-US" b="0" i="0" dirty="0">
                <a:solidFill>
                  <a:srgbClr val="273239"/>
                </a:solidFill>
                <a:effectLst/>
                <a:latin typeface="Nunito" pitchFamily="2" charset="0"/>
              </a:rPr>
              <a:t>is more flexible as compared with the writing </a:t>
            </a:r>
            <a:r>
              <a:rPr lang="en-US" b="1" i="0" dirty="0">
                <a:solidFill>
                  <a:srgbClr val="273239"/>
                </a:solidFill>
                <a:effectLst/>
                <a:latin typeface="Nunito" pitchFamily="2" charset="0"/>
              </a:rPr>
              <a:t>function </a:t>
            </a:r>
            <a:r>
              <a:rPr lang="en-US" b="0" i="0" dirty="0">
                <a:solidFill>
                  <a:srgbClr val="273239"/>
                </a:solidFill>
                <a:effectLst/>
                <a:latin typeface="Nunito" pitchFamily="2" charset="0"/>
              </a:rPr>
              <a:t>keyword.</a:t>
            </a:r>
          </a:p>
        </p:txBody>
      </p:sp>
    </p:spTree>
    <p:extLst>
      <p:ext uri="{BB962C8B-B14F-4D97-AF65-F5344CB8AC3E}">
        <p14:creationId xmlns:p14="http://schemas.microsoft.com/office/powerpoint/2010/main" val="2651278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solidFill>
                  <a:srgbClr val="273239"/>
                </a:solidFill>
                <a:effectLst/>
                <a:latin typeface="Nunito" pitchFamily="2" charset="0"/>
              </a:rPr>
              <a:t>We may use arrow function syntax with our method associated with the array, like </a:t>
            </a:r>
            <a:r>
              <a:rPr lang="en-US" b="1" i="0" dirty="0">
                <a:solidFill>
                  <a:srgbClr val="273239"/>
                </a:solidFill>
                <a:effectLst/>
                <a:latin typeface="Nunito" pitchFamily="2" charset="0"/>
              </a:rPr>
              <a:t>map(), reduce(), filter()</a:t>
            </a:r>
            <a:r>
              <a:rPr lang="en-US" b="0" i="0" dirty="0">
                <a:solidFill>
                  <a:srgbClr val="273239"/>
                </a:solidFill>
                <a:effectLst/>
                <a:latin typeface="Nunito" pitchFamily="2" charset="0"/>
              </a:rPr>
              <a:t> since by using arrow function syntax instead of using normal function syntax one could easily read and understand as well as write the code more effectively.</a:t>
            </a:r>
          </a:p>
          <a:p>
            <a:pPr algn="just" fontAlgn="base">
              <a:buFont typeface="Arial" panose="020B0604020202020204" pitchFamily="34" charset="0"/>
              <a:buChar char="•"/>
            </a:pPr>
            <a:r>
              <a:rPr lang="en-US" b="0" i="0" dirty="0">
                <a:solidFill>
                  <a:srgbClr val="273239"/>
                </a:solidFill>
                <a:effectLst/>
                <a:latin typeface="Nunito" pitchFamily="2" charset="0"/>
              </a:rPr>
              <a:t>we may use arrow functions while declaring </a:t>
            </a:r>
            <a:r>
              <a:rPr lang="en-US" b="1" i="0" dirty="0">
                <a:solidFill>
                  <a:srgbClr val="273239"/>
                </a:solidFill>
                <a:effectLst/>
                <a:latin typeface="Nunito" pitchFamily="2" charset="0"/>
              </a:rPr>
              <a:t>promises</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callbacks</a:t>
            </a:r>
            <a:r>
              <a:rPr lang="en-US" b="0" i="0" dirty="0">
                <a:solidFill>
                  <a:srgbClr val="273239"/>
                </a:solidFill>
                <a:effectLst/>
                <a:latin typeface="Nunito" pitchFamily="2" charset="0"/>
              </a:rPr>
              <a:t> then it would be much easier for any user to understand the concept behind them otherwise by using traditional function syntax concepts like callback hells, promise chaining would eventually become more difficult to understand, or even writing would become a little complex.</a:t>
            </a:r>
          </a:p>
        </p:txBody>
      </p:sp>
    </p:spTree>
    <p:extLst>
      <p:ext uri="{BB962C8B-B14F-4D97-AF65-F5344CB8AC3E}">
        <p14:creationId xmlns:p14="http://schemas.microsoft.com/office/powerpoint/2010/main" val="3767703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a:bodyPr>
          <a:lstStyle/>
          <a:p>
            <a:r>
              <a:rPr lang="en-US" sz="2400" b="0" i="0" dirty="0">
                <a:solidFill>
                  <a:srgbClr val="383F55"/>
                </a:solidFill>
                <a:effectLst/>
                <a:latin typeface="Calibri" panose="020F0502020204030204" pitchFamily="34" charset="0"/>
                <a:cs typeface="Calibri" panose="020F0502020204030204" pitchFamily="34" charset="0"/>
              </a:rPr>
              <a:t>Debouncing and Throttling, to enhance your website performance</a:t>
            </a:r>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Debouncing:- </a:t>
            </a:r>
            <a:r>
              <a:rPr lang="en-US" sz="2400" b="0" i="0" dirty="0">
                <a:solidFill>
                  <a:srgbClr val="232629"/>
                </a:solidFill>
                <a:effectLst/>
                <a:latin typeface="Calibri" panose="020F0502020204030204" pitchFamily="34" charset="0"/>
                <a:cs typeface="Calibri" panose="020F0502020204030204" pitchFamily="34" charset="0"/>
              </a:rPr>
              <a:t>will bunch a series of sequential calls to a function into a single call to that function. It ensures that one notification is made for an event that fires multiple times.</a:t>
            </a:r>
          </a:p>
          <a:p>
            <a:r>
              <a:rPr lang="en-US" sz="2400" b="1" i="0" dirty="0">
                <a:solidFill>
                  <a:srgbClr val="232629"/>
                </a:solidFill>
                <a:effectLst/>
                <a:latin typeface="Calibri" panose="020F0502020204030204" pitchFamily="34" charset="0"/>
                <a:cs typeface="Calibri" panose="020F0502020204030204" pitchFamily="34" charset="0"/>
              </a:rPr>
              <a:t>Throttling:-</a:t>
            </a:r>
            <a:r>
              <a:rPr lang="en-US" sz="2400" b="0" i="0" dirty="0">
                <a:solidFill>
                  <a:srgbClr val="232629"/>
                </a:solidFill>
                <a:effectLst/>
                <a:latin typeface="Calibri" panose="020F0502020204030204" pitchFamily="34" charset="0"/>
                <a:cs typeface="Calibri" panose="020F0502020204030204" pitchFamily="34" charset="0"/>
              </a:rPr>
              <a:t> will delay executing a function. It will reduce the notifications of an event that fires multiple times.</a:t>
            </a:r>
          </a:p>
          <a:p>
            <a:r>
              <a:rPr lang="en-US" sz="2400" dirty="0">
                <a:solidFill>
                  <a:srgbClr val="232629"/>
                </a:solidFill>
                <a:latin typeface="Calibri" panose="020F0502020204030204" pitchFamily="34" charset="0"/>
                <a:cs typeface="Calibri" panose="020F0502020204030204" pitchFamily="34" charset="0"/>
              </a:rPr>
              <a:t>Example:- </a:t>
            </a:r>
            <a:r>
              <a:rPr lang="en-US" sz="2400" b="0" i="0" dirty="0">
                <a:solidFill>
                  <a:srgbClr val="232629"/>
                </a:solidFill>
                <a:effectLst/>
                <a:latin typeface="Calibri" panose="020F0502020204030204" pitchFamily="34" charset="0"/>
                <a:cs typeface="Calibri" panose="020F0502020204030204" pitchFamily="34" charset="0"/>
              </a:rPr>
              <a:t>If you have a function that gets called a lot - for example when a resize or mouse move event occurs, it can be called a lot of times. If you don't want this behavior, you can </a:t>
            </a:r>
            <a:r>
              <a:rPr lang="en-US" sz="2400" b="1" i="0" dirty="0">
                <a:solidFill>
                  <a:srgbClr val="232629"/>
                </a:solidFill>
                <a:effectLst/>
                <a:latin typeface="Calibri" panose="020F0502020204030204" pitchFamily="34" charset="0"/>
                <a:cs typeface="Calibri" panose="020F0502020204030204" pitchFamily="34" charset="0"/>
              </a:rPr>
              <a:t>Throttle</a:t>
            </a:r>
            <a:r>
              <a:rPr lang="en-US" sz="2400" b="0" i="0" dirty="0">
                <a:solidFill>
                  <a:srgbClr val="232629"/>
                </a:solidFill>
                <a:effectLst/>
                <a:latin typeface="Calibri" panose="020F0502020204030204" pitchFamily="34" charset="0"/>
                <a:cs typeface="Calibri" panose="020F0502020204030204" pitchFamily="34" charset="0"/>
              </a:rPr>
              <a:t> it so that the function is called at regular intervals. </a:t>
            </a:r>
            <a:r>
              <a:rPr lang="en-US" sz="2400" b="1" i="0" dirty="0">
                <a:solidFill>
                  <a:srgbClr val="232629"/>
                </a:solidFill>
                <a:effectLst/>
                <a:latin typeface="Calibri" panose="020F0502020204030204" pitchFamily="34" charset="0"/>
                <a:cs typeface="Calibri" panose="020F0502020204030204" pitchFamily="34" charset="0"/>
              </a:rPr>
              <a:t>Debouncing</a:t>
            </a:r>
            <a:r>
              <a:rPr lang="en-US" sz="2400" b="0" i="0" dirty="0">
                <a:solidFill>
                  <a:srgbClr val="232629"/>
                </a:solidFill>
                <a:effectLst/>
                <a:latin typeface="Calibri" panose="020F0502020204030204" pitchFamily="34" charset="0"/>
                <a:cs typeface="Calibri" panose="020F0502020204030204" pitchFamily="34" charset="0"/>
              </a:rPr>
              <a:t> will mean it is called at the end (or start) of a bunch of events.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575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705446035"/>
              </p:ext>
            </p:extLst>
          </p:nvPr>
        </p:nvGraphicFramePr>
        <p:xfrm>
          <a:off x="172720" y="1554480"/>
          <a:ext cx="11846560" cy="5232400"/>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415631">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816769">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4095336763"/>
              </p:ext>
            </p:extLst>
          </p:nvPr>
        </p:nvGraphicFramePr>
        <p:xfrm>
          <a:off x="213360" y="1554480"/>
          <a:ext cx="11805920" cy="4815840"/>
        </p:xfrm>
        <a:graphic>
          <a:graphicData uri="http://schemas.openxmlformats.org/drawingml/2006/table">
            <a:tbl>
              <a:tblPr firstRow="1" bandRow="1">
                <a:tableStyleId>{5C22544A-7EE6-4342-B048-85BDC9FD1C3A}</a:tableStyleId>
              </a:tblPr>
              <a:tblGrid>
                <a:gridCol w="588264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382542">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433298">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debounce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let timer;</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clearTimeout</a:t>
                      </a:r>
                      <a:r>
                        <a:rPr lang="en-IN" sz="1400" b="0" kern="1200" dirty="0">
                          <a:solidFill>
                            <a:schemeClr val="dk1"/>
                          </a:solidFill>
                          <a:effectLst/>
                          <a:latin typeface="+mn-lt"/>
                          <a:ea typeface="+mn-ea"/>
                          <a:cs typeface="+mn-cs"/>
                        </a:rPr>
                        <a:t>(timer);</a:t>
                      </a:r>
                    </a:p>
                    <a:p>
                      <a:r>
                        <a:rPr lang="en-IN" sz="1400" b="0" kern="1200" dirty="0">
                          <a:solidFill>
                            <a:schemeClr val="dk1"/>
                          </a:solidFill>
                          <a:effectLst/>
                          <a:latin typeface="+mn-lt"/>
                          <a:ea typeface="+mn-ea"/>
                          <a:cs typeface="+mn-cs"/>
                        </a:rPr>
                        <a:t>        timer =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p>
                      <a:pPr>
                        <a:spcBef>
                          <a:spcPts val="0"/>
                        </a:spcBef>
                      </a:pPr>
                      <a:endParaRPr lang="en-IN" sz="1200" dirty="0"/>
                    </a:p>
                  </a:txBody>
                  <a:tcPr/>
                </a:tc>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throttle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let flag=true;</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if(flag){</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flag=false;</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flag=true;</a:t>
                      </a:r>
                    </a:p>
                    <a:p>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1054752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a:t>
            </a:r>
            <a:r>
              <a:rPr lang="en-US" b="1" i="0" dirty="0">
                <a:solidFill>
                  <a:srgbClr val="273239"/>
                </a:solidFill>
                <a:effectLst/>
                <a:latin typeface="urw-din"/>
              </a:rPr>
              <a:t>transformation</a:t>
            </a:r>
            <a:r>
              <a:rPr lang="en-US" b="0" i="0" dirty="0">
                <a:solidFill>
                  <a:srgbClr val="273239"/>
                </a:solidFill>
                <a:effectLst/>
                <a:latin typeface="urw-din"/>
              </a:rPr>
              <a:t> of the </a:t>
            </a:r>
            <a:r>
              <a:rPr lang="en-US" b="1" i="0" dirty="0">
                <a:solidFill>
                  <a:srgbClr val="273239"/>
                </a:solidFill>
                <a:effectLst/>
                <a:latin typeface="urw-din"/>
              </a:rPr>
              <a:t>function of</a:t>
            </a:r>
            <a:r>
              <a:rPr lang="en-US" b="0" i="0" dirty="0">
                <a:solidFill>
                  <a:srgbClr val="273239"/>
                </a:solidFill>
                <a:effectLst/>
                <a:latin typeface="urw-din"/>
              </a:rPr>
              <a:t> </a:t>
            </a:r>
            <a:r>
              <a:rPr lang="en-US" b="1" i="0" dirty="0">
                <a:solidFill>
                  <a:srgbClr val="273239"/>
                </a:solidFill>
                <a:effectLst/>
                <a:latin typeface="urw-din"/>
              </a:rPr>
              <a:t>multiple arguments </a:t>
            </a:r>
            <a:r>
              <a:rPr lang="en-US" b="0" i="0" dirty="0">
                <a:solidFill>
                  <a:srgbClr val="273239"/>
                </a:solidFill>
                <a:effectLst/>
                <a:latin typeface="urw-din"/>
              </a:rPr>
              <a:t>into several functions of a </a:t>
            </a:r>
            <a:r>
              <a:rPr lang="en-US" b="1" i="0" dirty="0">
                <a:solidFill>
                  <a:srgbClr val="273239"/>
                </a:solidFill>
                <a:effectLst/>
                <a:latin typeface="urw-din"/>
              </a:rPr>
              <a:t>single argument in sequence</a:t>
            </a:r>
            <a:r>
              <a:rPr lang="en-US" b="0" i="0" dirty="0">
                <a:solidFill>
                  <a:srgbClr val="273239"/>
                </a:solidFill>
                <a:effectLst/>
                <a:latin typeface="urw-din"/>
              </a:rPr>
              <a:t>.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2D5A-C22E-A772-662A-4E443D0F6A35}"/>
              </a:ext>
            </a:extLst>
          </p:cNvPr>
          <p:cNvSpPr>
            <a:spLocks noGrp="1"/>
          </p:cNvSpPr>
          <p:nvPr>
            <p:ph type="title"/>
          </p:nvPr>
        </p:nvSpPr>
        <p:spPr/>
        <p:txBody>
          <a:bodyPr/>
          <a:lstStyle/>
          <a:p>
            <a:r>
              <a:rPr lang="en-US" dirty="0"/>
              <a:t>Use of </a:t>
            </a:r>
            <a:r>
              <a:rPr lang="en-IN" sz="4400" b="1" dirty="0">
                <a:solidFill>
                  <a:schemeClr val="accent5">
                    <a:lumMod val="75000"/>
                  </a:schemeClr>
                </a:solidFill>
              </a:rPr>
              <a:t>Function Currying</a:t>
            </a:r>
            <a:endParaRPr lang="en-IN" dirty="0"/>
          </a:p>
        </p:txBody>
      </p:sp>
      <p:sp>
        <p:nvSpPr>
          <p:cNvPr id="3" name="Content Placeholder 2">
            <a:extLst>
              <a:ext uri="{FF2B5EF4-FFF2-40B4-BE49-F238E27FC236}">
                <a16:creationId xmlns:a16="http://schemas.microsoft.com/office/drawing/2014/main" id="{447881B5-D1BB-B791-9508-4DD2700F25B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It helps us to create a higher-order function</a:t>
            </a:r>
          </a:p>
          <a:p>
            <a:pPr algn="l" fontAlgn="base">
              <a:buFont typeface="Arial" panose="020B0604020202020204" pitchFamily="34" charset="0"/>
              <a:buChar char="•"/>
            </a:pPr>
            <a:r>
              <a:rPr lang="en-US" sz="2400" b="0" i="0" dirty="0">
                <a:solidFill>
                  <a:srgbClr val="273239"/>
                </a:solidFill>
                <a:effectLst/>
                <a:latin typeface="Nunito" pitchFamily="2" charset="0"/>
              </a:rPr>
              <a:t>It reduces the chances of error in our function by dividing it into multiple smaller functions that can handle one responsibility.</a:t>
            </a:r>
          </a:p>
          <a:p>
            <a:pPr algn="l" fontAlgn="base">
              <a:buFont typeface="Arial" panose="020B0604020202020204" pitchFamily="34" charset="0"/>
              <a:buChar char="•"/>
            </a:pPr>
            <a:r>
              <a:rPr lang="en-US" sz="2400" b="0" i="0" dirty="0">
                <a:solidFill>
                  <a:srgbClr val="273239"/>
                </a:solidFill>
                <a:effectLst/>
                <a:latin typeface="Nunito" pitchFamily="2" charset="0"/>
              </a:rPr>
              <a:t>It is very useful in building modular and reusable code</a:t>
            </a:r>
          </a:p>
          <a:p>
            <a:pPr algn="l" fontAlgn="base">
              <a:buFont typeface="Arial" panose="020B0604020202020204" pitchFamily="34" charset="0"/>
              <a:buChar char="•"/>
            </a:pPr>
            <a:r>
              <a:rPr lang="en-US" sz="2400" b="0" i="0" dirty="0">
                <a:solidFill>
                  <a:srgbClr val="273239"/>
                </a:solidFill>
                <a:effectLst/>
                <a:latin typeface="Nunito" pitchFamily="2" charset="0"/>
              </a:rPr>
              <a:t>It helps us to avoid passing the same variable multiple times</a:t>
            </a:r>
          </a:p>
          <a:p>
            <a:pPr algn="l" fontAlgn="base">
              <a:buFont typeface="Arial" panose="020B0604020202020204" pitchFamily="34" charset="0"/>
              <a:buChar char="•"/>
            </a:pPr>
            <a:r>
              <a:rPr lang="en-US" sz="2400" b="0" i="0" dirty="0">
                <a:solidFill>
                  <a:srgbClr val="273239"/>
                </a:solidFill>
                <a:effectLst/>
                <a:latin typeface="Nunito" pitchFamily="2" charset="0"/>
              </a:rPr>
              <a:t>It makes the code more readable</a:t>
            </a:r>
          </a:p>
        </p:txBody>
      </p:sp>
    </p:spTree>
    <p:extLst>
      <p:ext uri="{BB962C8B-B14F-4D97-AF65-F5344CB8AC3E}">
        <p14:creationId xmlns:p14="http://schemas.microsoft.com/office/powerpoint/2010/main" val="3161989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4602-6E4A-CABF-9395-E5FF13C20388}"/>
              </a:ext>
            </a:extLst>
          </p:cNvPr>
          <p:cNvSpPr>
            <a:spLocks noGrp="1"/>
          </p:cNvSpPr>
          <p:nvPr>
            <p:ph type="title"/>
          </p:nvPr>
        </p:nvSpPr>
        <p:spPr/>
        <p:txBody>
          <a:bodyPr/>
          <a:lstStyle/>
          <a:p>
            <a:r>
              <a:rPr lang="en-IN" sz="4400" b="1" dirty="0">
                <a:solidFill>
                  <a:schemeClr val="accent5">
                    <a:lumMod val="75000"/>
                  </a:schemeClr>
                </a:solidFill>
              </a:rPr>
              <a:t>Async vs defer</a:t>
            </a:r>
            <a:endParaRPr lang="en-IN" dirty="0"/>
          </a:p>
        </p:txBody>
      </p:sp>
      <p:graphicFrame>
        <p:nvGraphicFramePr>
          <p:cNvPr id="4" name="Table 4">
            <a:extLst>
              <a:ext uri="{FF2B5EF4-FFF2-40B4-BE49-F238E27FC236}">
                <a16:creationId xmlns:a16="http://schemas.microsoft.com/office/drawing/2014/main" id="{D1D57A36-0376-9713-522B-68644083B436}"/>
              </a:ext>
            </a:extLst>
          </p:cNvPr>
          <p:cNvGraphicFramePr>
            <a:graphicFrameLocks noGrp="1"/>
          </p:cNvGraphicFramePr>
          <p:nvPr>
            <p:ph idx="1"/>
            <p:extLst>
              <p:ext uri="{D42A27DB-BD31-4B8C-83A1-F6EECF244321}">
                <p14:modId xmlns:p14="http://schemas.microsoft.com/office/powerpoint/2010/main" val="4083682966"/>
              </p:ext>
            </p:extLst>
          </p:nvPr>
        </p:nvGraphicFramePr>
        <p:xfrm>
          <a:off x="458788" y="1949450"/>
          <a:ext cx="11274424" cy="454279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379583910"/>
                    </a:ext>
                  </a:extLst>
                </a:gridCol>
                <a:gridCol w="5637212">
                  <a:extLst>
                    <a:ext uri="{9D8B030D-6E8A-4147-A177-3AD203B41FA5}">
                      <a16:colId xmlns:a16="http://schemas.microsoft.com/office/drawing/2014/main" val="1738905407"/>
                    </a:ext>
                  </a:extLst>
                </a:gridCol>
              </a:tblGrid>
              <a:tr h="634080">
                <a:tc>
                  <a:txBody>
                    <a:bodyPr/>
                    <a:lstStyle/>
                    <a:p>
                      <a:r>
                        <a:rPr lang="en-US" dirty="0"/>
                        <a:t>Async</a:t>
                      </a:r>
                      <a:endParaRPr lang="en-IN" dirty="0"/>
                    </a:p>
                  </a:txBody>
                  <a:tcPr/>
                </a:tc>
                <a:tc>
                  <a:txBody>
                    <a:bodyPr/>
                    <a:lstStyle/>
                    <a:p>
                      <a:r>
                        <a:rPr lang="en-US" dirty="0"/>
                        <a:t>Defer</a:t>
                      </a:r>
                      <a:endParaRPr lang="en-IN" dirty="0"/>
                    </a:p>
                  </a:txBody>
                  <a:tcPr/>
                </a:tc>
                <a:extLst>
                  <a:ext uri="{0D108BD9-81ED-4DB2-BD59-A6C34878D82A}">
                    <a16:rowId xmlns:a16="http://schemas.microsoft.com/office/drawing/2014/main" val="932989725"/>
                  </a:ext>
                </a:extLst>
              </a:tr>
              <a:tr h="3908710">
                <a:tc>
                  <a:txBody>
                    <a:bodyPr/>
                    <a:lstStyle/>
                    <a:p>
                      <a:pPr marL="285750" indent="-285750">
                        <a:buFont typeface="Arial" panose="020B0604020202020204" pitchFamily="34" charset="0"/>
                        <a:buChar char="•"/>
                      </a:pPr>
                      <a:r>
                        <a:rPr lang="en-IN" sz="1800" dirty="0"/>
                        <a:t>Async downloads the file during HTML parsing and will pause the HTML parser to execute it when it has finished downloading.</a:t>
                      </a:r>
                    </a:p>
                    <a:p>
                      <a:pPr marL="0" indent="0">
                        <a:buFont typeface="Arial" panose="020B0604020202020204" pitchFamily="34" charset="0"/>
                        <a:buNone/>
                      </a:pPr>
                      <a:endParaRPr lang="en-IN" sz="1800" dirty="0"/>
                    </a:p>
                    <a:p>
                      <a:pPr marL="285750" indent="-285750">
                        <a:buFont typeface="Arial" panose="020B0604020202020204" pitchFamily="34" charset="0"/>
                        <a:buChar char="•"/>
                      </a:pPr>
                      <a:r>
                        <a:rPr lang="en-US" sz="1800"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endParaRPr lang="en-IN" sz="1800" dirty="0"/>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Defer downloads the file during HTML parsing and will only execute it after the parser has completed. Scripts are also guaranteed to execute in the order that they appear in the document.</a:t>
                      </a:r>
                    </a:p>
                    <a:p>
                      <a:endParaRPr lang="en-IN" dirty="0"/>
                    </a:p>
                  </a:txBody>
                  <a:tcPr/>
                </a:tc>
                <a:extLst>
                  <a:ext uri="{0D108BD9-81ED-4DB2-BD59-A6C34878D82A}">
                    <a16:rowId xmlns:a16="http://schemas.microsoft.com/office/drawing/2014/main" val="3668006093"/>
                  </a:ext>
                </a:extLst>
              </a:tr>
            </a:tbl>
          </a:graphicData>
        </a:graphic>
      </p:graphicFrame>
    </p:spTree>
    <p:extLst>
      <p:ext uri="{BB962C8B-B14F-4D97-AF65-F5344CB8AC3E}">
        <p14:creationId xmlns:p14="http://schemas.microsoft.com/office/powerpoint/2010/main" val="2717110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normAutofit/>
          </a:bodyPr>
          <a:lstStyle/>
          <a:p>
            <a:r>
              <a:rPr lang="en-US" sz="2400" dirty="0"/>
              <a:t>Every object in JavaScript has a </a:t>
            </a:r>
            <a:r>
              <a:rPr lang="en-US" sz="2400" b="1" dirty="0"/>
              <a:t>built-in property</a:t>
            </a:r>
            <a:r>
              <a:rPr lang="en-US" sz="2400" dirty="0"/>
              <a:t>, which is called its </a:t>
            </a:r>
            <a:r>
              <a:rPr lang="en-US" sz="2400" b="1" dirty="0"/>
              <a:t>prototype</a:t>
            </a:r>
            <a:r>
              <a:rPr lang="en-US" sz="2400" dirty="0"/>
              <a:t>. </a:t>
            </a:r>
          </a:p>
          <a:p>
            <a:r>
              <a:rPr lang="en-US" sz="2400" dirty="0"/>
              <a:t>The prototype is itself an object, so the prototype will have its own prototype, making what's called a prototype chain. </a:t>
            </a:r>
          </a:p>
          <a:p>
            <a:r>
              <a:rPr lang="en-US" sz="2400" dirty="0"/>
              <a:t>The chain ends when we reach a prototype that has null for its own prototype.</a:t>
            </a:r>
            <a:endParaRPr lang="en-IN" sz="2400" dirty="0"/>
          </a:p>
        </p:txBody>
      </p:sp>
    </p:spTree>
    <p:extLst>
      <p:ext uri="{BB962C8B-B14F-4D97-AF65-F5344CB8AC3E}">
        <p14:creationId xmlns:p14="http://schemas.microsoft.com/office/powerpoint/2010/main" val="114574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94155" y="1636624"/>
            <a:ext cx="4190730" cy="3436564"/>
          </a:xfrm>
        </p:spPr>
        <p:txBody>
          <a:bodyPr>
            <a:noAutofit/>
          </a:bodyPr>
          <a:lstStyle/>
          <a:p>
            <a:r>
              <a:rPr lang="en-US" sz="2000" b="0" i="0" dirty="0">
                <a:effectLst/>
                <a:latin typeface="urw-din"/>
              </a:rPr>
              <a:t>Callback Hell is essentially nested callbacks stacked below one another forming a pyramid structure. </a:t>
            </a:r>
          </a:p>
          <a:p>
            <a:r>
              <a:rPr lang="en-US" sz="2000" b="0" i="0" dirty="0">
                <a:effectLst/>
                <a:latin typeface="urw-din"/>
              </a:rPr>
              <a:t>Every callback depends/waits for the previous callback, thereby making a pyramid structure that affects the readability and maintainability of the code. </a:t>
            </a:r>
          </a:p>
          <a:p>
            <a:endParaRPr lang="en-IN" sz="20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effectLst/>
                <a:latin typeface="urw-din"/>
              </a:rPr>
              <a:t>Promises</a:t>
            </a:r>
            <a:r>
              <a:rPr lang="en-US" b="0" i="0" dirty="0">
                <a:effectLst/>
                <a:latin typeface="urw-din"/>
              </a:rPr>
              <a:t> are used to </a:t>
            </a:r>
            <a:r>
              <a:rPr lang="en-US" b="1" i="0" dirty="0">
                <a:effectLst/>
                <a:latin typeface="urw-din"/>
              </a:rPr>
              <a:t>handle asynchronous operations</a:t>
            </a:r>
            <a:r>
              <a:rPr lang="en-US" b="0" i="0" dirty="0">
                <a:effectLst/>
                <a:latin typeface="urw-din"/>
              </a:rPr>
              <a:t> in JavaScript. </a:t>
            </a:r>
          </a:p>
          <a:p>
            <a:r>
              <a:rPr lang="en-US" b="0" i="0" dirty="0">
                <a:effectLst/>
                <a:latin typeface="urw-din"/>
              </a:rPr>
              <a:t>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effectLst/>
                <a:latin typeface="urw-din"/>
              </a:rPr>
              <a:t>Benefits of Promises</a:t>
            </a:r>
            <a:r>
              <a:rPr lang="en-US" b="0" i="0" dirty="0">
                <a:effectLst/>
                <a:latin typeface="urw-din"/>
              </a:rPr>
              <a:t> </a:t>
            </a:r>
          </a:p>
          <a:p>
            <a:pPr marL="742950" lvl="1" indent="-285750" algn="l" fontAlgn="base">
              <a:buFont typeface="Arial" panose="020B0604020202020204" pitchFamily="34" charset="0"/>
              <a:buChar char="•"/>
            </a:pPr>
            <a:r>
              <a:rPr lang="en-US" b="0" i="0" dirty="0">
                <a:effectLst/>
                <a:latin typeface="urw-din"/>
              </a:rPr>
              <a:t>Improves Code Readability</a:t>
            </a:r>
          </a:p>
          <a:p>
            <a:pPr marL="742950" lvl="1" indent="-285750" algn="l" fontAlgn="base">
              <a:buFont typeface="Arial" panose="020B0604020202020204" pitchFamily="34" charset="0"/>
              <a:buChar char="•"/>
            </a:pPr>
            <a:r>
              <a:rPr lang="en-US" b="0" i="0" dirty="0">
                <a:effectLst/>
                <a:latin typeface="urw-din"/>
              </a:rPr>
              <a:t>Better handling of asynchronous operations</a:t>
            </a:r>
          </a:p>
          <a:p>
            <a:pPr marL="742950" lvl="1" indent="-285750" algn="l" fontAlgn="base">
              <a:buFont typeface="Arial" panose="020B0604020202020204" pitchFamily="34" charset="0"/>
              <a:buChar char="•"/>
            </a:pPr>
            <a:r>
              <a:rPr lang="en-US" b="0" i="0" dirty="0">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effectLst/>
                <a:latin typeface="urw-din"/>
              </a:rPr>
              <a:t>Better Error Handling</a:t>
            </a:r>
          </a:p>
          <a:p>
            <a:pPr algn="l" fontAlgn="base">
              <a:buFont typeface="Arial" panose="020B0604020202020204" pitchFamily="34" charset="0"/>
              <a:buChar char="•"/>
            </a:pPr>
            <a:r>
              <a:rPr lang="en-US" b="1" i="0" dirty="0">
                <a:effectLst/>
                <a:latin typeface="urw-din"/>
              </a:rPr>
              <a:t>A Promise has four states:</a:t>
            </a:r>
            <a:r>
              <a:rPr lang="en-US" b="0" i="0" dirty="0">
                <a:effectLst/>
                <a:latin typeface="urw-din"/>
              </a:rPr>
              <a:t> </a:t>
            </a:r>
          </a:p>
          <a:p>
            <a:pPr marL="742950" lvl="1" indent="-285750" algn="l" fontAlgn="base">
              <a:buFont typeface="Arial" panose="020B0604020202020204" pitchFamily="34" charset="0"/>
              <a:buChar char="•"/>
            </a:pPr>
            <a:r>
              <a:rPr lang="en-US" sz="2400" b="1" cap="none" spc="0" dirty="0">
                <a:effectLst/>
              </a:rPr>
              <a:t>resolved</a:t>
            </a:r>
            <a:r>
              <a:rPr lang="en-US" b="0" i="0" dirty="0">
                <a:effectLst/>
                <a:latin typeface="urw-din"/>
              </a:rPr>
              <a:t>: Action related to the promise succeeded</a:t>
            </a:r>
          </a:p>
          <a:p>
            <a:pPr marL="742950" lvl="1" indent="-285750" algn="l" fontAlgn="base">
              <a:buFont typeface="Arial" panose="020B0604020202020204" pitchFamily="34" charset="0"/>
              <a:buChar char="•"/>
            </a:pPr>
            <a:r>
              <a:rPr lang="en-US" b="1" i="0" dirty="0">
                <a:effectLst/>
                <a:latin typeface="urw-din"/>
              </a:rPr>
              <a:t>rejected</a:t>
            </a:r>
            <a:r>
              <a:rPr lang="en-US" b="0" i="0" dirty="0">
                <a:effectLst/>
                <a:latin typeface="urw-din"/>
              </a:rPr>
              <a:t>: Action related to the promise failed</a:t>
            </a:r>
          </a:p>
          <a:p>
            <a:pPr marL="742950" lvl="1" indent="-285750" algn="l" fontAlgn="base">
              <a:buFont typeface="Arial" panose="020B0604020202020204" pitchFamily="34" charset="0"/>
              <a:buChar char="•"/>
            </a:pPr>
            <a:r>
              <a:rPr lang="en-US" b="1" i="0" dirty="0">
                <a:effectLst/>
                <a:latin typeface="urw-din"/>
              </a:rPr>
              <a:t>pending</a:t>
            </a:r>
            <a:r>
              <a:rPr lang="en-US" b="0" i="0" dirty="0">
                <a:effectLst/>
                <a:latin typeface="urw-din"/>
              </a:rPr>
              <a:t>: Promise is still pending i.e. not fulfilled or rejected yet</a:t>
            </a:r>
          </a:p>
        </p:txBody>
      </p:sp>
    </p:spTree>
    <p:extLst>
      <p:ext uri="{BB962C8B-B14F-4D97-AF65-F5344CB8AC3E}">
        <p14:creationId xmlns:p14="http://schemas.microsoft.com/office/powerpoint/2010/main" val="1783310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5AB-4A43-2835-0D84-7F1DD405CC77}"/>
              </a:ext>
            </a:extLst>
          </p:cNvPr>
          <p:cNvSpPr>
            <a:spLocks noGrp="1"/>
          </p:cNvSpPr>
          <p:nvPr>
            <p:ph type="title"/>
          </p:nvPr>
        </p:nvSpPr>
        <p:spPr/>
        <p:txBody>
          <a:bodyPr/>
          <a:lstStyle/>
          <a:p>
            <a:r>
              <a:rPr lang="en-IN" sz="4400" b="1" dirty="0">
                <a:solidFill>
                  <a:schemeClr val="accent5">
                    <a:lumMod val="75000"/>
                  </a:schemeClr>
                </a:solidFill>
              </a:rPr>
              <a:t>Promise Example</a:t>
            </a:r>
            <a:endParaRPr lang="en-IN" dirty="0"/>
          </a:p>
        </p:txBody>
      </p:sp>
      <p:sp>
        <p:nvSpPr>
          <p:cNvPr id="3" name="Content Placeholder 2">
            <a:extLst>
              <a:ext uri="{FF2B5EF4-FFF2-40B4-BE49-F238E27FC236}">
                <a16:creationId xmlns:a16="http://schemas.microsoft.com/office/drawing/2014/main" id="{1C168DB8-59CE-970C-15D5-57D0B0568ECE}"/>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cs typeface="Arial" panose="020B0604020202020204" pitchFamily="34" charset="0"/>
              </a:rPr>
              <a:t>var</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 = </a:t>
            </a:r>
            <a:r>
              <a:rPr kumimoji="0" lang="en-US" altLang="en-US" sz="2800" b="1" i="0" u="none" strike="noStrike" cap="none" normalizeH="0" baseline="0" dirty="0">
                <a:ln>
                  <a:noFill/>
                </a:ln>
                <a:solidFill>
                  <a:srgbClr val="006699"/>
                </a:solidFill>
                <a:effectLst/>
                <a:cs typeface="Arial" panose="020B0604020202020204" pitchFamily="34" charset="0"/>
              </a:rPr>
              <a:t>new</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000000"/>
                </a:solidFill>
                <a:effectLst/>
                <a:cs typeface="Arial" panose="020B0604020202020204" pitchFamily="34" charset="0"/>
              </a:rPr>
              <a:t>(resolve, reject)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x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y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if</a:t>
            </a:r>
            <a:r>
              <a:rPr kumimoji="0" lang="en-US" altLang="en-US" sz="2800" b="0" i="0" u="none" strike="noStrike" cap="none" normalizeH="0" baseline="0" dirty="0">
                <a:ln>
                  <a:noFill/>
                </a:ln>
                <a:solidFill>
                  <a:srgbClr val="000000"/>
                </a:solidFill>
                <a:effectLst/>
                <a:cs typeface="Arial" panose="020B0604020202020204" pitchFamily="34" charset="0"/>
              </a:rPr>
              <a:t>(x === y)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resolve();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else</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reject();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promise.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then(</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catch</a:t>
            </a:r>
            <a:r>
              <a:rPr kumimoji="0" lang="en-US" altLang="en-US" sz="2800" b="0" i="0" u="none" strike="noStrike" cap="none" normalizeH="0" baseline="0" dirty="0">
                <a:ln>
                  <a:noFill/>
                </a:ln>
                <a:solidFill>
                  <a:srgbClr val="000000"/>
                </a:solidFill>
                <a:effectLst/>
                <a:cs typeface="Arial" panose="020B0604020202020204" pitchFamily="34" charset="0"/>
              </a:rPr>
              <a:t>(</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447286"/>
            <a:ext cx="10494228"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ts val="1200"/>
              </a:spcBef>
              <a:buClrTx/>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a:t>
            </a:r>
            <a:r>
              <a:rPr lang="en-US" altLang="en-US" sz="1600" b="1" dirty="0">
                <a:solidFill>
                  <a:srgbClr val="1B1B1B"/>
                </a:solidFill>
                <a:latin typeface="Inter"/>
              </a:rPr>
              <a:t>declares an async function </a:t>
            </a:r>
            <a:r>
              <a:rPr lang="en-US" altLang="en-US" sz="1600" dirty="0">
                <a:solidFill>
                  <a:srgbClr val="1B1B1B"/>
                </a:solidFill>
                <a:latin typeface="Inter"/>
              </a:rPr>
              <a:t>where the </a:t>
            </a:r>
            <a:r>
              <a:rPr lang="en-US" altLang="en-US" sz="1600" dirty="0">
                <a:solidFill>
                  <a:srgbClr val="1B1B1B"/>
                </a:solidFill>
                <a:latin typeface="var(--font-code)"/>
              </a:rPr>
              <a:t>await</a:t>
            </a:r>
            <a:r>
              <a:rPr lang="en-US" altLang="en-US" sz="1600" dirty="0">
                <a:solidFill>
                  <a:srgbClr val="1B1B1B"/>
                </a:solidFill>
                <a:latin typeface="Inter"/>
              </a:rPr>
              <a:t> keyword is permitted within the function body. </a:t>
            </a:r>
          </a:p>
          <a:p>
            <a:pPr>
              <a:lnSpc>
                <a:spcPct val="100000"/>
              </a:lnSpc>
              <a:spcBef>
                <a:spcPts val="1200"/>
              </a:spcBef>
              <a:buClrTx/>
            </a:pPr>
            <a:r>
              <a:rPr lang="en-US" altLang="en-US" sz="1600" dirty="0">
                <a:solidFill>
                  <a:srgbClr val="1B1B1B"/>
                </a:solidFill>
                <a:latin typeface="Inter"/>
              </a:rPr>
              <a:t>The</a:t>
            </a:r>
            <a:r>
              <a:rPr lang="en-US" altLang="en-US" sz="1600" b="1" dirty="0">
                <a:solidFill>
                  <a:srgbClr val="1B1B1B"/>
                </a:solidFill>
                <a:latin typeface="Inter"/>
              </a:rPr>
              <a:t> </a:t>
            </a:r>
            <a:r>
              <a:rPr lang="en-US" altLang="en-US" sz="1600" b="1" dirty="0">
                <a:solidFill>
                  <a:srgbClr val="1B1B1B"/>
                </a:solidFill>
                <a:latin typeface="var(--font-code)"/>
              </a:rPr>
              <a:t>async</a:t>
            </a:r>
            <a:r>
              <a:rPr lang="en-US" altLang="en-US" sz="1600" b="1" dirty="0">
                <a:solidFill>
                  <a:srgbClr val="1B1B1B"/>
                </a:solidFill>
                <a:latin typeface="Inter"/>
              </a:rPr>
              <a:t> and </a:t>
            </a:r>
            <a:r>
              <a:rPr lang="en-US" altLang="en-US" sz="1600" b="1" dirty="0">
                <a:solidFill>
                  <a:srgbClr val="1B1B1B"/>
                </a:solidFill>
                <a:latin typeface="var(--font-code)"/>
              </a:rPr>
              <a:t>await</a:t>
            </a:r>
            <a:r>
              <a:rPr lang="en-US" altLang="en-US" sz="1600" b="1" dirty="0">
                <a:solidFill>
                  <a:srgbClr val="1B1B1B"/>
                </a:solidFill>
                <a:latin typeface="Inter"/>
              </a:rPr>
              <a:t> </a:t>
            </a:r>
            <a:r>
              <a:rPr lang="en-US" altLang="en-US" sz="1600" dirty="0">
                <a:solidFill>
                  <a:srgbClr val="1B1B1B"/>
                </a:solidFill>
                <a:latin typeface="Inter"/>
              </a:rPr>
              <a:t>keywords </a:t>
            </a:r>
            <a:r>
              <a:rPr lang="en-US" altLang="en-US" sz="1600" b="1" dirty="0">
                <a:solidFill>
                  <a:srgbClr val="1B1B1B"/>
                </a:solidFill>
                <a:latin typeface="Inter"/>
              </a:rPr>
              <a:t>enable asynchronous, promise-based behavior to be written in a cleaner style</a:t>
            </a:r>
            <a:r>
              <a:rPr lang="en-US" altLang="en-US" sz="1600" dirty="0">
                <a:solidFill>
                  <a:srgbClr val="1B1B1B"/>
                </a:solidFill>
                <a:latin typeface="Inter"/>
              </a:rPr>
              <a:t>, 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815882"/>
          </a:xfrm>
          <a:prstGeom prst="rect">
            <a:avLst/>
          </a:prstGeom>
          <a:noFill/>
        </p:spPr>
        <p:txBody>
          <a:bodyPr wrap="square">
            <a:spAutoFit/>
          </a:bodyPr>
          <a:lstStyle/>
          <a:p>
            <a:r>
              <a:rPr lang="en-US" sz="1600" b="0" i="0" dirty="0">
                <a:solidFill>
                  <a:srgbClr val="0000CD"/>
                </a:solidFill>
                <a:effectLst/>
                <a:latin typeface="Consolas" panose="020B0609020204030204" pitchFamily="49" charset="0"/>
              </a:rPr>
              <a:t>async</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a:t>
            </a:r>
          </a:p>
          <a:p>
            <a:br>
              <a:rPr lang="en-US" sz="1600" dirty="0"/>
            </a:b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then</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(value) {</a:t>
            </a:r>
            <a:r>
              <a:rPr lang="en-US" sz="1600" b="0" i="0" dirty="0" err="1">
                <a:solidFill>
                  <a:srgbClr val="000000"/>
                </a:solidFill>
                <a:effectLst/>
                <a:latin typeface="Consolas" panose="020B0609020204030204" pitchFamily="49" charset="0"/>
              </a:rPr>
              <a:t>myDisplayer</a:t>
            </a:r>
            <a:r>
              <a:rPr lang="en-US" sz="1600" b="0" i="0" dirty="0">
                <a:solidFill>
                  <a:srgbClr val="000000"/>
                </a:solidFill>
                <a:effectLst/>
                <a:latin typeface="Consolas" panose="020B0609020204030204" pitchFamily="49" charset="0"/>
              </a:rPr>
              <a:t>(value);}</a:t>
            </a:r>
            <a:br>
              <a:rPr lang="en-US" sz="1600" dirty="0"/>
            </a:br>
            <a:r>
              <a:rPr lang="en-US" sz="1600" b="0" i="0" dirty="0">
                <a:solidFill>
                  <a:srgbClr val="000000"/>
                </a:solidFill>
                <a:effectLst/>
                <a:latin typeface="Consolas" panose="020B0609020204030204" pitchFamily="49" charset="0"/>
              </a:rPr>
              <a:t>);</a:t>
            </a:r>
            <a:endParaRPr lang="en-IN" sz="1600" dirty="0"/>
          </a:p>
        </p:txBody>
      </p:sp>
    </p:spTree>
    <p:extLst>
      <p:ext uri="{BB962C8B-B14F-4D97-AF65-F5344CB8AC3E}">
        <p14:creationId xmlns:p14="http://schemas.microsoft.com/office/powerpoint/2010/main" val="1633427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dirty="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a:xfrm>
            <a:off x="458694" y="1949450"/>
            <a:ext cx="11274612" cy="4420870"/>
          </a:xfrm>
        </p:spPr>
        <p:txBody>
          <a:bodyPr>
            <a:noAutofit/>
          </a:bodyPr>
          <a:lstStyle/>
          <a:p>
            <a:pPr algn="l"/>
            <a:r>
              <a:rPr lang="en-US" sz="1800" b="1" i="0" dirty="0">
                <a:effectLst/>
                <a:latin typeface="Merriweather" panose="020B0604020202020204" pitchFamily="2" charset="0"/>
              </a:rPr>
              <a:t>Map</a:t>
            </a:r>
            <a:r>
              <a:rPr lang="en-US" sz="1800" b="0" i="0" dirty="0">
                <a:effectLst/>
                <a:latin typeface="Merriweather" panose="020B0604020202020204" pitchFamily="2" charset="0"/>
              </a:rPr>
              <a:t>, </a:t>
            </a:r>
            <a:r>
              <a:rPr lang="en-US" sz="1800" b="1" i="0" dirty="0">
                <a:effectLst/>
                <a:latin typeface="Merriweather" panose="020B0604020202020204" pitchFamily="2" charset="0"/>
              </a:rPr>
              <a:t>Filter</a:t>
            </a:r>
            <a:r>
              <a:rPr lang="en-US" sz="1800" b="0" i="0" dirty="0">
                <a:effectLst/>
                <a:latin typeface="Merriweather" panose="020B0604020202020204" pitchFamily="2" charset="0"/>
              </a:rPr>
              <a:t>, and </a:t>
            </a:r>
            <a:r>
              <a:rPr lang="en-US" sz="1800" b="1" i="0" dirty="0">
                <a:effectLst/>
                <a:latin typeface="Merriweather" panose="020B0604020202020204" pitchFamily="2" charset="0"/>
              </a:rPr>
              <a:t>Reduce</a:t>
            </a:r>
            <a:r>
              <a:rPr lang="en-US" sz="1800" b="0" i="0" dirty="0">
                <a:effectLst/>
                <a:latin typeface="Merriweather" panose="020B0604020202020204" pitchFamily="2" charset="0"/>
              </a:rPr>
              <a:t> are </a:t>
            </a:r>
            <a:r>
              <a:rPr lang="en-US" sz="1800" b="1" i="0" dirty="0">
                <a:effectLst/>
                <a:latin typeface="Merriweather" panose="020B0604020202020204" pitchFamily="2" charset="0"/>
              </a:rPr>
              <a:t>Array methods</a:t>
            </a:r>
            <a:r>
              <a:rPr lang="en-US" sz="1800" b="0" i="0" dirty="0">
                <a:effectLst/>
                <a:latin typeface="Merriweather" panose="020B0604020202020204" pitchFamily="2" charset="0"/>
              </a:rPr>
              <a:t> which help to </a:t>
            </a:r>
            <a:r>
              <a:rPr lang="en-US" sz="1800" b="1" i="0" dirty="0">
                <a:effectLst/>
                <a:latin typeface="Merriweather" panose="020B0604020202020204" pitchFamily="2" charset="0"/>
              </a:rPr>
              <a:t>create new arrays </a:t>
            </a:r>
            <a:r>
              <a:rPr lang="en-US" sz="1800" b="0" i="0" dirty="0">
                <a:effectLst/>
                <a:latin typeface="Merriweather" panose="020B0604020202020204" pitchFamily="2" charset="0"/>
              </a:rPr>
              <a:t>in various ways. They are all '</a:t>
            </a:r>
            <a:r>
              <a:rPr lang="en-US" sz="1800" b="1" i="0" dirty="0">
                <a:effectLst/>
                <a:latin typeface="Merriweather" panose="020B0604020202020204" pitchFamily="2" charset="0"/>
              </a:rPr>
              <a:t>higher order</a:t>
            </a:r>
            <a:r>
              <a:rPr lang="en-US" sz="1800" b="0" i="0" dirty="0">
                <a:effectLst/>
                <a:latin typeface="Merriweather" panose="020B0604020202020204" pitchFamily="2" charset="0"/>
              </a:rPr>
              <a:t>' </a:t>
            </a:r>
            <a:r>
              <a:rPr lang="en-US" sz="1800" b="1" i="0" dirty="0">
                <a:effectLst/>
                <a:latin typeface="Merriweather" panose="020B0604020202020204" pitchFamily="2" charset="0"/>
              </a:rPr>
              <a:t>functions</a:t>
            </a:r>
            <a:r>
              <a:rPr lang="en-US" sz="1800" b="0" i="0" dirty="0">
                <a:effectLst/>
                <a:latin typeface="Merriweather" panose="020B0604020202020204" pitchFamily="2" charset="0"/>
              </a:rPr>
              <a:t> because they take user-defined functions as parameters.</a:t>
            </a:r>
          </a:p>
          <a:p>
            <a:pPr lvl="1"/>
            <a:r>
              <a:rPr lang="en-US" sz="1800" b="1" i="0" dirty="0">
                <a:effectLst/>
                <a:latin typeface="Merriweather" panose="020B0604020202020204" pitchFamily="2" charset="0"/>
              </a:rPr>
              <a:t>Map:</a:t>
            </a:r>
            <a:r>
              <a:rPr lang="en-US" sz="1800" b="0" i="0" dirty="0">
                <a:effectLst/>
                <a:latin typeface="Merriweather" panose="020B0604020202020204" pitchFamily="2" charset="0"/>
              </a:rPr>
              <a:t> returns an array of pieces of information from the original array. In the callback function, return the data you wish to be part of the new array.</a:t>
            </a:r>
          </a:p>
          <a:p>
            <a:pPr lvl="1"/>
            <a:r>
              <a:rPr lang="en-US" sz="1800" b="1" i="0" dirty="0">
                <a:effectLst/>
                <a:latin typeface="Merriweather" panose="020B0604020202020204" pitchFamily="2" charset="0"/>
              </a:rPr>
              <a:t>Filter:</a:t>
            </a:r>
            <a:r>
              <a:rPr lang="en-US" sz="1800" b="0" i="0" dirty="0">
                <a:effectLst/>
                <a:latin typeface="Merriweather" panose="020B0604020202020204" pitchFamily="2" charset="0"/>
              </a:rPr>
              <a:t> returns a subset of the original array based on custom criteria. In your callback function, return a </a:t>
            </a:r>
            <a:r>
              <a:rPr lang="en-US" sz="1800" dirty="0" err="1">
                <a:latin typeface="Merriweather" panose="020B0604020202020204" pitchFamily="2" charset="0"/>
              </a:rPr>
              <a:t>b</a:t>
            </a:r>
            <a:r>
              <a:rPr lang="en-US" sz="1800" b="0" i="0" dirty="0" err="1">
                <a:effectLst/>
                <a:latin typeface="Merriweather" panose="020B0604020202020204" pitchFamily="2" charset="0"/>
              </a:rPr>
              <a:t>oolean</a:t>
            </a:r>
            <a:r>
              <a:rPr lang="en-US" sz="1800" b="0" i="0" dirty="0">
                <a:effectLst/>
                <a:latin typeface="Merriweather" panose="020B0604020202020204" pitchFamily="2" charset="0"/>
              </a:rPr>
              <a:t> value to determine whether or not each item will be included in the new array.</a:t>
            </a:r>
          </a:p>
          <a:p>
            <a:pPr lvl="1"/>
            <a:r>
              <a:rPr lang="en-US" sz="1800" b="1" i="0" dirty="0">
                <a:effectLst/>
                <a:latin typeface="Merriweather" panose="020B0604020202020204" pitchFamily="2" charset="0"/>
              </a:rPr>
              <a:t>Reduce:</a:t>
            </a:r>
            <a:r>
              <a:rPr lang="en-US" sz="1800" b="0" i="0" dirty="0">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1" i="0" dirty="0">
                <a:effectLst/>
                <a:latin typeface="Merriweather" panose="020B0604020202020204" pitchFamily="2" charset="0"/>
              </a:rPr>
              <a:t>Note:-</a:t>
            </a:r>
            <a:r>
              <a:rPr lang="en-US" sz="1800" b="0" i="0" dirty="0">
                <a:effectLst/>
                <a:latin typeface="Merriweather" panose="020B0604020202020204" pitchFamily="2" charset="0"/>
              </a:rPr>
              <a:t>The callback for Reduce has two parameters: the </a:t>
            </a:r>
            <a:r>
              <a:rPr lang="en-US" sz="1800" b="1" i="0" dirty="0">
                <a:effectLst/>
                <a:latin typeface="Merriweather" panose="020B0604020202020204" pitchFamily="2" charset="0"/>
              </a:rPr>
              <a:t>accumulator</a:t>
            </a:r>
            <a:r>
              <a:rPr lang="en-US" sz="1800" b="0" i="0" dirty="0">
                <a:effectLst/>
                <a:latin typeface="Merriweather" panose="020B0604020202020204" pitchFamily="2" charset="0"/>
              </a:rPr>
              <a:t> and the </a:t>
            </a:r>
            <a:r>
              <a:rPr lang="en-US" sz="1800" b="1" i="0" dirty="0">
                <a:effectLst/>
                <a:latin typeface="Merriweather" panose="020B0604020202020204" pitchFamily="2" charset="0"/>
              </a:rPr>
              <a:t>current value</a:t>
            </a:r>
            <a:r>
              <a:rPr lang="en-US" sz="1800" b="0" i="0" dirty="0">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353654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Basically, </a:t>
            </a:r>
            <a:r>
              <a:rPr lang="en-US" sz="2400" b="1" i="0" dirty="0">
                <a:solidFill>
                  <a:srgbClr val="202124"/>
                </a:solidFill>
                <a:effectLst/>
                <a:latin typeface="arial" panose="020B0604020202020204" pitchFamily="34" charset="0"/>
              </a:rPr>
              <a:t>a function which takes another function as an argument or returns a function</a:t>
            </a:r>
            <a:r>
              <a:rPr lang="en-US" sz="2400" b="0" i="0" dirty="0">
                <a:solidFill>
                  <a:srgbClr val="202124"/>
                </a:solidFill>
                <a:effectLst/>
                <a:latin typeface="arial" panose="020B0604020202020204" pitchFamily="34" charset="0"/>
              </a:rPr>
              <a:t> is known as a higher order function.</a:t>
            </a:r>
          </a:p>
          <a:p>
            <a:r>
              <a:rPr lang="en-US" sz="2400" b="1" i="0" dirty="0">
                <a:solidFill>
                  <a:srgbClr val="273239"/>
                </a:solidFill>
                <a:effectLst/>
                <a:latin typeface="urw-din"/>
              </a:rPr>
              <a:t>Note:-</a:t>
            </a:r>
            <a:r>
              <a:rPr lang="en-US" sz="2400" b="0" i="0" dirty="0">
                <a:solidFill>
                  <a:srgbClr val="273239"/>
                </a:solidFill>
                <a:effectLst/>
                <a:latin typeface="urw-din"/>
              </a:rPr>
              <a:t> Functions such as</a:t>
            </a:r>
            <a:r>
              <a:rPr lang="en-US" sz="2400" b="0" i="0" dirty="0">
                <a:effectLst/>
                <a:latin typeface="urw-din"/>
                <a:hlinkClick r:id="rId2"/>
              </a:rPr>
              <a:t> </a:t>
            </a:r>
            <a:r>
              <a:rPr lang="en-US" sz="2400" b="1" i="0" dirty="0">
                <a:effectLst/>
                <a:latin typeface="urw-din"/>
              </a:rPr>
              <a:t>filter(), map(), reduce(), some() </a:t>
            </a:r>
            <a:r>
              <a:rPr lang="en-US" sz="2400" b="0" i="0" dirty="0" err="1">
                <a:solidFill>
                  <a:srgbClr val="273239"/>
                </a:solidFill>
                <a:effectLst/>
                <a:latin typeface="urw-din"/>
              </a:rPr>
              <a:t>etc</a:t>
            </a:r>
            <a:r>
              <a:rPr lang="en-US" sz="2400" b="0" i="0" dirty="0">
                <a:solidFill>
                  <a:srgbClr val="273239"/>
                </a:solidFill>
                <a:effectLst/>
                <a:latin typeface="urw-din"/>
              </a:rPr>
              <a:t>, all are examples of Higher-Order Functions.</a:t>
            </a:r>
            <a:endParaRPr lang="en-IN" sz="2400" dirty="0"/>
          </a:p>
        </p:txBody>
      </p:sp>
    </p:spTree>
    <p:extLst>
      <p:ext uri="{BB962C8B-B14F-4D97-AF65-F5344CB8AC3E}">
        <p14:creationId xmlns:p14="http://schemas.microsoft.com/office/powerpoint/2010/main" val="2659635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chemeClr val="accent4">
                    <a:lumMod val="75000"/>
                  </a:schemeClr>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800" b="0" i="0" dirty="0">
                <a:solidFill>
                  <a:srgbClr val="273239"/>
                </a:solidFill>
                <a:effectLst/>
                <a:latin typeface="urw-din"/>
              </a:rPr>
              <a:t>A programming language is said to have First-class functions </a:t>
            </a:r>
            <a:r>
              <a:rPr lang="en-US" sz="1800" b="1" i="0" dirty="0">
                <a:solidFill>
                  <a:srgbClr val="273239"/>
                </a:solidFill>
                <a:effectLst/>
                <a:latin typeface="urw-din"/>
              </a:rPr>
              <a:t>if functions in that language are treated like other variables</a:t>
            </a:r>
            <a:r>
              <a:rPr lang="en-US" sz="1800" b="0" i="0" dirty="0">
                <a:solidFill>
                  <a:srgbClr val="273239"/>
                </a:solidFill>
                <a:effectLst/>
                <a:latin typeface="urw-din"/>
              </a:rPr>
              <a:t>. </a:t>
            </a:r>
          </a:p>
          <a:p>
            <a:r>
              <a:rPr lang="en-US" sz="1800" b="0" i="0" dirty="0">
                <a:solidFill>
                  <a:srgbClr val="273239"/>
                </a:solidFill>
                <a:effectLst/>
                <a:latin typeface="urw-din"/>
              </a:rPr>
              <a:t>So the functions can be assigned to any other variable or passed as an argument or can be returned by another function. JavaScript treat function as a first-class-citizens. This means that functions are simply a value and are just another type of object.</a:t>
            </a:r>
          </a:p>
          <a:p>
            <a:r>
              <a:rPr lang="en-US" sz="1800" dirty="0">
                <a:solidFill>
                  <a:srgbClr val="273239"/>
                </a:solidFill>
                <a:latin typeface="urw-din"/>
              </a:rPr>
              <a:t>Example:-</a:t>
            </a:r>
            <a:endParaRPr lang="en-US" sz="1800" b="0" i="0" dirty="0">
              <a:solidFill>
                <a:srgbClr val="273239"/>
              </a:solidFill>
              <a:effectLst/>
              <a:latin typeface="urw-din"/>
            </a:endParaRPr>
          </a:p>
          <a:p>
            <a:pPr marL="457200" lvl="1" indent="0">
              <a:spcBef>
                <a:spcPts val="0"/>
              </a:spcBef>
              <a:buNone/>
            </a:pPr>
            <a:r>
              <a:rPr lang="en-IN" sz="1400" dirty="0" err="1"/>
              <a:t>const</a:t>
            </a:r>
            <a:r>
              <a:rPr lang="en-IN" sz="1400" dirty="0"/>
              <a:t> </a:t>
            </a:r>
            <a:r>
              <a:rPr lang="en-IN" sz="1400" dirty="0" err="1"/>
              <a:t>Arithmetics</a:t>
            </a:r>
            <a:r>
              <a:rPr lang="en-IN" sz="1400" dirty="0"/>
              <a:t> = {</a:t>
            </a:r>
          </a:p>
          <a:p>
            <a:pPr marL="457200" lvl="1" indent="0">
              <a:spcBef>
                <a:spcPts val="0"/>
              </a:spcBef>
              <a:buNone/>
            </a:pPr>
            <a:r>
              <a:rPr lang="en-IN" sz="1400" dirty="0"/>
              <a:t>	add: (a, b) =&gt;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	subtract: (a, b) =&gt; {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a:t>
            </a:r>
          </a:p>
          <a:p>
            <a:pPr marL="457200" lvl="1" indent="0">
              <a:spcBef>
                <a:spcPts val="0"/>
              </a:spcBef>
              <a:buNone/>
            </a:pPr>
            <a:r>
              <a:rPr lang="en-IN" sz="1400" dirty="0" err="1"/>
              <a:t>document.write</a:t>
            </a:r>
            <a:r>
              <a:rPr lang="en-IN" sz="1400" dirty="0"/>
              <a:t>(</a:t>
            </a:r>
            <a:r>
              <a:rPr lang="en-IN" sz="1400" dirty="0" err="1"/>
              <a:t>Arithmetics.add</a:t>
            </a:r>
            <a:r>
              <a:rPr lang="en-IN" sz="1400" dirty="0"/>
              <a:t>(100, 100) + "&lt;</a:t>
            </a:r>
            <a:r>
              <a:rPr lang="en-IN" sz="1400" dirty="0" err="1"/>
              <a:t>br</a:t>
            </a:r>
            <a:r>
              <a:rPr lang="en-IN" sz="1400" dirty="0"/>
              <a:t>&gt;");</a:t>
            </a:r>
          </a:p>
        </p:txBody>
      </p:sp>
    </p:spTree>
    <p:extLst>
      <p:ext uri="{BB962C8B-B14F-4D97-AF65-F5344CB8AC3E}">
        <p14:creationId xmlns:p14="http://schemas.microsoft.com/office/powerpoint/2010/main" val="2897299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E720-FC5C-5500-A273-1DAAC03F2E89}"/>
              </a:ext>
            </a:extLst>
          </p:cNvPr>
          <p:cNvSpPr>
            <a:spLocks noGrp="1"/>
          </p:cNvSpPr>
          <p:nvPr>
            <p:ph type="title"/>
          </p:nvPr>
        </p:nvSpPr>
        <p:spPr/>
        <p:txBody>
          <a:bodyPr/>
          <a:lstStyle/>
          <a:p>
            <a:r>
              <a:rPr lang="en-US" dirty="0">
                <a:solidFill>
                  <a:schemeClr val="accent4">
                    <a:lumMod val="75000"/>
                  </a:schemeClr>
                </a:solidFill>
              </a:rPr>
              <a:t>some()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CBCAE2B-E79A-B7CA-69DF-1B018FDB34C0}"/>
              </a:ext>
            </a:extLst>
          </p:cNvPr>
          <p:cNvSpPr>
            <a:spLocks noGrp="1"/>
          </p:cNvSpPr>
          <p:nvPr>
            <p:ph idx="1"/>
          </p:nvPr>
        </p:nvSpPr>
        <p:spPr>
          <a:xfrm>
            <a:off x="458694" y="1949450"/>
            <a:ext cx="11274612" cy="4786630"/>
          </a:xfrm>
        </p:spPr>
        <p:txBody>
          <a:bodyPr>
            <a:noAutofit/>
          </a:bodyPr>
          <a:lstStyle/>
          <a:p>
            <a:pPr>
              <a:spcBef>
                <a:spcPts val="0"/>
              </a:spcBef>
            </a:pPr>
            <a:r>
              <a:rPr lang="en-US" sz="1400" dirty="0"/>
              <a:t>The JavaScript </a:t>
            </a:r>
            <a:r>
              <a:rPr lang="en-US" sz="1400" dirty="0" err="1"/>
              <a:t>arr.some</a:t>
            </a:r>
            <a:r>
              <a:rPr lang="en-US" sz="1400" dirty="0"/>
              <a:t>() method checks whether at least one of the elements of the array satisfies the condition checked by the argument method. </a:t>
            </a:r>
          </a:p>
          <a:p>
            <a:pPr>
              <a:spcBef>
                <a:spcPts val="0"/>
              </a:spcBef>
            </a:pPr>
            <a:endParaRPr lang="en-US" sz="1400" dirty="0"/>
          </a:p>
          <a:p>
            <a:pPr>
              <a:spcBef>
                <a:spcPts val="0"/>
              </a:spcBef>
            </a:pPr>
            <a:r>
              <a:rPr lang="en-US" sz="1400" dirty="0"/>
              <a:t>Syntax:</a:t>
            </a:r>
          </a:p>
          <a:p>
            <a:pPr lvl="1">
              <a:spcBef>
                <a:spcPts val="0"/>
              </a:spcBef>
            </a:pPr>
            <a:r>
              <a:rPr lang="en-US" sz="1400" dirty="0"/>
              <a:t>some(</a:t>
            </a:r>
            <a:r>
              <a:rPr lang="en-US" sz="1400" dirty="0" err="1"/>
              <a:t>callbackFn</a:t>
            </a:r>
            <a:r>
              <a:rPr lang="en-US" sz="1400" dirty="0"/>
              <a:t>)</a:t>
            </a:r>
          </a:p>
          <a:p>
            <a:pPr lvl="1">
              <a:spcBef>
                <a:spcPts val="0"/>
              </a:spcBef>
            </a:pPr>
            <a:r>
              <a:rPr lang="en-US" sz="1400" dirty="0"/>
              <a:t>some(</a:t>
            </a:r>
            <a:r>
              <a:rPr lang="en-US" sz="1400" dirty="0" err="1"/>
              <a:t>callbackFn</a:t>
            </a:r>
            <a:r>
              <a:rPr lang="en-US" sz="1400" dirty="0"/>
              <a:t>, </a:t>
            </a:r>
            <a:r>
              <a:rPr lang="en-US" sz="1400" dirty="0" err="1"/>
              <a:t>thisArg</a:t>
            </a:r>
            <a:r>
              <a:rPr lang="en-US" sz="1400" dirty="0"/>
              <a:t>)</a:t>
            </a:r>
          </a:p>
        </p:txBody>
      </p:sp>
      <p:graphicFrame>
        <p:nvGraphicFramePr>
          <p:cNvPr id="5" name="Table 5">
            <a:extLst>
              <a:ext uri="{FF2B5EF4-FFF2-40B4-BE49-F238E27FC236}">
                <a16:creationId xmlns:a16="http://schemas.microsoft.com/office/drawing/2014/main" id="{9A9485DA-20B5-6409-66B2-706854D68F04}"/>
              </a:ext>
            </a:extLst>
          </p:cNvPr>
          <p:cNvGraphicFramePr>
            <a:graphicFrameLocks noGrp="1"/>
          </p:cNvGraphicFramePr>
          <p:nvPr>
            <p:extLst>
              <p:ext uri="{D42A27DB-BD31-4B8C-83A1-F6EECF244321}">
                <p14:modId xmlns:p14="http://schemas.microsoft.com/office/powerpoint/2010/main" val="2626078409"/>
              </p:ext>
            </p:extLst>
          </p:nvPr>
        </p:nvGraphicFramePr>
        <p:xfrm>
          <a:off x="458694" y="3429000"/>
          <a:ext cx="10895106" cy="3291840"/>
        </p:xfrm>
        <a:graphic>
          <a:graphicData uri="http://schemas.openxmlformats.org/drawingml/2006/table">
            <a:tbl>
              <a:tblPr firstRow="1" bandRow="1">
                <a:tableStyleId>{5C22544A-7EE6-4342-B048-85BDC9FD1C3A}</a:tableStyleId>
              </a:tblPr>
              <a:tblGrid>
                <a:gridCol w="5447553">
                  <a:extLst>
                    <a:ext uri="{9D8B030D-6E8A-4147-A177-3AD203B41FA5}">
                      <a16:colId xmlns:a16="http://schemas.microsoft.com/office/drawing/2014/main" val="1974422994"/>
                    </a:ext>
                  </a:extLst>
                </a:gridCol>
                <a:gridCol w="5447553">
                  <a:extLst>
                    <a:ext uri="{9D8B030D-6E8A-4147-A177-3AD203B41FA5}">
                      <a16:colId xmlns:a16="http://schemas.microsoft.com/office/drawing/2014/main" val="4196150215"/>
                    </a:ext>
                  </a:extLst>
                </a:gridCol>
              </a:tblGrid>
              <a:tr h="228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a:t>
                      </a:r>
                      <a:r>
                        <a:rPr lang="en-IN" sz="1200" dirty="0"/>
                        <a:t> Example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 </a:t>
                      </a:r>
                      <a:r>
                        <a:rPr lang="en-US" sz="1200" dirty="0" err="1"/>
                        <a:t>thisArg</a:t>
                      </a:r>
                      <a:r>
                        <a:rPr lang="en-US" sz="1200" dirty="0"/>
                        <a:t>)</a:t>
                      </a:r>
                      <a:r>
                        <a:rPr lang="en-IN" sz="1200" dirty="0"/>
                        <a:t> Example</a:t>
                      </a:r>
                      <a:endParaRPr lang="en-US" sz="1200" dirty="0"/>
                    </a:p>
                  </a:txBody>
                  <a:tcPr/>
                </a:tc>
                <a:extLst>
                  <a:ext uri="{0D108BD9-81ED-4DB2-BD59-A6C34878D82A}">
                    <a16:rowId xmlns:a16="http://schemas.microsoft.com/office/drawing/2014/main" val="2875971825"/>
                  </a:ext>
                </a:extLst>
              </a:tr>
              <a:tr h="2763403">
                <a:tc>
                  <a:txBody>
                    <a:bodyPr/>
                    <a:lstStyle/>
                    <a:p>
                      <a:r>
                        <a:rPr lang="en-US" sz="1200" dirty="0"/>
                        <a:t>const array = [1, 2, 3, 4, 5];</a:t>
                      </a:r>
                    </a:p>
                    <a:p>
                      <a:endParaRPr lang="en-US" sz="1200" dirty="0"/>
                    </a:p>
                    <a:p>
                      <a:r>
                        <a:rPr lang="en-US" sz="1200" dirty="0"/>
                        <a:t>// Checks whether an element is even</a:t>
                      </a:r>
                    </a:p>
                    <a:p>
                      <a:r>
                        <a:rPr lang="en-US" sz="1200" dirty="0"/>
                        <a:t>const even = (element) =&gt; element % 2 === 0;</a:t>
                      </a:r>
                    </a:p>
                    <a:p>
                      <a:endParaRPr lang="en-US" sz="1200" dirty="0"/>
                    </a:p>
                    <a:p>
                      <a:r>
                        <a:rPr lang="en-US" sz="1200" dirty="0"/>
                        <a:t>console.log(</a:t>
                      </a:r>
                      <a:r>
                        <a:rPr lang="en-US" sz="1200" dirty="0" err="1"/>
                        <a:t>array.some</a:t>
                      </a:r>
                      <a:r>
                        <a:rPr lang="en-US" sz="1200" dirty="0"/>
                        <a:t>(even));</a:t>
                      </a:r>
                    </a:p>
                    <a:p>
                      <a:r>
                        <a:rPr lang="en-US" sz="1200" dirty="0"/>
                        <a:t>// Expected output: true</a:t>
                      </a:r>
                      <a:endParaRPr lang="en-IN" sz="1200" dirty="0"/>
                    </a:p>
                  </a:txBody>
                  <a:tcPr/>
                </a:tc>
                <a:tc>
                  <a:txBody>
                    <a:bodyPr/>
                    <a:lstStyle/>
                    <a:p>
                      <a:r>
                        <a:rPr lang="en-IN" sz="1200" dirty="0"/>
                        <a:t>function </a:t>
                      </a:r>
                      <a:r>
                        <a:rPr lang="en-IN" sz="1200" dirty="0" err="1"/>
                        <a:t>checkAvailability</a:t>
                      </a:r>
                      <a:r>
                        <a:rPr lang="en-IN" sz="1200" dirty="0"/>
                        <a:t>(</a:t>
                      </a:r>
                      <a:r>
                        <a:rPr lang="en-IN" sz="1200" dirty="0" err="1"/>
                        <a:t>arr</a:t>
                      </a:r>
                      <a:r>
                        <a:rPr lang="en-IN" sz="1200" dirty="0"/>
                        <a:t>, </a:t>
                      </a:r>
                      <a:r>
                        <a:rPr lang="en-IN" sz="1200" dirty="0" err="1"/>
                        <a:t>val</a:t>
                      </a:r>
                      <a:r>
                        <a:rPr lang="en-IN" sz="1200" dirty="0"/>
                        <a:t>) {</a:t>
                      </a:r>
                    </a:p>
                    <a:p>
                      <a:r>
                        <a:rPr lang="en-IN" sz="1200" dirty="0"/>
                        <a:t>	return </a:t>
                      </a:r>
                      <a:r>
                        <a:rPr lang="en-IN" sz="1200" dirty="0" err="1"/>
                        <a:t>arr.some</a:t>
                      </a:r>
                      <a:r>
                        <a:rPr lang="en-IN" sz="1200" dirty="0"/>
                        <a:t>(function (</a:t>
                      </a:r>
                      <a:r>
                        <a:rPr lang="en-IN" sz="1200" dirty="0" err="1"/>
                        <a:t>arrVal</a:t>
                      </a:r>
                      <a:r>
                        <a:rPr lang="en-IN" sz="1200" dirty="0"/>
                        <a:t>) {</a:t>
                      </a:r>
                    </a:p>
                    <a:p>
                      <a:r>
                        <a:rPr lang="en-IN" sz="1200" dirty="0"/>
                        <a:t>		return </a:t>
                      </a:r>
                      <a:r>
                        <a:rPr lang="en-IN" sz="1200" dirty="0" err="1"/>
                        <a:t>val</a:t>
                      </a:r>
                      <a:r>
                        <a:rPr lang="en-IN" sz="1200" dirty="0"/>
                        <a:t> === </a:t>
                      </a:r>
                      <a:r>
                        <a:rPr lang="en-IN" sz="1200" dirty="0" err="1"/>
                        <a:t>arrVal</a:t>
                      </a:r>
                      <a:r>
                        <a:rPr lang="en-IN" sz="1200" dirty="0"/>
                        <a:t>;</a:t>
                      </a:r>
                    </a:p>
                    <a:p>
                      <a:r>
                        <a:rPr lang="en-IN" sz="1200" dirty="0"/>
                        <a:t>	});</a:t>
                      </a:r>
                    </a:p>
                    <a:p>
                      <a:r>
                        <a:rPr lang="en-IN" sz="1200" dirty="0"/>
                        <a:t>}</a:t>
                      </a:r>
                    </a:p>
                    <a:p>
                      <a:endParaRPr lang="en-IN" sz="1200" dirty="0"/>
                    </a:p>
                    <a:p>
                      <a:r>
                        <a:rPr lang="en-IN" sz="1200" dirty="0"/>
                        <a:t>function </a:t>
                      </a:r>
                      <a:r>
                        <a:rPr lang="en-IN" sz="1200" dirty="0" err="1"/>
                        <a:t>func</a:t>
                      </a:r>
                      <a:r>
                        <a:rPr lang="en-IN" sz="1200" dirty="0"/>
                        <a:t>() {</a:t>
                      </a:r>
                    </a:p>
                    <a:p>
                      <a:r>
                        <a:rPr lang="en-IN" sz="1200" dirty="0"/>
                        <a:t>	// Original function</a:t>
                      </a:r>
                    </a:p>
                    <a:p>
                      <a:r>
                        <a:rPr lang="en-IN" sz="1200" dirty="0"/>
                        <a:t>	let </a:t>
                      </a:r>
                      <a:r>
                        <a:rPr lang="en-IN" sz="1200" dirty="0" err="1"/>
                        <a:t>arr</a:t>
                      </a:r>
                      <a:r>
                        <a:rPr lang="en-IN" sz="1200" dirty="0"/>
                        <a:t> = [2, 5, 8, 1, 4];</a:t>
                      </a:r>
                    </a:p>
                    <a:p>
                      <a:endParaRPr lang="en-IN" sz="1200" dirty="0"/>
                    </a:p>
                    <a:p>
                      <a:r>
                        <a:rPr lang="en-IN" sz="1200" dirty="0"/>
                        <a:t>	// Checking for condition</a:t>
                      </a:r>
                    </a:p>
                    <a:p>
                      <a:r>
                        <a:rPr lang="en-IN" sz="1200" dirty="0"/>
                        <a:t>	console.log(</a:t>
                      </a:r>
                      <a:r>
                        <a:rPr lang="en-IN" sz="1200" dirty="0" err="1"/>
                        <a:t>checkAvailability</a:t>
                      </a:r>
                      <a:r>
                        <a:rPr lang="en-IN" sz="1200" dirty="0"/>
                        <a:t>(</a:t>
                      </a:r>
                      <a:r>
                        <a:rPr lang="en-IN" sz="1200" dirty="0" err="1"/>
                        <a:t>arr</a:t>
                      </a:r>
                      <a:r>
                        <a:rPr lang="en-IN" sz="1200" dirty="0"/>
                        <a:t>, 2));</a:t>
                      </a:r>
                    </a:p>
                    <a:p>
                      <a:r>
                        <a:rPr lang="en-IN" sz="1200" dirty="0"/>
                        <a:t>	console.log(</a:t>
                      </a:r>
                      <a:r>
                        <a:rPr lang="en-IN" sz="1200" dirty="0" err="1"/>
                        <a:t>checkAvailability</a:t>
                      </a:r>
                      <a:r>
                        <a:rPr lang="en-IN" sz="1200" dirty="0"/>
                        <a:t>(</a:t>
                      </a:r>
                      <a:r>
                        <a:rPr lang="en-IN" sz="1200" dirty="0" err="1"/>
                        <a:t>arr</a:t>
                      </a:r>
                      <a:r>
                        <a:rPr lang="en-IN" sz="1200" dirty="0"/>
                        <a:t>, 87));</a:t>
                      </a:r>
                    </a:p>
                    <a:p>
                      <a:r>
                        <a:rPr lang="en-IN" sz="1200" dirty="0"/>
                        <a:t>}</a:t>
                      </a:r>
                    </a:p>
                    <a:p>
                      <a:endParaRPr lang="en-IN" sz="1200" dirty="0"/>
                    </a:p>
                    <a:p>
                      <a:r>
                        <a:rPr lang="en-IN" sz="1200" dirty="0" err="1"/>
                        <a:t>func</a:t>
                      </a:r>
                      <a:r>
                        <a:rPr lang="en-IN" sz="1200" dirty="0"/>
                        <a:t>();</a:t>
                      </a:r>
                    </a:p>
                  </a:txBody>
                  <a:tcPr/>
                </a:tc>
                <a:extLst>
                  <a:ext uri="{0D108BD9-81ED-4DB2-BD59-A6C34878D82A}">
                    <a16:rowId xmlns:a16="http://schemas.microsoft.com/office/drawing/2014/main" val="702581477"/>
                  </a:ext>
                </a:extLst>
              </a:tr>
            </a:tbl>
          </a:graphicData>
        </a:graphic>
      </p:graphicFrame>
    </p:spTree>
    <p:extLst>
      <p:ext uri="{BB962C8B-B14F-4D97-AF65-F5344CB8AC3E}">
        <p14:creationId xmlns:p14="http://schemas.microsoft.com/office/powerpoint/2010/main" val="192319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US" sz="3200" b="1" dirty="0">
                <a:solidFill>
                  <a:schemeClr val="accent5">
                    <a:lumMod val="75000"/>
                  </a:schemeClr>
                </a:solidFill>
              </a:rPr>
              <a:t>O</a:t>
            </a:r>
            <a:r>
              <a:rPr lang="en-IN" sz="3200" b="1" dirty="0" err="1">
                <a:solidFill>
                  <a:schemeClr val="accent5">
                    <a:lumMod val="75000"/>
                  </a:schemeClr>
                </a:solidFill>
              </a:rPr>
              <a:t>ptional</a:t>
            </a:r>
            <a:r>
              <a:rPr lang="en-IN" sz="3200" b="1" dirty="0">
                <a:solidFill>
                  <a:schemeClr val="accent5">
                    <a:lumMod val="75000"/>
                  </a:schemeClr>
                </a:solidFill>
              </a:rPr>
              <a:t> Chaining (?.)</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77500" lnSpcReduction="20000"/>
          </a:bodyPr>
          <a:lstStyle/>
          <a:p>
            <a:r>
              <a:rPr lang="en-US" dirty="0"/>
              <a:t>The optional chaining ?. is a safe way to access nested object properties, even if an intermediate property doesn’t exist.</a:t>
            </a:r>
          </a:p>
          <a:p>
            <a:r>
              <a:rPr lang="en-US" dirty="0"/>
              <a:t>It was recently added introduced by ECMAScript.</a:t>
            </a:r>
          </a:p>
          <a:p>
            <a:pPr marL="457200" lvl="1" indent="0">
              <a:buNone/>
            </a:pPr>
            <a:r>
              <a:rPr lang="en-IN" dirty="0" err="1"/>
              <a:t>const</a:t>
            </a:r>
            <a:r>
              <a:rPr lang="en-IN" dirty="0"/>
              <a:t> adventurer = {  </a:t>
            </a:r>
          </a:p>
          <a:p>
            <a:pPr marL="914400" lvl="2" indent="0">
              <a:buNone/>
            </a:pPr>
            <a:r>
              <a:rPr lang="en-IN" dirty="0"/>
              <a:t>name: 'Alice’,  </a:t>
            </a:r>
          </a:p>
          <a:p>
            <a:pPr marL="914400" lvl="2" indent="0">
              <a:buNone/>
            </a:pPr>
            <a:r>
              <a:rPr lang="en-IN" dirty="0"/>
              <a:t>cat: {    name: 'Dinah’, </a:t>
            </a:r>
          </a:p>
          <a:p>
            <a:pPr marL="914400" lvl="2" indent="0">
              <a:buNone/>
            </a:pPr>
            <a:r>
              <a:rPr lang="en-IN" dirty="0"/>
              <a:t> },</a:t>
            </a:r>
          </a:p>
          <a:p>
            <a:pPr marL="457200" lvl="1" indent="0">
              <a:buNone/>
            </a:pPr>
            <a:r>
              <a:rPr lang="en-IN" dirty="0"/>
              <a:t>};</a:t>
            </a:r>
          </a:p>
          <a:p>
            <a:pPr marL="457200" lvl="1" indent="0">
              <a:buNone/>
            </a:pPr>
            <a:r>
              <a:rPr lang="en-IN" dirty="0" err="1"/>
              <a:t>const</a:t>
            </a:r>
            <a:r>
              <a:rPr lang="en-IN" dirty="0"/>
              <a:t> </a:t>
            </a:r>
            <a:r>
              <a:rPr lang="en-IN" dirty="0" err="1"/>
              <a:t>dogName</a:t>
            </a:r>
            <a:r>
              <a:rPr lang="en-IN" dirty="0"/>
              <a:t> = adventurer.dog?.name;</a:t>
            </a:r>
          </a:p>
          <a:p>
            <a:pPr marL="457200" lvl="1" indent="0">
              <a:buNone/>
            </a:pPr>
            <a:r>
              <a:rPr lang="en-IN" dirty="0"/>
              <a:t>console.log(</a:t>
            </a:r>
            <a:r>
              <a:rPr lang="en-IN" dirty="0" err="1"/>
              <a:t>dogName</a:t>
            </a:r>
            <a:r>
              <a:rPr lang="en-IN" dirty="0"/>
              <a:t>);</a:t>
            </a:r>
          </a:p>
          <a:p>
            <a:pPr marL="457200" lvl="1" indent="0">
              <a:buNone/>
            </a:pPr>
            <a:r>
              <a:rPr lang="en-IN" dirty="0"/>
              <a:t>// Expected output: undefined</a:t>
            </a:r>
          </a:p>
          <a:p>
            <a:pPr marL="457200" lvl="1" indent="0">
              <a:buNone/>
            </a:pPr>
            <a:endParaRPr lang="en-IN" dirty="0"/>
          </a:p>
          <a:p>
            <a:pPr marL="457200" lvl="1" indent="0">
              <a:buNone/>
            </a:pPr>
            <a:r>
              <a:rPr lang="en-IN" dirty="0"/>
              <a:t>console.log(</a:t>
            </a:r>
            <a:r>
              <a:rPr lang="en-IN" dirty="0" err="1"/>
              <a:t>adventurer.someNonExistentMethod</a:t>
            </a:r>
            <a:r>
              <a:rPr lang="en-IN" dirty="0"/>
              <a:t>?.());</a:t>
            </a:r>
          </a:p>
          <a:p>
            <a:pPr marL="457200" lvl="1" indent="0">
              <a:buNone/>
            </a:pPr>
            <a:r>
              <a:rPr lang="en-IN" dirty="0"/>
              <a:t>// Expected output: undefined</a:t>
            </a:r>
          </a:p>
        </p:txBody>
      </p:sp>
    </p:spTree>
    <p:extLst>
      <p:ext uri="{BB962C8B-B14F-4D97-AF65-F5344CB8AC3E}">
        <p14:creationId xmlns:p14="http://schemas.microsoft.com/office/powerpoint/2010/main" val="3667272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D04D-5233-9139-F73F-0FAFF5BE6D1F}"/>
              </a:ext>
            </a:extLst>
          </p:cNvPr>
          <p:cNvSpPr>
            <a:spLocks noGrp="1"/>
          </p:cNvSpPr>
          <p:nvPr>
            <p:ph type="title"/>
          </p:nvPr>
        </p:nvSpPr>
        <p:spPr/>
        <p:txBody>
          <a:bodyPr>
            <a:normAutofit/>
          </a:bodyPr>
          <a:lstStyle/>
          <a:p>
            <a:r>
              <a:rPr lang="en-US" sz="3200" dirty="0">
                <a:solidFill>
                  <a:schemeClr val="accent4">
                    <a:lumMod val="75000"/>
                  </a:schemeClr>
                </a:solidFill>
              </a:rPr>
              <a:t>some() vs filter()</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051BD3-7A11-0715-9B4A-C8481823D96D}"/>
              </a:ext>
            </a:extLst>
          </p:cNvPr>
          <p:cNvSpPr>
            <a:spLocks noGrp="1"/>
          </p:cNvSpPr>
          <p:nvPr>
            <p:ph idx="1"/>
          </p:nvPr>
        </p:nvSpPr>
        <p:spPr/>
        <p:txBody>
          <a:bodyPr/>
          <a:lstStyle/>
          <a:p>
            <a:r>
              <a:rPr lang="en-US" dirty="0"/>
              <a:t>The .some method returns a </a:t>
            </a:r>
            <a:r>
              <a:rPr lang="en-US" dirty="0" err="1"/>
              <a:t>boolean</a:t>
            </a:r>
            <a:r>
              <a:rPr lang="en-US" dirty="0"/>
              <a:t> (true/false), while the .filter returns an array of elements which meet some condition.</a:t>
            </a:r>
            <a:endParaRPr lang="en-IN" dirty="0"/>
          </a:p>
        </p:txBody>
      </p:sp>
    </p:spTree>
    <p:extLst>
      <p:ext uri="{BB962C8B-B14F-4D97-AF65-F5344CB8AC3E}">
        <p14:creationId xmlns:p14="http://schemas.microsoft.com/office/powerpoint/2010/main" val="2634106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270D-8A43-337B-C85A-B7DD799A1664}"/>
              </a:ext>
            </a:extLst>
          </p:cNvPr>
          <p:cNvSpPr>
            <a:spLocks noGrp="1"/>
          </p:cNvSpPr>
          <p:nvPr>
            <p:ph type="title"/>
          </p:nvPr>
        </p:nvSpPr>
        <p:spPr/>
        <p:txBody>
          <a:bodyPr>
            <a:normAutofit/>
          </a:bodyPr>
          <a:lstStyle/>
          <a:p>
            <a:r>
              <a:rPr lang="en-US" sz="3200" dirty="0">
                <a:solidFill>
                  <a:schemeClr val="accent4">
                    <a:lumMod val="75000"/>
                  </a:schemeClr>
                </a:solidFill>
              </a:rPr>
              <a:t>find()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14A5C00-7AA0-BC65-0AE3-3D7859D4400B}"/>
              </a:ext>
            </a:extLst>
          </p:cNvPr>
          <p:cNvSpPr>
            <a:spLocks noGrp="1"/>
          </p:cNvSpPr>
          <p:nvPr>
            <p:ph idx="1"/>
          </p:nvPr>
        </p:nvSpPr>
        <p:spPr/>
        <p:txBody>
          <a:bodyPr>
            <a:normAutofit/>
          </a:bodyPr>
          <a:lstStyle/>
          <a:p>
            <a:pPr>
              <a:spcBef>
                <a:spcPts val="0"/>
              </a:spcBef>
            </a:pPr>
            <a:r>
              <a:rPr lang="en-US" sz="2400" dirty="0"/>
              <a:t>The find() method returns the first element in the provided array that satisfies the provided testing function. If no values satisfy the testing function, </a:t>
            </a:r>
            <a:r>
              <a:rPr lang="en-US" sz="2400" b="1" dirty="0"/>
              <a:t>undefined</a:t>
            </a:r>
            <a:r>
              <a:rPr lang="en-US" sz="2400" dirty="0"/>
              <a:t> is returned.</a:t>
            </a:r>
          </a:p>
          <a:p>
            <a:pPr>
              <a:spcBef>
                <a:spcPts val="0"/>
              </a:spcBef>
            </a:pPr>
            <a:r>
              <a:rPr lang="en-US" sz="2400" dirty="0"/>
              <a:t>Example:-</a:t>
            </a:r>
          </a:p>
          <a:p>
            <a:pPr marL="457200" lvl="1" indent="0">
              <a:spcBef>
                <a:spcPts val="600"/>
              </a:spcBef>
              <a:buNone/>
            </a:pPr>
            <a:r>
              <a:rPr lang="en-US" dirty="0"/>
              <a:t>const array1 = [5, 12, 8, 130, 44];</a:t>
            </a:r>
          </a:p>
          <a:p>
            <a:pPr marL="457200" lvl="1" indent="0">
              <a:spcBef>
                <a:spcPts val="600"/>
              </a:spcBef>
              <a:buNone/>
            </a:pPr>
            <a:r>
              <a:rPr lang="en-US" dirty="0"/>
              <a:t>const found = array1.find(element =&gt; element &gt; 10);</a:t>
            </a:r>
          </a:p>
          <a:p>
            <a:pPr marL="457200" lvl="1" indent="0">
              <a:spcBef>
                <a:spcPts val="600"/>
              </a:spcBef>
              <a:buNone/>
            </a:pPr>
            <a:r>
              <a:rPr lang="en-US" dirty="0"/>
              <a:t>console.log(found);</a:t>
            </a:r>
          </a:p>
          <a:p>
            <a:pPr marL="457200" lvl="1" indent="0">
              <a:spcBef>
                <a:spcPts val="600"/>
              </a:spcBef>
              <a:buNone/>
            </a:pPr>
            <a:r>
              <a:rPr lang="en-US" dirty="0"/>
              <a:t>// Expected output: 12</a:t>
            </a:r>
            <a:endParaRPr lang="en-IN" dirty="0"/>
          </a:p>
        </p:txBody>
      </p:sp>
    </p:spTree>
    <p:extLst>
      <p:ext uri="{BB962C8B-B14F-4D97-AF65-F5344CB8AC3E}">
        <p14:creationId xmlns:p14="http://schemas.microsoft.com/office/powerpoint/2010/main" val="1757393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5C-16B2-B3C2-C924-B2AA6EE6C534}"/>
              </a:ext>
            </a:extLst>
          </p:cNvPr>
          <p:cNvSpPr>
            <a:spLocks noGrp="1"/>
          </p:cNvSpPr>
          <p:nvPr>
            <p:ph type="title"/>
          </p:nvPr>
        </p:nvSpPr>
        <p:spPr/>
        <p:txBody>
          <a:bodyPr>
            <a:normAutofit/>
          </a:bodyPr>
          <a:lstStyle/>
          <a:p>
            <a:r>
              <a:rPr lang="en-US" sz="3200" dirty="0">
                <a:solidFill>
                  <a:schemeClr val="accent4">
                    <a:lumMod val="75000"/>
                  </a:schemeClr>
                </a:solidFill>
              </a:rPr>
              <a:t>Why would you use </a:t>
            </a:r>
            <a:r>
              <a:rPr lang="en-US" sz="3200" dirty="0" err="1">
                <a:solidFill>
                  <a:schemeClr val="accent4">
                    <a:lumMod val="75000"/>
                  </a:schemeClr>
                </a:solidFill>
              </a:rPr>
              <a:t>Array.some</a:t>
            </a:r>
            <a:r>
              <a:rPr lang="en-US" sz="3200" dirty="0">
                <a:solidFill>
                  <a:schemeClr val="accent4">
                    <a:lumMod val="75000"/>
                  </a:schemeClr>
                </a:solidFill>
              </a:rPr>
              <a:t>() or </a:t>
            </a:r>
            <a:r>
              <a:rPr lang="en-US" sz="3200" dirty="0" err="1">
                <a:solidFill>
                  <a:schemeClr val="accent4">
                    <a:lumMod val="75000"/>
                  </a:schemeClr>
                </a:solidFill>
              </a:rPr>
              <a:t>Array.every</a:t>
            </a:r>
            <a:r>
              <a:rPr lang="en-US" sz="3200" dirty="0">
                <a:solidFill>
                  <a:schemeClr val="accent4">
                    <a:lumMod val="75000"/>
                  </a:schemeClr>
                </a:solidFill>
              </a:rPr>
              <a:t>() over </a:t>
            </a:r>
            <a:r>
              <a:rPr lang="en-US" sz="3200" dirty="0" err="1">
                <a:solidFill>
                  <a:schemeClr val="accent4">
                    <a:lumMod val="75000"/>
                  </a:schemeClr>
                </a:solidFill>
              </a:rPr>
              <a:t>Array.filter</a:t>
            </a:r>
            <a:r>
              <a:rPr lang="en-US" sz="3200" dirty="0">
                <a:solidFill>
                  <a:schemeClr val="accent4">
                    <a:lumMod val="75000"/>
                  </a:schemeClr>
                </a:solidFill>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F643D31-A4AF-387C-E7A1-7D4E726640C2}"/>
              </a:ext>
            </a:extLst>
          </p:cNvPr>
          <p:cNvSpPr>
            <a:spLocks noGrp="1"/>
          </p:cNvSpPr>
          <p:nvPr>
            <p:ph idx="1"/>
          </p:nvPr>
        </p:nvSpPr>
        <p:spPr/>
        <p:txBody>
          <a:bodyPr>
            <a:normAutofit/>
          </a:bodyPr>
          <a:lstStyle/>
          <a:p>
            <a:r>
              <a:rPr lang="en-US" sz="2400" b="1" dirty="0" err="1"/>
              <a:t>Array.some</a:t>
            </a:r>
            <a:r>
              <a:rPr lang="en-US" sz="2400" b="1" dirty="0"/>
              <a:t>()</a:t>
            </a:r>
            <a:r>
              <a:rPr lang="en-US" sz="2400" dirty="0"/>
              <a:t> returns true if at least one item in your array matches some criteria you specify as part of a callback function.</a:t>
            </a:r>
          </a:p>
          <a:p>
            <a:r>
              <a:rPr lang="en-US" sz="2400" b="1" dirty="0" err="1"/>
              <a:t>Array.every</a:t>
            </a:r>
            <a:r>
              <a:rPr lang="en-US" sz="2400" b="1" dirty="0"/>
              <a:t>()</a:t>
            </a:r>
            <a:r>
              <a:rPr lang="en-US" sz="2400" dirty="0"/>
              <a:t> returns true if all items in your array matches some criteria you specify as part of a callback function.</a:t>
            </a:r>
          </a:p>
          <a:p>
            <a:r>
              <a:rPr lang="en-US" sz="2400" b="1" dirty="0" err="1"/>
              <a:t>Array.filter</a:t>
            </a:r>
            <a:r>
              <a:rPr lang="en-US" sz="2400" b="1" dirty="0"/>
              <a:t>()</a:t>
            </a:r>
            <a:r>
              <a:rPr lang="en-US" sz="2400" dirty="0"/>
              <a:t> returns a new array of items, removing any from the original array that don’t match some criteria you specify as part of a callback function.</a:t>
            </a:r>
          </a:p>
          <a:p>
            <a:r>
              <a:rPr lang="en-US" sz="2400" b="1" dirty="0" err="1"/>
              <a:t>Array.find</a:t>
            </a:r>
            <a:r>
              <a:rPr lang="en-US" sz="2400" b="1" dirty="0"/>
              <a:t>() </a:t>
            </a:r>
            <a:r>
              <a:rPr lang="en-US" sz="2400" dirty="0"/>
              <a:t>method returns the first element in the provided array that satisfies the provided testing function. If no values satisfy the testing function, </a:t>
            </a:r>
            <a:r>
              <a:rPr lang="en-US" sz="2400" b="1" dirty="0"/>
              <a:t>undefined</a:t>
            </a:r>
            <a:r>
              <a:rPr lang="en-US" sz="2400" dirty="0"/>
              <a:t> is returned.</a:t>
            </a:r>
            <a:endParaRPr lang="en-IN" sz="2400" dirty="0"/>
          </a:p>
        </p:txBody>
      </p:sp>
    </p:spTree>
    <p:extLst>
      <p:ext uri="{BB962C8B-B14F-4D97-AF65-F5344CB8AC3E}">
        <p14:creationId xmlns:p14="http://schemas.microsoft.com/office/powerpoint/2010/main" val="733411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7" name="Picture 16">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33BFEB-BF5D-A0AF-8710-3C00CC760B7C}"/>
              </a:ext>
            </a:extLst>
          </p:cNvPr>
          <p:cNvSpPr>
            <a:spLocks noGrp="1"/>
          </p:cNvSpPr>
          <p:nvPr>
            <p:ph type="title"/>
          </p:nvPr>
        </p:nvSpPr>
        <p:spPr>
          <a:xfrm>
            <a:off x="1198182" y="381000"/>
            <a:ext cx="10003218" cy="1600124"/>
          </a:xfrm>
        </p:spPr>
        <p:txBody>
          <a:bodyPr>
            <a:normAutofit/>
          </a:bodyPr>
          <a:lstStyle/>
          <a:p>
            <a:r>
              <a:rPr lang="en-US" sz="3200" dirty="0">
                <a:solidFill>
                  <a:schemeClr val="accent4">
                    <a:lumMod val="75000"/>
                  </a:schemeClr>
                </a:solidFill>
              </a:rPr>
              <a:t>What is the difference between find() and filter() methods in JavaScript ?</a:t>
            </a:r>
            <a:endParaRPr lang="en-IN" sz="3200" dirty="0">
              <a:solidFill>
                <a:schemeClr val="accent4">
                  <a:lumMod val="75000"/>
                </a:schemeClr>
              </a:solidFill>
            </a:endParaRPr>
          </a:p>
        </p:txBody>
      </p:sp>
      <p:sp>
        <p:nvSpPr>
          <p:cNvPr id="9" name="Content Placeholder 8">
            <a:extLst>
              <a:ext uri="{FF2B5EF4-FFF2-40B4-BE49-F238E27FC236}">
                <a16:creationId xmlns:a16="http://schemas.microsoft.com/office/drawing/2014/main" id="{BAC4CB81-E1BE-16B7-CDE2-884C9C4AA79B}"/>
              </a:ext>
            </a:extLst>
          </p:cNvPr>
          <p:cNvSpPr>
            <a:spLocks noGrp="1"/>
          </p:cNvSpPr>
          <p:nvPr>
            <p:ph idx="1"/>
          </p:nvPr>
        </p:nvSpPr>
        <p:spPr/>
        <p:txBody>
          <a:bodyPr/>
          <a:lstStyle/>
          <a:p>
            <a:r>
              <a:rPr lang="en-US" b="0" i="0" dirty="0">
                <a:solidFill>
                  <a:srgbClr val="232629"/>
                </a:solidFill>
                <a:effectLst/>
                <a:latin typeface="-apple-system"/>
              </a:rPr>
              <a:t>.find() will look and stop after the first match, whereas, .filter() will continue searching through the entire array</a:t>
            </a:r>
            <a:endParaRPr lang="en-IN" dirty="0"/>
          </a:p>
        </p:txBody>
      </p:sp>
    </p:spTree>
    <p:extLst>
      <p:ext uri="{BB962C8B-B14F-4D97-AF65-F5344CB8AC3E}">
        <p14:creationId xmlns:p14="http://schemas.microsoft.com/office/powerpoint/2010/main" val="1151391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extLst>
              <p:ext uri="{D42A27DB-BD31-4B8C-83A1-F6EECF244321}">
                <p14:modId xmlns:p14="http://schemas.microsoft.com/office/powerpoint/2010/main" val="3070350117"/>
              </p:ext>
            </p:extLst>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1" dirty="0">
                          <a:effectLst/>
                        </a:rPr>
                        <a:t>First-Class Function</a:t>
                      </a:r>
                    </a:p>
                  </a:txBody>
                  <a:tcPr marL="81274" marR="81274" marT="81274" marB="81274" anchor="ctr"/>
                </a:tc>
                <a:tc>
                  <a:txBody>
                    <a:bodyPr/>
                    <a:lstStyle/>
                    <a:p>
                      <a:pPr algn="ctr" fontAlgn="base"/>
                      <a:r>
                        <a:rPr lang="en-IN" sz="2000" b="1"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a:t>
                      </a:r>
                      <a:r>
                        <a:rPr lang="en-US" sz="2000" b="1" dirty="0">
                          <a:effectLst/>
                        </a:rPr>
                        <a:t>treated as a variable </a:t>
                      </a:r>
                      <a:r>
                        <a:rPr lang="en-US" sz="2000" b="0" dirty="0">
                          <a:effectLst/>
                        </a:rPr>
                        <a:t>that can be assigned to any other variable or passed as an argument.</a:t>
                      </a:r>
                    </a:p>
                  </a:txBody>
                  <a:tcPr marL="81274" marR="81274" marT="113783" marB="113783" anchor="ctr"/>
                </a:tc>
                <a:tc>
                  <a:txBody>
                    <a:bodyPr/>
                    <a:lstStyle/>
                    <a:p>
                      <a:pPr algn="l" fontAlgn="base"/>
                      <a:r>
                        <a:rPr lang="en-US" sz="2000" b="0" dirty="0">
                          <a:effectLst/>
                        </a:rPr>
                        <a:t>The </a:t>
                      </a:r>
                      <a:r>
                        <a:rPr lang="en-US" sz="2000" b="1" dirty="0">
                          <a:effectLst/>
                        </a:rPr>
                        <a:t>function receives another function as an argument or returns First-order a new function</a:t>
                      </a:r>
                      <a:r>
                        <a:rPr lang="en-US" sz="2000" b="0" dirty="0">
                          <a:effectLst/>
                        </a:rPr>
                        <a:t>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473470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92500" lnSpcReduction="10000"/>
          </a:bodyPr>
          <a:lstStyle/>
          <a:p>
            <a:r>
              <a:rPr lang="en-US" b="0" i="0" dirty="0">
                <a:solidFill>
                  <a:srgbClr val="273239"/>
                </a:solidFill>
                <a:effectLst/>
                <a:latin typeface="urw-din"/>
              </a:rPr>
              <a:t>It is a function that </a:t>
            </a:r>
            <a:r>
              <a:rPr lang="en-US" b="1" i="0" dirty="0">
                <a:solidFill>
                  <a:srgbClr val="273239"/>
                </a:solidFill>
                <a:effectLst/>
                <a:latin typeface="urw-din"/>
              </a:rPr>
              <a:t>does not have any name </a:t>
            </a:r>
            <a:r>
              <a:rPr lang="en-US" b="0" i="0" dirty="0">
                <a:solidFill>
                  <a:srgbClr val="273239"/>
                </a:solidFill>
                <a:effectLst/>
                <a:latin typeface="urw-din"/>
              </a:rPr>
              <a:t>associated with it. </a:t>
            </a:r>
          </a:p>
          <a:p>
            <a:r>
              <a:rPr lang="en-US" b="0" i="0" dirty="0">
                <a:solidFill>
                  <a:srgbClr val="273239"/>
                </a:solidFill>
                <a:effectLst/>
                <a:latin typeface="urw-din"/>
              </a:rPr>
              <a:t>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endParaRPr lang="en-IN" dirty="0"/>
          </a:p>
        </p:txBody>
      </p:sp>
    </p:spTree>
    <p:extLst>
      <p:ext uri="{BB962C8B-B14F-4D97-AF65-F5344CB8AC3E}">
        <p14:creationId xmlns:p14="http://schemas.microsoft.com/office/powerpoint/2010/main" val="828308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normAutofit/>
          </a:bodyPr>
          <a:lstStyle/>
          <a:p>
            <a:pPr algn="l"/>
            <a:r>
              <a:rPr lang="en-US" sz="2400" b="0" i="0" dirty="0">
                <a:solidFill>
                  <a:srgbClr val="000000"/>
                </a:solidFill>
                <a:effectLst/>
                <a:latin typeface="Verdana" panose="020B0604030504040204" pitchFamily="34" charset="0"/>
              </a:rPr>
              <a:t>Arrow functions were introduced in ES6.</a:t>
            </a:r>
          </a:p>
          <a:p>
            <a:pPr algn="l"/>
            <a:r>
              <a:rPr lang="en-US" sz="2400" b="0" i="0" dirty="0">
                <a:solidFill>
                  <a:srgbClr val="000000"/>
                </a:solidFill>
                <a:effectLst/>
                <a:latin typeface="Verdana" panose="020B0604030504040204" pitchFamily="34" charset="0"/>
              </a:rPr>
              <a:t>Arrow functions allow us to write </a:t>
            </a:r>
            <a:r>
              <a:rPr lang="en-US" sz="2400" b="1" i="0" dirty="0">
                <a:solidFill>
                  <a:srgbClr val="000000"/>
                </a:solidFill>
                <a:effectLst/>
                <a:latin typeface="Verdana" panose="020B0604030504040204" pitchFamily="34" charset="0"/>
              </a:rPr>
              <a:t>shorter function syntax</a:t>
            </a:r>
            <a:r>
              <a:rPr lang="en-US" sz="2400" b="0" i="0" dirty="0">
                <a:solidFill>
                  <a:srgbClr val="000000"/>
                </a:solidFill>
                <a:effectLst/>
                <a:latin typeface="Verdana" panose="020B0604030504040204" pitchFamily="34" charset="0"/>
              </a:rPr>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69280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578490512"/>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a:effectLst/>
                        </a:rPr>
                        <a:t>Named Functions</a:t>
                      </a:r>
                      <a:endParaRPr lang="en-IN" sz="1400" b="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a:t>
                      </a:r>
                      <a:r>
                        <a:rPr lang="en-US" sz="1400" b="1" dirty="0">
                          <a:effectLst/>
                        </a:rPr>
                        <a:t>without a name or identifier </a:t>
                      </a:r>
                      <a:r>
                        <a:rPr lang="en-US" sz="1400" b="0" dirty="0">
                          <a:effectLst/>
                        </a:rPr>
                        <a:t>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a:t>
                      </a:r>
                      <a:r>
                        <a:rPr lang="en-US" sz="1400" b="1" dirty="0">
                          <a:effectLst/>
                        </a:rPr>
                        <a:t>having a name or identifier </a:t>
                      </a:r>
                      <a:r>
                        <a:rPr lang="en-US" sz="1400" b="0" dirty="0">
                          <a:effectLst/>
                        </a:rPr>
                        <a:t>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a:t>
                      </a:r>
                      <a:r>
                        <a:rPr lang="en-US" sz="1400" b="1" dirty="0">
                          <a:effectLst/>
                        </a:rPr>
                        <a:t>never hoisted </a:t>
                      </a:r>
                      <a:r>
                        <a:rPr lang="en-US" sz="1400" b="0" dirty="0">
                          <a:effectLst/>
                        </a:rPr>
                        <a:t>(loaded into memory at compilation).</a:t>
                      </a:r>
                    </a:p>
                  </a:txBody>
                  <a:tcPr marL="59430" marR="59430" marT="83202" marB="83202" anchor="ctr"/>
                </a:tc>
                <a:tc>
                  <a:txBody>
                    <a:bodyPr/>
                    <a:lstStyle/>
                    <a:p>
                      <a:pPr algn="l" fontAlgn="base"/>
                      <a:r>
                        <a:rPr lang="en-US" sz="1400" b="0" dirty="0">
                          <a:effectLst/>
                        </a:rPr>
                        <a:t>Named functions are </a:t>
                      </a:r>
                      <a:r>
                        <a:rPr lang="en-US" sz="1400" b="1" dirty="0">
                          <a:effectLst/>
                        </a:rPr>
                        <a:t>hoisted</a:t>
                      </a:r>
                      <a:r>
                        <a:rPr lang="en-US" sz="1400" b="0" dirty="0">
                          <a:effectLst/>
                        </a:rPr>
                        <a:t>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a:t>
                      </a:r>
                      <a:r>
                        <a:rPr lang="en-US" sz="1400" b="1" dirty="0">
                          <a:effectLst/>
                        </a:rPr>
                        <a:t>can only call it after the declaration line</a:t>
                      </a:r>
                      <a:r>
                        <a:rPr lang="en-US" sz="1400" b="0" dirty="0">
                          <a:effectLst/>
                        </a:rPr>
                        <a:t>.</a:t>
                      </a:r>
                    </a:p>
                  </a:txBody>
                  <a:tcPr marL="59430" marR="59430" marT="83202" marB="83202" anchor="ctr"/>
                </a:tc>
                <a:tc>
                  <a:txBody>
                    <a:bodyPr/>
                    <a:lstStyle/>
                    <a:p>
                      <a:pPr algn="l" fontAlgn="base"/>
                      <a:r>
                        <a:rPr lang="en-US" sz="1400" b="0" dirty="0">
                          <a:effectLst/>
                        </a:rPr>
                        <a:t>A name function can be </a:t>
                      </a:r>
                      <a:r>
                        <a:rPr lang="en-US" sz="1400" b="1" dirty="0">
                          <a:effectLst/>
                        </a:rPr>
                        <a:t>invoked before declaration</a:t>
                      </a:r>
                      <a:r>
                        <a:rPr lang="en-US" sz="1400" b="0" dirty="0">
                          <a:effectLst/>
                        </a:rPr>
                        <a:t>.</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normAutofit/>
          </a:bodyPr>
          <a:lstStyle/>
          <a:p>
            <a:r>
              <a:rPr lang="en-IN" sz="3200"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a:bodyPr>
          <a:lstStyle/>
          <a:p>
            <a:r>
              <a:rPr lang="en-US" sz="2400" b="0" i="0" dirty="0">
                <a:solidFill>
                  <a:srgbClr val="000000"/>
                </a:solidFill>
                <a:effectLst/>
                <a:latin typeface="Nunito" panose="020B0604020202020204" pitchFamily="2" charset="0"/>
              </a:rPr>
              <a:t>JavaScript 1.2 introduces the concept of </a:t>
            </a:r>
            <a:r>
              <a:rPr lang="en-US" sz="2400" b="1" i="0" dirty="0">
                <a:solidFill>
                  <a:srgbClr val="000000"/>
                </a:solidFill>
                <a:effectLst/>
                <a:latin typeface="Nunito" panose="020B0604020202020204" pitchFamily="2" charset="0"/>
              </a:rPr>
              <a:t>function literals</a:t>
            </a:r>
            <a:r>
              <a:rPr lang="en-US" sz="2400" b="0" i="0" dirty="0">
                <a:solidFill>
                  <a:srgbClr val="000000"/>
                </a:solidFill>
                <a:effectLst/>
                <a:latin typeface="Nunito" panose="020B0604020202020204" pitchFamily="2" charset="0"/>
              </a:rPr>
              <a:t> which is another new way of defining functions. </a:t>
            </a:r>
          </a:p>
          <a:p>
            <a:r>
              <a:rPr lang="en-US" sz="2400" b="0" i="0" dirty="0">
                <a:solidFill>
                  <a:srgbClr val="000000"/>
                </a:solidFill>
                <a:effectLst/>
                <a:latin typeface="Nunito" panose="020B0604020202020204" pitchFamily="2" charset="0"/>
              </a:rPr>
              <a:t>A function literal is an </a:t>
            </a:r>
            <a:r>
              <a:rPr lang="en-US" sz="2400" b="1" i="0" dirty="0">
                <a:solidFill>
                  <a:srgbClr val="000000"/>
                </a:solidFill>
                <a:effectLst/>
                <a:latin typeface="Nunito" panose="020B0604020202020204" pitchFamily="2" charset="0"/>
              </a:rPr>
              <a:t>expression</a:t>
            </a:r>
            <a:r>
              <a:rPr lang="en-US" sz="2400" b="0" i="0" dirty="0">
                <a:solidFill>
                  <a:srgbClr val="000000"/>
                </a:solidFill>
                <a:effectLst/>
                <a:latin typeface="Nunito" panose="020B0604020202020204" pitchFamily="2" charset="0"/>
              </a:rPr>
              <a:t> that defines an </a:t>
            </a:r>
            <a:r>
              <a:rPr lang="en-US" sz="2400" b="1" i="0" dirty="0">
                <a:solidFill>
                  <a:srgbClr val="000000"/>
                </a:solidFill>
                <a:effectLst/>
                <a:latin typeface="Nunito" panose="020B0604020202020204" pitchFamily="2" charset="0"/>
              </a:rPr>
              <a:t>unnamed function</a:t>
            </a:r>
            <a:r>
              <a:rPr lang="en-US" sz="2400" b="0" i="0" dirty="0">
                <a:solidFill>
                  <a:srgbClr val="000000"/>
                </a:solidFill>
                <a:effectLst/>
                <a:latin typeface="Nunito" panose="020B0604020202020204" pitchFamily="2" charset="0"/>
              </a:rPr>
              <a:t>.</a:t>
            </a:r>
          </a:p>
          <a:p>
            <a:pPr marL="0" indent="0">
              <a:buNone/>
            </a:pPr>
            <a:endParaRPr lang="en-US" sz="2400"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1852463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t>
            </a:r>
            <a:r>
              <a:rPr lang="en-US" b="1" i="0" dirty="0">
                <a:solidFill>
                  <a:srgbClr val="202124"/>
                </a:solidFill>
                <a:effectLst/>
                <a:latin typeface="arial" panose="020B0604020202020204" pitchFamily="34" charset="0"/>
              </a:rPr>
              <a:t>all the same thing.</a:t>
            </a:r>
            <a:endParaRPr lang="en-IN" b="1" dirty="0"/>
          </a:p>
        </p:txBody>
      </p:sp>
    </p:spTree>
    <p:extLst>
      <p:ext uri="{BB962C8B-B14F-4D97-AF65-F5344CB8AC3E}">
        <p14:creationId xmlns:p14="http://schemas.microsoft.com/office/powerpoint/2010/main" val="131724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17102875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400" i="0" dirty="0">
                <a:effectLst/>
                <a:latin typeface="arial" panose="020B0604020202020204" pitchFamily="34" charset="0"/>
              </a:rPr>
              <a:t>Arrow functions are more (and less) than just a </a:t>
            </a:r>
            <a:r>
              <a:rPr lang="en-US" sz="2400" b="1" i="0" dirty="0">
                <a:effectLst/>
                <a:latin typeface="arial" panose="020B0604020202020204" pitchFamily="34" charset="0"/>
              </a:rPr>
              <a:t>shorthand to anonymous functions</a:t>
            </a:r>
            <a:r>
              <a:rPr lang="en-US" sz="2400" b="1" dirty="0">
                <a:latin typeface="arial" panose="020B0604020202020204" pitchFamily="34" charset="0"/>
              </a:rPr>
              <a:t>.</a:t>
            </a:r>
            <a:endParaRPr lang="en-US" sz="2400" i="0" dirty="0">
              <a:effectLst/>
              <a:latin typeface="arial" panose="020B0604020202020204" pitchFamily="34" charset="0"/>
            </a:endParaRPr>
          </a:p>
          <a:p>
            <a:r>
              <a:rPr lang="en-US" sz="2400" i="0" dirty="0">
                <a:effectLst/>
                <a:latin typeface="arial" panose="020B0604020202020204" pitchFamily="34" charset="0"/>
              </a:rPr>
              <a:t>An arrow function can be defined in a line, while in the anonymous function we need more than 3 lines for the execution of one statement.</a:t>
            </a:r>
            <a:endParaRPr lang="en-IN" sz="2400" dirty="0"/>
          </a:p>
        </p:txBody>
      </p:sp>
    </p:spTree>
    <p:extLst>
      <p:ext uri="{BB962C8B-B14F-4D97-AF65-F5344CB8AC3E}">
        <p14:creationId xmlns:p14="http://schemas.microsoft.com/office/powerpoint/2010/main" val="38518053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endParaRPr lang="en-US" b="0" i="0" u="sng"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JavaScript engine uses scopes to find out the exact location or accessibility of variables and that process is known as Scope Chain</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a:xfrm>
            <a:off x="458694" y="1949450"/>
            <a:ext cx="11274612" cy="4624070"/>
          </a:xfrm>
        </p:spPr>
        <p:txBody>
          <a:bodyPr>
            <a:noAutofit/>
          </a:bodyPr>
          <a:lstStyle/>
          <a:p>
            <a:r>
              <a:rPr lang="en-US" sz="1600" b="0" i="0" dirty="0">
                <a:solidFill>
                  <a:srgbClr val="273239"/>
                </a:solidFill>
                <a:effectLst/>
                <a:latin typeface="urw-din"/>
              </a:rPr>
              <a:t>Now, when </a:t>
            </a:r>
            <a:r>
              <a:rPr lang="en-US" sz="1600" b="1" i="0" dirty="0">
                <a:solidFill>
                  <a:srgbClr val="273239"/>
                </a:solidFill>
                <a:effectLst/>
                <a:latin typeface="urw-din"/>
              </a:rPr>
              <a:t>a variable is declared in a certain scope having the same name </a:t>
            </a:r>
            <a:r>
              <a:rPr lang="en-US" sz="1600" b="0" i="0" dirty="0">
                <a:solidFill>
                  <a:srgbClr val="273239"/>
                </a:solidFill>
                <a:effectLst/>
                <a:latin typeface="urw-din"/>
              </a:rPr>
              <a:t>defined on its outer scope and when we call the variable from the inner scope, the value assigned to the variable in the inner scope is the value that will be stored in the variable in the memory space. This is known as </a:t>
            </a:r>
            <a:r>
              <a:rPr lang="en-US" sz="1600" b="1" i="0" dirty="0">
                <a:solidFill>
                  <a:srgbClr val="273239"/>
                </a:solidFill>
                <a:effectLst/>
                <a:latin typeface="urw-din"/>
              </a:rPr>
              <a:t>Shadowing or Variable Shadowing</a:t>
            </a:r>
            <a:r>
              <a:rPr lang="en-IN" sz="1600" b="1" i="0" dirty="0">
                <a:solidFill>
                  <a:srgbClr val="273239"/>
                </a:solidFill>
                <a:effectLst/>
                <a:latin typeface="urw-din"/>
              </a:rPr>
              <a:t>.</a:t>
            </a:r>
          </a:p>
          <a:p>
            <a:r>
              <a:rPr lang="en-IN" sz="1600" i="0" dirty="0">
                <a:solidFill>
                  <a:srgbClr val="273239"/>
                </a:solidFill>
                <a:effectLst/>
                <a:latin typeface="urw-din"/>
              </a:rPr>
              <a:t>Example:-</a:t>
            </a:r>
          </a:p>
          <a:p>
            <a:pPr marL="457200" lvl="1" indent="0">
              <a:spcBef>
                <a:spcPts val="0"/>
              </a:spcBef>
              <a:buNone/>
            </a:pPr>
            <a:r>
              <a:rPr lang="en-US" sz="1600" i="0" dirty="0">
                <a:solidFill>
                  <a:srgbClr val="273239"/>
                </a:solidFill>
                <a:effectLst/>
                <a:latin typeface="urw-din"/>
              </a:rPr>
              <a:t>function </a:t>
            </a:r>
            <a:r>
              <a:rPr lang="en-US" sz="1600" i="0" dirty="0" err="1">
                <a:solidFill>
                  <a:srgbClr val="273239"/>
                </a:solidFill>
                <a:effectLst/>
                <a:latin typeface="urw-din"/>
              </a:rPr>
              <a:t>func</a:t>
            </a: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var a = 'Geeks';</a:t>
            </a:r>
          </a:p>
          <a:p>
            <a:pPr marL="457200" lvl="1" indent="0">
              <a:spcBef>
                <a:spcPts val="0"/>
              </a:spcBef>
              <a:buNone/>
            </a:pPr>
            <a:r>
              <a:rPr lang="en-US" sz="1600" i="0" dirty="0">
                <a:solidFill>
                  <a:srgbClr val="273239"/>
                </a:solidFill>
                <a:effectLst/>
                <a:latin typeface="urw-din"/>
              </a:rPr>
              <a:t>	let b = 'Geeks;</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if (true) {</a:t>
            </a:r>
          </a:p>
          <a:p>
            <a:pPr marL="457200" lvl="1" indent="0">
              <a:spcBef>
                <a:spcPts val="0"/>
              </a:spcBef>
              <a:buNone/>
            </a:pPr>
            <a:r>
              <a:rPr lang="en-US" sz="1600" i="0" dirty="0">
                <a:solidFill>
                  <a:srgbClr val="273239"/>
                </a:solidFill>
                <a:effectLst/>
                <a:latin typeface="urw-din"/>
              </a:rPr>
              <a:t>		let a = '</a:t>
            </a:r>
            <a:r>
              <a:rPr lang="en-US" sz="1600" i="0" dirty="0" err="1">
                <a:solidFill>
                  <a:srgbClr val="273239"/>
                </a:solidFill>
                <a:effectLst/>
                <a:latin typeface="urw-din"/>
              </a:rPr>
              <a:t>GeeksforGeeks</a:t>
            </a:r>
            <a:r>
              <a:rPr lang="en-US" sz="1600" i="0" dirty="0">
                <a:solidFill>
                  <a:srgbClr val="273239"/>
                </a:solidFill>
                <a:effectLst/>
                <a:latin typeface="urw-din"/>
              </a:rPr>
              <a:t>'; // Legal Shadowing</a:t>
            </a:r>
          </a:p>
          <a:p>
            <a:pPr marL="457200" lvl="1" indent="0">
              <a:spcBef>
                <a:spcPts val="0"/>
              </a:spcBef>
              <a:buNone/>
            </a:pPr>
            <a:r>
              <a:rPr lang="en-US" sz="1600" i="0" dirty="0">
                <a:solidFill>
                  <a:srgbClr val="273239"/>
                </a:solidFill>
                <a:effectLst/>
                <a:latin typeface="urw-din"/>
              </a:rPr>
              <a:t>		var b = 'Geeks'; // Illegal Shadowing</a:t>
            </a:r>
          </a:p>
          <a:p>
            <a:pPr marL="457200" lvl="1" indent="0">
              <a:spcBef>
                <a:spcPts val="0"/>
              </a:spcBef>
              <a:buNone/>
            </a:pPr>
            <a:r>
              <a:rPr lang="en-US" sz="1600" i="0" dirty="0">
                <a:solidFill>
                  <a:srgbClr val="273239"/>
                </a:solidFill>
                <a:effectLst/>
                <a:latin typeface="urw-din"/>
              </a:rPr>
              <a:t>		console.log(a); // It will print '</a:t>
            </a:r>
            <a:r>
              <a:rPr lang="en-US" sz="1600" i="0" dirty="0" err="1">
                <a:solidFill>
                  <a:srgbClr val="273239"/>
                </a:solidFill>
                <a:effectLst/>
                <a:latin typeface="urw-din"/>
              </a:rPr>
              <a:t>GeeksforGeeks</a:t>
            </a:r>
            <a:r>
              <a:rPr lang="en-US" sz="1600" i="0" dirty="0">
                <a:solidFill>
                  <a:srgbClr val="273239"/>
                </a:solidFill>
                <a:effectLst/>
                <a:latin typeface="urw-din"/>
              </a:rPr>
              <a:t>'</a:t>
            </a:r>
          </a:p>
          <a:p>
            <a:pPr marL="457200" lvl="1" indent="0">
              <a:spcBef>
                <a:spcPts val="0"/>
              </a:spcBef>
              <a:buNone/>
            </a:pPr>
            <a:r>
              <a:rPr lang="en-US" sz="1600" i="0" dirty="0">
                <a:solidFill>
                  <a:srgbClr val="273239"/>
                </a:solidFill>
                <a:effectLst/>
                <a:latin typeface="urw-din"/>
              </a:rPr>
              <a:t>		console.log(b); // It will print error</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a:t>
            </a:r>
          </a:p>
          <a:p>
            <a:pPr marL="457200" lvl="1" indent="0">
              <a:spcBef>
                <a:spcPts val="0"/>
              </a:spcBef>
              <a:buNone/>
            </a:pPr>
            <a:r>
              <a:rPr lang="en-US" sz="1600" i="0" dirty="0" err="1">
                <a:solidFill>
                  <a:srgbClr val="273239"/>
                </a:solidFill>
                <a:effectLst/>
                <a:latin typeface="urw-din"/>
              </a:rPr>
              <a:t>func</a:t>
            </a:r>
            <a:r>
              <a:rPr lang="en-US" sz="1600"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Temporal Dead Zone is </a:t>
            </a:r>
            <a:r>
              <a:rPr lang="en-US" sz="2400" b="1" i="0" dirty="0">
                <a:solidFill>
                  <a:srgbClr val="202124"/>
                </a:solidFill>
                <a:effectLst/>
                <a:latin typeface="arial" panose="020B0604020202020204" pitchFamily="34" charset="0"/>
              </a:rPr>
              <a:t>the period of time during which the let and const declarations cannot be accessed</a:t>
            </a:r>
            <a:r>
              <a:rPr lang="en-US" sz="2400" b="0" i="0" dirty="0">
                <a:solidFill>
                  <a:srgbClr val="202124"/>
                </a:solidFill>
                <a:effectLst/>
                <a:latin typeface="arial" panose="020B0604020202020204" pitchFamily="34" charset="0"/>
              </a:rPr>
              <a:t>.</a:t>
            </a:r>
            <a:endParaRPr lang="en-US" sz="2400" dirty="0">
              <a:solidFill>
                <a:srgbClr val="202124"/>
              </a:solidFill>
              <a:latin typeface="arial" panose="020B0604020202020204" pitchFamily="34" charset="0"/>
            </a:endParaRPr>
          </a:p>
          <a:p>
            <a:r>
              <a:rPr lang="en-US" sz="2400" b="1" i="0" dirty="0">
                <a:solidFill>
                  <a:srgbClr val="202124"/>
                </a:solidFill>
                <a:effectLst/>
                <a:latin typeface="arial" panose="020B0604020202020204" pitchFamily="34" charset="0"/>
              </a:rPr>
              <a:t>Temporal Dead Zone starts when the code execution enters the block which contains the let or const declaration</a:t>
            </a:r>
            <a:r>
              <a:rPr lang="en-US" sz="2400" b="0" i="0" dirty="0">
                <a:solidFill>
                  <a:srgbClr val="202124"/>
                </a:solidFill>
                <a:effectLst/>
                <a:latin typeface="arial" panose="020B0604020202020204" pitchFamily="34" charset="0"/>
              </a:rPr>
              <a:t> and continues until the declaration has executed.</a:t>
            </a:r>
          </a:p>
          <a:p>
            <a:endParaRPr lang="en-IN" sz="2400" dirty="0"/>
          </a:p>
        </p:txBody>
      </p:sp>
    </p:spTree>
    <p:extLst>
      <p:ext uri="{BB962C8B-B14F-4D97-AF65-F5344CB8AC3E}">
        <p14:creationId xmlns:p14="http://schemas.microsoft.com/office/powerpoint/2010/main" val="42430072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706712"/>
            <a:ext cx="11717256"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Temporal Dead Zone is a behavior in JavaScript that </a:t>
            </a:r>
            <a:r>
              <a:rPr kumimoji="0" lang="en-US" altLang="en-US" sz="2400" b="1" i="0" u="none" strike="noStrike" cap="none" normalizeH="0" baseline="0" dirty="0">
                <a:ln>
                  <a:noFill/>
                </a:ln>
                <a:solidFill>
                  <a:srgbClr val="24292F"/>
                </a:solidFill>
                <a:effectLst/>
                <a:latin typeface="-apple-system"/>
              </a:rPr>
              <a:t>occurs when declaring a variable with the let and const keywords</a:t>
            </a:r>
            <a:r>
              <a:rPr kumimoji="0" lang="en-US" altLang="en-US" sz="2400" b="0" i="0" u="none" strike="noStrike" cap="none" normalizeH="0" baseline="0" dirty="0">
                <a:ln>
                  <a:noFill/>
                </a:ln>
                <a:solidFill>
                  <a:srgbClr val="24292F"/>
                </a:solidFill>
                <a:effectLst/>
                <a:latin typeface="-apple-system"/>
              </a:rPr>
              <a:t>, but not with var.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In ECMAScript 6, accessing a </a:t>
            </a:r>
            <a:r>
              <a:rPr kumimoji="0" lang="en-US" altLang="en-US" sz="2400" b="0" i="0" u="none" strike="noStrike" cap="none" normalizeH="0" baseline="0" dirty="0">
                <a:ln>
                  <a:noFill/>
                </a:ln>
                <a:solidFill>
                  <a:srgbClr val="24292F"/>
                </a:solidFill>
                <a:effectLst/>
                <a:latin typeface="ui-monospace"/>
              </a:rPr>
              <a:t>let</a:t>
            </a:r>
            <a:r>
              <a:rPr kumimoji="0" lang="en-US" altLang="en-US" sz="2400" b="0" i="0" u="none" strike="noStrike" cap="none" normalizeH="0" baseline="0" dirty="0">
                <a:ln>
                  <a:noFill/>
                </a:ln>
                <a:solidFill>
                  <a:srgbClr val="24292F"/>
                </a:solidFill>
                <a:effectLst/>
                <a:latin typeface="-apple-system"/>
              </a:rPr>
              <a:t> or </a:t>
            </a:r>
            <a:r>
              <a:rPr kumimoji="0" lang="en-US" altLang="en-US" sz="2400" b="0" i="0" u="none" strike="noStrike" cap="none" normalizeH="0" baseline="0" dirty="0">
                <a:ln>
                  <a:noFill/>
                </a:ln>
                <a:solidFill>
                  <a:srgbClr val="24292F"/>
                </a:solidFill>
                <a:effectLst/>
                <a:latin typeface="ui-monospace"/>
              </a:rPr>
              <a:t>const</a:t>
            </a:r>
            <a:r>
              <a:rPr kumimoji="0" lang="en-US" altLang="en-US" sz="2400" b="0" i="0" u="none" strike="noStrike" cap="none" normalizeH="0" baseline="0" dirty="0">
                <a:ln>
                  <a:noFill/>
                </a:ln>
                <a:solidFill>
                  <a:srgbClr val="24292F"/>
                </a:solidFill>
                <a:effectLst/>
                <a:latin typeface="-apple-system"/>
              </a:rPr>
              <a:t> variable before its declaration (within its scope) causes a </a:t>
            </a:r>
            <a:r>
              <a:rPr kumimoji="0" lang="en-US" altLang="en-US" sz="2400" b="0" i="0" u="none" strike="noStrike" cap="none" normalizeH="0" baseline="0" dirty="0" err="1">
                <a:ln>
                  <a:noFill/>
                </a:ln>
                <a:solidFill>
                  <a:srgbClr val="24292F"/>
                </a:solidFill>
                <a:effectLst/>
                <a:latin typeface="-apple-system"/>
              </a:rPr>
              <a:t>ReferenceError</a:t>
            </a:r>
            <a:r>
              <a:rPr kumimoji="0" lang="en-US" altLang="en-US" sz="2400" b="0" i="0" u="none" strike="noStrike" cap="none" normalizeH="0" baseline="0" dirty="0">
                <a:ln>
                  <a:noFill/>
                </a:ln>
                <a:solidFill>
                  <a:srgbClr val="24292F"/>
                </a:solidFill>
                <a:effectLst/>
                <a:latin typeface="-apple-system"/>
              </a:rPr>
              <a:t>.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function </a:t>
            </a:r>
            <a:r>
              <a:rPr kumimoji="0" lang="en-US" altLang="en-US" b="0" i="0" u="none" strike="noStrike" cap="none" normalizeH="0" baseline="0" dirty="0" err="1">
                <a:ln>
                  <a:noFill/>
                </a:ln>
                <a:solidFill>
                  <a:schemeClr val="tx1"/>
                </a:solidFill>
                <a:effectLst/>
                <a:latin typeface="Arial" panose="020B0604020202020204" pitchFamily="34" charset="0"/>
              </a:rPr>
              <a:t>somemethod</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console.log(counter2); // </a:t>
            </a:r>
            <a:r>
              <a:rPr kumimoji="0" lang="en-US" altLang="en-US" b="0" i="0" u="none" strike="noStrike" cap="none" normalizeH="0" baseline="0" dirty="0" err="1">
                <a:ln>
                  <a:noFill/>
                </a:ln>
                <a:solidFill>
                  <a:schemeClr val="tx1"/>
                </a:solidFill>
                <a:effectLst/>
                <a:latin typeface="Arial" panose="020B0604020202020204" pitchFamily="34" charset="0"/>
              </a:rPr>
              <a:t>ReferenceError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a:t>
            </a:r>
            <a:r>
              <a:rPr kumimoji="0" lang="en-US" altLang="en-US" sz="2800" b="1" i="0" u="none" strike="noStrike" cap="none" normalizeH="0" baseline="0" dirty="0">
                <a:ln>
                  <a:noFill/>
                </a:ln>
                <a:solidFill>
                  <a:srgbClr val="24292F"/>
                </a:solidFill>
                <a:effectLst/>
                <a:latin typeface="-apple-system"/>
              </a:rPr>
              <a:t>text-based data format </a:t>
            </a:r>
            <a:r>
              <a:rPr kumimoji="0" lang="en-US" altLang="en-US" sz="2800" b="0" i="0" u="none" strike="noStrike" cap="none" normalizeH="0" baseline="0" dirty="0">
                <a:ln>
                  <a:noFill/>
                </a:ln>
                <a:solidFill>
                  <a:srgbClr val="24292F"/>
                </a:solidFill>
                <a:effectLst/>
                <a:latin typeface="-apple-system"/>
              </a:rPr>
              <a:t>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a:t>
            </a:r>
            <a:r>
              <a:rPr kumimoji="0" lang="en-US" altLang="en-US" sz="2800" i="1" u="sng" strike="noStrike" cap="none" normalizeH="0" baseline="0" dirty="0">
                <a:ln>
                  <a:noFill/>
                </a:ln>
                <a:solidFill>
                  <a:srgbClr val="24292F"/>
                </a:solidFill>
                <a:effectLst/>
                <a:latin typeface="-apple-system"/>
              </a:rPr>
              <a:t>converting a native object to a string </a:t>
            </a:r>
            <a:r>
              <a:rPr kumimoji="0" lang="en-US" altLang="en-US" sz="2800" b="0" i="0" u="none" strike="noStrike" cap="none" normalizeH="0" baseline="0" dirty="0">
                <a:ln>
                  <a:noFill/>
                </a:ln>
                <a:solidFill>
                  <a:srgbClr val="24292F"/>
                </a:solidFill>
                <a:effectLst/>
                <a:latin typeface="-apple-system"/>
              </a:rPr>
              <a:t>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615440"/>
            <a:ext cx="11274612" cy="5120640"/>
          </a:xfrm>
        </p:spPr>
        <p:txBody>
          <a:bodyPr>
            <a:noAutofit/>
          </a:bodyPr>
          <a:lstStyle/>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lice() :-</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returns selected elements in an array, as a new array.</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selects from a given start, up to a (not inclusive) given end.</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does not change the original array</a:t>
            </a:r>
          </a:p>
          <a:p>
            <a:pPr marL="457200" lvl="1" indent="0">
              <a:buNone/>
            </a:pPr>
            <a:r>
              <a:rPr lang="en-IN" sz="1600" b="0" i="1" dirty="0">
                <a:solidFill>
                  <a:srgbClr val="000000"/>
                </a:solidFill>
                <a:effectLst/>
                <a:latin typeface="Consolas" panose="020B0609020204030204" pitchFamily="49" charset="0"/>
              </a:rPr>
              <a:t>Syntax:- </a:t>
            </a:r>
            <a:r>
              <a:rPr lang="en-IN" sz="1600" b="0" i="1" dirty="0" err="1">
                <a:solidFill>
                  <a:srgbClr val="000000"/>
                </a:solidFill>
                <a:effectLst/>
                <a:latin typeface="Consolas" panose="020B0609020204030204" pitchFamily="49" charset="0"/>
              </a:rPr>
              <a:t>array</a:t>
            </a:r>
            <a:r>
              <a:rPr lang="en-IN" sz="1600" b="0" i="0" dirty="0" err="1">
                <a:solidFill>
                  <a:srgbClr val="000000"/>
                </a:solidFill>
                <a:effectLst/>
                <a:latin typeface="Consolas" panose="020B0609020204030204" pitchFamily="49" charset="0"/>
              </a:rPr>
              <a:t>.slice</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start</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 end</a:t>
            </a:r>
            <a:r>
              <a:rPr lang="en-IN" sz="1600" b="0" i="0" dirty="0">
                <a:solidFill>
                  <a:srgbClr val="000000"/>
                </a:solidFill>
                <a:effectLst/>
                <a:latin typeface="Consolas" panose="020B0609020204030204" pitchFamily="49"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fruits = [</a:t>
            </a:r>
            <a:r>
              <a:rPr lang="fr-FR" sz="1600" b="0" i="0" dirty="0">
                <a:solidFill>
                  <a:srgbClr val="A52A2A"/>
                </a:solidFill>
                <a:effectLst/>
                <a:latin typeface="Consolas" panose="020B0609020204030204" pitchFamily="49" charset="0"/>
              </a:rPr>
              <a:t>"Banana"</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"Orange"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"Lemon"</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"Apple"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"Mango"</a:t>
            </a:r>
            <a:r>
              <a:rPr lang="fr-FR" sz="1600" b="0" i="0" dirty="0">
                <a:solidFill>
                  <a:srgbClr val="000000"/>
                </a:solidFill>
                <a:effectLst/>
                <a:latin typeface="Consolas" panose="020B0609020204030204" pitchFamily="49" charset="0"/>
              </a:rPr>
              <a:t>];</a:t>
            </a:r>
            <a:br>
              <a:rPr lang="fr-FR" sz="1600" dirty="0"/>
            </a:b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citrus = </a:t>
            </a:r>
            <a:r>
              <a:rPr lang="fr-FR" sz="1600" b="0" i="0" dirty="0" err="1">
                <a:solidFill>
                  <a:srgbClr val="000000"/>
                </a:solidFill>
                <a:effectLst/>
                <a:latin typeface="Consolas" panose="020B0609020204030204" pitchFamily="49" charset="0"/>
              </a:rPr>
              <a:t>fruits.slice</a:t>
            </a:r>
            <a:r>
              <a:rPr lang="fr-FR" sz="1600" b="0" i="0" dirty="0">
                <a:solidFill>
                  <a:srgbClr val="000000"/>
                </a:solidFill>
                <a:effectLst/>
                <a:latin typeface="Consolas" panose="020B0609020204030204" pitchFamily="49" charset="0"/>
              </a:rPr>
              <a:t>(</a:t>
            </a:r>
            <a:r>
              <a:rPr lang="fr-FR" sz="1600" b="0" i="0" dirty="0">
                <a:solidFill>
                  <a:srgbClr val="FF0000"/>
                </a:solidFill>
                <a:effectLst/>
                <a:latin typeface="Consolas" panose="020B0609020204030204" pitchFamily="49" charset="0"/>
              </a:rPr>
              <a:t>1</a:t>
            </a:r>
            <a:r>
              <a:rPr lang="fr-FR" sz="1600" b="0" i="0" dirty="0">
                <a:solidFill>
                  <a:srgbClr val="000000"/>
                </a:solidFill>
                <a:effectLst/>
                <a:latin typeface="Consolas" panose="020B0609020204030204" pitchFamily="49" charset="0"/>
              </a:rPr>
              <a:t>, </a:t>
            </a:r>
            <a:r>
              <a:rPr lang="fr-FR" sz="1600" b="0" i="0" dirty="0">
                <a:solidFill>
                  <a:srgbClr val="FF0000"/>
                </a:solidFill>
                <a:effectLst/>
                <a:latin typeface="Consolas" panose="020B0609020204030204" pitchFamily="49" charset="0"/>
              </a:rPr>
              <a:t>3</a:t>
            </a:r>
            <a:r>
              <a:rPr lang="fr-FR"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plice():-</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adds and/or removes array elements.</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overwrites the original array.</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Syntax</a:t>
            </a:r>
            <a:r>
              <a:rPr lang="en-IN" sz="1600" i="0" dirty="0">
                <a:solidFill>
                  <a:srgbClr val="24292F"/>
                </a:solidFill>
                <a:effectLst/>
                <a:latin typeface="Calibri" panose="020F0502020204030204" pitchFamily="34" charset="0"/>
                <a:cs typeface="Calibri" panose="020F0502020204030204" pitchFamily="34" charset="0"/>
              </a:rPr>
              <a:t>:- </a:t>
            </a:r>
            <a:r>
              <a:rPr lang="en-US" sz="1600" i="0" dirty="0" err="1">
                <a:solidFill>
                  <a:srgbClr val="24292F"/>
                </a:solidFill>
                <a:effectLst/>
                <a:latin typeface="Calibri" panose="020F0502020204030204" pitchFamily="34" charset="0"/>
                <a:cs typeface="Calibri" panose="020F0502020204030204" pitchFamily="34" charset="0"/>
              </a:rPr>
              <a:t>array.splice</a:t>
            </a:r>
            <a:r>
              <a:rPr lang="en-US" sz="1600" i="0" dirty="0">
                <a:solidFill>
                  <a:srgbClr val="24292F"/>
                </a:solidFill>
                <a:effectLst/>
                <a:latin typeface="Calibri" panose="020F0502020204030204" pitchFamily="34" charset="0"/>
                <a:cs typeface="Calibri" panose="020F0502020204030204" pitchFamily="34" charset="0"/>
              </a:rPr>
              <a:t>(index, </a:t>
            </a:r>
            <a:r>
              <a:rPr lang="en-US" sz="1600" i="0" dirty="0" err="1">
                <a:solidFill>
                  <a:srgbClr val="24292F"/>
                </a:solidFill>
                <a:effectLst/>
                <a:latin typeface="Calibri" panose="020F0502020204030204" pitchFamily="34" charset="0"/>
                <a:cs typeface="Calibri" panose="020F0502020204030204" pitchFamily="34" charset="0"/>
              </a:rPr>
              <a:t>howmany</a:t>
            </a:r>
            <a:r>
              <a:rPr lang="en-US" sz="1600" i="0" dirty="0">
                <a:solidFill>
                  <a:srgbClr val="24292F"/>
                </a:solidFill>
                <a:effectLst/>
                <a:latin typeface="Calibri" panose="020F0502020204030204" pitchFamily="34" charset="0"/>
                <a:cs typeface="Calibri" panose="020F0502020204030204" pitchFamily="34" charset="0"/>
              </a:rPr>
              <a:t>, item1, ....., </a:t>
            </a:r>
            <a:r>
              <a:rPr lang="en-US" sz="1600" i="0" dirty="0" err="1">
                <a:solidFill>
                  <a:srgbClr val="24292F"/>
                </a:solidFill>
                <a:effectLst/>
                <a:latin typeface="Calibri" panose="020F0502020204030204" pitchFamily="34" charset="0"/>
                <a:cs typeface="Calibri" panose="020F0502020204030204" pitchFamily="34" charset="0"/>
              </a:rPr>
              <a:t>itemX</a:t>
            </a:r>
            <a:r>
              <a:rPr lang="en-US" sz="1600" i="0" dirty="0">
                <a:solidFill>
                  <a:srgbClr val="24292F"/>
                </a:solidFill>
                <a:effectLst/>
                <a:latin typeface="Calibri" panose="020F0502020204030204" pitchFamily="34" charset="0"/>
                <a:cs typeface="Calibri" panose="020F0502020204030204" pitchFamily="34"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en-IN" sz="1600" b="0" i="0" dirty="0" err="1">
                <a:solidFill>
                  <a:srgbClr val="0000CD"/>
                </a:solidFill>
                <a:effectLst/>
                <a:latin typeface="Consolas" panose="020B0609020204030204" pitchFamily="49" charset="0"/>
              </a:rPr>
              <a:t>const</a:t>
            </a:r>
            <a:r>
              <a:rPr lang="en-IN" sz="1600" b="0" i="0" dirty="0">
                <a:solidFill>
                  <a:srgbClr val="000000"/>
                </a:solidFill>
                <a:effectLst/>
                <a:latin typeface="Consolas" panose="020B0609020204030204" pitchFamily="49" charset="0"/>
              </a:rPr>
              <a:t> fruits = [</a:t>
            </a:r>
            <a:r>
              <a:rPr lang="en-IN" sz="1600" b="0" i="0" dirty="0">
                <a:solidFill>
                  <a:srgbClr val="A52A2A"/>
                </a:solidFill>
                <a:effectLst/>
                <a:latin typeface="Consolas" panose="020B0609020204030204" pitchFamily="49" charset="0"/>
              </a:rPr>
              <a:t>"Banana"</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"Orange"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"Apple"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"Mango"</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fruits.splice</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"Lemon"</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"Kiwi"</a:t>
            </a:r>
            <a:r>
              <a:rPr lang="en-IN"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75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85030"/>
          </a:xfrm>
        </p:spPr>
        <p:txBody>
          <a:bodyPr>
            <a:noAutofit/>
          </a:bodyPr>
          <a:lstStyle/>
          <a:p>
            <a:r>
              <a:rPr lang="en-US" sz="1400" b="1" dirty="0" err="1">
                <a:effectLst/>
                <a:latin typeface="Calibri" panose="020F0502020204030204" pitchFamily="34" charset="0"/>
                <a:cs typeface="Calibri" panose="020F0502020204030204" pitchFamily="34" charset="0"/>
              </a:rPr>
              <a:t>toString</a:t>
            </a:r>
            <a:r>
              <a:rPr lang="en-US" sz="1400" b="1" dirty="0">
                <a:effectLst/>
                <a:latin typeface="Calibri" panose="020F0502020204030204" pitchFamily="34" charset="0"/>
                <a:cs typeface="Calibri" panose="020F0502020204030204" pitchFamily="34" charset="0"/>
              </a:rPr>
              <a:t>():-</a:t>
            </a:r>
            <a:endParaRPr lang="en-US" sz="1400" b="1" dirty="0">
              <a:latin typeface="Calibri" panose="020F0502020204030204" pitchFamily="34" charset="0"/>
              <a:cs typeface="Calibri" panose="020F0502020204030204" pitchFamily="34" charset="0"/>
            </a:endParaRP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returns a string with array values separated by commas.</a:t>
            </a: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does not change the original array.</a:t>
            </a:r>
            <a:r>
              <a:rPr lang="en-US" sz="1400" b="1" dirty="0">
                <a:latin typeface="Calibri" panose="020F0502020204030204" pitchFamily="34" charset="0"/>
                <a:cs typeface="Calibri" panose="020F0502020204030204" pitchFamily="34" charset="0"/>
              </a:rPr>
              <a:t>	</a:t>
            </a:r>
          </a:p>
          <a:p>
            <a:pPr marL="457200" lvl="1" indent="0">
              <a:buNone/>
            </a:pPr>
            <a:r>
              <a:rPr lang="en-US" sz="1400" b="1" dirty="0">
                <a:effectLst/>
                <a:latin typeface="Calibri" panose="020F0502020204030204" pitchFamily="34" charset="0"/>
                <a:cs typeface="Calibri" panose="020F0502020204030204" pitchFamily="34" charset="0"/>
              </a:rPr>
              <a:t>Example:- </a:t>
            </a:r>
          </a:p>
          <a:p>
            <a:pPr marL="457200" lvl="1" indent="0">
              <a:buNone/>
            </a:pPr>
            <a:r>
              <a:rPr lang="en-US" sz="1400" dirty="0">
                <a:solidFill>
                  <a:srgbClr val="0000CD"/>
                </a:solidFill>
                <a:latin typeface="Consolas" panose="020B0609020204030204" pitchFamily="49" charset="0"/>
              </a:rPr>
              <a:t>const</a:t>
            </a:r>
            <a:r>
              <a:rPr lang="en-US" sz="1400" b="1" dirty="0">
                <a:effectLst/>
                <a:latin typeface="Calibri" panose="020F0502020204030204" pitchFamily="34" charset="0"/>
                <a:cs typeface="Calibri" panose="020F0502020204030204" pitchFamily="34" charset="0"/>
              </a:rPr>
              <a:t> fruits = ["Banana", "Orange", "Apple", "Mango"];</a:t>
            </a:r>
          </a:p>
          <a:p>
            <a:pPr marL="457200" lvl="1" indent="0">
              <a:buNone/>
            </a:pPr>
            <a:r>
              <a:rPr lang="en-US" sz="1400" dirty="0">
                <a:solidFill>
                  <a:srgbClr val="0000CD"/>
                </a:solidFill>
                <a:latin typeface="Consolas" panose="020B0609020204030204" pitchFamily="49" charset="0"/>
              </a:rPr>
              <a:t>let</a:t>
            </a:r>
            <a:r>
              <a:rPr lang="en-US" sz="1400" b="1" dirty="0">
                <a:effectLst/>
                <a:latin typeface="Calibri" panose="020F0502020204030204" pitchFamily="34" charset="0"/>
                <a:cs typeface="Calibri" panose="020F0502020204030204" pitchFamily="34" charset="0"/>
              </a:rPr>
              <a:t> text = </a:t>
            </a:r>
            <a:r>
              <a:rPr lang="en-US" sz="1400" b="1" dirty="0" err="1">
                <a:effectLst/>
                <a:latin typeface="Calibri" panose="020F0502020204030204" pitchFamily="34" charset="0"/>
                <a:cs typeface="Calibri" panose="020F0502020204030204" pitchFamily="34" charset="0"/>
              </a:rPr>
              <a:t>fruits.toString</a:t>
            </a:r>
            <a:r>
              <a:rPr lang="en-US" sz="1400" b="1" dirty="0">
                <a:effectLst/>
                <a:latin typeface="Calibri" panose="020F0502020204030204" pitchFamily="34" charset="0"/>
                <a:cs typeface="Calibri" panose="020F0502020204030204" pitchFamily="34" charset="0"/>
              </a:rPr>
              <a:t>();</a:t>
            </a:r>
          </a:p>
          <a:p>
            <a:r>
              <a:rPr lang="en-US" sz="1400" b="1" dirty="0">
                <a:effectLst/>
                <a:latin typeface="Calibri" panose="020F0502020204030204" pitchFamily="34" charset="0"/>
                <a:cs typeface="Calibri" panose="020F0502020204030204" pitchFamily="34" charset="0"/>
              </a:rPr>
              <a:t>join():-</a:t>
            </a:r>
          </a:p>
          <a:p>
            <a:pPr marL="457200" lvl="1" indent="0">
              <a:buNone/>
            </a:pPr>
            <a:r>
              <a:rPr lang="en-US" sz="1400" dirty="0">
                <a:effectLst/>
                <a:latin typeface="Calibri" panose="020F0502020204030204" pitchFamily="34" charset="0"/>
                <a:cs typeface="Calibri" panose="020F0502020204030204" pitchFamily="34" charset="0"/>
              </a:rPr>
              <a:t>The join() method returns an array as a string.</a:t>
            </a:r>
          </a:p>
          <a:p>
            <a:pPr marL="457200" lvl="1" indent="0">
              <a:buNone/>
            </a:pPr>
            <a:r>
              <a:rPr lang="en-US" sz="1400" dirty="0">
                <a:effectLst/>
                <a:latin typeface="Calibri" panose="020F0502020204030204" pitchFamily="34" charset="0"/>
                <a:cs typeface="Calibri" panose="020F0502020204030204" pitchFamily="34" charset="0"/>
              </a:rPr>
              <a:t>The join() method does not change the original array.</a:t>
            </a:r>
          </a:p>
          <a:p>
            <a:pPr marL="457200" lvl="1" indent="0">
              <a:buNone/>
            </a:pPr>
            <a:r>
              <a:rPr lang="en-US" sz="1400" dirty="0">
                <a:effectLst/>
                <a:latin typeface="Calibri" panose="020F0502020204030204" pitchFamily="34" charset="0"/>
                <a:cs typeface="Calibri" panose="020F0502020204030204" pitchFamily="34" charset="0"/>
              </a:rPr>
              <a:t>Any separator can be specified. The default is comma (,).</a:t>
            </a:r>
          </a:p>
          <a:p>
            <a:pPr marL="457200" lvl="1" indent="0">
              <a:buNone/>
            </a:pPr>
            <a:r>
              <a:rPr lang="en-US" sz="1400" b="1" dirty="0">
                <a:latin typeface="Calibri" panose="020F0502020204030204" pitchFamily="34" charset="0"/>
                <a:cs typeface="Calibri" panose="020F0502020204030204" pitchFamily="34" charset="0"/>
              </a:rPr>
              <a:t>Syntax:- </a:t>
            </a:r>
            <a:r>
              <a:rPr lang="en-IN" sz="1400" b="0" i="1" dirty="0" err="1">
                <a:solidFill>
                  <a:srgbClr val="000000"/>
                </a:solidFill>
                <a:effectLst/>
                <a:latin typeface="Consolas" panose="020B0609020204030204" pitchFamily="49" charset="0"/>
              </a:rPr>
              <a:t>array</a:t>
            </a:r>
            <a:r>
              <a:rPr lang="en-IN" sz="1400" b="0" i="0" dirty="0" err="1">
                <a:solidFill>
                  <a:srgbClr val="000000"/>
                </a:solidFill>
                <a:effectLst/>
                <a:latin typeface="Consolas" panose="020B0609020204030204" pitchFamily="49" charset="0"/>
              </a:rPr>
              <a:t>.join</a:t>
            </a:r>
            <a:r>
              <a:rPr lang="en-IN" sz="1400" b="0" i="0" dirty="0">
                <a:solidFill>
                  <a:srgbClr val="000000"/>
                </a:solidFill>
                <a:effectLst/>
                <a:latin typeface="Consolas" panose="020B0609020204030204" pitchFamily="49" charset="0"/>
              </a:rPr>
              <a:t>(</a:t>
            </a:r>
            <a:r>
              <a:rPr lang="en-IN" sz="1400" b="0" i="1" dirty="0">
                <a:solidFill>
                  <a:srgbClr val="000000"/>
                </a:solidFill>
                <a:effectLst/>
                <a:latin typeface="Consolas" panose="020B0609020204030204" pitchFamily="49" charset="0"/>
              </a:rPr>
              <a:t>separator</a:t>
            </a:r>
            <a:r>
              <a:rPr lang="en-IN" sz="1400" b="0" i="0" dirty="0">
                <a:solidFill>
                  <a:srgbClr val="000000"/>
                </a:solidFill>
                <a:effectLst/>
                <a:latin typeface="Consolas" panose="020B0609020204030204" pitchFamily="49" charset="0"/>
              </a:rPr>
              <a:t>)</a:t>
            </a:r>
            <a:endParaRPr lang="en-US" sz="1400" b="1" i="0" dirty="0">
              <a:solidFill>
                <a:srgbClr val="000000"/>
              </a:solidFill>
              <a:latin typeface="Calibri" panose="020F0502020204030204" pitchFamily="34" charset="0"/>
              <a:cs typeface="Calibri" panose="020F0502020204030204" pitchFamily="34" charset="0"/>
            </a:endParaRPr>
          </a:p>
          <a:p>
            <a:pPr marL="457200" lvl="1" indent="0">
              <a:buNone/>
            </a:pPr>
            <a:r>
              <a:rPr lang="en-US" sz="1400" b="1" dirty="0">
                <a:solidFill>
                  <a:srgbClr val="000000"/>
                </a:solidFill>
                <a:effectLst/>
                <a:latin typeface="Calibri" panose="020F0502020204030204" pitchFamily="34" charset="0"/>
                <a:cs typeface="Calibri" panose="020F0502020204030204" pitchFamily="34" charset="0"/>
              </a:rPr>
              <a:t>Example:-</a:t>
            </a:r>
          </a:p>
          <a:p>
            <a:pPr marL="457200" lvl="1" indent="0">
              <a:buNone/>
            </a:pP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fruits = [</a:t>
            </a:r>
            <a:r>
              <a:rPr lang="en-IN" sz="1400" b="0" i="0" dirty="0">
                <a:solidFill>
                  <a:srgbClr val="A52A2A"/>
                </a:solidFill>
                <a:effectLst/>
                <a:latin typeface="Consolas" panose="020B0609020204030204" pitchFamily="49" charset="0"/>
              </a:rPr>
              <a:t>"Banana"</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"Orange"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"Apple"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"Mango"</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br>
              <a:rPr lang="en-IN" sz="11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 and "</a:t>
            </a:r>
            <a:r>
              <a:rPr lang="en-IN" sz="1400" b="0" i="0" dirty="0">
                <a:solidFill>
                  <a:srgbClr val="000000"/>
                </a:solidFill>
                <a:effectLst/>
                <a:latin typeface="Consolas" panose="020B0609020204030204" pitchFamily="49" charset="0"/>
              </a:rPr>
              <a:t>);</a:t>
            </a:r>
            <a:endParaRPr lang="en-US" sz="14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334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95190"/>
          </a:xfrm>
        </p:spPr>
        <p:txBody>
          <a:bodyPr>
            <a:normAutofit fontScale="85000" lnSpcReduction="20000"/>
          </a:bodyPr>
          <a:lstStyle/>
          <a:p>
            <a:r>
              <a:rPr lang="en-US" sz="2600" b="1" dirty="0">
                <a:effectLst/>
                <a:latin typeface="Calibri" panose="020F0502020204030204" pitchFamily="34" charset="0"/>
                <a:cs typeface="Calibri" panose="020F0502020204030204" pitchFamily="34" charset="0"/>
              </a:rPr>
              <a:t>pop():-</a:t>
            </a:r>
          </a:p>
          <a:p>
            <a:pPr marL="0" indent="0">
              <a:spcBef>
                <a:spcPts val="0"/>
              </a:spcBef>
              <a:buNone/>
            </a:pPr>
            <a:r>
              <a:rPr lang="en-US" sz="2600" dirty="0">
                <a:latin typeface="Calibri" panose="020F0502020204030204" pitchFamily="34" charset="0"/>
                <a:cs typeface="Calibri" panose="020F0502020204030204" pitchFamily="34" charset="0"/>
              </a:rPr>
              <a:t>	The pop() method removes (pops) the last element of an array.</a:t>
            </a:r>
          </a:p>
          <a:p>
            <a:pPr marL="0" indent="0">
              <a:spcBef>
                <a:spcPts val="0"/>
              </a:spcBef>
              <a:buNone/>
            </a:pPr>
            <a:r>
              <a:rPr lang="en-US" sz="2600" dirty="0">
                <a:latin typeface="Calibri" panose="020F0502020204030204" pitchFamily="34" charset="0"/>
                <a:cs typeface="Calibri" panose="020F0502020204030204" pitchFamily="34" charset="0"/>
              </a:rPr>
              <a:t>	The pop() method changes the original array.</a:t>
            </a:r>
          </a:p>
          <a:p>
            <a:pPr marL="0" indent="0">
              <a:spcBef>
                <a:spcPts val="0"/>
              </a:spcBef>
              <a:buNone/>
            </a:pPr>
            <a:r>
              <a:rPr lang="en-US" sz="2600" dirty="0">
                <a:latin typeface="Calibri" panose="020F0502020204030204" pitchFamily="34" charset="0"/>
                <a:cs typeface="Calibri" panose="020F0502020204030204" pitchFamily="34" charset="0"/>
              </a:rPr>
              <a:t>	The pop() method returns the removed element.</a:t>
            </a:r>
          </a:p>
          <a:p>
            <a:pPr marL="0" indent="0">
              <a:spcBef>
                <a:spcPts val="0"/>
              </a:spcBef>
              <a:buNone/>
            </a:pPr>
            <a:r>
              <a:rPr lang="en-US" sz="2600" b="1" dirty="0">
                <a:effectLst/>
                <a:latin typeface="Calibri" panose="020F0502020204030204" pitchFamily="34" charset="0"/>
                <a:cs typeface="Calibri" panose="020F0502020204030204" pitchFamily="34" charset="0"/>
              </a:rPr>
              <a:t>	Example:-</a:t>
            </a:r>
          </a:p>
          <a:p>
            <a:pPr marL="0" indent="0">
              <a:buNone/>
            </a:pPr>
            <a:r>
              <a:rPr lang="en-US" b="1" dirty="0">
                <a:latin typeface="Calibri" panose="020F0502020204030204" pitchFamily="34" charset="0"/>
                <a:cs typeface="Calibri" panose="020F0502020204030204"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dirty="0"/>
              <a:t>	</a:t>
            </a:r>
            <a:r>
              <a:rPr lang="en-IN" b="0" i="0" dirty="0" err="1">
                <a:solidFill>
                  <a:srgbClr val="000000"/>
                </a:solidFill>
                <a:effectLst/>
                <a:latin typeface="Consolas" panose="020B0609020204030204" pitchFamily="49" charset="0"/>
              </a:rPr>
              <a:t>fruits.pop</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sz="2600" b="1" dirty="0">
                <a:effectLst/>
                <a:latin typeface="Calibri" panose="020F0502020204030204" pitchFamily="34" charset="0"/>
                <a:cs typeface="Calibri" panose="020F0502020204030204" pitchFamily="34" charset="0"/>
              </a:rPr>
              <a:t>push():-</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adds new items to the end of an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changes the length of the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returns the new length.</a:t>
            </a:r>
          </a:p>
          <a:p>
            <a:pPr marL="457200" lvl="1" indent="0">
              <a:spcBef>
                <a:spcPts val="0"/>
              </a:spcBef>
              <a:buNone/>
            </a:pPr>
            <a:r>
              <a:rPr lang="en-US" sz="2600" b="1" dirty="0">
                <a:effectLst/>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fruits.push</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"Kiwi"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"Lemon"</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93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a:t>
            </a:r>
            <a:r>
              <a:rPr lang="en-US" b="1" i="0" dirty="0">
                <a:solidFill>
                  <a:srgbClr val="202124"/>
                </a:solidFill>
                <a:effectLst/>
                <a:latin typeface="arial" panose="020B0604020202020204" pitchFamily="34" charset="0"/>
              </a:rPr>
              <a:t>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34230"/>
          </a:xfrm>
        </p:spPr>
        <p:txBody>
          <a:bodyPr>
            <a:normAutofit fontScale="85000" lnSpcReduction="20000"/>
          </a:bodyPr>
          <a:lstStyle/>
          <a:p>
            <a:r>
              <a:rPr lang="en-US" b="1" dirty="0">
                <a:effectLst/>
                <a:latin typeface="Calibri" panose="020F0502020204030204" pitchFamily="34" charset="0"/>
                <a:cs typeface="Calibri" panose="020F0502020204030204" pitchFamily="34" charset="0"/>
              </a:rPr>
              <a:t>shift():-</a:t>
            </a:r>
          </a:p>
          <a:p>
            <a:pPr marL="457200" lvl="1" indent="0">
              <a:buNone/>
            </a:pPr>
            <a:r>
              <a:rPr lang="en-US" dirty="0">
                <a:effectLst/>
                <a:latin typeface="Calibri" panose="020F0502020204030204" pitchFamily="34" charset="0"/>
                <a:cs typeface="Calibri" panose="020F0502020204030204" pitchFamily="34" charset="0"/>
              </a:rPr>
              <a:t>The shift() method removes the first item of an array.</a:t>
            </a:r>
          </a:p>
          <a:p>
            <a:pPr marL="457200" lvl="1" indent="0">
              <a:buNone/>
            </a:pPr>
            <a:r>
              <a:rPr lang="en-US" dirty="0">
                <a:effectLst/>
                <a:latin typeface="Calibri" panose="020F0502020204030204" pitchFamily="34" charset="0"/>
                <a:cs typeface="Calibri" panose="020F0502020204030204" pitchFamily="34" charset="0"/>
              </a:rPr>
              <a:t>The shift() method changes the original array.</a:t>
            </a:r>
          </a:p>
          <a:p>
            <a:pPr marL="457200" lvl="1" indent="0">
              <a:buNone/>
            </a:pPr>
            <a:r>
              <a:rPr lang="en-US" dirty="0">
                <a:effectLst/>
                <a:latin typeface="Calibri" panose="020F0502020204030204" pitchFamily="34" charset="0"/>
                <a:cs typeface="Calibri" panose="020F0502020204030204" pitchFamily="34" charset="0"/>
              </a:rPr>
              <a:t>The shift() method returns the shifted element.</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fruits.shift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unshift():-</a:t>
            </a:r>
          </a:p>
          <a:p>
            <a:pPr marL="457200" lvl="1" indent="0">
              <a:buNone/>
            </a:pPr>
            <a:r>
              <a:rPr lang="en-US" dirty="0">
                <a:effectLst/>
                <a:latin typeface="Calibri" panose="020F0502020204030204" pitchFamily="34" charset="0"/>
                <a:cs typeface="Calibri" panose="020F0502020204030204" pitchFamily="34" charset="0"/>
              </a:rPr>
              <a:t>The unshift() method adds new elements to the beginning of an array.</a:t>
            </a:r>
          </a:p>
          <a:p>
            <a:pPr marL="457200" lvl="1" indent="0">
              <a:buNone/>
            </a:pPr>
            <a:r>
              <a:rPr lang="en-US" dirty="0">
                <a:effectLst/>
                <a:latin typeface="Calibri" panose="020F0502020204030204" pitchFamily="34" charset="0"/>
                <a:cs typeface="Calibri" panose="020F0502020204030204" pitchFamily="34" charset="0"/>
              </a:rPr>
              <a:t>The unshift() method overwrites the original array.</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fruits.unshift</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Lemon"</a:t>
            </a:r>
            <a:r>
              <a:rPr lang="en-IN" b="0" i="0" dirty="0" err="1">
                <a:solidFill>
                  <a:srgbClr val="000000"/>
                </a:solidFill>
                <a:effectLst/>
                <a:latin typeface="Consolas" panose="020B0609020204030204" pitchFamily="49" charset="0"/>
              </a:rPr>
              <a:t>,</a:t>
            </a:r>
            <a:r>
              <a:rPr lang="en-IN" b="0" i="0" dirty="0" err="1">
                <a:solidFill>
                  <a:srgbClr val="A52A2A"/>
                </a:solidFill>
                <a:effectLst/>
                <a:latin typeface="Consolas" panose="020B0609020204030204" pitchFamily="49" charset="0"/>
              </a:rPr>
              <a:t>"Pineapple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41626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2407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delete:-</a:t>
            </a:r>
          </a:p>
          <a:p>
            <a:pPr marL="457200" lvl="1" indent="0">
              <a:buNone/>
            </a:pPr>
            <a:r>
              <a:rPr lang="en-US" dirty="0">
                <a:effectLst/>
                <a:latin typeface="Calibri" panose="020F0502020204030204" pitchFamily="34" charset="0"/>
                <a:cs typeface="Calibri" panose="020F0502020204030204" pitchFamily="34" charset="0"/>
              </a:rPr>
              <a:t>Array elements can be deleted using the JavaScript operator delete.</a:t>
            </a:r>
          </a:p>
          <a:p>
            <a:pPr marL="457200" lvl="1" indent="0">
              <a:buNone/>
            </a:pPr>
            <a:r>
              <a:rPr lang="en-US" dirty="0">
                <a:effectLst/>
                <a:latin typeface="Calibri" panose="020F0502020204030204" pitchFamily="34" charset="0"/>
                <a:cs typeface="Calibri" panose="020F0502020204030204" pitchFamily="34" charset="0"/>
              </a:rPr>
              <a:t>Using delete leaves undefined holes in the array.</a:t>
            </a:r>
          </a:p>
          <a:p>
            <a:pPr marL="457200" lvl="1" indent="0">
              <a:buNone/>
            </a:pPr>
            <a:r>
              <a:rPr lang="en-US" dirty="0">
                <a:effectLst/>
                <a:latin typeface="Calibri" panose="020F0502020204030204" pitchFamily="34" charset="0"/>
                <a:cs typeface="Calibri" panose="020F0502020204030204" pitchFamily="34" charset="0"/>
              </a:rPr>
              <a:t>Use pop() or shift() instead.</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delete</a:t>
            </a:r>
            <a:r>
              <a:rPr lang="en-IN" b="0" i="0" dirty="0">
                <a:solidFill>
                  <a:srgbClr val="000000"/>
                </a:solidFill>
                <a:effectLst/>
                <a:latin typeface="Consolas" panose="020B0609020204030204" pitchFamily="49" charset="0"/>
              </a:rPr>
              <a:t> fruits[</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err="1">
                <a:effectLst/>
                <a:latin typeface="Calibri" panose="020F0502020204030204" pitchFamily="34" charset="0"/>
                <a:cs typeface="Calibri" panose="020F0502020204030204" pitchFamily="34" charset="0"/>
              </a:rPr>
              <a:t>concat</a:t>
            </a:r>
            <a:r>
              <a:rPr lang="en-US" b="1" dirty="0">
                <a:effectLst/>
                <a:latin typeface="Calibri" panose="020F0502020204030204" pitchFamily="34" charset="0"/>
                <a:cs typeface="Calibri" panose="020F0502020204030204" pitchFamily="34" charset="0"/>
              </a:rPr>
              <a:t>():-</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concatenates (joins) two or more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returns a new array, containing the joined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does not change the existing arrays.</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arr1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Cecilie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"Lone"</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arr2 = [</a:t>
            </a:r>
            <a:r>
              <a:rPr lang="en-IN" b="0" i="0" dirty="0">
                <a:solidFill>
                  <a:srgbClr val="A52A2A"/>
                </a:solidFill>
                <a:effectLst/>
                <a:latin typeface="Consolas" panose="020B0609020204030204" pitchFamily="49" charset="0"/>
              </a:rPr>
              <a:t>"Emil"</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"Tobias"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"Linus"</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arr3 = [</a:t>
            </a:r>
            <a:r>
              <a:rPr lang="en-IN" b="0" i="0" dirty="0">
                <a:solidFill>
                  <a:srgbClr val="A52A2A"/>
                </a:solidFill>
                <a:effectLst/>
                <a:latin typeface="Consolas" panose="020B0609020204030204" pitchFamily="49" charset="0"/>
              </a:rPr>
              <a:t>"Robin"</a:t>
            </a:r>
            <a:r>
              <a:rPr lang="en-IN" b="0" i="0" dirty="0">
                <a:solidFill>
                  <a:srgbClr val="000000"/>
                </a:solidFill>
                <a:effectLst/>
                <a:latin typeface="Consolas" panose="020B0609020204030204" pitchFamily="49" charset="0"/>
              </a:rPr>
              <a: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children = arr1.concat(arr2);</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children = arr1.concat(arr2, arr3);</a:t>
            </a:r>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8916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54279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Keys():-</a:t>
            </a:r>
          </a:p>
          <a:p>
            <a:pPr marL="457200" lvl="1" indent="0">
              <a:buNone/>
            </a:pPr>
            <a:r>
              <a:rPr lang="en-US" dirty="0">
                <a:latin typeface="Calibri" panose="020F0502020204030204" pitchFamily="34" charset="0"/>
                <a:cs typeface="Calibri" panose="020F0502020204030204" pitchFamily="34" charset="0"/>
              </a:rPr>
              <a:t>The keys() method </a:t>
            </a:r>
            <a:r>
              <a:rPr lang="en-US" b="1" dirty="0">
                <a:latin typeface="Calibri" panose="020F0502020204030204" pitchFamily="34" charset="0"/>
                <a:cs typeface="Calibri" panose="020F0502020204030204" pitchFamily="34" charset="0"/>
              </a:rPr>
              <a:t>returns</a:t>
            </a:r>
            <a:r>
              <a:rPr lang="en-US" dirty="0">
                <a:latin typeface="Calibri" panose="020F0502020204030204" pitchFamily="34" charset="0"/>
                <a:cs typeface="Calibri" panose="020F0502020204030204" pitchFamily="34" charset="0"/>
              </a:rPr>
              <a:t> an Array Iterator object with the </a:t>
            </a:r>
            <a:r>
              <a:rPr lang="en-US" b="1" dirty="0">
                <a:latin typeface="Calibri" panose="020F0502020204030204" pitchFamily="34" charset="0"/>
                <a:cs typeface="Calibri" panose="020F0502020204030204" pitchFamily="34" charset="0"/>
              </a:rPr>
              <a:t>keys of an array</a:t>
            </a:r>
            <a:r>
              <a:rPr lang="en-US" dirty="0">
                <a:latin typeface="Calibri" panose="020F0502020204030204" pitchFamily="34" charset="0"/>
                <a:cs typeface="Calibri" panose="020F0502020204030204" pitchFamily="34" charset="0"/>
              </a:rPr>
              <a:t>.</a:t>
            </a:r>
          </a:p>
          <a:p>
            <a:pPr marL="457200" lvl="1" indent="0">
              <a:buNone/>
            </a:pPr>
            <a:r>
              <a:rPr lang="en-US" dirty="0">
                <a:latin typeface="Calibri" panose="020F0502020204030204" pitchFamily="34" charset="0"/>
                <a:cs typeface="Calibri" panose="020F0502020204030204" pitchFamily="34" charset="0"/>
              </a:rPr>
              <a:t>The keys() method does not change the original array.</a:t>
            </a:r>
          </a:p>
          <a:p>
            <a:pPr marL="457200" lvl="1" indent="0">
              <a:buNone/>
            </a:pPr>
            <a:r>
              <a:rPr lang="en-US" b="1" dirty="0">
                <a:latin typeface="Calibri" panose="020F0502020204030204" pitchFamily="34" charset="0"/>
                <a:cs typeface="Calibri" panose="020F0502020204030204" pitchFamily="34" charset="0"/>
              </a:rPr>
              <a:t>Example:-</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fruits = ["Banana", "Orange", "Apple", "Mango"];</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keys = </a:t>
            </a:r>
            <a:r>
              <a:rPr lang="en-IN" b="0" dirty="0" err="1">
                <a:effectLst/>
                <a:latin typeface="Consolas" panose="020B0609020204030204" pitchFamily="49" charset="0"/>
              </a:rPr>
              <a:t>fruits.keys</a:t>
            </a:r>
            <a:r>
              <a:rPr lang="en-IN" b="0" dirty="0">
                <a:effectLst/>
                <a:latin typeface="Consolas" panose="020B0609020204030204" pitchFamily="49" charset="0"/>
              </a:rPr>
              <a:t>();</a:t>
            </a:r>
          </a:p>
          <a:p>
            <a:pPr marL="914400" lvl="2" indent="0">
              <a:buNone/>
            </a:pPr>
            <a:r>
              <a:rPr lang="en-IN" b="0" dirty="0">
                <a:effectLst/>
                <a:latin typeface="Consolas" panose="020B0609020204030204" pitchFamily="49" charset="0"/>
              </a:rPr>
              <a:t>for (let x of keys) {</a:t>
            </a:r>
          </a:p>
          <a:p>
            <a:pPr marL="914400" lvl="2" indent="0">
              <a:buNone/>
            </a:pPr>
            <a:r>
              <a:rPr lang="en-IN" b="0" dirty="0">
                <a:effectLst/>
                <a:latin typeface="Consolas" panose="020B0609020204030204" pitchFamily="49" charset="0"/>
              </a:rPr>
              <a:t>    console.log(x);</a:t>
            </a:r>
          </a:p>
          <a:p>
            <a:pPr marL="914400" lvl="2" indent="0">
              <a:buNone/>
            </a:pPr>
            <a:r>
              <a:rPr lang="en-IN" b="0" dirty="0">
                <a:effectLst/>
                <a:latin typeface="Consolas" panose="020B0609020204030204" pitchFamily="49" charset="0"/>
              </a:rPr>
              <a:t>  }</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Sort():-</a:t>
            </a:r>
          </a:p>
          <a:p>
            <a:pPr marL="457200" lvl="1" indent="0">
              <a:buNone/>
            </a:pPr>
            <a:r>
              <a:rPr lang="en-US" dirty="0">
                <a:effectLst/>
                <a:latin typeface="Calibri" panose="020F0502020204030204" pitchFamily="34" charset="0"/>
                <a:cs typeface="Calibri" panose="020F0502020204030204" pitchFamily="34" charset="0"/>
              </a:rPr>
              <a:t>The sort() sorts the elements of an array.</a:t>
            </a:r>
          </a:p>
          <a:p>
            <a:pPr marL="457200" lvl="1" indent="0">
              <a:buNone/>
            </a:pPr>
            <a:r>
              <a:rPr lang="en-US" dirty="0">
                <a:effectLst/>
                <a:latin typeface="Calibri" panose="020F0502020204030204" pitchFamily="34" charset="0"/>
                <a:cs typeface="Calibri" panose="020F0502020204030204" pitchFamily="34" charset="0"/>
              </a:rPr>
              <a:t>The sort() overwrites the original array.</a:t>
            </a:r>
          </a:p>
          <a:p>
            <a:pPr marL="457200" lvl="1" indent="0">
              <a:buNone/>
            </a:pPr>
            <a:r>
              <a:rPr lang="en-US" dirty="0">
                <a:effectLst/>
                <a:latin typeface="Calibri" panose="020F0502020204030204" pitchFamily="34" charset="0"/>
                <a:cs typeface="Calibri" panose="020F0502020204030204" pitchFamily="34" charset="0"/>
              </a:rPr>
              <a:t>The sort() sorts the elements as strings in alphabetical and ascending order.</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fruits.sort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pPr marL="457200" lvl="1" indent="0">
              <a:buNone/>
            </a:pPr>
            <a:endParaRPr lang="en-IN" b="0" dirty="0">
              <a:effectLst/>
              <a:latin typeface="Consolas" panose="020B0609020204030204" pitchFamily="49" charset="0"/>
            </a:endParaRPr>
          </a:p>
          <a:p>
            <a:pPr marL="914400" lvl="2" indent="0">
              <a:buNone/>
            </a:pPr>
            <a:endParaRPr lang="en-IN" dirty="0">
              <a:latin typeface="Consolas" panose="020B0609020204030204" pitchFamily="49" charset="0"/>
            </a:endParaRPr>
          </a:p>
          <a:p>
            <a:pPr marL="914400" lvl="2" indent="0">
              <a:buNone/>
            </a:pPr>
            <a:endParaRPr lang="en-IN" b="0" dirty="0">
              <a:effectLst/>
              <a:latin typeface="Consolas" panose="020B0609020204030204" pitchFamily="49" charset="0"/>
            </a:endParaRPr>
          </a:p>
          <a:p>
            <a:pPr marL="457200" lvl="1" indent="0">
              <a:buNone/>
            </a:pP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17138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BD0-05F0-942E-2FF5-E2FBF3AA5940}"/>
              </a:ext>
            </a:extLst>
          </p:cNvPr>
          <p:cNvSpPr>
            <a:spLocks noGrp="1"/>
          </p:cNvSpPr>
          <p:nvPr>
            <p:ph type="title"/>
          </p:nvPr>
        </p:nvSpPr>
        <p:spPr/>
        <p:txBody>
          <a:bodyPr/>
          <a:lstStyle/>
          <a:p>
            <a:r>
              <a:rPr lang="en-US" dirty="0">
                <a:solidFill>
                  <a:schemeClr val="accent4">
                    <a:lumMod val="75000"/>
                  </a:schemeClr>
                </a:solidFill>
              </a:rPr>
              <a:t>Array property</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C57D1D7-6E28-2A33-7AC5-A339AE0195AB}"/>
              </a:ext>
            </a:extLst>
          </p:cNvPr>
          <p:cNvSpPr>
            <a:spLocks noGrp="1"/>
          </p:cNvSpPr>
          <p:nvPr>
            <p:ph idx="1"/>
          </p:nvPr>
        </p:nvSpPr>
        <p:spPr/>
        <p:txBody>
          <a:bodyPr/>
          <a:lstStyle/>
          <a:p>
            <a:r>
              <a:rPr lang="en-US" b="1" dirty="0"/>
              <a:t>Length:-</a:t>
            </a:r>
          </a:p>
          <a:p>
            <a:pPr lvl="1"/>
            <a:r>
              <a:rPr lang="en-US" dirty="0"/>
              <a:t>The length property sets or returns the number of elements in an array.</a:t>
            </a:r>
            <a:endParaRPr lang="en-IN" dirty="0"/>
          </a:p>
        </p:txBody>
      </p:sp>
    </p:spTree>
    <p:extLst>
      <p:ext uri="{BB962C8B-B14F-4D97-AF65-F5344CB8AC3E}">
        <p14:creationId xmlns:p14="http://schemas.microsoft.com/office/powerpoint/2010/main" val="17638195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FEB6D3-B566-F9B1-534D-72EE48EBFCAB}"/>
              </a:ext>
            </a:extLst>
          </p:cNvPr>
          <p:cNvSpPr>
            <a:spLocks noGrp="1"/>
          </p:cNvSpPr>
          <p:nvPr>
            <p:ph idx="1"/>
          </p:nvPr>
        </p:nvSpPr>
        <p:spPr/>
        <p:txBody>
          <a:bodyPr>
            <a:normAutofit/>
          </a:bodyPr>
          <a:lstStyle/>
          <a:p>
            <a:r>
              <a:rPr lang="en-US" sz="2400" dirty="0"/>
              <a:t>First-order function is a function that </a:t>
            </a:r>
            <a:r>
              <a:rPr lang="en-US" sz="2400" b="1" dirty="0"/>
              <a:t>doesn’t accept another function as an argument</a:t>
            </a:r>
            <a:r>
              <a:rPr lang="en-US" sz="2400" dirty="0"/>
              <a:t> and doesn’t .</a:t>
            </a:r>
          </a:p>
          <a:p>
            <a:r>
              <a:rPr lang="en-US" sz="2400" dirty="0"/>
              <a:t>return a function as its return value.</a:t>
            </a:r>
          </a:p>
          <a:p>
            <a:r>
              <a:rPr lang="en-US" sz="2400" b="1" dirty="0"/>
              <a:t>Example:-</a:t>
            </a:r>
          </a:p>
          <a:p>
            <a:pPr marL="457200" lvl="1" indent="0">
              <a:buNone/>
            </a:pPr>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923303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normAutofit/>
          </a:bodyPr>
          <a:lstStyle/>
          <a:p>
            <a:r>
              <a:rPr lang="en-US" sz="2400" b="0" i="0" dirty="0">
                <a:solidFill>
                  <a:srgbClr val="24292F"/>
                </a:solidFill>
                <a:effectLst/>
                <a:latin typeface="-apple-system"/>
              </a:rPr>
              <a:t>Higher-order function is a function that </a:t>
            </a:r>
            <a:r>
              <a:rPr lang="en-US" sz="2400" b="1" i="0" dirty="0">
                <a:solidFill>
                  <a:srgbClr val="24292F"/>
                </a:solidFill>
                <a:effectLst/>
                <a:latin typeface="-apple-system"/>
              </a:rPr>
              <a:t>accepts another function as an argument </a:t>
            </a:r>
            <a:r>
              <a:rPr lang="en-US" sz="2400" b="0" i="0" dirty="0">
                <a:solidFill>
                  <a:srgbClr val="24292F"/>
                </a:solidFill>
                <a:effectLst/>
                <a:latin typeface="-apple-system"/>
              </a:rPr>
              <a:t>or </a:t>
            </a:r>
            <a:r>
              <a:rPr lang="en-US" sz="2400" b="1" i="0" dirty="0">
                <a:solidFill>
                  <a:srgbClr val="24292F"/>
                </a:solidFill>
                <a:effectLst/>
                <a:latin typeface="-apple-system"/>
              </a:rPr>
              <a:t>returns a function as a return value </a:t>
            </a:r>
            <a:r>
              <a:rPr lang="en-US" sz="2400" b="0" i="0" dirty="0">
                <a:solidFill>
                  <a:srgbClr val="24292F"/>
                </a:solidFill>
                <a:effectLst/>
                <a:latin typeface="-apple-system"/>
              </a:rPr>
              <a:t>or both.</a:t>
            </a:r>
          </a:p>
          <a:p>
            <a:r>
              <a:rPr lang="en-US" sz="2400" b="1" dirty="0">
                <a:solidFill>
                  <a:srgbClr val="24292F"/>
                </a:solidFill>
                <a:latin typeface="-apple-system"/>
              </a:rPr>
              <a:t>Example:-</a:t>
            </a:r>
            <a:endParaRPr lang="en-US" sz="2400" b="0" i="0" dirty="0">
              <a:solidFill>
                <a:srgbClr val="24292F"/>
              </a:solidFill>
              <a:effectLst/>
              <a:latin typeface="-apple-system"/>
            </a:endParaRPr>
          </a:p>
          <a:p>
            <a:pPr marL="457200" lvl="1" indent="0">
              <a:spcBef>
                <a:spcPts val="600"/>
              </a:spcBef>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spcBef>
                <a:spcPts val="600"/>
              </a:spcBef>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spcBef>
                <a:spcPts val="600"/>
              </a:spcBef>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17119309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sz="2400" b="0" i="0" dirty="0">
                <a:solidFill>
                  <a:srgbClr val="24292F"/>
                </a:solidFill>
                <a:effectLst/>
                <a:latin typeface="-apple-system"/>
              </a:rPr>
              <a:t>Unary function (i.e. monadic) is a function that </a:t>
            </a:r>
            <a:r>
              <a:rPr lang="en-US" sz="2400" b="1" i="0" dirty="0">
                <a:solidFill>
                  <a:srgbClr val="24292F"/>
                </a:solidFill>
                <a:effectLst/>
                <a:latin typeface="-apple-system"/>
              </a:rPr>
              <a:t>accepts exactly one argument. </a:t>
            </a:r>
          </a:p>
          <a:p>
            <a:r>
              <a:rPr lang="en-US" sz="2400" b="0" i="0" dirty="0">
                <a:solidFill>
                  <a:srgbClr val="24292F"/>
                </a:solidFill>
                <a:effectLst/>
                <a:latin typeface="-apple-system"/>
              </a:rPr>
              <a:t>It stands for a single argument accepted by a function.</a:t>
            </a:r>
          </a:p>
          <a:p>
            <a:r>
              <a:rPr lang="en-US" sz="2400" dirty="0"/>
              <a:t>Example:-</a:t>
            </a:r>
          </a:p>
          <a:p>
            <a:pPr lvl="1"/>
            <a:r>
              <a:rPr lang="en-US" sz="2000" dirty="0"/>
              <a:t>const </a:t>
            </a:r>
            <a:r>
              <a:rPr lang="en-US" sz="2000" dirty="0" err="1"/>
              <a:t>unaryFunction</a:t>
            </a:r>
            <a:r>
              <a:rPr lang="en-US" sz="2000" dirty="0"/>
              <a:t> = (a) =&gt; console.log(a + 10); // Add 10 to the given argument and display the value</a:t>
            </a:r>
            <a:endParaRPr lang="en-IN" sz="2000" dirty="0"/>
          </a:p>
        </p:txBody>
      </p:sp>
    </p:spTree>
    <p:extLst>
      <p:ext uri="{BB962C8B-B14F-4D97-AF65-F5344CB8AC3E}">
        <p14:creationId xmlns:p14="http://schemas.microsoft.com/office/powerpoint/2010/main" val="430403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55000" lnSpcReduction="20000"/>
          </a:bodyPr>
          <a:lstStyle/>
          <a:p>
            <a:r>
              <a:rPr lang="en-US" sz="3800" b="0" i="0" dirty="0">
                <a:solidFill>
                  <a:srgbClr val="24292F"/>
                </a:solidFill>
                <a:effectLst/>
                <a:latin typeface="-apple-system"/>
              </a:rPr>
              <a:t>A </a:t>
            </a:r>
            <a:r>
              <a:rPr lang="en-US" sz="3800" b="1" i="0" dirty="0">
                <a:solidFill>
                  <a:srgbClr val="24292F"/>
                </a:solidFill>
                <a:effectLst/>
                <a:latin typeface="-apple-system"/>
              </a:rPr>
              <a:t>Pure function</a:t>
            </a:r>
            <a:r>
              <a:rPr lang="en-US" sz="3800" b="0" i="0" dirty="0">
                <a:solidFill>
                  <a:srgbClr val="24292F"/>
                </a:solidFill>
                <a:effectLst/>
                <a:latin typeface="-apple-system"/>
              </a:rPr>
              <a:t> is a function where the </a:t>
            </a:r>
            <a:r>
              <a:rPr lang="en-US" sz="3800" b="1" i="0" dirty="0">
                <a:solidFill>
                  <a:srgbClr val="24292F"/>
                </a:solidFill>
                <a:effectLst/>
                <a:latin typeface="-apple-system"/>
              </a:rPr>
              <a:t>return value is only determined by its arguments</a:t>
            </a:r>
            <a:r>
              <a:rPr lang="en-US" sz="3800" b="0" i="0" dirty="0">
                <a:solidFill>
                  <a:srgbClr val="24292F"/>
                </a:solidFill>
                <a:effectLst/>
                <a:latin typeface="-apple-system"/>
              </a:rPr>
              <a:t> without any side effects. </a:t>
            </a:r>
            <a:r>
              <a:rPr lang="en-US" sz="3800" b="0" i="0" dirty="0" err="1">
                <a:solidFill>
                  <a:srgbClr val="24292F"/>
                </a:solidFill>
                <a:effectLst/>
                <a:latin typeface="-apple-system"/>
              </a:rPr>
              <a:t>i.e</a:t>
            </a:r>
            <a:r>
              <a:rPr lang="en-US" sz="3800" b="0" i="0" dirty="0">
                <a:solidFill>
                  <a:srgbClr val="24292F"/>
                </a:solidFill>
                <a:effectLst/>
                <a:latin typeface="-apple-system"/>
              </a:rPr>
              <a:t>, If you call a function with the same arguments 'n' number of times and 'n' number of places in the application then it will always return the same value.</a:t>
            </a:r>
          </a:p>
          <a:p>
            <a:pPr marL="457200" lvl="1" indent="0">
              <a:spcBef>
                <a:spcPts val="600"/>
              </a:spcBef>
              <a:buNone/>
            </a:pPr>
            <a:r>
              <a:rPr lang="en-IN" sz="2900" dirty="0"/>
              <a:t>//Impure</a:t>
            </a:r>
          </a:p>
          <a:p>
            <a:pPr marL="457200" lvl="1" indent="0">
              <a:spcBef>
                <a:spcPts val="600"/>
              </a:spcBef>
              <a:buNone/>
            </a:pPr>
            <a:r>
              <a:rPr lang="en-IN" sz="2900" dirty="0"/>
              <a:t>let </a:t>
            </a:r>
            <a:r>
              <a:rPr lang="en-IN" sz="2900" dirty="0" err="1"/>
              <a:t>numberArray</a:t>
            </a:r>
            <a:r>
              <a:rPr lang="en-IN" sz="2900" dirty="0"/>
              <a:t> = [];</a:t>
            </a:r>
          </a:p>
          <a:p>
            <a:pPr marL="457200" lvl="1" indent="0">
              <a:spcBef>
                <a:spcPts val="600"/>
              </a:spcBef>
              <a:buNone/>
            </a:pPr>
            <a:r>
              <a:rPr lang="en-IN" sz="2900" dirty="0" err="1"/>
              <a:t>const</a:t>
            </a:r>
            <a:r>
              <a:rPr lang="en-IN" sz="2900" dirty="0"/>
              <a:t> </a:t>
            </a:r>
            <a:r>
              <a:rPr lang="en-IN" sz="2900" dirty="0" err="1"/>
              <a:t>impureAddNumber</a:t>
            </a:r>
            <a:r>
              <a:rPr lang="en-IN" sz="2900" dirty="0"/>
              <a:t> = (number) =&gt; </a:t>
            </a:r>
            <a:r>
              <a:rPr lang="en-IN" sz="2900" dirty="0" err="1"/>
              <a:t>numberArray.push</a:t>
            </a:r>
            <a:r>
              <a:rPr lang="en-IN" sz="2900" dirty="0"/>
              <a:t>(number);</a:t>
            </a:r>
          </a:p>
          <a:p>
            <a:pPr marL="457200" lvl="1" indent="0">
              <a:spcBef>
                <a:spcPts val="600"/>
              </a:spcBef>
              <a:buNone/>
            </a:pPr>
            <a:r>
              <a:rPr lang="en-IN" sz="2900" dirty="0"/>
              <a:t>//Pure</a:t>
            </a:r>
          </a:p>
          <a:p>
            <a:pPr marL="457200" lvl="1" indent="0">
              <a:spcBef>
                <a:spcPts val="600"/>
              </a:spcBef>
              <a:buNone/>
            </a:pPr>
            <a:r>
              <a:rPr lang="en-IN" sz="2900" dirty="0" err="1"/>
              <a:t>const</a:t>
            </a:r>
            <a:r>
              <a:rPr lang="en-IN" sz="2900" dirty="0"/>
              <a:t> </a:t>
            </a:r>
            <a:r>
              <a:rPr lang="en-IN" sz="2900" dirty="0" err="1"/>
              <a:t>pureAddNumber</a:t>
            </a:r>
            <a:r>
              <a:rPr lang="en-IN" sz="2900" dirty="0"/>
              <a:t> = (number) =&gt; (</a:t>
            </a:r>
            <a:r>
              <a:rPr lang="en-IN" sz="2900" dirty="0" err="1"/>
              <a:t>argNumberArray</a:t>
            </a:r>
            <a:r>
              <a:rPr lang="en-IN" sz="2900" dirty="0"/>
              <a:t>) =&gt;</a:t>
            </a:r>
          </a:p>
          <a:p>
            <a:pPr marL="457200" lvl="1" indent="0">
              <a:spcBef>
                <a:spcPts val="600"/>
              </a:spcBef>
              <a:buNone/>
            </a:pPr>
            <a:r>
              <a:rPr lang="en-IN" sz="2900" dirty="0"/>
              <a:t>  </a:t>
            </a:r>
            <a:r>
              <a:rPr lang="en-IN" sz="2900" dirty="0" err="1"/>
              <a:t>argNumberArray.concat</a:t>
            </a:r>
            <a:r>
              <a:rPr lang="en-IN" sz="2900" dirty="0"/>
              <a:t>([number]);</a:t>
            </a:r>
          </a:p>
          <a:p>
            <a:pPr marL="457200" lvl="1" indent="0">
              <a:spcBef>
                <a:spcPts val="600"/>
              </a:spcBef>
              <a:buNone/>
            </a:pPr>
            <a:endParaRPr lang="en-IN" sz="2900" dirty="0"/>
          </a:p>
          <a:p>
            <a:pPr marL="457200" lvl="1" indent="0">
              <a:spcBef>
                <a:spcPts val="600"/>
              </a:spcBef>
              <a:buNone/>
            </a:pPr>
            <a:r>
              <a:rPr lang="en-IN" sz="2900" dirty="0"/>
              <a:t>//Display the results</a:t>
            </a:r>
          </a:p>
          <a:p>
            <a:pPr marL="457200" lvl="1" indent="0">
              <a:spcBef>
                <a:spcPts val="600"/>
              </a:spcBef>
              <a:buNone/>
            </a:pPr>
            <a:r>
              <a:rPr lang="en-IN" sz="2900" dirty="0"/>
              <a:t>console.log(</a:t>
            </a:r>
            <a:r>
              <a:rPr lang="en-IN" sz="2900" dirty="0" err="1"/>
              <a:t>impureAddNumber</a:t>
            </a:r>
            <a:r>
              <a:rPr lang="en-IN" sz="2900" dirty="0"/>
              <a:t>(6)); // returns 1</a:t>
            </a:r>
          </a:p>
          <a:p>
            <a:pPr marL="457200" lvl="1" indent="0">
              <a:spcBef>
                <a:spcPts val="600"/>
              </a:spcBef>
              <a:buNone/>
            </a:pPr>
            <a:r>
              <a:rPr lang="en-IN" sz="2900" dirty="0"/>
              <a:t>console.log(</a:t>
            </a:r>
            <a:r>
              <a:rPr lang="en-IN" sz="2900" dirty="0" err="1"/>
              <a:t>numberArray</a:t>
            </a:r>
            <a:r>
              <a:rPr lang="en-IN" sz="2900" dirty="0"/>
              <a:t>); // returns [6]</a:t>
            </a:r>
          </a:p>
          <a:p>
            <a:pPr marL="457200" lvl="1" indent="0">
              <a:spcBef>
                <a:spcPts val="600"/>
              </a:spcBef>
              <a:buNone/>
            </a:pPr>
            <a:r>
              <a:rPr lang="en-IN" sz="2900" dirty="0"/>
              <a:t>console.log(</a:t>
            </a:r>
            <a:r>
              <a:rPr lang="en-IN" sz="2900" dirty="0" err="1"/>
              <a:t>pureAddNumber</a:t>
            </a:r>
            <a:r>
              <a:rPr lang="en-IN" sz="2900" dirty="0"/>
              <a:t>(7)(</a:t>
            </a:r>
            <a:r>
              <a:rPr lang="en-IN" sz="2900" dirty="0" err="1"/>
              <a:t>numberArray</a:t>
            </a:r>
            <a:r>
              <a:rPr lang="en-IN" sz="2900" dirty="0"/>
              <a:t>)); // returns [6, 7]</a:t>
            </a:r>
          </a:p>
          <a:p>
            <a:pPr marL="457200" lvl="1" indent="0">
              <a:spcBef>
                <a:spcPts val="600"/>
              </a:spcBef>
              <a:buNone/>
            </a:pPr>
            <a:r>
              <a:rPr lang="en-IN" sz="2900" dirty="0"/>
              <a:t>console.log(</a:t>
            </a:r>
            <a:r>
              <a:rPr lang="en-IN" sz="2900" dirty="0" err="1"/>
              <a:t>numberArray</a:t>
            </a:r>
            <a:r>
              <a:rPr lang="en-IN" sz="2900" dirty="0"/>
              <a:t>); // returns [6]</a:t>
            </a:r>
          </a:p>
        </p:txBody>
      </p:sp>
    </p:spTree>
    <p:extLst>
      <p:ext uri="{BB962C8B-B14F-4D97-AF65-F5344CB8AC3E}">
        <p14:creationId xmlns:p14="http://schemas.microsoft.com/office/powerpoint/2010/main" val="38969453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normAutofit/>
          </a:bodyPr>
          <a:lstStyle/>
          <a:p>
            <a:r>
              <a:rPr lang="en-US" sz="2400" b="0" i="0" dirty="0">
                <a:solidFill>
                  <a:srgbClr val="24292F"/>
                </a:solidFill>
                <a:effectLst/>
                <a:latin typeface="-apple-system"/>
              </a:rPr>
              <a:t>IFE (Immediately Invoked Function Expression) is a JavaScript function </a:t>
            </a:r>
            <a:r>
              <a:rPr lang="en-US" sz="2400" b="1" i="0" dirty="0">
                <a:solidFill>
                  <a:srgbClr val="24292F"/>
                </a:solidFill>
                <a:effectLst/>
                <a:latin typeface="-apple-system"/>
              </a:rPr>
              <a:t>that runs as soon as it is defined. </a:t>
            </a:r>
          </a:p>
          <a:p>
            <a:r>
              <a:rPr lang="en-US" sz="2400" b="0" i="0" dirty="0">
                <a:solidFill>
                  <a:srgbClr val="24292F"/>
                </a:solidFill>
                <a:effectLst/>
                <a:latin typeface="-apple-system"/>
              </a:rPr>
              <a:t>The signature of it would be as below:-</a:t>
            </a:r>
          </a:p>
          <a:p>
            <a:pPr marL="457200" lvl="1" indent="0">
              <a:buNone/>
            </a:pPr>
            <a:r>
              <a:rPr lang="en-IN" sz="2000" dirty="0"/>
              <a:t>(function () {</a:t>
            </a:r>
          </a:p>
          <a:p>
            <a:pPr marL="457200" lvl="1" indent="0">
              <a:buNone/>
            </a:pPr>
            <a:r>
              <a:rPr lang="en-IN" sz="2000" dirty="0"/>
              <a:t>  // logic here</a:t>
            </a:r>
          </a:p>
          <a:p>
            <a:pPr marL="457200" lvl="1" indent="0">
              <a:buNone/>
            </a:pPr>
            <a:r>
              <a:rPr lang="en-IN" sz="2000" dirty="0"/>
              <a:t>})();</a:t>
            </a:r>
          </a:p>
        </p:txBody>
      </p:sp>
    </p:spTree>
    <p:extLst>
      <p:ext uri="{BB962C8B-B14F-4D97-AF65-F5344CB8AC3E}">
        <p14:creationId xmlns:p14="http://schemas.microsoft.com/office/powerpoint/2010/main" val="370163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BC43484-B9B1-D89A-4D6E-CDE7DB16E985}"/>
              </a:ext>
            </a:extLst>
          </p:cNvPr>
          <p:cNvSpPr>
            <a:spLocks noGrp="1"/>
          </p:cNvSpPr>
          <p:nvPr>
            <p:ph idx="1"/>
          </p:nvPr>
        </p:nvSpPr>
        <p:spPr>
          <a:xfrm>
            <a:off x="458694" y="1949450"/>
            <a:ext cx="11274612" cy="4542790"/>
          </a:xfrm>
        </p:spPr>
        <p:txBody>
          <a:bodyPr>
            <a:normAutofit fontScale="70000" lnSpcReduction="20000"/>
          </a:bodyPr>
          <a:lstStyle/>
          <a:p>
            <a:r>
              <a:rPr lang="en-US" b="1" dirty="0" err="1"/>
              <a:t>encodeURI</a:t>
            </a:r>
            <a:r>
              <a:rPr lang="en-US" dirty="0"/>
              <a:t>() function is used to encode an URL. </a:t>
            </a:r>
          </a:p>
          <a:p>
            <a:r>
              <a:rPr lang="en-US" dirty="0"/>
              <a:t>This function requires a URL string as a parameter and return that encoded string. </a:t>
            </a:r>
          </a:p>
          <a:p>
            <a:r>
              <a:rPr lang="en-US" dirty="0"/>
              <a:t>Example:-</a:t>
            </a:r>
          </a:p>
          <a:p>
            <a:pPr marL="457200" lvl="1" indent="0">
              <a:buNone/>
            </a:pPr>
            <a:r>
              <a:rPr lang="en-US" sz="2000" dirty="0"/>
              <a:t>const </a:t>
            </a:r>
            <a:r>
              <a:rPr lang="en-US" sz="2000" dirty="0" err="1"/>
              <a:t>url</a:t>
            </a:r>
            <a:r>
              <a:rPr lang="en-US" sz="2000" dirty="0"/>
              <a:t> = "</a:t>
            </a:r>
            <a:r>
              <a:rPr lang="en-US" sz="2000" b="1" dirty="0"/>
              <a:t>https://www.google.com/search?q=geeks for geeks</a:t>
            </a:r>
            <a:r>
              <a:rPr lang="en-US" sz="2000" dirty="0"/>
              <a:t>";</a:t>
            </a:r>
          </a:p>
          <a:p>
            <a:pPr marL="457200" lvl="1" indent="0">
              <a:buNone/>
            </a:pPr>
            <a:r>
              <a:rPr lang="en-US" sz="2000" dirty="0"/>
              <a:t>const </a:t>
            </a:r>
            <a:r>
              <a:rPr lang="en-US" sz="2000" dirty="0" err="1"/>
              <a:t>encodedURL</a:t>
            </a:r>
            <a:r>
              <a:rPr lang="en-US" sz="2000" dirty="0"/>
              <a:t> = </a:t>
            </a:r>
            <a:r>
              <a:rPr lang="en-US" sz="2000" dirty="0" err="1"/>
              <a:t>encodeURI</a:t>
            </a:r>
            <a:r>
              <a:rPr lang="en-US" sz="2000" dirty="0"/>
              <a:t>(</a:t>
            </a:r>
            <a:r>
              <a:rPr lang="en-US" sz="2000" dirty="0" err="1"/>
              <a:t>url</a:t>
            </a:r>
            <a:r>
              <a:rPr lang="en-US" sz="2000" dirty="0"/>
              <a:t>);</a:t>
            </a:r>
          </a:p>
          <a:p>
            <a:pPr marL="457200" lvl="1" indent="0">
              <a:buNone/>
            </a:pPr>
            <a:r>
              <a:rPr lang="en-US" sz="2000" dirty="0"/>
              <a:t>console.log(</a:t>
            </a:r>
            <a:r>
              <a:rPr lang="en-US" sz="2000" dirty="0" err="1"/>
              <a:t>encodedURL</a:t>
            </a:r>
            <a:r>
              <a:rPr lang="en-US" sz="2000" dirty="0"/>
              <a:t>) //</a:t>
            </a:r>
            <a:r>
              <a:rPr lang="en-US" sz="2000" b="1" dirty="0"/>
              <a:t>https://www.google.com/search?q=geeks%20for%20geeks</a:t>
            </a:r>
          </a:p>
          <a:p>
            <a:pPr marL="457200" lvl="1" indent="0">
              <a:buNone/>
            </a:pPr>
            <a:endParaRPr lang="en-US" sz="2000" b="1" dirty="0"/>
          </a:p>
          <a:p>
            <a:r>
              <a:rPr lang="en-US" sz="3100" b="1" dirty="0" err="1"/>
              <a:t>decodeURI</a:t>
            </a:r>
            <a:r>
              <a:rPr lang="en-US" sz="3100" dirty="0"/>
              <a:t>() function is used to decode an URL. </a:t>
            </a:r>
          </a:p>
          <a:p>
            <a:r>
              <a:rPr lang="en-US" sz="3100" dirty="0"/>
              <a:t>This function requires an encoded URL string as parameter and return that decoded string. </a:t>
            </a:r>
          </a:p>
          <a:p>
            <a:r>
              <a:rPr lang="en-US" sz="2400" dirty="0"/>
              <a:t>Example:-</a:t>
            </a:r>
          </a:p>
          <a:p>
            <a:pPr marL="457200" lvl="1" indent="0">
              <a:buNone/>
            </a:pPr>
            <a:r>
              <a:rPr lang="nl-NL" sz="2000" dirty="0"/>
              <a:t>const url = "https://www.google.com/search?q=geeks%20for%20geeks";</a:t>
            </a:r>
          </a:p>
          <a:p>
            <a:pPr marL="457200" lvl="1" indent="0">
              <a:buNone/>
            </a:pPr>
            <a:r>
              <a:rPr lang="nl-NL" sz="2000" dirty="0"/>
              <a:t>const decodedURL = decodeURI(url);</a:t>
            </a:r>
          </a:p>
          <a:p>
            <a:pPr marL="457200" lvl="1" indent="0">
              <a:buNone/>
            </a:pPr>
            <a:r>
              <a:rPr lang="nl-NL" sz="2000" dirty="0"/>
              <a:t>console.log(decodedURL) //</a:t>
            </a:r>
            <a:r>
              <a:rPr lang="en-US" sz="2000" b="1" dirty="0"/>
              <a:t> https://www.google.com/search?q=geeks for geeks</a:t>
            </a:r>
            <a:endParaRPr lang="en-IN" sz="2000" dirty="0"/>
          </a:p>
        </p:txBody>
      </p:sp>
    </p:spTree>
    <p:extLst>
      <p:ext uri="{BB962C8B-B14F-4D97-AF65-F5344CB8AC3E}">
        <p14:creationId xmlns:p14="http://schemas.microsoft.com/office/powerpoint/2010/main" val="29977488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a:xfrm>
            <a:off x="458694" y="1949450"/>
            <a:ext cx="11274612" cy="4634230"/>
          </a:xfrm>
        </p:spPr>
        <p:txBody>
          <a:bodyPr>
            <a:normAutofit/>
          </a:bodyPr>
          <a:lstStyle/>
          <a:p>
            <a:r>
              <a:rPr lang="en-US" sz="2000" dirty="0"/>
              <a:t>Pure functions </a:t>
            </a:r>
            <a:r>
              <a:rPr lang="en-US" sz="2000" b="1" dirty="0"/>
              <a:t>return the same output if we use the same input parameters</a:t>
            </a:r>
            <a:r>
              <a:rPr lang="en-US" sz="2000" dirty="0"/>
              <a:t>. However, impure functions give different outcomes when we pass the same arguments multiple times.</a:t>
            </a:r>
          </a:p>
          <a:p>
            <a:r>
              <a:rPr lang="en-US" sz="2000" dirty="0"/>
              <a:t>Pure functions always return some results. Impure functions can execute without producing anything.</a:t>
            </a:r>
          </a:p>
          <a:p>
            <a:r>
              <a:rPr lang="en-US" sz="2000" b="1" dirty="0"/>
              <a:t>Example:-</a:t>
            </a:r>
          </a:p>
        </p:txBody>
      </p:sp>
      <p:graphicFrame>
        <p:nvGraphicFramePr>
          <p:cNvPr id="4" name="Table 4">
            <a:extLst>
              <a:ext uri="{FF2B5EF4-FFF2-40B4-BE49-F238E27FC236}">
                <a16:creationId xmlns:a16="http://schemas.microsoft.com/office/drawing/2014/main" id="{618879B9-C628-B333-1458-D3B10EEF3FFC}"/>
              </a:ext>
            </a:extLst>
          </p:cNvPr>
          <p:cNvGraphicFramePr>
            <a:graphicFrameLocks noGrp="1"/>
          </p:cNvGraphicFramePr>
          <p:nvPr>
            <p:extLst>
              <p:ext uri="{D42A27DB-BD31-4B8C-83A1-F6EECF244321}">
                <p14:modId xmlns:p14="http://schemas.microsoft.com/office/powerpoint/2010/main" val="2188283749"/>
              </p:ext>
            </p:extLst>
          </p:nvPr>
        </p:nvGraphicFramePr>
        <p:xfrm>
          <a:off x="939800" y="3916680"/>
          <a:ext cx="10414000" cy="2809240"/>
        </p:xfrm>
        <a:graphic>
          <a:graphicData uri="http://schemas.openxmlformats.org/drawingml/2006/table">
            <a:tbl>
              <a:tblPr firstRow="1" bandRow="1">
                <a:tableStyleId>{5C22544A-7EE6-4342-B048-85BDC9FD1C3A}</a:tableStyleId>
              </a:tblPr>
              <a:tblGrid>
                <a:gridCol w="5201920">
                  <a:extLst>
                    <a:ext uri="{9D8B030D-6E8A-4147-A177-3AD203B41FA5}">
                      <a16:colId xmlns:a16="http://schemas.microsoft.com/office/drawing/2014/main" val="895890155"/>
                    </a:ext>
                  </a:extLst>
                </a:gridCol>
                <a:gridCol w="5212080">
                  <a:extLst>
                    <a:ext uri="{9D8B030D-6E8A-4147-A177-3AD203B41FA5}">
                      <a16:colId xmlns:a16="http://schemas.microsoft.com/office/drawing/2014/main" val="2332753082"/>
                    </a:ext>
                  </a:extLst>
                </a:gridCol>
              </a:tblGrid>
              <a:tr h="370840">
                <a:tc>
                  <a:txBody>
                    <a:bodyPr/>
                    <a:lstStyle/>
                    <a:p>
                      <a:r>
                        <a:rPr lang="en-IN" sz="1400" dirty="0" err="1"/>
                        <a:t>pureFunc</a:t>
                      </a:r>
                      <a:endParaRPr lang="en-IN" sz="1400" dirty="0"/>
                    </a:p>
                  </a:txBody>
                  <a:tcPr/>
                </a:tc>
                <a:tc>
                  <a:txBody>
                    <a:bodyPr/>
                    <a:lstStyle/>
                    <a:p>
                      <a:r>
                        <a:rPr lang="en-US" sz="1400" dirty="0" err="1"/>
                        <a:t>impureFunc</a:t>
                      </a:r>
                      <a:endParaRPr lang="en-IN" sz="1400" dirty="0"/>
                    </a:p>
                  </a:txBody>
                  <a:tcPr/>
                </a:tc>
                <a:extLst>
                  <a:ext uri="{0D108BD9-81ED-4DB2-BD59-A6C34878D82A}">
                    <a16:rowId xmlns:a16="http://schemas.microsoft.com/office/drawing/2014/main" val="640829828"/>
                  </a:ext>
                </a:extLst>
              </a:tr>
              <a:tr h="370840">
                <a:tc>
                  <a:txBody>
                    <a:bodyPr/>
                    <a:lstStyle/>
                    <a:p>
                      <a:r>
                        <a:rPr lang="en-IN" sz="1400" dirty="0"/>
                        <a:t>function </a:t>
                      </a:r>
                      <a:r>
                        <a:rPr lang="en-IN" sz="1400" dirty="0" err="1"/>
                        <a:t>pureFunc</a:t>
                      </a:r>
                      <a:r>
                        <a:rPr lang="en-IN" sz="1400" dirty="0"/>
                        <a:t>(value){</a:t>
                      </a:r>
                    </a:p>
                    <a:p>
                      <a:r>
                        <a:rPr lang="en-IN" sz="1400" dirty="0"/>
                        <a:t>  return value * value;</a:t>
                      </a:r>
                    </a:p>
                    <a:p>
                      <a:r>
                        <a:rPr lang="en-IN" sz="1400" dirty="0"/>
                        <a:t>}</a:t>
                      </a:r>
                    </a:p>
                    <a:p>
                      <a:endParaRPr lang="en-IN" sz="1400" dirty="0"/>
                    </a:p>
                    <a:p>
                      <a:r>
                        <a:rPr lang="en-IN" sz="1400" dirty="0"/>
                        <a:t>var </a:t>
                      </a:r>
                      <a:r>
                        <a:rPr lang="en-IN" sz="1400" dirty="0" err="1"/>
                        <a:t>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pureOutput.push</a:t>
                      </a:r>
                      <a:r>
                        <a:rPr lang="en-IN" sz="1400" dirty="0"/>
                        <a:t>(</a:t>
                      </a:r>
                      <a:r>
                        <a:rPr lang="en-IN" sz="1400" dirty="0" err="1"/>
                        <a:t>pureFunc</a:t>
                      </a:r>
                      <a:r>
                        <a:rPr lang="en-IN" sz="1400" dirty="0"/>
                        <a:t>(5));</a:t>
                      </a:r>
                    </a:p>
                    <a:p>
                      <a:r>
                        <a:rPr lang="en-IN" sz="1400" dirty="0"/>
                        <a:t>}</a:t>
                      </a:r>
                    </a:p>
                    <a:p>
                      <a:endParaRPr lang="en-IN" sz="1400" dirty="0"/>
                    </a:p>
                    <a:p>
                      <a:r>
                        <a:rPr lang="en-IN" sz="1400" dirty="0"/>
                        <a:t>console.log("Pure result: " + </a:t>
                      </a:r>
                      <a:r>
                        <a:rPr lang="en-IN" sz="1400" dirty="0" err="1"/>
                        <a:t>pureOutput</a:t>
                      </a:r>
                      <a:r>
                        <a:rPr lang="en-IN" sz="1400" dirty="0"/>
                        <a:t>); // result is consistent with same input</a:t>
                      </a:r>
                    </a:p>
                  </a:txBody>
                  <a:tcPr/>
                </a:tc>
                <a:tc>
                  <a:txBody>
                    <a:bodyPr/>
                    <a:lstStyle/>
                    <a:p>
                      <a:r>
                        <a:rPr lang="en-US" sz="1400" dirty="0"/>
                        <a:t>function </a:t>
                      </a:r>
                      <a:r>
                        <a:rPr lang="en-US" sz="1400" dirty="0" err="1"/>
                        <a:t>impureFunc</a:t>
                      </a:r>
                      <a:r>
                        <a:rPr lang="en-US" sz="1400" dirty="0"/>
                        <a:t>(value){</a:t>
                      </a:r>
                    </a:p>
                    <a:p>
                      <a:r>
                        <a:rPr lang="en-US" sz="1400" dirty="0"/>
                        <a:t>  return </a:t>
                      </a:r>
                      <a:r>
                        <a:rPr lang="en-US" sz="1400" dirty="0" err="1"/>
                        <a:t>Math.random</a:t>
                      </a:r>
                      <a:r>
                        <a:rPr lang="en-US" sz="1400" dirty="0"/>
                        <a:t>() * value;</a:t>
                      </a:r>
                    </a:p>
                    <a:p>
                      <a:r>
                        <a:rPr lang="en-US" sz="1400" dirty="0"/>
                        <a:t>}</a:t>
                      </a:r>
                    </a:p>
                    <a:p>
                      <a:endParaRPr lang="en-IN" sz="1400" dirty="0"/>
                    </a:p>
                    <a:p>
                      <a:r>
                        <a:rPr lang="en-IN" sz="1400" dirty="0"/>
                        <a:t>var </a:t>
                      </a:r>
                      <a:r>
                        <a:rPr lang="en-IN" sz="1400" dirty="0" err="1"/>
                        <a:t>impureOutput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impureOutput.push</a:t>
                      </a:r>
                      <a:r>
                        <a:rPr lang="en-IN" sz="1400" dirty="0"/>
                        <a:t>(</a:t>
                      </a:r>
                      <a:r>
                        <a:rPr lang="en-IN" sz="1400" dirty="0" err="1"/>
                        <a:t>impureFunc</a:t>
                      </a:r>
                      <a:r>
                        <a:rPr lang="en-IN" sz="1400" dirty="0"/>
                        <a:t>(5));</a:t>
                      </a:r>
                    </a:p>
                    <a:p>
                      <a:r>
                        <a:rPr lang="en-IN" sz="1400" dirty="0"/>
                        <a:t>}</a:t>
                      </a:r>
                    </a:p>
                    <a:p>
                      <a:endParaRPr lang="en-IN" sz="1400" dirty="0"/>
                    </a:p>
                    <a:p>
                      <a:r>
                        <a:rPr lang="en-US" sz="1400" dirty="0"/>
                        <a:t>console.log("Impure result: " + </a:t>
                      </a:r>
                      <a:r>
                        <a:rPr lang="en-US" sz="1400" dirty="0" err="1"/>
                        <a:t>impureOutput</a:t>
                      </a:r>
                      <a:r>
                        <a:rPr lang="en-US" sz="1400" dirty="0"/>
                        <a:t>); // result is inconsistent however input is same. </a:t>
                      </a:r>
                      <a:endParaRPr lang="en-IN" sz="1400" dirty="0"/>
                    </a:p>
                  </a:txBody>
                  <a:tcPr/>
                </a:tc>
                <a:extLst>
                  <a:ext uri="{0D108BD9-81ED-4DB2-BD59-A6C34878D82A}">
                    <a16:rowId xmlns:a16="http://schemas.microsoft.com/office/drawing/2014/main" val="524003261"/>
                  </a:ext>
                </a:extLst>
              </a:tr>
            </a:tbl>
          </a:graphicData>
        </a:graphic>
      </p:graphicFrame>
    </p:spTree>
    <p:extLst>
      <p:ext uri="{BB962C8B-B14F-4D97-AF65-F5344CB8AC3E}">
        <p14:creationId xmlns:p14="http://schemas.microsoft.com/office/powerpoint/2010/main" val="2084405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normAutofit/>
          </a:bodyPr>
          <a:lstStyle/>
          <a:p>
            <a:r>
              <a:rPr lang="en-US" sz="2400" b="0" i="0" dirty="0" err="1">
                <a:solidFill>
                  <a:srgbClr val="24292F"/>
                </a:solidFill>
                <a:effectLst/>
                <a:latin typeface="-apple-system"/>
              </a:rPr>
              <a:t>IndexedDB</a:t>
            </a:r>
            <a:r>
              <a:rPr lang="en-US" sz="2400" b="0" i="0" dirty="0">
                <a:solidFill>
                  <a:srgbClr val="24292F"/>
                </a:solidFill>
                <a:effectLst/>
                <a:latin typeface="-apple-system"/>
              </a:rPr>
              <a:t> is a low-level API for </a:t>
            </a:r>
            <a:r>
              <a:rPr lang="en-US" sz="2400" b="1" i="0" dirty="0">
                <a:solidFill>
                  <a:srgbClr val="24292F"/>
                </a:solidFill>
                <a:effectLst/>
                <a:latin typeface="-apple-system"/>
              </a:rPr>
              <a:t>client-side storage of larger amounts of structured data, including files/blobs</a:t>
            </a:r>
            <a:r>
              <a:rPr lang="en-US" sz="2400" b="0" i="0" dirty="0">
                <a:solidFill>
                  <a:srgbClr val="24292F"/>
                </a:solidFill>
                <a:effectLst/>
                <a:latin typeface="-apple-system"/>
              </a:rPr>
              <a:t>. </a:t>
            </a:r>
          </a:p>
          <a:p>
            <a:r>
              <a:rPr lang="en-US" sz="2400" b="0" i="0" dirty="0">
                <a:solidFill>
                  <a:srgbClr val="24292F"/>
                </a:solidFill>
                <a:effectLst/>
                <a:latin typeface="-apple-system"/>
              </a:rPr>
              <a:t>This API uses indexes to enable high-performance searches of this data.</a:t>
            </a:r>
          </a:p>
          <a:p>
            <a:r>
              <a:rPr lang="en-US" sz="2400" b="1" dirty="0">
                <a:solidFill>
                  <a:srgbClr val="24292F"/>
                </a:solidFill>
                <a:latin typeface="-apple-system"/>
              </a:rPr>
              <a:t>Example:-</a:t>
            </a:r>
            <a:endParaRPr lang="en-IN" sz="2400" b="1" dirty="0"/>
          </a:p>
        </p:txBody>
      </p:sp>
    </p:spTree>
    <p:extLst>
      <p:ext uri="{BB962C8B-B14F-4D97-AF65-F5344CB8AC3E}">
        <p14:creationId xmlns:p14="http://schemas.microsoft.com/office/powerpoint/2010/main" val="33635526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a:xfrm>
            <a:off x="458694" y="1949450"/>
            <a:ext cx="11274612" cy="4634230"/>
          </a:xfrm>
        </p:spPr>
        <p:txBody>
          <a:bodyPr>
            <a:normAutofit fontScale="92500" lnSpcReduction="20000"/>
          </a:bodyPr>
          <a:lstStyle/>
          <a:p>
            <a:r>
              <a:rPr lang="it-IT" sz="2400" dirty="0"/>
              <a:t>Primitive data types:- </a:t>
            </a:r>
            <a:r>
              <a:rPr lang="en-IN" sz="2400" b="1" i="0" dirty="0">
                <a:solidFill>
                  <a:srgbClr val="333333"/>
                </a:solidFill>
                <a:effectLst/>
                <a:latin typeface="inter-bold"/>
              </a:rPr>
              <a:t>String, Number, Boolean, </a:t>
            </a:r>
            <a:r>
              <a:rPr lang="en-IN" sz="2400" b="1" i="0" dirty="0" err="1">
                <a:solidFill>
                  <a:srgbClr val="333333"/>
                </a:solidFill>
                <a:effectLst/>
                <a:latin typeface="inter-bold"/>
              </a:rPr>
              <a:t>BigInt</a:t>
            </a:r>
            <a:r>
              <a:rPr lang="en-IN" sz="2400" b="1" dirty="0">
                <a:solidFill>
                  <a:srgbClr val="333333"/>
                </a:solidFill>
                <a:latin typeface="inter-bold"/>
              </a:rPr>
              <a:t>, </a:t>
            </a:r>
            <a:r>
              <a:rPr lang="en-IN" sz="2400" b="1" i="0" dirty="0">
                <a:solidFill>
                  <a:srgbClr val="333333"/>
                </a:solidFill>
                <a:effectLst/>
                <a:latin typeface="inter-bold"/>
              </a:rPr>
              <a:t>Undefined</a:t>
            </a:r>
            <a:r>
              <a:rPr lang="en-IN" sz="2400" b="1" dirty="0">
                <a:solidFill>
                  <a:srgbClr val="333333"/>
                </a:solidFill>
                <a:latin typeface="inter-bold"/>
              </a:rPr>
              <a:t>, </a:t>
            </a:r>
            <a:r>
              <a:rPr lang="en-IN" sz="2400" b="1" i="0" dirty="0">
                <a:solidFill>
                  <a:srgbClr val="333333"/>
                </a:solidFill>
                <a:effectLst/>
                <a:latin typeface="inter-bold"/>
              </a:rPr>
              <a:t>Null</a:t>
            </a:r>
            <a:r>
              <a:rPr lang="en-IN" sz="2400" b="1" dirty="0">
                <a:solidFill>
                  <a:srgbClr val="333333"/>
                </a:solidFill>
                <a:latin typeface="inter-bold"/>
              </a:rPr>
              <a:t>, </a:t>
            </a:r>
            <a:r>
              <a:rPr lang="en-IN" sz="2400" b="1" i="0" dirty="0">
                <a:solidFill>
                  <a:srgbClr val="333333"/>
                </a:solidFill>
                <a:effectLst/>
                <a:latin typeface="inter-bold"/>
              </a:rPr>
              <a:t>Symbol</a:t>
            </a:r>
            <a:r>
              <a:rPr lang="en-IN" sz="2400" b="1" dirty="0">
                <a:solidFill>
                  <a:srgbClr val="333333"/>
                </a:solidFill>
                <a:latin typeface="inter-bold"/>
              </a:rPr>
              <a:t>, </a:t>
            </a:r>
            <a:r>
              <a:rPr lang="en-IN" sz="2400" b="1" i="0" dirty="0" err="1">
                <a:solidFill>
                  <a:srgbClr val="333333"/>
                </a:solidFill>
                <a:effectLst/>
                <a:latin typeface="inter-bold"/>
              </a:rPr>
              <a:t>typeof</a:t>
            </a:r>
            <a:endParaRPr lang="it-IT" sz="2400" dirty="0"/>
          </a:p>
          <a:p>
            <a:r>
              <a:rPr lang="it-IT" sz="2400" dirty="0"/>
              <a:t>Non- Primitive data types:- </a:t>
            </a:r>
            <a:r>
              <a:rPr lang="en-IN" sz="2400" b="1" i="0" dirty="0">
                <a:solidFill>
                  <a:srgbClr val="333333"/>
                </a:solidFill>
                <a:effectLst/>
                <a:latin typeface="inter-bold"/>
              </a:rPr>
              <a:t>Object </a:t>
            </a:r>
            <a:r>
              <a:rPr lang="en-IN" sz="2400" i="0" dirty="0">
                <a:solidFill>
                  <a:srgbClr val="333333"/>
                </a:solidFill>
                <a:effectLst/>
                <a:latin typeface="inter-bold"/>
              </a:rPr>
              <a:t>and</a:t>
            </a:r>
            <a:r>
              <a:rPr lang="en-IN" sz="2400" b="1" i="0" dirty="0">
                <a:solidFill>
                  <a:srgbClr val="333333"/>
                </a:solidFill>
                <a:effectLst/>
                <a:latin typeface="inter-bold"/>
              </a:rPr>
              <a:t> Array</a:t>
            </a:r>
          </a:p>
          <a:p>
            <a:pPr marL="0" indent="0">
              <a:buNone/>
            </a:pPr>
            <a:r>
              <a:rPr lang="en-US" sz="2400" b="1" i="0" dirty="0">
                <a:solidFill>
                  <a:srgbClr val="333333"/>
                </a:solidFill>
                <a:effectLst/>
                <a:latin typeface="inter-regular"/>
              </a:rPr>
              <a:t>Note:-</a:t>
            </a:r>
            <a:r>
              <a:rPr lang="en-US" sz="2400" b="0" i="0" dirty="0">
                <a:solidFill>
                  <a:srgbClr val="333333"/>
                </a:solidFill>
                <a:effectLst/>
                <a:latin typeface="inter-regular"/>
              </a:rPr>
              <a:t>primitive data types can store only a single value. To store multiple and complex values, we have to use non-primitive data types.</a:t>
            </a:r>
          </a:p>
          <a:p>
            <a:pPr marL="0" indent="0">
              <a:buNone/>
            </a:pPr>
            <a:r>
              <a:rPr lang="en-US" sz="2400" b="1" dirty="0">
                <a:solidFill>
                  <a:srgbClr val="333333"/>
                </a:solidFill>
                <a:latin typeface="inter-regular"/>
              </a:rPr>
              <a:t>Example:-</a:t>
            </a:r>
          </a:p>
          <a:p>
            <a:pPr marL="457200" lvl="1" indent="0">
              <a:buNone/>
            </a:pPr>
            <a:r>
              <a:rPr lang="en-US" sz="2000" dirty="0">
                <a:solidFill>
                  <a:srgbClr val="333333"/>
                </a:solidFill>
                <a:latin typeface="inter-regular"/>
              </a:rPr>
              <a:t>let foo = 42; // foo is now a </a:t>
            </a:r>
            <a:r>
              <a:rPr lang="en-US" sz="2000" b="1" dirty="0">
                <a:solidFill>
                  <a:srgbClr val="333333"/>
                </a:solidFill>
                <a:latin typeface="inter-regular"/>
              </a:rPr>
              <a:t>number</a:t>
            </a:r>
          </a:p>
          <a:p>
            <a:pPr marL="457200" lvl="1" indent="0">
              <a:buNone/>
            </a:pPr>
            <a:r>
              <a:rPr lang="en-US" sz="2000" dirty="0">
                <a:solidFill>
                  <a:srgbClr val="333333"/>
                </a:solidFill>
                <a:latin typeface="inter-regular"/>
              </a:rPr>
              <a:t>foo = "bar"; // foo is now a </a:t>
            </a:r>
            <a:r>
              <a:rPr lang="en-US" sz="2000" b="1" dirty="0">
                <a:solidFill>
                  <a:srgbClr val="333333"/>
                </a:solidFill>
                <a:latin typeface="inter-regular"/>
              </a:rPr>
              <a:t>string</a:t>
            </a:r>
          </a:p>
          <a:p>
            <a:pPr marL="457200" lvl="1" indent="0">
              <a:buNone/>
            </a:pPr>
            <a:r>
              <a:rPr lang="en-US" sz="2000" dirty="0">
                <a:solidFill>
                  <a:srgbClr val="333333"/>
                </a:solidFill>
                <a:latin typeface="inter-regular"/>
              </a:rPr>
              <a:t>foo = true; // foo is now a </a:t>
            </a:r>
            <a:r>
              <a:rPr lang="en-US" sz="2000" b="1" dirty="0" err="1">
                <a:solidFill>
                  <a:srgbClr val="333333"/>
                </a:solidFill>
                <a:latin typeface="inter-regular"/>
              </a:rPr>
              <a:t>boolean</a:t>
            </a:r>
            <a:endParaRPr lang="en-US" sz="2000" b="1" dirty="0">
              <a:solidFill>
                <a:srgbClr val="333333"/>
              </a:solidFill>
              <a:latin typeface="inter-regular"/>
            </a:endParaRPr>
          </a:p>
          <a:p>
            <a:pPr marL="457200" lvl="1" indent="0">
              <a:buNone/>
            </a:pPr>
            <a:r>
              <a:rPr lang="en-US" sz="2000" dirty="0">
                <a:solidFill>
                  <a:srgbClr val="333333"/>
                </a:solidFill>
                <a:latin typeface="inter-regular"/>
              </a:rPr>
              <a:t>const value1 = 900719925124740998n;// </a:t>
            </a:r>
            <a:r>
              <a:rPr lang="en-US" sz="2000" b="1" dirty="0" err="1">
                <a:solidFill>
                  <a:srgbClr val="333333"/>
                </a:solidFill>
                <a:latin typeface="inter-regular"/>
              </a:rPr>
              <a:t>BigInt</a:t>
            </a:r>
            <a:r>
              <a:rPr lang="en-US" sz="2000" dirty="0">
                <a:solidFill>
                  <a:srgbClr val="333333"/>
                </a:solidFill>
                <a:latin typeface="inter-regular"/>
              </a:rPr>
              <a:t> value</a:t>
            </a:r>
          </a:p>
          <a:p>
            <a:pPr marL="457200" lvl="1" indent="0">
              <a:buNone/>
            </a:pPr>
            <a:r>
              <a:rPr lang="en-US" sz="2000" dirty="0">
                <a:solidFill>
                  <a:srgbClr val="333333"/>
                </a:solidFill>
                <a:latin typeface="inter-regular"/>
              </a:rPr>
              <a:t>let name; console.log(name); // </a:t>
            </a:r>
            <a:r>
              <a:rPr lang="en-US" sz="2000" b="1" dirty="0">
                <a:solidFill>
                  <a:srgbClr val="333333"/>
                </a:solidFill>
                <a:latin typeface="inter-regular"/>
              </a:rPr>
              <a:t>undefined</a:t>
            </a:r>
          </a:p>
          <a:p>
            <a:pPr marL="457200" lvl="1" indent="0">
              <a:buNone/>
            </a:pPr>
            <a:r>
              <a:rPr lang="en-US" sz="2000" dirty="0">
                <a:solidFill>
                  <a:srgbClr val="333333"/>
                </a:solidFill>
                <a:latin typeface="inter-regular"/>
              </a:rPr>
              <a:t>const number = null; //</a:t>
            </a:r>
            <a:r>
              <a:rPr lang="en-US" sz="2000" b="1" dirty="0">
                <a:solidFill>
                  <a:srgbClr val="333333"/>
                </a:solidFill>
                <a:latin typeface="inter-regular"/>
              </a:rPr>
              <a:t>null</a:t>
            </a:r>
          </a:p>
          <a:p>
            <a:pPr marL="457200" lvl="1" indent="0">
              <a:buNone/>
            </a:pPr>
            <a:r>
              <a:rPr lang="en-US" sz="2000" dirty="0">
                <a:solidFill>
                  <a:srgbClr val="333333"/>
                </a:solidFill>
                <a:latin typeface="inter-regular"/>
              </a:rPr>
              <a:t>const value1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p>
          <a:p>
            <a:pPr marL="457200" lvl="1" indent="0">
              <a:buNone/>
            </a:pPr>
            <a:r>
              <a:rPr lang="en-US" sz="2000" dirty="0">
                <a:solidFill>
                  <a:srgbClr val="333333"/>
                </a:solidFill>
                <a:latin typeface="inter-regular"/>
              </a:rPr>
              <a:t>const value2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r>
              <a:rPr lang="en-US" sz="2000" b="1" dirty="0">
                <a:solidFill>
                  <a:srgbClr val="333333"/>
                </a:solidFill>
                <a:latin typeface="inter-regular"/>
              </a:rPr>
              <a:t>	</a:t>
            </a:r>
            <a:endParaRPr lang="en-IN" sz="2000" b="1" dirty="0"/>
          </a:p>
        </p:txBody>
      </p:sp>
    </p:spTree>
    <p:extLst>
      <p:ext uri="{BB962C8B-B14F-4D97-AF65-F5344CB8AC3E}">
        <p14:creationId xmlns:p14="http://schemas.microsoft.com/office/powerpoint/2010/main" val="9560772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normAutofit/>
          </a:bodyPr>
          <a:lstStyle/>
          <a:p>
            <a:pPr marL="0" indent="0">
              <a:buNone/>
            </a:pPr>
            <a:r>
              <a:rPr lang="en-IN" sz="2400" b="0" i="0" dirty="0">
                <a:solidFill>
                  <a:srgbClr val="000000"/>
                </a:solidFill>
                <a:effectLst/>
                <a:latin typeface="inter-regular"/>
              </a:rPr>
              <a:t>&lt;div id="</a:t>
            </a:r>
            <a:r>
              <a:rPr lang="en-IN" sz="2400" b="0" i="0" dirty="0" err="1">
                <a:solidFill>
                  <a:srgbClr val="000000"/>
                </a:solidFill>
                <a:effectLst/>
                <a:latin typeface="inter-regular"/>
              </a:rPr>
              <a:t>mylocation</a:t>
            </a:r>
            <a:r>
              <a:rPr lang="en-IN" sz="2400" b="0" i="0" dirty="0">
                <a:solidFill>
                  <a:srgbClr val="000000"/>
                </a:solidFill>
                <a:effectLst/>
                <a:latin typeface="inter-regular"/>
              </a:rPr>
              <a:t>"&gt;&lt;/div&gt;</a:t>
            </a:r>
          </a:p>
          <a:p>
            <a:pPr marL="0" indent="0">
              <a:buNone/>
            </a:pPr>
            <a:r>
              <a:rPr lang="en-IN" sz="2400" b="0" i="0" dirty="0" err="1">
                <a:solidFill>
                  <a:srgbClr val="000000"/>
                </a:solidFill>
                <a:effectLst/>
                <a:latin typeface="inter-regular"/>
              </a:rPr>
              <a:t>document.getElementById</a:t>
            </a:r>
            <a:r>
              <a:rPr lang="en-IN" sz="2400" b="0" i="0" dirty="0">
                <a:solidFill>
                  <a:srgbClr val="000000"/>
                </a:solidFill>
                <a:effectLst/>
                <a:latin typeface="inter-regular"/>
              </a:rPr>
              <a:t>('</a:t>
            </a:r>
            <a:r>
              <a:rPr lang="en-IN" sz="2400" b="0" i="0" dirty="0" err="1">
                <a:solidFill>
                  <a:srgbClr val="000000"/>
                </a:solidFill>
                <a:effectLst/>
                <a:latin typeface="inter-regular"/>
              </a:rPr>
              <a:t>mylocation</a:t>
            </a:r>
            <a:r>
              <a:rPr lang="en-IN" sz="2400" b="0" i="0" dirty="0">
                <a:solidFill>
                  <a:srgbClr val="000000"/>
                </a:solidFill>
                <a:effectLst/>
                <a:latin typeface="inter-regular"/>
              </a:rPr>
              <a:t>')</a:t>
            </a:r>
            <a:r>
              <a:rPr lang="en-IN" sz="2400" b="0" i="0" dirty="0">
                <a:solidFill>
                  <a:srgbClr val="FF0000"/>
                </a:solidFill>
                <a:effectLst/>
                <a:latin typeface="inter-regular"/>
              </a:rPr>
              <a:t>.</a:t>
            </a:r>
            <a:r>
              <a:rPr lang="en-IN" sz="2400" b="0" i="0" dirty="0" err="1">
                <a:solidFill>
                  <a:srgbClr val="FF0000"/>
                </a:solidFill>
                <a:effectLst/>
                <a:latin typeface="inter-regular"/>
              </a:rPr>
              <a:t>innerHTML</a:t>
            </a:r>
            <a:r>
              <a:rPr lang="en-IN" sz="2400" b="0" i="0" dirty="0">
                <a:solidFill>
                  <a:srgbClr val="000000"/>
                </a:solidFill>
                <a:effectLst/>
                <a:latin typeface="inter-regular"/>
              </a:rPr>
              <a:t>=</a:t>
            </a:r>
            <a:r>
              <a:rPr lang="en-IN" sz="2400" b="0" i="0" dirty="0">
                <a:solidFill>
                  <a:srgbClr val="0000FF"/>
                </a:solidFill>
                <a:effectLst/>
                <a:latin typeface="inter-regular"/>
              </a:rPr>
              <a:t>"&lt;h2&gt;This is heading using JavaScript&lt;/h2&gt;"</a:t>
            </a:r>
            <a:r>
              <a:rPr lang="en-IN" sz="2400" b="0" i="0" dirty="0">
                <a:solidFill>
                  <a:srgbClr val="000000"/>
                </a:solidFill>
                <a:effectLst/>
                <a:latin typeface="inter-regular"/>
              </a:rPr>
              <a:t>;</a:t>
            </a:r>
            <a:endParaRPr lang="en-IN" sz="2400" dirty="0"/>
          </a:p>
        </p:txBody>
      </p:sp>
    </p:spTree>
    <p:extLst>
      <p:ext uri="{BB962C8B-B14F-4D97-AF65-F5344CB8AC3E}">
        <p14:creationId xmlns:p14="http://schemas.microsoft.com/office/powerpoint/2010/main" val="42187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normAutofit/>
          </a:bodyPr>
          <a:lstStyle/>
          <a:p>
            <a:pPr marL="0" indent="0">
              <a:buNone/>
            </a:pPr>
            <a:r>
              <a:rPr lang="en-US" sz="2400" b="0" i="0" dirty="0">
                <a:solidFill>
                  <a:srgbClr val="000000"/>
                </a:solidFill>
                <a:effectLst/>
                <a:latin typeface="inter-regular"/>
              </a:rPr>
              <a:t>&lt;p id=“'</a:t>
            </a:r>
            <a:r>
              <a:rPr lang="en-US" sz="2400" b="0" i="0" dirty="0" err="1">
                <a:solidFill>
                  <a:srgbClr val="000000"/>
                </a:solidFill>
                <a:effectLst/>
                <a:latin typeface="inter-regular"/>
              </a:rPr>
              <a:t>mylocation</a:t>
            </a:r>
            <a:r>
              <a:rPr lang="en-US" sz="2400" b="0" i="0" dirty="0">
                <a:solidFill>
                  <a:srgbClr val="000000"/>
                </a:solidFill>
                <a:effectLst/>
                <a:latin typeface="inter-regular"/>
              </a:rPr>
              <a:t>”&gt;&lt;/p&gt;</a:t>
            </a:r>
          </a:p>
          <a:p>
            <a:pPr marL="0" indent="0">
              <a:buNone/>
            </a:pPr>
            <a:r>
              <a:rPr lang="en-US" sz="2400" b="0" i="0" dirty="0" err="1">
                <a:solidFill>
                  <a:srgbClr val="000000"/>
                </a:solidFill>
                <a:effectLst/>
                <a:latin typeface="inter-regular"/>
              </a:rPr>
              <a:t>document.getElementById</a:t>
            </a:r>
            <a:r>
              <a:rPr lang="en-US" sz="2400" b="0" i="0" dirty="0">
                <a:solidFill>
                  <a:srgbClr val="000000"/>
                </a:solidFill>
                <a:effectLst/>
                <a:latin typeface="inter-regular"/>
              </a:rPr>
              <a:t>('</a:t>
            </a:r>
            <a:r>
              <a:rPr lang="en-US" sz="2400" b="0" i="0" dirty="0" err="1">
                <a:solidFill>
                  <a:srgbClr val="000000"/>
                </a:solidFill>
                <a:effectLst/>
                <a:latin typeface="inter-regular"/>
              </a:rPr>
              <a:t>mylocation</a:t>
            </a:r>
            <a:r>
              <a:rPr lang="en-US" sz="2400" b="0" i="0" dirty="0">
                <a:solidFill>
                  <a:srgbClr val="000000"/>
                </a:solidFill>
                <a:effectLst/>
                <a:latin typeface="inter-regular"/>
              </a:rPr>
              <a:t>')</a:t>
            </a:r>
            <a:r>
              <a:rPr lang="en-US" sz="2400" b="0" i="0" dirty="0">
                <a:solidFill>
                  <a:srgbClr val="FF0000"/>
                </a:solidFill>
                <a:effectLst/>
                <a:latin typeface="inter-regular"/>
              </a:rPr>
              <a:t>.</a:t>
            </a:r>
            <a:r>
              <a:rPr lang="en-US" sz="2400" b="0" i="0" dirty="0" err="1">
                <a:solidFill>
                  <a:srgbClr val="FF0000"/>
                </a:solidFill>
                <a:effectLst/>
                <a:latin typeface="inter-regular"/>
              </a:rPr>
              <a:t>innerText</a:t>
            </a:r>
            <a:r>
              <a:rPr lang="en-US" sz="2400" b="0" i="0" dirty="0">
                <a:solidFill>
                  <a:srgbClr val="000000"/>
                </a:solidFill>
                <a:effectLst/>
                <a:latin typeface="inter-regular"/>
              </a:rPr>
              <a:t>=</a:t>
            </a:r>
            <a:r>
              <a:rPr lang="en-US" sz="2400" b="0" i="0" dirty="0">
                <a:solidFill>
                  <a:srgbClr val="0000FF"/>
                </a:solidFill>
                <a:effectLst/>
                <a:latin typeface="inter-regular"/>
              </a:rPr>
              <a:t>"This is text using JavaScript"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6B18-4988-42B4-2807-D4204278F8A3}"/>
              </a:ext>
            </a:extLst>
          </p:cNvPr>
          <p:cNvSpPr>
            <a:spLocks noGrp="1"/>
          </p:cNvSpPr>
          <p:nvPr>
            <p:ph type="title"/>
          </p:nvPr>
        </p:nvSpPr>
        <p:spPr/>
        <p:txBody>
          <a:bodyPr/>
          <a:lstStyle/>
          <a:p>
            <a:r>
              <a:rPr lang="en-IN" dirty="0" err="1">
                <a:solidFill>
                  <a:schemeClr val="accent4">
                    <a:lumMod val="75000"/>
                  </a:schemeClr>
                </a:solidFill>
              </a:rPr>
              <a:t>innerHTML</a:t>
            </a:r>
            <a:r>
              <a:rPr lang="en-IN" dirty="0">
                <a:solidFill>
                  <a:schemeClr val="accent4">
                    <a:lumMod val="75000"/>
                  </a:schemeClr>
                </a:solidFill>
              </a:rPr>
              <a:t> vs </a:t>
            </a:r>
            <a:r>
              <a:rPr lang="en-IN" dirty="0" err="1">
                <a:solidFill>
                  <a:schemeClr val="accent4">
                    <a:lumMod val="75000"/>
                  </a:schemeClr>
                </a:solidFill>
              </a:rPr>
              <a:t>innerText</a:t>
            </a:r>
            <a:r>
              <a:rPr lang="en-IN" dirty="0">
                <a:solidFill>
                  <a:schemeClr val="accent4">
                    <a:lumMod val="75000"/>
                  </a:schemeClr>
                </a:solidFill>
              </a:rPr>
              <a:t> vs </a:t>
            </a:r>
            <a:r>
              <a:rPr lang="en-US" dirty="0" err="1">
                <a:solidFill>
                  <a:schemeClr val="accent4">
                    <a:lumMod val="75000"/>
                  </a:schemeClr>
                </a:solidFill>
              </a:rPr>
              <a:t>textContents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D6A516-5793-3034-0E1F-5737613051A3}"/>
              </a:ext>
            </a:extLst>
          </p:cNvPr>
          <p:cNvSpPr>
            <a:spLocks noGrp="1"/>
          </p:cNvSpPr>
          <p:nvPr>
            <p:ph idx="1"/>
          </p:nvPr>
        </p:nvSpPr>
        <p:spPr/>
        <p:txBody>
          <a:bodyPr>
            <a:normAutofit/>
          </a:bodyPr>
          <a:lstStyle/>
          <a:p>
            <a:r>
              <a:rPr lang="en-US" sz="2400" b="1" dirty="0" err="1"/>
              <a:t>textContents</a:t>
            </a:r>
            <a:r>
              <a:rPr lang="en-US" sz="2400" dirty="0"/>
              <a:t> is all text contained by an element and all its children that are for </a:t>
            </a:r>
            <a:r>
              <a:rPr lang="en-US" sz="2400" b="1" dirty="0"/>
              <a:t>formatting</a:t>
            </a:r>
            <a:r>
              <a:rPr lang="en-US" sz="2400" dirty="0"/>
              <a:t> purposes only.</a:t>
            </a:r>
          </a:p>
          <a:p>
            <a:r>
              <a:rPr lang="en-US" sz="2400" b="1" dirty="0" err="1"/>
              <a:t>innerText</a:t>
            </a:r>
            <a:r>
              <a:rPr lang="en-US" sz="2400" dirty="0"/>
              <a:t> returns all text contained by an element and all its child elements.</a:t>
            </a:r>
          </a:p>
          <a:p>
            <a:r>
              <a:rPr lang="en-US" sz="2400" b="1" dirty="0" err="1"/>
              <a:t>innerHtml</a:t>
            </a:r>
            <a:r>
              <a:rPr lang="en-US" sz="2400" dirty="0"/>
              <a:t> returns all text, including html tags, that is contained by an element.</a:t>
            </a:r>
            <a:endParaRPr lang="en-IN" sz="2400" dirty="0"/>
          </a:p>
        </p:txBody>
      </p:sp>
    </p:spTree>
    <p:extLst>
      <p:ext uri="{BB962C8B-B14F-4D97-AF65-F5344CB8AC3E}">
        <p14:creationId xmlns:p14="http://schemas.microsoft.com/office/powerpoint/2010/main" val="11744144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a:bodyPr>
          <a:lstStyle/>
          <a:p>
            <a:pPr algn="just"/>
            <a:r>
              <a:rPr lang="en-US" sz="2400" b="1" i="0" dirty="0">
                <a:solidFill>
                  <a:srgbClr val="333333"/>
                </a:solidFill>
                <a:effectLst/>
                <a:latin typeface="inter-bold"/>
              </a:rPr>
              <a:t>Client-side JavaScript</a:t>
            </a:r>
            <a:r>
              <a:rPr lang="en-US" sz="2400"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sz="2400" b="1" i="0" dirty="0">
                <a:solidFill>
                  <a:srgbClr val="333333"/>
                </a:solidFill>
                <a:effectLst/>
                <a:latin typeface="inter-bold"/>
              </a:rPr>
              <a:t>Server-side JavaScript</a:t>
            </a:r>
            <a:r>
              <a:rPr lang="en-US" sz="2400" b="0" i="0" dirty="0">
                <a:solidFill>
                  <a:srgbClr val="333333"/>
                </a:solidFill>
                <a:effectLst/>
                <a:latin typeface="inter-regular"/>
              </a:rPr>
              <a:t> also resembles client-side JavaScript. It has a relevant JavaScript which is to run in a server. The server-side JavaScript are deployed only after compilation.</a:t>
            </a:r>
          </a:p>
          <a:p>
            <a:pPr marL="0" indent="0">
              <a:buNone/>
            </a:pPr>
            <a:br>
              <a:rPr lang="en-US" sz="2400" dirty="0"/>
            </a:br>
            <a:endParaRPr lang="en-IN" sz="2400" dirty="0"/>
          </a:p>
        </p:txBody>
      </p:sp>
    </p:spTree>
    <p:extLst>
      <p:ext uri="{BB962C8B-B14F-4D97-AF65-F5344CB8AC3E}">
        <p14:creationId xmlns:p14="http://schemas.microsoft.com/office/powerpoint/2010/main" val="21436795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normAutofit/>
          </a:bodyPr>
          <a:lstStyle/>
          <a:p>
            <a:pPr marL="0" indent="0">
              <a:buNone/>
            </a:pPr>
            <a:r>
              <a:rPr lang="en-US" sz="2400" b="0" i="0" dirty="0">
                <a:solidFill>
                  <a:srgbClr val="333333"/>
                </a:solidFill>
                <a:effectLst/>
                <a:latin typeface="inter-regular"/>
              </a:rPr>
              <a:t>The storage of cookies on the hard disk depends on the OS and the browser.</a:t>
            </a:r>
          </a:p>
          <a:p>
            <a:pPr marL="457200" lvl="1" indent="0">
              <a:buNone/>
            </a:pPr>
            <a:r>
              <a:rPr lang="en-US" sz="2000" b="1" i="0" dirty="0">
                <a:solidFill>
                  <a:srgbClr val="313131"/>
                </a:solidFill>
                <a:effectLst/>
                <a:latin typeface="system-ui"/>
              </a:rPr>
              <a:t>C:\Users\Your_User_Name\AppData\Local\Google\Chrome\User Data\Default\Network</a:t>
            </a:r>
            <a:endParaRPr lang="en-US" sz="2000" dirty="0">
              <a:solidFill>
                <a:srgbClr val="333333"/>
              </a:solidFill>
              <a:latin typeface="inter-regular"/>
            </a:endParaRPr>
          </a:p>
          <a:p>
            <a:pPr marL="457200" lvl="1" indent="0">
              <a:buNone/>
            </a:pPr>
            <a:r>
              <a:rPr lang="en-US" sz="2000" b="1" i="0" dirty="0">
                <a:solidFill>
                  <a:srgbClr val="313131"/>
                </a:solidFill>
                <a:effectLst/>
                <a:latin typeface="system-ui"/>
              </a:rPr>
              <a:t>C:\Users\Your_User_Name\AppData\Roaming\Mozilla\Firefox\Profiles</a:t>
            </a:r>
            <a:endParaRPr lang="en-US" sz="2000" b="1" i="0" dirty="0">
              <a:solidFill>
                <a:srgbClr val="333333"/>
              </a:solidFill>
              <a:effectLst/>
              <a:latin typeface="inter-regular"/>
            </a:endParaRPr>
          </a:p>
          <a:p>
            <a:pPr marL="457200" lvl="1" indent="0">
              <a:buNone/>
            </a:pPr>
            <a:r>
              <a:rPr lang="en-IN" sz="2000" b="1" i="0" dirty="0">
                <a:solidFill>
                  <a:srgbClr val="313131"/>
                </a:solidFill>
                <a:effectLst/>
                <a:latin typeface="system-ui"/>
              </a:rPr>
              <a:t>C:\Users\Your_User_Name\AppData\Local\Microsoft\Edge\User Data\Default\Network</a:t>
            </a:r>
            <a:endParaRPr lang="en-US" sz="2000" b="0" i="0" dirty="0">
              <a:solidFill>
                <a:srgbClr val="333333"/>
              </a:solidFill>
              <a:effectLst/>
              <a:latin typeface="inter-regular"/>
            </a:endParaRPr>
          </a:p>
          <a:p>
            <a:r>
              <a:rPr lang="en-US" sz="2400" b="0" i="0" dirty="0">
                <a:solidFill>
                  <a:srgbClr val="333333"/>
                </a:solidFill>
                <a:effectLst/>
                <a:latin typeface="inter-regular"/>
              </a:rPr>
              <a:t>The Netscape Navigator on Windows uses a cookies.txt file that contains all the cookies. The path is </a:t>
            </a:r>
          </a:p>
          <a:p>
            <a:pPr marL="0" indent="0">
              <a:buNone/>
            </a:pPr>
            <a:r>
              <a:rPr lang="en-US" sz="2400" b="1" i="0" dirty="0">
                <a:solidFill>
                  <a:srgbClr val="333333"/>
                </a:solidFill>
                <a:effectLst/>
                <a:latin typeface="inter-regular"/>
              </a:rPr>
              <a:t>	c:\Program Files\Netscape\Users\username\cookies.txt</a:t>
            </a:r>
          </a:p>
          <a:p>
            <a:r>
              <a:rPr lang="en-US" sz="2400" b="0" i="0" dirty="0">
                <a:solidFill>
                  <a:srgbClr val="333333"/>
                </a:solidFill>
                <a:effectLst/>
                <a:latin typeface="inter-regular"/>
              </a:rPr>
              <a:t>The Internet Explorer stores the cookies on a file username@website.txt. The path is: 	</a:t>
            </a:r>
            <a:r>
              <a:rPr lang="en-US" sz="2400" b="1" i="0" dirty="0">
                <a:solidFill>
                  <a:srgbClr val="333333"/>
                </a:solidFill>
                <a:effectLst/>
                <a:latin typeface="inter-regular"/>
              </a:rPr>
              <a:t>c:\Windows\Cookies\username@Website.txt.</a:t>
            </a:r>
          </a:p>
          <a:p>
            <a:pPr marL="0" indent="0">
              <a:buNone/>
            </a:pPr>
            <a:endParaRPr lang="en-IN" sz="2400" dirty="0"/>
          </a:p>
        </p:txBody>
      </p:sp>
    </p:spTree>
    <p:extLst>
      <p:ext uri="{BB962C8B-B14F-4D97-AF65-F5344CB8AC3E}">
        <p14:creationId xmlns:p14="http://schemas.microsoft.com/office/powerpoint/2010/main" val="13093447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normAutofit/>
          </a:bodyPr>
          <a:lstStyle/>
          <a:p>
            <a:pPr algn="just"/>
            <a:r>
              <a:rPr lang="en-IN" sz="2400" dirty="0"/>
              <a:t>I</a:t>
            </a:r>
            <a:r>
              <a:rPr lang="en-US" sz="2400" b="0" i="0" dirty="0">
                <a:solidFill>
                  <a:srgbClr val="333333"/>
                </a:solidFill>
                <a:effectLst/>
                <a:latin typeface="inter-regular"/>
              </a:rPr>
              <a:t>n JavaScript, the </a:t>
            </a:r>
            <a:r>
              <a:rPr lang="en-US" sz="2400" b="1" i="0" dirty="0" err="1">
                <a:solidFill>
                  <a:srgbClr val="333333"/>
                </a:solidFill>
                <a:effectLst/>
                <a:latin typeface="inter-regular"/>
              </a:rPr>
              <a:t>event.preventDefault</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prevent the default behavior of an element.</a:t>
            </a:r>
          </a:p>
          <a:p>
            <a:pPr lvl="1" algn="just"/>
            <a:r>
              <a:rPr lang="en-US" sz="2000" b="1" i="0" dirty="0">
                <a:solidFill>
                  <a:srgbClr val="333333"/>
                </a:solidFill>
                <a:effectLst/>
                <a:latin typeface="inter-bold"/>
              </a:rPr>
              <a:t>For example:</a:t>
            </a:r>
            <a:r>
              <a:rPr lang="en-US" sz="2000" b="0" i="0" dirty="0">
                <a:solidFill>
                  <a:srgbClr val="333333"/>
                </a:solidFill>
                <a:effectLst/>
                <a:latin typeface="inter-regular"/>
              </a:rPr>
              <a:t> If you use it in a form element, it prevents it from submitting. If used in an anchor element, it prevents it from navigating. If used in a </a:t>
            </a:r>
            <a:r>
              <a:rPr lang="en-US" sz="2000" b="0" i="0" dirty="0" err="1">
                <a:solidFill>
                  <a:srgbClr val="333333"/>
                </a:solidFill>
                <a:effectLst/>
                <a:latin typeface="inter-regular"/>
              </a:rPr>
              <a:t>contextmenu</a:t>
            </a:r>
            <a:r>
              <a:rPr lang="en-US" sz="2000" b="0" i="0" dirty="0">
                <a:solidFill>
                  <a:srgbClr val="333333"/>
                </a:solidFill>
                <a:effectLst/>
                <a:latin typeface="inter-regular"/>
              </a:rPr>
              <a:t>, it prevents it from showing or displaying.</a:t>
            </a:r>
          </a:p>
          <a:p>
            <a:pPr algn="just"/>
            <a:r>
              <a:rPr lang="en-US" sz="2400" b="0" i="0" dirty="0">
                <a:solidFill>
                  <a:srgbClr val="333333"/>
                </a:solidFill>
                <a:effectLst/>
                <a:latin typeface="inter-regular"/>
              </a:rPr>
              <a:t>On the other hand, the </a:t>
            </a:r>
            <a:r>
              <a:rPr lang="en-US" sz="2400" b="1" i="0" dirty="0" err="1">
                <a:solidFill>
                  <a:srgbClr val="333333"/>
                </a:solidFill>
                <a:effectLst/>
                <a:latin typeface="inter-regular"/>
              </a:rPr>
              <a:t>event.stopPropagation</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stop the propagation of an event or stop the event from occurring in the bubbling or capturing phase.</a:t>
            </a:r>
          </a:p>
        </p:txBody>
      </p:sp>
    </p:spTree>
    <p:extLst>
      <p:ext uri="{BB962C8B-B14F-4D97-AF65-F5344CB8AC3E}">
        <p14:creationId xmlns:p14="http://schemas.microsoft.com/office/powerpoint/2010/main" val="133701253"/>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30681</TotalTime>
  <Words>18149</Words>
  <Application>Microsoft Office PowerPoint</Application>
  <PresentationFormat>Widescreen</PresentationFormat>
  <Paragraphs>1714</Paragraphs>
  <Slides>192</Slides>
  <Notes>2</Notes>
  <HiddenSlides>0</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192</vt:i4>
      </vt:variant>
    </vt:vector>
  </HeadingPairs>
  <TitlesOfParts>
    <vt:vector size="226"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Google Sans</vt:lpstr>
      <vt:lpstr>Heebo</vt:lpstr>
      <vt:lpstr>inherit</vt:lpstr>
      <vt:lpstr>Inter</vt:lpstr>
      <vt:lpstr>inter-bold</vt:lpstr>
      <vt:lpstr>inter-regular</vt:lpstr>
      <vt:lpstr>Liberation Mono</vt:lpstr>
      <vt:lpstr>Menlo</vt:lpstr>
      <vt:lpstr>Merriweather</vt:lpstr>
      <vt:lpstr>montserrat</vt:lpstr>
      <vt:lpstr>Nunito</vt:lpstr>
      <vt:lpstr>Raleway</vt:lpstr>
      <vt:lpstr>Roboto</vt:lpstr>
      <vt:lpstr>Sabon Next LT</vt:lpstr>
      <vt:lpstr>Segoe UI</vt:lpstr>
      <vt:lpstr>sofia-pro</vt:lpstr>
      <vt:lpstr>sohne</vt:lpstr>
      <vt:lpstr>Source Sans Pro</vt:lpstr>
      <vt:lpstr>system-ui</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First-Class functiona</vt:lpstr>
      <vt:lpstr>2) What close() does in Javascript?</vt:lpstr>
      <vt:lpstr>3) What is the difference between var, let and const?</vt:lpstr>
      <vt:lpstr>Optional Chaining (?.)</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6) Describe negative infinity in JavaScript?</vt:lpstr>
      <vt:lpstr>7) Explain function hoisting in JavaScript?</vt:lpstr>
      <vt:lpstr>Hoisting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 with react</vt:lpstr>
      <vt:lpstr>Jest with node</vt:lpstr>
      <vt:lpstr>48) Explain few difference between null, undefined or undeclared JavaScript variable?</vt:lpstr>
      <vt:lpstr>43) OBJECT CLONING JavaScript</vt:lpstr>
      <vt:lpstr>Object.assign()</vt:lpstr>
      <vt:lpstr>call, bind and apply</vt:lpstr>
      <vt:lpstr>call, bind and apply Example</vt:lpstr>
      <vt:lpstr>polyfill</vt:lpstr>
      <vt:lpstr>Polyfill for bind.</vt:lpstr>
      <vt:lpstr>Polyfill for call.</vt:lpstr>
      <vt:lpstr>Polyfill for apply</vt:lpstr>
      <vt:lpstr>What is IIFEs (Immediately Invoked Function Expressions)?</vt:lpstr>
      <vt:lpstr>Arrow functions in ES6?</vt:lpstr>
      <vt:lpstr>When should I use Arrow functions in ES6?</vt:lpstr>
      <vt:lpstr>Debouncing vs Throttling</vt:lpstr>
      <vt:lpstr>Debouncing vs Throttling</vt:lpstr>
      <vt:lpstr>Debouncing vs Throttling</vt:lpstr>
      <vt:lpstr>Function Currying</vt:lpstr>
      <vt:lpstr>Use of Function Currying</vt:lpstr>
      <vt:lpstr>Async vs defer</vt:lpstr>
      <vt:lpstr>prototype in javascript</vt:lpstr>
      <vt:lpstr>Callback Hell</vt:lpstr>
      <vt:lpstr>What is a Promise. Why do you need promise.</vt:lpstr>
      <vt:lpstr>Promise Example</vt:lpstr>
      <vt:lpstr>Async await</vt:lpstr>
      <vt:lpstr>Async vs promise</vt:lpstr>
      <vt:lpstr>Local vs Session vs Cookies</vt:lpstr>
      <vt:lpstr>Map vs Filter vs Reduce</vt:lpstr>
      <vt:lpstr>higher order functions</vt:lpstr>
      <vt:lpstr>First Class Function</vt:lpstr>
      <vt:lpstr>some()</vt:lpstr>
      <vt:lpstr>some() vs filter()</vt:lpstr>
      <vt:lpstr>find()</vt:lpstr>
      <vt:lpstr>Why would you use Array.some() or Array.every() over Array.filter()</vt:lpstr>
      <vt:lpstr>What is the difference between find() and filter() methods in JavaScript ?</vt:lpstr>
      <vt:lpstr>Difference between First-Class and Higher-Order Functions in JavaScript</vt:lpstr>
      <vt:lpstr>Anonymous Functions</vt:lpstr>
      <vt:lpstr>Arrow function or lambda function</vt:lpstr>
      <vt:lpstr>Difference between anonymous function and normal function in JavaScript</vt:lpstr>
      <vt:lpstr>Function literals</vt:lpstr>
      <vt:lpstr>Lambda Functions Vs Anonymous Functions in JavaScript</vt:lpstr>
      <vt:lpstr>arrow function vs anonymous function javascript</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Array methods</vt:lpstr>
      <vt:lpstr>Array methods</vt:lpstr>
      <vt:lpstr>Array methods</vt:lpstr>
      <vt:lpstr>Array methods</vt:lpstr>
      <vt:lpstr>Array methods</vt:lpstr>
      <vt:lpstr>Array property</vt:lpstr>
      <vt:lpstr>What is the difference between slice and splice</vt:lpstr>
      <vt:lpstr>What is a first order function</vt:lpstr>
      <vt:lpstr>What is a higher order function</vt:lpstr>
      <vt:lpstr>What is a unary function</vt:lpstr>
      <vt:lpstr>What is a pure function</vt:lpstr>
      <vt:lpstr>What is IIFE(Immediately Invoked Function Expression)</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innerHTML vs innerText vs textContents</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is Type Coercion in JavaScript ?</vt:lpstr>
      <vt:lpstr>What are the types of errors in JavaScript?</vt:lpstr>
      <vt:lpstr>In JavaScript, how many different methods can you make an object?</vt:lpstr>
      <vt:lpstr>What are classes in javascript?</vt:lpstr>
      <vt:lpstr>What are generator functions?</vt:lpstr>
      <vt:lpstr>what is javascript generator function?</vt:lpstr>
      <vt:lpstr>javascript generator function Example:-</vt:lpstr>
      <vt:lpstr>javascript generator function Example:-</vt:lpstr>
      <vt:lpstr>What is Object Destructuring?</vt:lpstr>
      <vt:lpstr>Is JavaScript a pass-by-reference or pass-by-value language?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a window.onload and onDocumentReady?</vt:lpstr>
      <vt:lpstr>What is unescape() and escape() functions?</vt:lpstr>
      <vt:lpstr>What are some important JavaScript Unit Testing Frameworks?</vt:lpstr>
      <vt:lpstr>What are the different ways an HTML element can be accessed in a JavaScript code?</vt:lpstr>
      <vt:lpstr>Passed by value and passed by reference </vt:lpstr>
      <vt:lpstr>What is memoization?</vt:lpstr>
      <vt:lpstr>What is the prototype design pattern?</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of JavaScript.</vt:lpstr>
      <vt:lpstr>List some of the disadvantages of JavaScript.</vt:lpstr>
      <vt:lpstr>What is DOM? What is the use of document object?</vt:lpstr>
      <vt:lpstr>What is the use of window object?</vt:lpstr>
      <vt:lpstr>What is the use of history object?</vt:lpstr>
      <vt:lpstr>Es6 features</vt:lpstr>
      <vt:lpstr>What is a callback function? What are callbacks. Why do we need callbacks?</vt:lpstr>
      <vt:lpstr>What is the purpose of double exclamation</vt:lpstr>
      <vt:lpstr>What is the difference between window and document</vt:lpstr>
      <vt:lpstr>How do you detect caps lock key turned on or not</vt:lpstr>
      <vt:lpstr>What are global variables? What are the problems with global variables?</vt:lpstr>
      <vt:lpstr>What is the purpose of isFinite function</vt:lpstr>
      <vt:lpstr>What is an event flow</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What is BOM(Browser Object Model)</vt:lpstr>
      <vt:lpstr>What is the use of setTimeout and setInterval</vt:lpstr>
      <vt:lpstr>Why is JavaScript treated as Single threaded</vt:lpstr>
      <vt:lpstr>What is ECMAScript</vt:lpstr>
      <vt:lpstr>What is the purpose of clearTimeout and clearInterval method</vt:lpstr>
      <vt:lpstr>How do you redirect new page in javascript</vt:lpstr>
      <vt:lpstr>What is pass by value and pass by reference?</vt:lpstr>
      <vt:lpstr>What is the difference between setTimeout, setImmediate and process.nextTick?</vt:lpstr>
      <vt:lpstr>setImmediate Example</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lpstr>Function() constructor</vt:lpstr>
      <vt:lpstr>Function() constructor</vt:lpstr>
      <vt:lpstr>Shallow Copy</vt:lpstr>
      <vt:lpstr>Deep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707</cp:revision>
  <dcterms:created xsi:type="dcterms:W3CDTF">2022-02-22T07:49:49Z</dcterms:created>
  <dcterms:modified xsi:type="dcterms:W3CDTF">2023-12-18T12:54:25Z</dcterms:modified>
</cp:coreProperties>
</file>