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D235-7F3C-4C4E-8B52-55BB9244C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3D4E5-2179-F14E-B300-91DC67496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D9C24-A222-5243-807B-9A05B6AD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6D536-A9A1-E34B-B207-F085D439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D4718-FB21-A84D-97CC-980C318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FE84-7DC6-1C40-86F7-8B8FAF1D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81629-D025-2240-AC5C-B438FB99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A40C-988F-EC43-B821-9C47F056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CA7A1-469D-AC40-9D54-4FF8D966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1C79-F538-2440-BDEE-3FF9535C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22B4E-CCE8-5A40-9D5C-C01324388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0672E-615E-A943-AA68-9E1C17229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C16D-4868-2D48-A7F0-CF6B6AF3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FEE52-3020-3648-8814-0F8EF799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D4E8-0B54-6449-885F-B8B47385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5569-F06A-1D4F-9A4A-F4AB82CA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B80D-A90F-9240-A359-79A1F42C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EFC3-0300-874E-809B-C65FC9A2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E03F0-3392-6145-835F-35C69BDC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5F824-DA2D-7F46-AB33-AB271451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1486-C777-B748-AE46-AEBFBAB7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E334-7D63-454E-8832-0D0FA548D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7FD4-7ED5-B949-9B0F-F0C58E10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BEF8-F7D5-1940-970D-19E81030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F0B66-D1E6-9F46-A08C-67053A32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3802-5399-E34D-998A-D57AA19B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4F95-762C-6F4B-A7CC-871F5FBDA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0B472-D9D5-6943-81C0-6386C95CF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18476-8FE2-DE45-8FCB-F16F2125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6D428-D092-4743-9462-122B3EFC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B9534-92BE-6E42-8633-08194F37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7DA6-2534-DC45-A101-420B6BF0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0EF8-39E9-894D-891A-FCD552F3D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39E05-5AF5-0740-B47D-082C9298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C17F9-5E99-F345-8B28-25A88961D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72F12-5E9E-7845-9AD6-B5F08702B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68C97-B3B2-DD40-9221-2714E02D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46991-5D9D-7A4F-B7C1-BC30C790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9FD7F-4830-074A-9615-CE130DC8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0585-C13A-1F4D-9D95-04468EC5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CEA18-9F42-F04E-A26F-3F9F630F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7AE89-4C84-C74F-88EA-805D25C4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8BE48-B31D-0A45-B67C-CEEF31EA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7A43C-C58B-6D44-995C-092B40EA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CAE22-5E94-E14F-B493-A89B12A6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36200-747D-EC48-8CAE-03E35A62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1120-518C-7245-AD1E-D031FDD5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D12D-91B5-3E41-AA99-1AFBF7C2C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390BA-60A8-E24A-B31D-2D15B4315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4EB56-3AC8-774A-AAF0-9DFA8A2C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A9BF2-2F2C-BF4D-81D0-6387E859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D3AA8-06FC-FF4D-A326-80ED97BF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51EB-8CB7-7E4E-A30F-33555B9D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7C0EB-53FF-6047-9642-4B096FCCA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69274-6B37-F547-839C-E335060F2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7495-DC75-0149-B123-6D293205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6ECFF-8CCF-4F48-9B2D-E7A412F6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B60BD-FBA8-724C-8160-07BC819A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13B6C-F9F0-A642-B79F-F9399DB5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70EFB-7973-264B-B61D-9F6B9E489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C372-8D61-9840-A5E3-DEDB7040D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23B-43E5-0848-BBCB-C038E54BF6C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9B9B-3A05-FD42-BF57-D4B76379A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F7092-764D-154B-82F7-E0DF5779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2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B401-C30D-7049-B555-74074D310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Foundry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C0C82-06D7-DD41-B928-ECA3F3603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Top Burapacheep</a:t>
            </a:r>
          </a:p>
          <a:p>
            <a:r>
              <a:rPr lang="en-US" dirty="0">
                <a:latin typeface="Helvetica" pitchFamily="2" charset="0"/>
              </a:rPr>
              <a:t>2/19/2021</a:t>
            </a:r>
          </a:p>
        </p:txBody>
      </p:sp>
    </p:spTree>
    <p:extLst>
      <p:ext uri="{BB962C8B-B14F-4D97-AF65-F5344CB8AC3E}">
        <p14:creationId xmlns:p14="http://schemas.microsoft.com/office/powerpoint/2010/main" val="77970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4169-25E3-534C-8CD5-AB732F29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C5A4-B361-404B-88E9-7AB01B2ED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Wednesday: 1 hour</a:t>
            </a:r>
          </a:p>
          <a:p>
            <a:r>
              <a:rPr lang="en-US" dirty="0">
                <a:latin typeface="Helvetica" pitchFamily="2" charset="0"/>
              </a:rPr>
              <a:t>Friday: 1 hour</a:t>
            </a:r>
          </a:p>
        </p:txBody>
      </p:sp>
    </p:spTree>
    <p:extLst>
      <p:ext uri="{BB962C8B-B14F-4D97-AF65-F5344CB8AC3E}">
        <p14:creationId xmlns:p14="http://schemas.microsoft.com/office/powerpoint/2010/main" val="406550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023E-58E7-E342-8E04-4B68EA94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QSAR and QSPR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24A5-4CE0-6045-A294-BBD4E1ED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QSAR: quantitative structure-activity relationship</a:t>
            </a:r>
          </a:p>
          <a:p>
            <a:r>
              <a:rPr lang="en-US" sz="2400" dirty="0">
                <a:latin typeface="Helvetica" pitchFamily="2" charset="0"/>
              </a:rPr>
              <a:t>QSPR: quantitative structure-property relationship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An attempt to predict some property from multiple descriptors (features) of the data</a:t>
            </a:r>
          </a:p>
          <a:p>
            <a:r>
              <a:rPr lang="en-US" sz="2400" dirty="0">
                <a:latin typeface="Helvetica" pitchFamily="2" charset="0"/>
              </a:rPr>
              <a:t>Can also be used to find importance (relation) of each descriptors to the predicting property</a:t>
            </a:r>
          </a:p>
          <a:p>
            <a:endParaRPr lang="en-US" sz="2400" dirty="0"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0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023E-58E7-E342-8E04-4B68EA94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QSAR and QSPR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24A5-4CE0-6045-A294-BBD4E1ED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We can view an input as a set of features (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400" baseline="-25000" dirty="0" err="1">
                <a:latin typeface="Helvetica" pitchFamily="2" charset="0"/>
              </a:rPr>
              <a:t>samples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400" baseline="-25000" dirty="0" err="1">
                <a:latin typeface="Helvetica" pitchFamily="2" charset="0"/>
              </a:rPr>
              <a:t>features</a:t>
            </a:r>
            <a:r>
              <a:rPr lang="en-US" sz="2400" dirty="0">
                <a:latin typeface="Helvetica" pitchFamily="2" charset="0"/>
              </a:rPr>
              <a:t>) and target values (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400" baseline="-25000" dirty="0" err="1">
                <a:latin typeface="Helvetica" pitchFamily="2" charset="0"/>
              </a:rPr>
              <a:t>features</a:t>
            </a:r>
            <a:r>
              <a:rPr lang="en-US" sz="2400" dirty="0">
                <a:latin typeface="Helvetica" pitchFamily="2" charset="0"/>
              </a:rPr>
              <a:t>)</a:t>
            </a:r>
          </a:p>
          <a:p>
            <a:r>
              <a:rPr lang="en-US" sz="2400" dirty="0">
                <a:latin typeface="Helvetica" pitchFamily="2" charset="0"/>
              </a:rPr>
              <a:t>Then apply some ML to learn the relationship between the input and target.</a:t>
            </a:r>
          </a:p>
        </p:txBody>
      </p:sp>
    </p:spTree>
    <p:extLst>
      <p:ext uri="{BB962C8B-B14F-4D97-AF65-F5344CB8AC3E}">
        <p14:creationId xmlns:p14="http://schemas.microsoft.com/office/powerpoint/2010/main" val="197073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419A-8ECA-5044-914A-40623D6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76C3-CD3B-D547-B427-D5550C38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Similar to linear regression (least sum of squared difference)</a:t>
            </a:r>
          </a:p>
          <a:p>
            <a:r>
              <a:rPr lang="en-US" sz="2400" dirty="0">
                <a:latin typeface="Helvetica" pitchFamily="2" charset="0"/>
              </a:rPr>
              <a:t>Improve overfitting (increase bias to improve variance)</a:t>
            </a:r>
          </a:p>
          <a:p>
            <a:r>
              <a:rPr lang="en-US" sz="2400" dirty="0">
                <a:latin typeface="Helvetica" pitchFamily="2" charset="0"/>
              </a:rPr>
              <a:t>By penalize the weight (L2 regularization)</a:t>
            </a:r>
            <a:br>
              <a:rPr lang="en-US" sz="2400" dirty="0">
                <a:latin typeface="Helvetica" pitchFamily="2" charset="0"/>
              </a:rPr>
            </a:b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58DF3EC-8D52-4843-B2B6-3ABC3D6870B6}"/>
              </a:ext>
            </a:extLst>
          </p:cNvPr>
          <p:cNvSpPr/>
          <p:nvPr/>
        </p:nvSpPr>
        <p:spPr>
          <a:xfrm>
            <a:off x="1696192" y="4001294"/>
            <a:ext cx="8799616" cy="16387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Minimize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sum of squared difference + ⍺ ⋅ sum(weight</a:t>
            </a:r>
            <a:r>
              <a:rPr lang="en-US" sz="2800" baseline="30000" dirty="0">
                <a:solidFill>
                  <a:schemeClr val="tx1"/>
                </a:solidFill>
                <a:latin typeface="Helvetica" pitchFamily="2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5543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2A25-75BD-8141-9343-C8A17325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Kernel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5375-6D53-BC4C-9875-E733A210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With the same idea as ridge regression</a:t>
            </a:r>
          </a:p>
          <a:p>
            <a:r>
              <a:rPr lang="en-US" sz="2400" dirty="0">
                <a:latin typeface="Helvetica" pitchFamily="2" charset="0"/>
              </a:rPr>
              <a:t>K(x</a:t>
            </a:r>
            <a:r>
              <a:rPr lang="en-US" sz="2400" baseline="-25000" dirty="0">
                <a:latin typeface="Helvetica" pitchFamily="2" charset="0"/>
              </a:rPr>
              <a:t>i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x</a:t>
            </a:r>
            <a:r>
              <a:rPr lang="en-US" sz="2400" baseline="-25000" dirty="0" err="1">
                <a:latin typeface="Helvetica" pitchFamily="2" charset="0"/>
              </a:rPr>
              <a:t>j</a:t>
            </a:r>
            <a:r>
              <a:rPr lang="en-US" sz="2400" dirty="0">
                <a:latin typeface="Helvetica" pitchFamily="2" charset="0"/>
              </a:rPr>
              <a:t>) define a distance between sample </a:t>
            </a:r>
            <a:r>
              <a:rPr lang="en-US" sz="2400" dirty="0" err="1">
                <a:latin typeface="Helvetica" pitchFamily="2" charset="0"/>
              </a:rPr>
              <a:t>i</a:t>
            </a:r>
            <a:r>
              <a:rPr lang="en-US" sz="2400" dirty="0">
                <a:latin typeface="Helvetica" pitchFamily="2" charset="0"/>
              </a:rPr>
              <a:t> and j</a:t>
            </a:r>
          </a:p>
          <a:p>
            <a:r>
              <a:rPr lang="en-US" sz="2400" dirty="0">
                <a:latin typeface="Helvetica" pitchFamily="2" charset="0"/>
              </a:rPr>
              <a:t>We want to minimize the sum of distances</a:t>
            </a:r>
          </a:p>
          <a:p>
            <a:endParaRPr lang="en-US" sz="2400" dirty="0">
              <a:latin typeface="Helvetica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0A89B-4501-7B49-8066-33265BB1CD68}"/>
              </a:ext>
            </a:extLst>
          </p:cNvPr>
          <p:cNvSpPr/>
          <p:nvPr/>
        </p:nvSpPr>
        <p:spPr>
          <a:xfrm>
            <a:off x="1696192" y="4001294"/>
            <a:ext cx="8799616" cy="16387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With higher dimensionality of K,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we can enforce non-linear mapping.</a:t>
            </a:r>
          </a:p>
        </p:txBody>
      </p:sp>
    </p:spTree>
    <p:extLst>
      <p:ext uri="{BB962C8B-B14F-4D97-AF65-F5344CB8AC3E}">
        <p14:creationId xmlns:p14="http://schemas.microsoft.com/office/powerpoint/2010/main" val="237317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2A25-75BD-8141-9343-C8A17325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Kernel ridge regression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5375-6D53-BC4C-9875-E733A210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Helvetica" pitchFamily="2" charset="0"/>
              </a:rPr>
              <a:t>Sklearn</a:t>
            </a:r>
            <a:r>
              <a:rPr lang="en-US" sz="2400" dirty="0">
                <a:latin typeface="Helvetica" pitchFamily="2" charset="0"/>
              </a:rPr>
              <a:t> have already implemented a kernel ridge regression for us.</a:t>
            </a:r>
          </a:p>
          <a:p>
            <a:r>
              <a:rPr lang="en-US" sz="2400" dirty="0">
                <a:latin typeface="Helvetica" pitchFamily="2" charset="0"/>
              </a:rPr>
              <a:t>Like traditional regression kernel ridge takes data X and target y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X: training data (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400" baseline="-25000" dirty="0" err="1">
                <a:latin typeface="Helvetica" pitchFamily="2" charset="0"/>
              </a:rPr>
              <a:t>sample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400" baseline="-25000" dirty="0" err="1">
                <a:latin typeface="Helvetica" pitchFamily="2" charset="0"/>
              </a:rPr>
              <a:t>features</a:t>
            </a:r>
            <a:r>
              <a:rPr lang="en-US" sz="2400" dirty="0">
                <a:latin typeface="Helvetica" pitchFamily="2" charset="0"/>
              </a:rPr>
              <a:t>)</a:t>
            </a:r>
          </a:p>
          <a:p>
            <a:r>
              <a:rPr lang="en-US" sz="2400" dirty="0">
                <a:latin typeface="Helvetica" pitchFamily="2" charset="0"/>
              </a:rPr>
              <a:t>y: target values (, 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400" baseline="-25000" dirty="0" err="1">
                <a:latin typeface="Helvetica" pitchFamily="2" charset="0"/>
              </a:rPr>
              <a:t>features</a:t>
            </a:r>
            <a:r>
              <a:rPr lang="en-US" sz="2400" dirty="0">
                <a:latin typeface="Helvetica" pitchFamily="2" charset="0"/>
              </a:rPr>
              <a:t>)</a:t>
            </a:r>
          </a:p>
          <a:p>
            <a:endParaRPr lang="en-US" sz="2400" dirty="0"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2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023E-58E7-E342-8E04-4B68EA94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Random forest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24A5-4CE0-6045-A294-BBD4E1ED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Train multiple decision trees to make one prediction</a:t>
            </a:r>
          </a:p>
          <a:p>
            <a:r>
              <a:rPr lang="en-US" sz="2400" dirty="0" err="1">
                <a:latin typeface="Helvetica" pitchFamily="2" charset="0"/>
              </a:rPr>
              <a:t>Sklearn</a:t>
            </a:r>
            <a:r>
              <a:rPr lang="en-US" sz="2400" dirty="0">
                <a:latin typeface="Helvetica" pitchFamily="2" charset="0"/>
              </a:rPr>
              <a:t> also have implemented this</a:t>
            </a:r>
          </a:p>
          <a:p>
            <a:pPr marL="0" indent="0">
              <a:buNone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24CBE3E-30EE-E242-9011-5C5FD05A7176}"/>
              </a:ext>
            </a:extLst>
          </p:cNvPr>
          <p:cNvSpPr/>
          <p:nvPr/>
        </p:nvSpPr>
        <p:spPr>
          <a:xfrm>
            <a:off x="1696192" y="4001294"/>
            <a:ext cx="8799616" cy="16387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Each decision trees are given a random set of features</a:t>
            </a:r>
          </a:p>
        </p:txBody>
      </p:sp>
    </p:spTree>
    <p:extLst>
      <p:ext uri="{BB962C8B-B14F-4D97-AF65-F5344CB8AC3E}">
        <p14:creationId xmlns:p14="http://schemas.microsoft.com/office/powerpoint/2010/main" val="263235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023E-58E7-E342-8E04-4B68EA94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XGBoost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24A5-4CE0-6045-A294-BBD4E1ED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Another popular forest model</a:t>
            </a:r>
          </a:p>
          <a:p>
            <a:r>
              <a:rPr lang="en-US" sz="2400" dirty="0">
                <a:latin typeface="Helvetica" pitchFamily="2" charset="0"/>
              </a:rPr>
              <a:t>Idea: Bagging, Boosting, and Stacking</a:t>
            </a:r>
          </a:p>
          <a:p>
            <a:r>
              <a:rPr lang="en-US" sz="2400" dirty="0">
                <a:latin typeface="Helvetica" pitchFamily="2" charset="0"/>
              </a:rPr>
              <a:t>Regularization</a:t>
            </a:r>
          </a:p>
          <a:p>
            <a:pPr marL="0" indent="0">
              <a:buNone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24CBE3E-30EE-E242-9011-5C5FD05A7176}"/>
              </a:ext>
            </a:extLst>
          </p:cNvPr>
          <p:cNvSpPr/>
          <p:nvPr/>
        </p:nvSpPr>
        <p:spPr>
          <a:xfrm>
            <a:off x="1696192" y="4001294"/>
            <a:ext cx="8799616" cy="16387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Using multiple trees but each also learn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from the error of the previous one</a:t>
            </a:r>
          </a:p>
        </p:txBody>
      </p:sp>
    </p:spTree>
    <p:extLst>
      <p:ext uri="{BB962C8B-B14F-4D97-AF65-F5344CB8AC3E}">
        <p14:creationId xmlns:p14="http://schemas.microsoft.com/office/powerpoint/2010/main" val="125109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286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Foundry Models</vt:lpstr>
      <vt:lpstr>Hours</vt:lpstr>
      <vt:lpstr>QSAR and QSPR </vt:lpstr>
      <vt:lpstr>QSAR and QSPR (cont.)</vt:lpstr>
      <vt:lpstr>Ridge regression</vt:lpstr>
      <vt:lpstr>Kernel ridge regression</vt:lpstr>
      <vt:lpstr>Kernel ridge regression (cont.)</vt:lpstr>
      <vt:lpstr>Random forest regressor</vt:lpstr>
      <vt:lpstr>XGBoost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Foundry Models Kernel Ridge Regression &amp; </dc:title>
  <dc:creator>JIRAYU BURAPACHEEP</dc:creator>
  <cp:lastModifiedBy>JIRAYU BURAPACHEEP</cp:lastModifiedBy>
  <cp:revision>5</cp:revision>
  <dcterms:created xsi:type="dcterms:W3CDTF">2021-02-19T16:19:59Z</dcterms:created>
  <dcterms:modified xsi:type="dcterms:W3CDTF">2021-03-05T14:57:32Z</dcterms:modified>
</cp:coreProperties>
</file>