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 snapToObjects="1">
      <p:cViewPr>
        <p:scale>
          <a:sx n="105" d="100"/>
          <a:sy n="105" d="100"/>
        </p:scale>
        <p:origin x="84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FD235-7F3C-4C4E-8B52-55BB9244C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3D4E5-2179-F14E-B300-91DC67496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D9C24-A222-5243-807B-9A05B6AD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23B-43E5-0848-BBCB-C038E54BF6C8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6D536-A9A1-E34B-B207-F085D439F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D4718-FB21-A84D-97CC-980C318FB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F5F-C036-024A-AE5F-E623EABA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91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2FE84-7DC6-1C40-86F7-8B8FAF1DF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781629-D025-2240-AC5C-B438FB998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2A40C-988F-EC43-B821-9C47F056A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23B-43E5-0848-BBCB-C038E54BF6C8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CA7A1-469D-AC40-9D54-4FF8D966D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11C79-F538-2440-BDEE-3FF9535C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F5F-C036-024A-AE5F-E623EABA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94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A22B4E-CCE8-5A40-9D5C-C01324388D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30672E-615E-A943-AA68-9E1C17229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FC16D-4868-2D48-A7F0-CF6B6AF33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23B-43E5-0848-BBCB-C038E54BF6C8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FEE52-3020-3648-8814-0F8EF799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5D4E8-0B54-6449-885F-B8B473856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F5F-C036-024A-AE5F-E623EABA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6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5569-F06A-1D4F-9A4A-F4AB82CAA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BB80D-A90F-9240-A359-79A1F42C5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CEFC3-0300-874E-809B-C65FC9A26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23B-43E5-0848-BBCB-C038E54BF6C8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E03F0-3392-6145-835F-35C69BDC0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5F824-DA2D-7F46-AB33-AB271451C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F5F-C036-024A-AE5F-E623EABA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82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91486-C777-B748-AE46-AEBFBAB73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EE334-7D63-454E-8832-0D0FA548D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57FD4-7ED5-B949-9B0F-F0C58E10D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23B-43E5-0848-BBCB-C038E54BF6C8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5BEF8-F7D5-1940-970D-19E810309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F0B66-D1E6-9F46-A08C-67053A32E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F5F-C036-024A-AE5F-E623EABA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3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F3802-5399-E34D-998A-D57AA19B7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F4F95-762C-6F4B-A7CC-871F5FBDA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0B472-D9D5-6943-81C0-6386C95CF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18476-8FE2-DE45-8FCB-F16F21259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23B-43E5-0848-BBCB-C038E54BF6C8}" type="datetimeFigureOut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6D428-D092-4743-9462-122B3EFCC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B9534-92BE-6E42-8633-08194F372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F5F-C036-024A-AE5F-E623EABA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97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17DA6-2534-DC45-A101-420B6BF0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B0EF8-39E9-894D-891A-FCD552F3D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639E05-5AF5-0740-B47D-082C92987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C17F9-5E99-F345-8B28-25A88961D2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C72F12-5E9E-7845-9AD6-B5F08702B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868C97-B3B2-DD40-9221-2714E02DB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23B-43E5-0848-BBCB-C038E54BF6C8}" type="datetimeFigureOut">
              <a:rPr lang="en-US" smtClean="0"/>
              <a:t>2/19/21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246991-5D9D-7A4F-B7C1-BC30C7907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79FD7F-4830-074A-9615-CE130DC8D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F5F-C036-024A-AE5F-E623EABA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76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E0585-C13A-1F4D-9D95-04468EC58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ACEA18-9F42-F04E-A26F-3F9F630F1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23B-43E5-0848-BBCB-C038E54BF6C8}" type="datetimeFigureOut">
              <a:rPr lang="en-US" smtClean="0"/>
              <a:t>2/19/21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97AE89-4C84-C74F-88EA-805D25C4C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8BE48-B31D-0A45-B67C-CEEF31EA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F5F-C036-024A-AE5F-E623EABA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26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A7A43C-C58B-6D44-995C-092B40EA3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23B-43E5-0848-BBCB-C038E54BF6C8}" type="datetimeFigureOut">
              <a:rPr lang="en-US" smtClean="0"/>
              <a:t>2/19/21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7CAE22-5E94-E14F-B493-A89B12A63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36200-747D-EC48-8CAE-03E35A62F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F5F-C036-024A-AE5F-E623EABA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01120-518C-7245-AD1E-D031FDD56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2D12D-91B5-3E41-AA99-1AFBF7C2C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390BA-60A8-E24A-B31D-2D15B4315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4EB56-3AC8-774A-AAF0-9DFA8A2CF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23B-43E5-0848-BBCB-C038E54BF6C8}" type="datetimeFigureOut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A9BF2-2F2C-BF4D-81D0-6387E859A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D3AA8-06FC-FF4D-A326-80ED97BF3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F5F-C036-024A-AE5F-E623EABA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74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C51EB-8CB7-7E4E-A30F-33555B9DC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67C0EB-53FF-6047-9642-4B096FCCA3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169274-6B37-F547-839C-E335060F2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D7495-DC75-0149-B123-6D2932053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23B-43E5-0848-BBCB-C038E54BF6C8}" type="datetimeFigureOut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6ECFF-8CCF-4F48-9B2D-E7A412F6A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B60BD-FBA8-724C-8160-07BC819A8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F5F-C036-024A-AE5F-E623EABA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1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C13B6C-F9F0-A642-B79F-F9399DB58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70EFB-7973-264B-B61D-9F6B9E489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EC372-8D61-9840-A5E3-DEDB7040D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DD23B-43E5-0848-BBCB-C038E54BF6C8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79B9B-3A05-FD42-BF57-D4B76379AB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F7092-764D-154B-82F7-E0DF5779E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18F5F-C036-024A-AE5F-E623EABA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28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6B401-C30D-7049-B555-74074D3101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 pitchFamily="2" charset="0"/>
              </a:rPr>
              <a:t>Foundry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C0C82-06D7-DD41-B928-ECA3F36034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Top Burapacheep</a:t>
            </a:r>
          </a:p>
          <a:p>
            <a:r>
              <a:rPr lang="en-US" dirty="0">
                <a:latin typeface="Helvetica" pitchFamily="2" charset="0"/>
              </a:rPr>
              <a:t>2/19/2021</a:t>
            </a:r>
          </a:p>
        </p:txBody>
      </p:sp>
    </p:spTree>
    <p:extLst>
      <p:ext uri="{BB962C8B-B14F-4D97-AF65-F5344CB8AC3E}">
        <p14:creationId xmlns:p14="http://schemas.microsoft.com/office/powerpoint/2010/main" val="779701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74169-25E3-534C-8CD5-AB732F298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Hours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4C5A4-B361-404B-88E9-7AB01B2ED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Wednesday: 1 hour</a:t>
            </a:r>
          </a:p>
          <a:p>
            <a:r>
              <a:rPr lang="en-US" dirty="0">
                <a:latin typeface="Helvetica" pitchFamily="2" charset="0"/>
              </a:rPr>
              <a:t>Friday: 1 hour</a:t>
            </a:r>
          </a:p>
        </p:txBody>
      </p:sp>
    </p:spTree>
    <p:extLst>
      <p:ext uri="{BB962C8B-B14F-4D97-AF65-F5344CB8AC3E}">
        <p14:creationId xmlns:p14="http://schemas.microsoft.com/office/powerpoint/2010/main" val="4065500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7023E-58E7-E342-8E04-4B68EA94D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QSAR and QSPR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924A5-4CE0-6045-A294-BBD4E1EDB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Helvetica" pitchFamily="2" charset="0"/>
              </a:rPr>
              <a:t>QSAR: quantitative structure-activity relationship</a:t>
            </a:r>
          </a:p>
          <a:p>
            <a:r>
              <a:rPr lang="en-US" sz="2400" dirty="0">
                <a:latin typeface="Helvetica" pitchFamily="2" charset="0"/>
              </a:rPr>
              <a:t>QSPR: quantitative structure-property relationship</a:t>
            </a:r>
          </a:p>
          <a:p>
            <a:endParaRPr lang="en-US" sz="2400" dirty="0">
              <a:latin typeface="Helvetica" pitchFamily="2" charset="0"/>
            </a:endParaRPr>
          </a:p>
          <a:p>
            <a:r>
              <a:rPr lang="en-US" sz="2400" dirty="0">
                <a:latin typeface="Helvetica" pitchFamily="2" charset="0"/>
              </a:rPr>
              <a:t>An attempt to predict some property from multiple descriptors (features) of the data</a:t>
            </a:r>
          </a:p>
          <a:p>
            <a:r>
              <a:rPr lang="en-US" sz="2400" dirty="0">
                <a:latin typeface="Helvetica" pitchFamily="2" charset="0"/>
              </a:rPr>
              <a:t>Can also be used to find importance (relation) of each descriptors to the predicting property</a:t>
            </a:r>
          </a:p>
          <a:p>
            <a:endParaRPr lang="en-US" sz="2400" dirty="0">
              <a:latin typeface="Helvetica" pitchFamily="2" charset="0"/>
            </a:endParaRPr>
          </a:p>
          <a:p>
            <a:endParaRPr lang="en-US" sz="2400" dirty="0">
              <a:latin typeface="Helvetica" pitchFamily="2" charset="0"/>
            </a:endParaRPr>
          </a:p>
          <a:p>
            <a:endParaRPr lang="en-US" sz="24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504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7023E-58E7-E342-8E04-4B68EA94D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QSAR and QSPR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924A5-4CE0-6045-A294-BBD4E1EDB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Helvetica" pitchFamily="2" charset="0"/>
              </a:rPr>
              <a:t>We can view an input as a set of features (</a:t>
            </a:r>
            <a:r>
              <a:rPr lang="en-US" sz="2400" dirty="0" err="1">
                <a:latin typeface="Helvetica" pitchFamily="2" charset="0"/>
              </a:rPr>
              <a:t>n</a:t>
            </a:r>
            <a:r>
              <a:rPr lang="en-US" sz="2400" baseline="-25000" dirty="0" err="1">
                <a:latin typeface="Helvetica" pitchFamily="2" charset="0"/>
              </a:rPr>
              <a:t>samples</a:t>
            </a:r>
            <a:r>
              <a:rPr lang="en-US" sz="2400" dirty="0">
                <a:latin typeface="Helvetica" pitchFamily="2" charset="0"/>
              </a:rPr>
              <a:t>, </a:t>
            </a:r>
            <a:r>
              <a:rPr lang="en-US" sz="2400" dirty="0" err="1">
                <a:latin typeface="Helvetica" pitchFamily="2" charset="0"/>
              </a:rPr>
              <a:t>n</a:t>
            </a:r>
            <a:r>
              <a:rPr lang="en-US" sz="2400" baseline="-25000" dirty="0" err="1">
                <a:latin typeface="Helvetica" pitchFamily="2" charset="0"/>
              </a:rPr>
              <a:t>features</a:t>
            </a:r>
            <a:r>
              <a:rPr lang="en-US" sz="2400" dirty="0">
                <a:latin typeface="Helvetica" pitchFamily="2" charset="0"/>
              </a:rPr>
              <a:t>) and target values (</a:t>
            </a:r>
            <a:r>
              <a:rPr lang="en-US" sz="2400" dirty="0" err="1">
                <a:latin typeface="Helvetica" pitchFamily="2" charset="0"/>
              </a:rPr>
              <a:t>n</a:t>
            </a:r>
            <a:r>
              <a:rPr lang="en-US" sz="2400" baseline="-25000" dirty="0" err="1">
                <a:latin typeface="Helvetica" pitchFamily="2" charset="0"/>
              </a:rPr>
              <a:t>features</a:t>
            </a:r>
            <a:r>
              <a:rPr lang="en-US" sz="2400" dirty="0">
                <a:latin typeface="Helvetica" pitchFamily="2" charset="0"/>
              </a:rPr>
              <a:t>)</a:t>
            </a:r>
          </a:p>
          <a:p>
            <a:r>
              <a:rPr lang="en-US" sz="2400" dirty="0">
                <a:latin typeface="Helvetica" pitchFamily="2" charset="0"/>
              </a:rPr>
              <a:t>Then apply some ML to learn the relationship between the input and target.</a:t>
            </a:r>
          </a:p>
        </p:txBody>
      </p:sp>
    </p:spTree>
    <p:extLst>
      <p:ext uri="{BB962C8B-B14F-4D97-AF65-F5344CB8AC3E}">
        <p14:creationId xmlns:p14="http://schemas.microsoft.com/office/powerpoint/2010/main" val="1970730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9419A-8ECA-5044-914A-40623D6A6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Ridge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676C3-CD3B-D547-B427-D5550C386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Helvetica" pitchFamily="2" charset="0"/>
              </a:rPr>
              <a:t>Similar to linear regression (least sum of squared difference)</a:t>
            </a:r>
          </a:p>
          <a:p>
            <a:r>
              <a:rPr lang="en-US" sz="2400" dirty="0">
                <a:latin typeface="Helvetica" pitchFamily="2" charset="0"/>
              </a:rPr>
              <a:t>Improve overfitting (increase bias to improve variance)</a:t>
            </a:r>
          </a:p>
          <a:p>
            <a:r>
              <a:rPr lang="en-US" sz="2400" dirty="0">
                <a:latin typeface="Helvetica" pitchFamily="2" charset="0"/>
              </a:rPr>
              <a:t>By penalize the weight (L2 regularization)</a:t>
            </a:r>
            <a:br>
              <a:rPr lang="en-US" sz="2400" dirty="0">
                <a:latin typeface="Helvetica" pitchFamily="2" charset="0"/>
              </a:rPr>
            </a:br>
            <a:br>
              <a:rPr lang="en-US" sz="2400" dirty="0">
                <a:latin typeface="Helvetica" pitchFamily="2" charset="0"/>
              </a:rPr>
            </a:br>
            <a:endParaRPr lang="en-US" sz="2400" dirty="0">
              <a:latin typeface="Helvetica" pitchFamily="2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58DF3EC-8D52-4843-B2B6-3ABC3D6870B6}"/>
              </a:ext>
            </a:extLst>
          </p:cNvPr>
          <p:cNvSpPr/>
          <p:nvPr/>
        </p:nvSpPr>
        <p:spPr>
          <a:xfrm>
            <a:off x="1696192" y="4001294"/>
            <a:ext cx="8799616" cy="16387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Helvetica" pitchFamily="2" charset="0"/>
              </a:rPr>
              <a:t>Minimize 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Helvetica" pitchFamily="2" charset="0"/>
              </a:rPr>
              <a:t>sum of squared difference + ⍺ ⋅ sum(weight</a:t>
            </a:r>
            <a:r>
              <a:rPr lang="en-US" sz="2800" baseline="30000" dirty="0">
                <a:solidFill>
                  <a:schemeClr val="tx1"/>
                </a:solidFill>
                <a:latin typeface="Helvetica" pitchFamily="2" charset="0"/>
              </a:rPr>
              <a:t>2</a:t>
            </a:r>
            <a:r>
              <a:rPr lang="en-US" sz="2800" dirty="0">
                <a:solidFill>
                  <a:schemeClr val="tx1"/>
                </a:solidFill>
                <a:latin typeface="Helvetica" pitchFamily="2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955432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42A25-75BD-8141-9343-C8A173255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Kernel ridge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15375-6D53-BC4C-9875-E733A2103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Helvetica" pitchFamily="2" charset="0"/>
              </a:rPr>
              <a:t>With the same idea as ridge regression</a:t>
            </a:r>
          </a:p>
          <a:p>
            <a:r>
              <a:rPr lang="en-US" sz="2400" dirty="0">
                <a:latin typeface="Helvetica" pitchFamily="2" charset="0"/>
              </a:rPr>
              <a:t>K(x</a:t>
            </a:r>
            <a:r>
              <a:rPr lang="en-US" sz="2400" baseline="-25000" dirty="0">
                <a:latin typeface="Helvetica" pitchFamily="2" charset="0"/>
              </a:rPr>
              <a:t>i</a:t>
            </a:r>
            <a:r>
              <a:rPr lang="en-US" sz="2400" dirty="0">
                <a:latin typeface="Helvetica" pitchFamily="2" charset="0"/>
              </a:rPr>
              <a:t>, </a:t>
            </a:r>
            <a:r>
              <a:rPr lang="en-US" sz="2400" dirty="0" err="1">
                <a:latin typeface="Helvetica" pitchFamily="2" charset="0"/>
              </a:rPr>
              <a:t>x</a:t>
            </a:r>
            <a:r>
              <a:rPr lang="en-US" sz="2400" baseline="-25000" dirty="0" err="1">
                <a:latin typeface="Helvetica" pitchFamily="2" charset="0"/>
              </a:rPr>
              <a:t>j</a:t>
            </a:r>
            <a:r>
              <a:rPr lang="en-US" sz="2400" dirty="0">
                <a:latin typeface="Helvetica" pitchFamily="2" charset="0"/>
              </a:rPr>
              <a:t>) define a distance between sample </a:t>
            </a:r>
            <a:r>
              <a:rPr lang="en-US" sz="2400" dirty="0" err="1">
                <a:latin typeface="Helvetica" pitchFamily="2" charset="0"/>
              </a:rPr>
              <a:t>i</a:t>
            </a:r>
            <a:r>
              <a:rPr lang="en-US" sz="2400" dirty="0">
                <a:latin typeface="Helvetica" pitchFamily="2" charset="0"/>
              </a:rPr>
              <a:t> and j</a:t>
            </a:r>
          </a:p>
          <a:p>
            <a:r>
              <a:rPr lang="en-US" sz="2400" dirty="0">
                <a:latin typeface="Helvetica" pitchFamily="2" charset="0"/>
              </a:rPr>
              <a:t>We want to minimize the sum of distances</a:t>
            </a:r>
          </a:p>
          <a:p>
            <a:endParaRPr lang="en-US" sz="2400" dirty="0">
              <a:latin typeface="Helvetica" pitchFamily="2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A00A89B-4501-7B49-8066-33265BB1CD68}"/>
              </a:ext>
            </a:extLst>
          </p:cNvPr>
          <p:cNvSpPr/>
          <p:nvPr/>
        </p:nvSpPr>
        <p:spPr>
          <a:xfrm>
            <a:off x="1696192" y="4001294"/>
            <a:ext cx="8799616" cy="16387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Helvetica" pitchFamily="2" charset="0"/>
              </a:rPr>
              <a:t>With higher dimensionality of K, 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Helvetica" pitchFamily="2" charset="0"/>
              </a:rPr>
              <a:t>we can enforce non-linear mapping.</a:t>
            </a:r>
          </a:p>
        </p:txBody>
      </p:sp>
    </p:spTree>
    <p:extLst>
      <p:ext uri="{BB962C8B-B14F-4D97-AF65-F5344CB8AC3E}">
        <p14:creationId xmlns:p14="http://schemas.microsoft.com/office/powerpoint/2010/main" val="2373174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42A25-75BD-8141-9343-C8A173255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Kernel ridge regression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15375-6D53-BC4C-9875-E733A2103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Helvetica" pitchFamily="2" charset="0"/>
              </a:rPr>
              <a:t>Sklearn</a:t>
            </a:r>
            <a:r>
              <a:rPr lang="en-US" sz="2400" dirty="0">
                <a:latin typeface="Helvetica" pitchFamily="2" charset="0"/>
              </a:rPr>
              <a:t> have already implemented a kernel ridge regression for us.</a:t>
            </a:r>
          </a:p>
          <a:p>
            <a:r>
              <a:rPr lang="en-US" sz="2400" dirty="0">
                <a:latin typeface="Helvetica" pitchFamily="2" charset="0"/>
              </a:rPr>
              <a:t>Like traditional regression kernel ridge takes data X and target y</a:t>
            </a:r>
          </a:p>
          <a:p>
            <a:endParaRPr lang="en-US" sz="2400" dirty="0">
              <a:latin typeface="Helvetica" pitchFamily="2" charset="0"/>
            </a:endParaRPr>
          </a:p>
          <a:p>
            <a:r>
              <a:rPr lang="en-US" sz="2400" dirty="0">
                <a:latin typeface="Helvetica" pitchFamily="2" charset="0"/>
              </a:rPr>
              <a:t>X: training data (</a:t>
            </a:r>
            <a:r>
              <a:rPr lang="en-US" sz="2400" dirty="0" err="1">
                <a:latin typeface="Helvetica" pitchFamily="2" charset="0"/>
              </a:rPr>
              <a:t>n</a:t>
            </a:r>
            <a:r>
              <a:rPr lang="en-US" sz="2400" baseline="-25000" dirty="0" err="1">
                <a:latin typeface="Helvetica" pitchFamily="2" charset="0"/>
              </a:rPr>
              <a:t>sample</a:t>
            </a:r>
            <a:r>
              <a:rPr lang="en-US" sz="2400" dirty="0">
                <a:latin typeface="Helvetica" pitchFamily="2" charset="0"/>
              </a:rPr>
              <a:t>, </a:t>
            </a:r>
            <a:r>
              <a:rPr lang="en-US" sz="2400" dirty="0" err="1">
                <a:latin typeface="Helvetica" pitchFamily="2" charset="0"/>
              </a:rPr>
              <a:t>n</a:t>
            </a:r>
            <a:r>
              <a:rPr lang="en-US" sz="2400" baseline="-25000" dirty="0" err="1">
                <a:latin typeface="Helvetica" pitchFamily="2" charset="0"/>
              </a:rPr>
              <a:t>features</a:t>
            </a:r>
            <a:r>
              <a:rPr lang="en-US" sz="2400" dirty="0">
                <a:latin typeface="Helvetica" pitchFamily="2" charset="0"/>
              </a:rPr>
              <a:t>)</a:t>
            </a:r>
          </a:p>
          <a:p>
            <a:r>
              <a:rPr lang="en-US" sz="2400" dirty="0">
                <a:latin typeface="Helvetica" pitchFamily="2" charset="0"/>
              </a:rPr>
              <a:t>y: target values (, </a:t>
            </a:r>
            <a:r>
              <a:rPr lang="en-US" sz="2400" dirty="0" err="1">
                <a:latin typeface="Helvetica" pitchFamily="2" charset="0"/>
              </a:rPr>
              <a:t>n</a:t>
            </a:r>
            <a:r>
              <a:rPr lang="en-US" sz="2400" baseline="-25000" dirty="0" err="1">
                <a:latin typeface="Helvetica" pitchFamily="2" charset="0"/>
              </a:rPr>
              <a:t>features</a:t>
            </a:r>
            <a:r>
              <a:rPr lang="en-US" sz="2400" dirty="0">
                <a:latin typeface="Helvetica" pitchFamily="2" charset="0"/>
              </a:rPr>
              <a:t>)</a:t>
            </a:r>
          </a:p>
          <a:p>
            <a:endParaRPr lang="en-US" sz="2400" dirty="0">
              <a:latin typeface="Helvetica" pitchFamily="2" charset="0"/>
            </a:endParaRPr>
          </a:p>
          <a:p>
            <a:endParaRPr lang="en-US" sz="24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23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7023E-58E7-E342-8E04-4B68EA94D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Random forest regressor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924A5-4CE0-6045-A294-BBD4E1EDB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Helvetica" pitchFamily="2" charset="0"/>
              </a:rPr>
              <a:t>Train multiple decision trees to make one prediction</a:t>
            </a:r>
          </a:p>
          <a:p>
            <a:r>
              <a:rPr lang="en-US" sz="2400" dirty="0" err="1">
                <a:latin typeface="Helvetica" pitchFamily="2" charset="0"/>
              </a:rPr>
              <a:t>Sklearn</a:t>
            </a:r>
            <a:r>
              <a:rPr lang="en-US" sz="2400" dirty="0">
                <a:latin typeface="Helvetica" pitchFamily="2" charset="0"/>
              </a:rPr>
              <a:t> also have implemented this</a:t>
            </a:r>
          </a:p>
          <a:p>
            <a:pPr marL="0" indent="0">
              <a:buNone/>
            </a:pPr>
            <a:endParaRPr lang="en-US" sz="2400" dirty="0">
              <a:latin typeface="Helvetica" pitchFamily="2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24CBE3E-30EE-E242-9011-5C5FD05A7176}"/>
              </a:ext>
            </a:extLst>
          </p:cNvPr>
          <p:cNvSpPr/>
          <p:nvPr/>
        </p:nvSpPr>
        <p:spPr>
          <a:xfrm>
            <a:off x="1696192" y="4001294"/>
            <a:ext cx="8799616" cy="16387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Helvetica" pitchFamily="2" charset="0"/>
              </a:rPr>
              <a:t>Each decision trees are given a random set of features</a:t>
            </a:r>
          </a:p>
        </p:txBody>
      </p:sp>
    </p:spTree>
    <p:extLst>
      <p:ext uri="{BB962C8B-B14F-4D97-AF65-F5344CB8AC3E}">
        <p14:creationId xmlns:p14="http://schemas.microsoft.com/office/powerpoint/2010/main" val="2632358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7023E-58E7-E342-8E04-4B68EA94D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Helvetica" pitchFamily="2" charset="0"/>
              </a:rPr>
              <a:t>XGBoost</a:t>
            </a:r>
            <a:r>
              <a:rPr lang="en-US" dirty="0">
                <a:latin typeface="Helvetica" pitchFamily="2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924A5-4CE0-6045-A294-BBD4E1EDB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Helvetica" pitchFamily="2" charset="0"/>
              </a:rPr>
              <a:t>Another popular forest model</a:t>
            </a:r>
          </a:p>
          <a:p>
            <a:r>
              <a:rPr lang="en-US" sz="2400" dirty="0">
                <a:latin typeface="Helvetica" pitchFamily="2" charset="0"/>
              </a:rPr>
              <a:t>Idea: Bagging, Boosting, and Stacking</a:t>
            </a:r>
          </a:p>
          <a:p>
            <a:r>
              <a:rPr lang="en-US" sz="2400" dirty="0">
                <a:latin typeface="Helvetica" pitchFamily="2" charset="0"/>
              </a:rPr>
              <a:t>Regularization</a:t>
            </a:r>
          </a:p>
          <a:p>
            <a:pPr marL="0" indent="0">
              <a:buNone/>
            </a:pPr>
            <a:endParaRPr lang="en-US" sz="2400" dirty="0">
              <a:latin typeface="Helvetica" pitchFamily="2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24CBE3E-30EE-E242-9011-5C5FD05A7176}"/>
              </a:ext>
            </a:extLst>
          </p:cNvPr>
          <p:cNvSpPr/>
          <p:nvPr/>
        </p:nvSpPr>
        <p:spPr>
          <a:xfrm>
            <a:off x="1696192" y="4001294"/>
            <a:ext cx="8799616" cy="16387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Helvetica" pitchFamily="2" charset="0"/>
              </a:rPr>
              <a:t>Using multiple trees but each also learn 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Helvetica" pitchFamily="2" charset="0"/>
              </a:rPr>
              <a:t>from the error of the previous one</a:t>
            </a:r>
          </a:p>
        </p:txBody>
      </p:sp>
    </p:spTree>
    <p:extLst>
      <p:ext uri="{BB962C8B-B14F-4D97-AF65-F5344CB8AC3E}">
        <p14:creationId xmlns:p14="http://schemas.microsoft.com/office/powerpoint/2010/main" val="1251094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286</Words>
  <Application>Microsoft Macintosh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</vt:lpstr>
      <vt:lpstr>Office Theme</vt:lpstr>
      <vt:lpstr>Foundry Models</vt:lpstr>
      <vt:lpstr>Hours</vt:lpstr>
      <vt:lpstr>QSAR and QSPR </vt:lpstr>
      <vt:lpstr>QSAR and QSPR (cont.)</vt:lpstr>
      <vt:lpstr>Ridge regression</vt:lpstr>
      <vt:lpstr>Kernel ridge regression</vt:lpstr>
      <vt:lpstr>Kernel ridge regression (cont.)</vt:lpstr>
      <vt:lpstr>Random forest regressor</vt:lpstr>
      <vt:lpstr>XGBoost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Foundry Models Kernel Ridge Regression &amp; </dc:title>
  <dc:creator>JIRAYU BURAPACHEEP</dc:creator>
  <cp:lastModifiedBy>JIRAYU BURAPACHEEP</cp:lastModifiedBy>
  <cp:revision>5</cp:revision>
  <dcterms:created xsi:type="dcterms:W3CDTF">2021-02-19T16:19:59Z</dcterms:created>
  <dcterms:modified xsi:type="dcterms:W3CDTF">2021-02-19T17:09:29Z</dcterms:modified>
</cp:coreProperties>
</file>