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7" r:id="rId3"/>
    <p:sldId id="259" r:id="rId4"/>
    <p:sldId id="260" r:id="rId5"/>
    <p:sldId id="262" r:id="rId6"/>
    <p:sldId id="266" r:id="rId7"/>
    <p:sldId id="270" r:id="rId8"/>
    <p:sldId id="268" r:id="rId9"/>
    <p:sldId id="298" r:id="rId10"/>
    <p:sldId id="263" r:id="rId11"/>
    <p:sldId id="274" r:id="rId12"/>
    <p:sldId id="299" r:id="rId13"/>
    <p:sldId id="276" r:id="rId14"/>
    <p:sldId id="278" r:id="rId15"/>
    <p:sldId id="279" r:id="rId16"/>
    <p:sldId id="283" r:id="rId17"/>
    <p:sldId id="271" r:id="rId18"/>
    <p:sldId id="290" r:id="rId19"/>
    <p:sldId id="300" r:id="rId20"/>
    <p:sldId id="284" r:id="rId21"/>
    <p:sldId id="288" r:id="rId22"/>
    <p:sldId id="287" r:id="rId23"/>
    <p:sldId id="289" r:id="rId24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4AA"/>
    <a:srgbClr val="6ED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4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1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8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12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6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82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3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74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0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789E-0162-4B66-9D75-762EE095BC69}" type="datetimeFigureOut">
              <a:rPr lang="en-SG" smtClean="0"/>
              <a:t>10/11/2022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6CAB-A0A3-49B6-B1E1-7E3B12E939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EF421E1-AEA0-4A1D-893B-D4FF92CAA30E}"/>
              </a:ext>
            </a:extLst>
          </p:cNvPr>
          <p:cNvGrpSpPr/>
          <p:nvPr/>
        </p:nvGrpSpPr>
        <p:grpSpPr>
          <a:xfrm>
            <a:off x="8114916" y="6304045"/>
            <a:ext cx="900000" cy="900000"/>
            <a:chOff x="6470292" y="3243718"/>
            <a:chExt cx="900000" cy="90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832960A-786C-4084-AE65-120EA4B7834C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666BC52F-61BD-48F6-ABCE-B9644C0D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CE2D0610-02EB-4D9F-8466-ACC42BA1D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9001E8-151C-4346-809F-99259F66F66C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305104-28E9-4E39-8EAE-4E2BC799AE49}"/>
              </a:ext>
            </a:extLst>
          </p:cNvPr>
          <p:cNvGrpSpPr/>
          <p:nvPr/>
        </p:nvGrpSpPr>
        <p:grpSpPr>
          <a:xfrm>
            <a:off x="2976822" y="3090225"/>
            <a:ext cx="900000" cy="900000"/>
            <a:chOff x="165162" y="1817582"/>
            <a:chExt cx="900000" cy="900000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BB6A4627-CA06-4AB4-964D-5F455F9CE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E1AA97-72A4-48B8-AA26-3E288D0189D7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6F9D8F5-4914-4F31-BD87-F02C62A81A15}"/>
              </a:ext>
            </a:extLst>
          </p:cNvPr>
          <p:cNvSpPr txBox="1"/>
          <p:nvPr/>
        </p:nvSpPr>
        <p:spPr>
          <a:xfrm>
            <a:off x="5790387" y="5277430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4062A9-B59E-45E7-9150-785D3741F9E5}"/>
              </a:ext>
            </a:extLst>
          </p:cNvPr>
          <p:cNvSpPr/>
          <p:nvPr/>
        </p:nvSpPr>
        <p:spPr>
          <a:xfrm>
            <a:off x="5401206" y="3296763"/>
            <a:ext cx="1728000" cy="90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Initiates campaign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86E146-1E89-49E7-A668-429CC0D178B8}"/>
              </a:ext>
            </a:extLst>
          </p:cNvPr>
          <p:cNvCxnSpPr>
            <a:cxnSpLocks/>
            <a:stCxn id="210" idx="2"/>
            <a:endCxn id="34" idx="3"/>
          </p:cNvCxnSpPr>
          <p:nvPr/>
        </p:nvCxnSpPr>
        <p:spPr>
          <a:xfrm rot="10800000" flipV="1">
            <a:off x="7129206" y="3540225"/>
            <a:ext cx="705288" cy="20653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03CC730-300A-465D-882C-E96F003D5B00}"/>
              </a:ext>
            </a:extLst>
          </p:cNvPr>
          <p:cNvCxnSpPr>
            <a:cxnSpLocks/>
            <a:stCxn id="61" idx="0"/>
            <a:endCxn id="210" idx="1"/>
          </p:cNvCxnSpPr>
          <p:nvPr/>
        </p:nvCxnSpPr>
        <p:spPr>
          <a:xfrm rot="5400000" flipH="1" flipV="1">
            <a:off x="7930786" y="3731934"/>
            <a:ext cx="509417" cy="102600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9FDD6FC-F551-4642-98F5-E9D2F8A22197}"/>
              </a:ext>
            </a:extLst>
          </p:cNvPr>
          <p:cNvSpPr/>
          <p:nvPr/>
        </p:nvSpPr>
        <p:spPr>
          <a:xfrm>
            <a:off x="5323855" y="5575047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Pre-Acceptance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310DDB5-4283-49FB-B42B-31FD51A0ACA7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>
            <a:off x="7375855" y="6151047"/>
            <a:ext cx="739061" cy="60299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72957A-B781-407D-910F-3A8FFA52D972}"/>
              </a:ext>
            </a:extLst>
          </p:cNvPr>
          <p:cNvCxnSpPr>
            <a:cxnSpLocks/>
            <a:stCxn id="41" idx="3"/>
            <a:endCxn id="51" idx="2"/>
          </p:cNvCxnSpPr>
          <p:nvPr/>
        </p:nvCxnSpPr>
        <p:spPr>
          <a:xfrm flipV="1">
            <a:off x="5659549" y="6727047"/>
            <a:ext cx="690306" cy="27686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FD67CE-7407-49AB-AAE7-4AD0561A5913}"/>
              </a:ext>
            </a:extLst>
          </p:cNvPr>
          <p:cNvSpPr/>
          <p:nvPr/>
        </p:nvSpPr>
        <p:spPr>
          <a:xfrm>
            <a:off x="2041548" y="5404048"/>
            <a:ext cx="1728000" cy="89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Acceptance Notification to Initiator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6DDACC-05F3-4DCE-97CC-5D84E19F6BEA}"/>
              </a:ext>
            </a:extLst>
          </p:cNvPr>
          <p:cNvCxnSpPr>
            <a:cxnSpLocks/>
            <a:stCxn id="46" idx="1"/>
            <a:endCxn id="60" idx="1"/>
          </p:cNvCxnSpPr>
          <p:nvPr/>
        </p:nvCxnSpPr>
        <p:spPr>
          <a:xfrm rot="10800000" flipV="1">
            <a:off x="2041548" y="3540224"/>
            <a:ext cx="935274" cy="2313823"/>
          </a:xfrm>
          <a:prstGeom prst="bentConnector3">
            <a:avLst>
              <a:gd name="adj1" fmla="val 1244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7184BB2-4CE4-43C1-AB47-6D8852011310}"/>
              </a:ext>
            </a:extLst>
          </p:cNvPr>
          <p:cNvSpPr/>
          <p:nvPr/>
        </p:nvSpPr>
        <p:spPr>
          <a:xfrm>
            <a:off x="3373260" y="422500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Rejection notification to Initiator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C5E4C2E-F94B-4AEA-BA31-75BBAAE310B2}"/>
              </a:ext>
            </a:extLst>
          </p:cNvPr>
          <p:cNvCxnSpPr>
            <a:cxnSpLocks/>
            <a:stCxn id="93" idx="3"/>
            <a:endCxn id="51" idx="0"/>
          </p:cNvCxnSpPr>
          <p:nvPr/>
        </p:nvCxnSpPr>
        <p:spPr>
          <a:xfrm>
            <a:off x="5101260" y="4675007"/>
            <a:ext cx="1248595" cy="90004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71A3520-7D59-4F7E-BFE3-D815FE7A38E3}"/>
              </a:ext>
            </a:extLst>
          </p:cNvPr>
          <p:cNvCxnSpPr>
            <a:cxnSpLocks/>
            <a:stCxn id="46" idx="1"/>
            <a:endCxn id="93" idx="1"/>
          </p:cNvCxnSpPr>
          <p:nvPr/>
        </p:nvCxnSpPr>
        <p:spPr>
          <a:xfrm rot="10800000" flipH="1" flipV="1">
            <a:off x="2976822" y="3540225"/>
            <a:ext cx="396438" cy="1134782"/>
          </a:xfrm>
          <a:prstGeom prst="bentConnector3">
            <a:avLst>
              <a:gd name="adj1" fmla="val -5766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543A0B36-233A-4BCD-B0DA-75F54893FEEF}"/>
              </a:ext>
            </a:extLst>
          </p:cNvPr>
          <p:cNvCxnSpPr>
            <a:cxnSpLocks/>
            <a:stCxn id="210" idx="0"/>
            <a:endCxn id="159" idx="0"/>
          </p:cNvCxnSpPr>
          <p:nvPr/>
        </p:nvCxnSpPr>
        <p:spPr>
          <a:xfrm>
            <a:off x="9562494" y="3540225"/>
            <a:ext cx="672494" cy="17108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6B0B23F-771B-4467-92F1-612915464E9C}"/>
              </a:ext>
            </a:extLst>
          </p:cNvPr>
          <p:cNvSpPr/>
          <p:nvPr/>
        </p:nvSpPr>
        <p:spPr>
          <a:xfrm>
            <a:off x="9370988" y="525104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Update &amp; Publish Campaign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SG" sz="1400" dirty="0">
                <a:solidFill>
                  <a:schemeClr val="tx1"/>
                </a:solidFill>
              </a:rPr>
              <a:t>Portal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SG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88F5298-7E59-4706-8F12-62BF706B0449}"/>
              </a:ext>
            </a:extLst>
          </p:cNvPr>
          <p:cNvSpPr txBox="1"/>
          <p:nvPr/>
        </p:nvSpPr>
        <p:spPr>
          <a:xfrm>
            <a:off x="5664555" y="6696130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2D1CC8A8-AC03-45D0-ACC8-635BEFBB2978}"/>
              </a:ext>
            </a:extLst>
          </p:cNvPr>
          <p:cNvCxnSpPr>
            <a:cxnSpLocks/>
            <a:stCxn id="159" idx="1"/>
            <a:endCxn id="59" idx="3"/>
          </p:cNvCxnSpPr>
          <p:nvPr/>
        </p:nvCxnSpPr>
        <p:spPr>
          <a:xfrm rot="10800000" flipV="1">
            <a:off x="9014916" y="5701047"/>
            <a:ext cx="356072" cy="105299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3552280" y="790815"/>
            <a:ext cx="554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CHARITY CROWDFUNDING PROCESS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8C7D8-507C-4C34-A47B-8EE336833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31" y="6803891"/>
            <a:ext cx="311111" cy="285715"/>
          </a:xfrm>
          <a:prstGeom prst="rect">
            <a:avLst/>
          </a:prstGeom>
        </p:spPr>
      </p:pic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03AEB7E3-6CEC-4B06-9A8D-F859260F73CA}"/>
              </a:ext>
            </a:extLst>
          </p:cNvPr>
          <p:cNvSpPr/>
          <p:nvPr/>
        </p:nvSpPr>
        <p:spPr>
          <a:xfrm>
            <a:off x="3607549" y="6427908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Campaign Verification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6808494" y="449964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New Campaign Notification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B8773DA-6973-4B1F-AF50-ABAA78F51EDC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rot="16200000" flipV="1">
            <a:off x="7666504" y="5405633"/>
            <a:ext cx="904403" cy="89242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6413CF0-A710-4FF0-84A4-DF4F820FE68B}"/>
              </a:ext>
            </a:extLst>
          </p:cNvPr>
          <p:cNvCxnSpPr>
            <a:cxnSpLocks/>
            <a:stCxn id="34" idx="1"/>
            <a:endCxn id="46" idx="3"/>
          </p:cNvCxnSpPr>
          <p:nvPr/>
        </p:nvCxnSpPr>
        <p:spPr>
          <a:xfrm rot="10800000">
            <a:off x="3876822" y="3540225"/>
            <a:ext cx="1524384" cy="20653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F1D6311-11DD-4128-9C82-4E93CC620BE4}"/>
              </a:ext>
            </a:extLst>
          </p:cNvPr>
          <p:cNvSpPr txBox="1"/>
          <p:nvPr/>
        </p:nvSpPr>
        <p:spPr>
          <a:xfrm>
            <a:off x="4268420" y="5492914"/>
            <a:ext cx="66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Failed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8AF2646-AAF6-436B-B85E-7B1825D9E3B6}"/>
              </a:ext>
            </a:extLst>
          </p:cNvPr>
          <p:cNvCxnSpPr>
            <a:cxnSpLocks/>
            <a:stCxn id="93" idx="2"/>
            <a:endCxn id="41" idx="0"/>
          </p:cNvCxnSpPr>
          <p:nvPr/>
        </p:nvCxnSpPr>
        <p:spPr>
          <a:xfrm rot="16200000" flipH="1">
            <a:off x="3783954" y="5578312"/>
            <a:ext cx="1302901" cy="39628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F3D7590-F8D8-4123-A448-D3A369528C74}"/>
              </a:ext>
            </a:extLst>
          </p:cNvPr>
          <p:cNvSpPr txBox="1"/>
          <p:nvPr/>
        </p:nvSpPr>
        <p:spPr>
          <a:xfrm>
            <a:off x="2893719" y="6694393"/>
            <a:ext cx="71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Passed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EF36F01-7B2C-4663-924E-36F80B0FE5F0}"/>
              </a:ext>
            </a:extLst>
          </p:cNvPr>
          <p:cNvCxnSpPr>
            <a:cxnSpLocks/>
            <a:stCxn id="60" idx="2"/>
            <a:endCxn id="41" idx="1"/>
          </p:cNvCxnSpPr>
          <p:nvPr/>
        </p:nvCxnSpPr>
        <p:spPr>
          <a:xfrm rot="16200000" flipH="1">
            <a:off x="2906618" y="6302976"/>
            <a:ext cx="699861" cy="70200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4F9C14B-A6A0-4010-B4FB-E5264C868210}"/>
              </a:ext>
            </a:extLst>
          </p:cNvPr>
          <p:cNvGrpSpPr/>
          <p:nvPr/>
        </p:nvGrpSpPr>
        <p:grpSpPr>
          <a:xfrm>
            <a:off x="7834494" y="3090225"/>
            <a:ext cx="1728000" cy="900000"/>
            <a:chOff x="6799778" y="3006004"/>
            <a:chExt cx="1728000" cy="900000"/>
          </a:xfrm>
        </p:grpSpPr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9E433741-CB07-446A-AA52-A58FDCD5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03446" y="3132510"/>
              <a:ext cx="951001" cy="684000"/>
            </a:xfrm>
            <a:prstGeom prst="rect">
              <a:avLst/>
            </a:prstGeom>
          </p:spPr>
        </p:pic>
        <p:sp>
          <p:nvSpPr>
            <p:cNvPr id="210" name="Rectangle: Diagonal Corners Rounded 209">
              <a:extLst>
                <a:ext uri="{FF2B5EF4-FFF2-40B4-BE49-F238E27FC236}">
                  <a16:creationId xmlns:a16="http://schemas.microsoft.com/office/drawing/2014/main" id="{7FCA5E5A-5D0E-43FF-85C8-A22D10E7B416}"/>
                </a:ext>
              </a:extLst>
            </p:cNvPr>
            <p:cNvSpPr/>
            <p:nvPr/>
          </p:nvSpPr>
          <p:spPr>
            <a:xfrm>
              <a:off x="6799778" y="30060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4" name="Flowchart: Decision 233">
            <a:extLst>
              <a:ext uri="{FF2B5EF4-FFF2-40B4-BE49-F238E27FC236}">
                <a16:creationId xmlns:a16="http://schemas.microsoft.com/office/drawing/2014/main" id="{0D5930A5-77E9-4AEE-81B0-347CECEAC3E7}"/>
              </a:ext>
            </a:extLst>
          </p:cNvPr>
          <p:cNvSpPr/>
          <p:nvPr/>
        </p:nvSpPr>
        <p:spPr>
          <a:xfrm>
            <a:off x="6808494" y="7695512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Fund Raised?</a:t>
            </a:r>
          </a:p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34B6D427-09CF-4C39-A804-C4F2C954DDE4}"/>
              </a:ext>
            </a:extLst>
          </p:cNvPr>
          <p:cNvCxnSpPr>
            <a:cxnSpLocks/>
            <a:stCxn id="234" idx="0"/>
            <a:endCxn id="59" idx="2"/>
          </p:cNvCxnSpPr>
          <p:nvPr/>
        </p:nvCxnSpPr>
        <p:spPr>
          <a:xfrm rot="5400000" flipH="1" flipV="1">
            <a:off x="7953972" y="7084568"/>
            <a:ext cx="491467" cy="73042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lowchart: Decision 237">
            <a:extLst>
              <a:ext uri="{FF2B5EF4-FFF2-40B4-BE49-F238E27FC236}">
                <a16:creationId xmlns:a16="http://schemas.microsoft.com/office/drawing/2014/main" id="{17DD6C4F-945C-4712-91B8-20DCE8F2A598}"/>
              </a:ext>
            </a:extLst>
          </p:cNvPr>
          <p:cNvSpPr/>
          <p:nvPr/>
        </p:nvSpPr>
        <p:spPr>
          <a:xfrm>
            <a:off x="4274954" y="7695512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Boost Campaign?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C389CA8-1439-4115-86EC-4216F4D3D467}"/>
              </a:ext>
            </a:extLst>
          </p:cNvPr>
          <p:cNvSpPr/>
          <p:nvPr/>
        </p:nvSpPr>
        <p:spPr>
          <a:xfrm>
            <a:off x="1963900" y="7823652"/>
            <a:ext cx="1728000" cy="89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Social Media </a:t>
            </a:r>
            <a:r>
              <a:rPr lang="en-US" altLang="zh-CN" sz="1400" dirty="0">
                <a:solidFill>
                  <a:schemeClr val="tx1"/>
                </a:solidFill>
              </a:rPr>
              <a:t>Advertising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207275D-59EB-4EE8-9EE0-BFA6D1FAA95A}"/>
              </a:ext>
            </a:extLst>
          </p:cNvPr>
          <p:cNvCxnSpPr>
            <a:stCxn id="238" idx="1"/>
            <a:endCxn id="239" idx="3"/>
          </p:cNvCxnSpPr>
          <p:nvPr/>
        </p:nvCxnSpPr>
        <p:spPr>
          <a:xfrm flipH="1">
            <a:off x="3691900" y="8271512"/>
            <a:ext cx="583054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33F21C5-B7B5-4676-A56E-258B1BB1E543}"/>
              </a:ext>
            </a:extLst>
          </p:cNvPr>
          <p:cNvCxnSpPr>
            <a:cxnSpLocks/>
            <a:stCxn id="234" idx="1"/>
            <a:endCxn id="238" idx="3"/>
          </p:cNvCxnSpPr>
          <p:nvPr/>
        </p:nvCxnSpPr>
        <p:spPr>
          <a:xfrm flipH="1">
            <a:off x="6326954" y="8271512"/>
            <a:ext cx="48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96B0EEC9-2AA9-4292-ACE0-B0449141016F}"/>
              </a:ext>
            </a:extLst>
          </p:cNvPr>
          <p:cNvSpPr txBox="1"/>
          <p:nvPr/>
        </p:nvSpPr>
        <p:spPr>
          <a:xfrm>
            <a:off x="6326954" y="7837970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57F2A23-368E-4451-8B45-5581A1618F2C}"/>
              </a:ext>
            </a:extLst>
          </p:cNvPr>
          <p:cNvSpPr txBox="1"/>
          <p:nvPr/>
        </p:nvSpPr>
        <p:spPr>
          <a:xfrm>
            <a:off x="3691900" y="7821513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F2F7CC9-BADA-413D-982E-5CF29779E496}"/>
              </a:ext>
            </a:extLst>
          </p:cNvPr>
          <p:cNvSpPr/>
          <p:nvPr/>
        </p:nvSpPr>
        <p:spPr>
          <a:xfrm>
            <a:off x="3769548" y="178736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Contribute to Campaign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AB7D584-9E2C-4E6F-AF14-448DA5957D4A}"/>
              </a:ext>
            </a:extLst>
          </p:cNvPr>
          <p:cNvSpPr/>
          <p:nvPr/>
        </p:nvSpPr>
        <p:spPr>
          <a:xfrm>
            <a:off x="5792724" y="178736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Share Campaign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711F5460-7FC6-4226-982A-103858814F71}"/>
              </a:ext>
            </a:extLst>
          </p:cNvPr>
          <p:cNvCxnSpPr>
            <a:cxnSpLocks/>
            <a:stCxn id="327" idx="2"/>
            <a:endCxn id="46" idx="0"/>
          </p:cNvCxnSpPr>
          <p:nvPr/>
        </p:nvCxnSpPr>
        <p:spPr>
          <a:xfrm rot="5400000">
            <a:off x="3828755" y="2285431"/>
            <a:ext cx="402861" cy="120672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or: Elbow 331">
            <a:extLst>
              <a:ext uri="{FF2B5EF4-FFF2-40B4-BE49-F238E27FC236}">
                <a16:creationId xmlns:a16="http://schemas.microsoft.com/office/drawing/2014/main" id="{B0BA1E53-BA91-4542-807C-652D3506A6DE}"/>
              </a:ext>
            </a:extLst>
          </p:cNvPr>
          <p:cNvCxnSpPr>
            <a:cxnSpLocks/>
            <a:stCxn id="328" idx="2"/>
            <a:endCxn id="46" idx="0"/>
          </p:cNvCxnSpPr>
          <p:nvPr/>
        </p:nvCxnSpPr>
        <p:spPr>
          <a:xfrm rot="5400000">
            <a:off x="4840343" y="1273843"/>
            <a:ext cx="402861" cy="322990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6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332735B-498D-4115-AA73-4DA0C69AAD67}"/>
              </a:ext>
            </a:extLst>
          </p:cNvPr>
          <p:cNvGrpSpPr/>
          <p:nvPr/>
        </p:nvGrpSpPr>
        <p:grpSpPr>
          <a:xfrm>
            <a:off x="2833411" y="2296138"/>
            <a:ext cx="900000" cy="900000"/>
            <a:chOff x="165162" y="1817582"/>
            <a:chExt cx="900000" cy="90000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D3F01D6-522F-461D-AE25-B92A16ACA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272747-2ABD-43C2-99CB-DC03196BBB9E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2216CF-41CD-47B8-9216-3A68BDF3092E}"/>
              </a:ext>
            </a:extLst>
          </p:cNvPr>
          <p:cNvGrpSpPr/>
          <p:nvPr/>
        </p:nvGrpSpPr>
        <p:grpSpPr>
          <a:xfrm>
            <a:off x="8663790" y="2303391"/>
            <a:ext cx="1728000" cy="900000"/>
            <a:chOff x="6799778" y="948604"/>
            <a:chExt cx="1728000" cy="90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988B59-1B3E-485A-83C7-8C36557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31" name="Rectangle: Diagonal Corners Rounded 30">
              <a:extLst>
                <a:ext uri="{FF2B5EF4-FFF2-40B4-BE49-F238E27FC236}">
                  <a16:creationId xmlns:a16="http://schemas.microsoft.com/office/drawing/2014/main" id="{E798016A-1B06-4EA1-9EAD-7CD11A94440B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6F9D8F5-4914-4F31-BD87-F02C62A81A15}"/>
              </a:ext>
            </a:extLst>
          </p:cNvPr>
          <p:cNvSpPr txBox="1"/>
          <p:nvPr/>
        </p:nvSpPr>
        <p:spPr>
          <a:xfrm>
            <a:off x="5645189" y="4101381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4062A9-B59E-45E7-9150-785D3741F9E5}"/>
              </a:ext>
            </a:extLst>
          </p:cNvPr>
          <p:cNvSpPr/>
          <p:nvPr/>
        </p:nvSpPr>
        <p:spPr>
          <a:xfrm>
            <a:off x="6596688" y="2295506"/>
            <a:ext cx="1728000" cy="907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Submit campaign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9FDD6FC-F551-4642-98F5-E9D2F8A22197}"/>
              </a:ext>
            </a:extLst>
          </p:cNvPr>
          <p:cNvSpPr/>
          <p:nvPr/>
        </p:nvSpPr>
        <p:spPr>
          <a:xfrm>
            <a:off x="6332932" y="4453901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Pre-Acceptance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72957A-B781-407D-910F-3A8FFA52D972}"/>
              </a:ext>
            </a:extLst>
          </p:cNvPr>
          <p:cNvCxnSpPr>
            <a:cxnSpLocks/>
            <a:stCxn id="41" idx="3"/>
            <a:endCxn id="51" idx="2"/>
          </p:cNvCxnSpPr>
          <p:nvPr/>
        </p:nvCxnSpPr>
        <p:spPr>
          <a:xfrm flipV="1">
            <a:off x="5735782" y="5605901"/>
            <a:ext cx="1623150" cy="5769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FD67CE-7407-49AB-AAE7-4AD0561A5913}"/>
              </a:ext>
            </a:extLst>
          </p:cNvPr>
          <p:cNvSpPr/>
          <p:nvPr/>
        </p:nvSpPr>
        <p:spPr>
          <a:xfrm>
            <a:off x="1897169" y="4609964"/>
            <a:ext cx="1728000" cy="89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Acceptance Notification to Initiator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6DDACC-05F3-4DCE-97CC-5D84E19F6BEA}"/>
              </a:ext>
            </a:extLst>
          </p:cNvPr>
          <p:cNvCxnSpPr>
            <a:cxnSpLocks/>
            <a:stCxn id="33" idx="1"/>
            <a:endCxn id="60" idx="1"/>
          </p:cNvCxnSpPr>
          <p:nvPr/>
        </p:nvCxnSpPr>
        <p:spPr>
          <a:xfrm rot="10800000" flipV="1">
            <a:off x="1897169" y="2746138"/>
            <a:ext cx="936242" cy="2313826"/>
          </a:xfrm>
          <a:prstGeom prst="bentConnector3">
            <a:avLst>
              <a:gd name="adj1" fmla="val 1244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7184BB2-4CE4-43C1-AB47-6D8852011310}"/>
              </a:ext>
            </a:extLst>
          </p:cNvPr>
          <p:cNvSpPr/>
          <p:nvPr/>
        </p:nvSpPr>
        <p:spPr>
          <a:xfrm>
            <a:off x="3851049" y="3428310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Rejection notification to Initiator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C5E4C2E-F94B-4AEA-BA31-75BBAAE310B2}"/>
              </a:ext>
            </a:extLst>
          </p:cNvPr>
          <p:cNvCxnSpPr>
            <a:cxnSpLocks/>
            <a:stCxn id="93" idx="3"/>
            <a:endCxn id="51" idx="0"/>
          </p:cNvCxnSpPr>
          <p:nvPr/>
        </p:nvCxnSpPr>
        <p:spPr>
          <a:xfrm>
            <a:off x="5579049" y="3878310"/>
            <a:ext cx="1779883" cy="57559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71A3520-7D59-4F7E-BFE3-D815FE7A38E3}"/>
              </a:ext>
            </a:extLst>
          </p:cNvPr>
          <p:cNvCxnSpPr>
            <a:cxnSpLocks/>
            <a:stCxn id="33" idx="1"/>
            <a:endCxn id="93" idx="1"/>
          </p:cNvCxnSpPr>
          <p:nvPr/>
        </p:nvCxnSpPr>
        <p:spPr>
          <a:xfrm rot="10800000" flipH="1" flipV="1">
            <a:off x="2833411" y="2746138"/>
            <a:ext cx="1017638" cy="1132172"/>
          </a:xfrm>
          <a:prstGeom prst="bentConnector3">
            <a:avLst>
              <a:gd name="adj1" fmla="val -2246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88F5298-7E59-4706-8F12-62BF706B0449}"/>
              </a:ext>
            </a:extLst>
          </p:cNvPr>
          <p:cNvSpPr txBox="1"/>
          <p:nvPr/>
        </p:nvSpPr>
        <p:spPr>
          <a:xfrm>
            <a:off x="5619192" y="5660224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291025" y="1399410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FUNDRAISER PROCESSES</a:t>
            </a:r>
          </a:p>
          <a:p>
            <a:r>
              <a:rPr lang="en-SG" b="1" dirty="0"/>
              <a:t>CAMPAIGN SUBMISSION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BF1439-402E-702A-7EDB-5A19900DF8D9}"/>
              </a:ext>
            </a:extLst>
          </p:cNvPr>
          <p:cNvGrpSpPr/>
          <p:nvPr/>
        </p:nvGrpSpPr>
        <p:grpSpPr>
          <a:xfrm>
            <a:off x="9077790" y="4587153"/>
            <a:ext cx="900000" cy="900000"/>
            <a:chOff x="6807647" y="3232364"/>
            <a:chExt cx="900000" cy="90000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1835335-3606-47E8-8D36-5360A4101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7647" y="3232364"/>
              <a:ext cx="900000" cy="900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98C7D8-507C-4C34-A47B-8EE33683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924" y="3732209"/>
              <a:ext cx="311111" cy="285715"/>
            </a:xfrm>
            <a:prstGeom prst="rect">
              <a:avLst/>
            </a:prstGeom>
          </p:spPr>
        </p:pic>
      </p:grp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03AEB7E3-6CEC-4B06-9A8D-F859260F73CA}"/>
              </a:ext>
            </a:extLst>
          </p:cNvPr>
          <p:cNvSpPr/>
          <p:nvPr/>
        </p:nvSpPr>
        <p:spPr>
          <a:xfrm>
            <a:off x="3683783" y="5606829"/>
            <a:ext cx="2051999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Campaign details verification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8663790" y="344527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New Campaign Notification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6413CF0-A710-4FF0-84A4-DF4F820FE68B}"/>
              </a:ext>
            </a:extLst>
          </p:cNvPr>
          <p:cNvCxnSpPr>
            <a:cxnSpLocks/>
            <a:stCxn id="34" idx="1"/>
            <a:endCxn id="2" idx="3"/>
          </p:cNvCxnSpPr>
          <p:nvPr/>
        </p:nvCxnSpPr>
        <p:spPr>
          <a:xfrm rot="10800000">
            <a:off x="6257586" y="2747635"/>
            <a:ext cx="339102" cy="181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F1D6311-11DD-4128-9C82-4E93CC620BE4}"/>
              </a:ext>
            </a:extLst>
          </p:cNvPr>
          <p:cNvSpPr txBox="1"/>
          <p:nvPr/>
        </p:nvSpPr>
        <p:spPr>
          <a:xfrm>
            <a:off x="4098353" y="4580281"/>
            <a:ext cx="66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Failed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8AF2646-AAF6-436B-B85E-7B1825D9E3B6}"/>
              </a:ext>
            </a:extLst>
          </p:cNvPr>
          <p:cNvCxnSpPr>
            <a:cxnSpLocks/>
            <a:stCxn id="93" idx="2"/>
            <a:endCxn id="41" idx="0"/>
          </p:cNvCxnSpPr>
          <p:nvPr/>
        </p:nvCxnSpPr>
        <p:spPr>
          <a:xfrm rot="5400000">
            <a:off x="4073157" y="4964936"/>
            <a:ext cx="1278519" cy="526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F3D7590-F8D8-4123-A448-D3A369528C74}"/>
              </a:ext>
            </a:extLst>
          </p:cNvPr>
          <p:cNvSpPr txBox="1"/>
          <p:nvPr/>
        </p:nvSpPr>
        <p:spPr>
          <a:xfrm>
            <a:off x="2749831" y="5660224"/>
            <a:ext cx="71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Passed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EF36F01-7B2C-4663-924E-36F80B0FE5F0}"/>
              </a:ext>
            </a:extLst>
          </p:cNvPr>
          <p:cNvCxnSpPr>
            <a:cxnSpLocks/>
            <a:stCxn id="60" idx="2"/>
            <a:endCxn id="41" idx="1"/>
          </p:cNvCxnSpPr>
          <p:nvPr/>
        </p:nvCxnSpPr>
        <p:spPr>
          <a:xfrm rot="16200000" flipH="1">
            <a:off x="2886043" y="5385089"/>
            <a:ext cx="672866" cy="9226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24E399-3DC0-45F9-A7C3-7B34CE6B4B6A}"/>
              </a:ext>
            </a:extLst>
          </p:cNvPr>
          <p:cNvCxnSpPr>
            <a:cxnSpLocks/>
            <a:stCxn id="34" idx="3"/>
            <a:endCxn id="31" idx="2"/>
          </p:cNvCxnSpPr>
          <p:nvPr/>
        </p:nvCxnSpPr>
        <p:spPr>
          <a:xfrm>
            <a:off x="8324688" y="2749449"/>
            <a:ext cx="339102" cy="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909DAA-8509-4B2F-8C50-28248C605A19}"/>
              </a:ext>
            </a:extLst>
          </p:cNvPr>
          <p:cNvCxnSpPr>
            <a:stCxn id="61" idx="2"/>
            <a:endCxn id="28" idx="0"/>
          </p:cNvCxnSpPr>
          <p:nvPr/>
        </p:nvCxnSpPr>
        <p:spPr>
          <a:xfrm>
            <a:off x="9527790" y="4345272"/>
            <a:ext cx="0" cy="2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9C7B3C6-F999-4BC5-92D9-C74AF2828DEF}"/>
              </a:ext>
            </a:extLst>
          </p:cNvPr>
          <p:cNvCxnSpPr>
            <a:cxnSpLocks/>
            <a:stCxn id="28" idx="1"/>
            <a:endCxn id="51" idx="3"/>
          </p:cNvCxnSpPr>
          <p:nvPr/>
        </p:nvCxnSpPr>
        <p:spPr>
          <a:xfrm flipH="1" flipV="1">
            <a:off x="8384932" y="5029901"/>
            <a:ext cx="692858" cy="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08F4CFF-2D56-4CF3-AEA9-8AF8EF2ADB4C}"/>
              </a:ext>
            </a:extLst>
          </p:cNvPr>
          <p:cNvCxnSpPr>
            <a:cxnSpLocks/>
            <a:stCxn id="31" idx="1"/>
            <a:endCxn id="61" idx="0"/>
          </p:cNvCxnSpPr>
          <p:nvPr/>
        </p:nvCxnSpPr>
        <p:spPr>
          <a:xfrm>
            <a:off x="9527790" y="3203391"/>
            <a:ext cx="0" cy="2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57337F-92A6-3D92-A662-11C543A09936}"/>
              </a:ext>
            </a:extLst>
          </p:cNvPr>
          <p:cNvSpPr/>
          <p:nvPr/>
        </p:nvSpPr>
        <p:spPr>
          <a:xfrm>
            <a:off x="4529586" y="2303390"/>
            <a:ext cx="1728000" cy="8884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Account Authentication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A889F63-1A18-104A-09B3-8A611129528F}"/>
              </a:ext>
            </a:extLst>
          </p:cNvPr>
          <p:cNvCxnSpPr>
            <a:cxnSpLocks/>
            <a:stCxn id="2" idx="1"/>
            <a:endCxn id="33" idx="3"/>
          </p:cNvCxnSpPr>
          <p:nvPr/>
        </p:nvCxnSpPr>
        <p:spPr>
          <a:xfrm rot="10800000">
            <a:off x="3733412" y="2746139"/>
            <a:ext cx="796175" cy="149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2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B21F330-43C6-44F9-A0C0-DA0ADA72CDA7}"/>
              </a:ext>
            </a:extLst>
          </p:cNvPr>
          <p:cNvGrpSpPr/>
          <p:nvPr/>
        </p:nvGrpSpPr>
        <p:grpSpPr>
          <a:xfrm>
            <a:off x="2970910" y="2691802"/>
            <a:ext cx="900000" cy="900000"/>
            <a:chOff x="165162" y="1817582"/>
            <a:chExt cx="900000" cy="90000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CCDF76B-7C52-43A9-9319-945E756B6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EABFD1-DFB9-41A5-B9A8-003F4245E7D7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6DB1D3-AF75-4F13-B54F-407702931894}"/>
              </a:ext>
            </a:extLst>
          </p:cNvPr>
          <p:cNvGrpSpPr/>
          <p:nvPr/>
        </p:nvGrpSpPr>
        <p:grpSpPr>
          <a:xfrm>
            <a:off x="8340973" y="2694981"/>
            <a:ext cx="1728000" cy="900000"/>
            <a:chOff x="6799778" y="948604"/>
            <a:chExt cx="1728000" cy="90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7E09E4-7F17-479E-BDEE-48F691F94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8F88AB4A-25E4-4D94-824E-4F3B16FCECD1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519625" y="1339252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FUNDRAISER PROCESSES</a:t>
            </a:r>
          </a:p>
          <a:p>
            <a:r>
              <a:rPr lang="en-SG" b="1" dirty="0"/>
              <a:t>CAMPAIGN MANAGEMENT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B780B-4903-4070-9F1E-00BD72BFA312}"/>
              </a:ext>
            </a:extLst>
          </p:cNvPr>
          <p:cNvSpPr/>
          <p:nvPr/>
        </p:nvSpPr>
        <p:spPr>
          <a:xfrm>
            <a:off x="4132636" y="2697320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Account 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6186055" y="269732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Campaign Management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3804-A5B7-4783-8876-E083865238D1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860636" y="3147320"/>
            <a:ext cx="32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0A193B-20E1-4E5C-9A40-D2EA0D498823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3870910" y="3141802"/>
            <a:ext cx="261726" cy="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EC8FB1-9B64-4DFB-B370-2BE625AF8236}"/>
              </a:ext>
            </a:extLst>
          </p:cNvPr>
          <p:cNvCxnSpPr>
            <a:cxnSpLocks/>
            <a:stCxn id="37" idx="3"/>
            <a:endCxn id="21" idx="2"/>
          </p:cNvCxnSpPr>
          <p:nvPr/>
        </p:nvCxnSpPr>
        <p:spPr>
          <a:xfrm flipV="1">
            <a:off x="7914055" y="3144981"/>
            <a:ext cx="426918" cy="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5B0B94F-6D0C-4BC9-B216-4B6766146484}"/>
              </a:ext>
            </a:extLst>
          </p:cNvPr>
          <p:cNvSpPr/>
          <p:nvPr/>
        </p:nvSpPr>
        <p:spPr>
          <a:xfrm>
            <a:off x="4996080" y="420664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Delete Campaign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E6BEA1-281F-43D6-A25C-B89BFD2C271A}"/>
              </a:ext>
            </a:extLst>
          </p:cNvPr>
          <p:cNvSpPr/>
          <p:nvPr/>
        </p:nvSpPr>
        <p:spPr>
          <a:xfrm>
            <a:off x="6850263" y="420898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Suspend Campaign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5EE96E-2133-4609-8219-36F923AC136B}"/>
              </a:ext>
            </a:extLst>
          </p:cNvPr>
          <p:cNvSpPr/>
          <p:nvPr/>
        </p:nvSpPr>
        <p:spPr>
          <a:xfrm>
            <a:off x="3141896" y="420664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Resubmit / Amend Campaign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8EFF17D-D374-4A98-89D2-D1EAC1B3B5C4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rot="5400000" flipH="1" flipV="1">
            <a:off x="5223315" y="2379903"/>
            <a:ext cx="609321" cy="304415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66356E3-B163-44FC-B4C1-B601A83B79B0}"/>
              </a:ext>
            </a:extLst>
          </p:cNvPr>
          <p:cNvCxnSpPr>
            <a:cxnSpLocks/>
            <a:stCxn id="31" idx="0"/>
            <a:endCxn id="37" idx="2"/>
          </p:cNvCxnSpPr>
          <p:nvPr/>
        </p:nvCxnSpPr>
        <p:spPr>
          <a:xfrm rot="5400000" flipH="1" flipV="1">
            <a:off x="6150407" y="3306995"/>
            <a:ext cx="609321" cy="118997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0BF26C-A9CE-425C-A5CA-8A21EBBCF0CF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rot="16200000" flipV="1">
            <a:off x="7076329" y="3571048"/>
            <a:ext cx="611661" cy="66420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996A-1198-4738-863E-C599F852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ADMIN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B44C-88BE-4E32-AA51-1D50F9C72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45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4BF69D2-7002-4C86-BF09-62214017BF6A}"/>
              </a:ext>
            </a:extLst>
          </p:cNvPr>
          <p:cNvGrpSpPr/>
          <p:nvPr/>
        </p:nvGrpSpPr>
        <p:grpSpPr>
          <a:xfrm>
            <a:off x="2319882" y="2228088"/>
            <a:ext cx="900000" cy="900000"/>
            <a:chOff x="6470292" y="3243718"/>
            <a:chExt cx="900000" cy="900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8F29261-3C85-46A2-A020-007F3DDA5B8F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997416D7-E84F-4C62-9FE9-B508F6575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F9BA2FC-DD1B-433D-A697-4508A0810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CDDF79-9FC3-4E63-8531-66BE07B0F902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511BFA-4420-42EB-9A0D-F2FC364F5A90}"/>
              </a:ext>
            </a:extLst>
          </p:cNvPr>
          <p:cNvGrpSpPr/>
          <p:nvPr/>
        </p:nvGrpSpPr>
        <p:grpSpPr>
          <a:xfrm>
            <a:off x="7691718" y="2228088"/>
            <a:ext cx="1728000" cy="900000"/>
            <a:chOff x="6799778" y="948604"/>
            <a:chExt cx="1728000" cy="900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97E3CD3-D493-4A48-98F7-EDB51C211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EEF1989E-297A-439A-8220-95769A9734D4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3870370" y="870020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PROCESSESS</a:t>
            </a:r>
          </a:p>
          <a:p>
            <a:r>
              <a:rPr lang="en-SG" b="1" dirty="0"/>
              <a:t>FINANCE MANAGEMENT – DONORS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B780B-4903-4070-9F1E-00BD72BFA312}"/>
              </a:ext>
            </a:extLst>
          </p:cNvPr>
          <p:cNvSpPr/>
          <p:nvPr/>
        </p:nvSpPr>
        <p:spPr>
          <a:xfrm>
            <a:off x="3483381" y="222808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Admin Account 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5536800" y="2228089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Donors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3804-A5B7-4783-8876-E083865238D1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211381" y="2678088"/>
            <a:ext cx="32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0A193B-20E1-4E5C-9A40-D2EA0D498823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3219882" y="2678088"/>
            <a:ext cx="263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EC8FB1-9B64-4DFB-B370-2BE625AF8236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>
          <a:xfrm flipV="1">
            <a:off x="7264800" y="2678088"/>
            <a:ext cx="426918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86862-B6E4-4BBA-B601-9E8A45AA390A}"/>
              </a:ext>
            </a:extLst>
          </p:cNvPr>
          <p:cNvSpPr/>
          <p:nvPr/>
        </p:nvSpPr>
        <p:spPr>
          <a:xfrm>
            <a:off x="5536800" y="343369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Donors 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D32EFD-C4ED-4885-8CAF-48152E347449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6400800" y="3128089"/>
            <a:ext cx="0" cy="30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ECFCAC-C374-4578-89B3-C6A24AC6A61C}"/>
              </a:ext>
            </a:extLst>
          </p:cNvPr>
          <p:cNvCxnSpPr>
            <a:cxnSpLocks/>
            <a:stCxn id="44" idx="0"/>
            <a:endCxn id="16" idx="1"/>
          </p:cNvCxnSpPr>
          <p:nvPr/>
        </p:nvCxnSpPr>
        <p:spPr>
          <a:xfrm rot="5400000" flipH="1" flipV="1">
            <a:off x="4721205" y="3246370"/>
            <a:ext cx="178272" cy="1452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C29937A5-F54C-41AD-861B-74196364AD83}"/>
              </a:ext>
            </a:extLst>
          </p:cNvPr>
          <p:cNvSpPr/>
          <p:nvPr/>
        </p:nvSpPr>
        <p:spPr>
          <a:xfrm>
            <a:off x="3057882" y="4061965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F67B3-CC0F-4A20-AB13-81720D9DC44B}"/>
              </a:ext>
            </a:extLst>
          </p:cNvPr>
          <p:cNvSpPr/>
          <p:nvPr/>
        </p:nvSpPr>
        <p:spPr>
          <a:xfrm>
            <a:off x="3219882" y="542029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Search List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Donors List based on search criteria (1)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02A9959-64C1-499C-B323-83CB973A5852}"/>
              </a:ext>
            </a:extLst>
          </p:cNvPr>
          <p:cNvCxnSpPr>
            <a:cxnSpLocks/>
            <a:stCxn id="44" idx="1"/>
            <a:endCxn id="47" idx="1"/>
          </p:cNvCxnSpPr>
          <p:nvPr/>
        </p:nvCxnSpPr>
        <p:spPr>
          <a:xfrm rot="10800000" flipH="1" flipV="1">
            <a:off x="3057882" y="4637964"/>
            <a:ext cx="162000" cy="1232329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1CA769-AAEA-47B8-BB21-BD7122F1B523}"/>
              </a:ext>
            </a:extLst>
          </p:cNvPr>
          <p:cNvCxnSpPr>
            <a:cxnSpLocks/>
            <a:stCxn id="44" idx="3"/>
            <a:endCxn id="47" idx="3"/>
          </p:cNvCxnSpPr>
          <p:nvPr/>
        </p:nvCxnSpPr>
        <p:spPr>
          <a:xfrm flipH="1">
            <a:off x="4947882" y="4637965"/>
            <a:ext cx="162000" cy="1232329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1B5E7D4-F1A7-4202-B1E8-8750E60C6A65}"/>
              </a:ext>
            </a:extLst>
          </p:cNvPr>
          <p:cNvCxnSpPr>
            <a:cxnSpLocks/>
            <a:stCxn id="57" idx="0"/>
            <a:endCxn id="16" idx="3"/>
          </p:cNvCxnSpPr>
          <p:nvPr/>
        </p:nvCxnSpPr>
        <p:spPr>
          <a:xfrm rot="16200000" flipV="1">
            <a:off x="7902123" y="3246370"/>
            <a:ext cx="178272" cy="1452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F2166B7D-DE58-444A-896C-FF013C09EE43}"/>
              </a:ext>
            </a:extLst>
          </p:cNvPr>
          <p:cNvSpPr/>
          <p:nvPr/>
        </p:nvSpPr>
        <p:spPr>
          <a:xfrm>
            <a:off x="7691718" y="4061965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0F69FF-4C3D-4194-B10B-63124D9959DA}"/>
              </a:ext>
            </a:extLst>
          </p:cNvPr>
          <p:cNvSpPr/>
          <p:nvPr/>
        </p:nvSpPr>
        <p:spPr>
          <a:xfrm>
            <a:off x="7853718" y="542029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Filtered List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Donors List based on filter criteria (2)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F4B2CA7-3FA8-4C07-B480-637D115F7349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H="1" flipV="1">
            <a:off x="7691718" y="4637964"/>
            <a:ext cx="162000" cy="1232329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EA6493F-B4C7-4579-AFBD-C3A49FDCF4C5}"/>
              </a:ext>
            </a:extLst>
          </p:cNvPr>
          <p:cNvCxnSpPr>
            <a:cxnSpLocks/>
            <a:stCxn id="57" idx="3"/>
            <a:endCxn id="59" idx="3"/>
          </p:cNvCxnSpPr>
          <p:nvPr/>
        </p:nvCxnSpPr>
        <p:spPr>
          <a:xfrm flipH="1">
            <a:off x="9581718" y="4637965"/>
            <a:ext cx="162000" cy="1232329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3E5396F-FC31-4417-9C23-D6026CC96192}"/>
              </a:ext>
            </a:extLst>
          </p:cNvPr>
          <p:cNvSpPr/>
          <p:nvPr/>
        </p:nvSpPr>
        <p:spPr>
          <a:xfrm>
            <a:off x="5534662" y="4820418"/>
            <a:ext cx="1728000" cy="149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Donor’s Contribution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Donor’s contribution records (3) when clicked on Donor’s name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2B49C1-4C85-4178-997B-3AE407F9BC1D}"/>
              </a:ext>
            </a:extLst>
          </p:cNvPr>
          <p:cNvCxnSpPr>
            <a:cxnSpLocks/>
            <a:stCxn id="16" idx="2"/>
            <a:endCxn id="67" idx="0"/>
          </p:cNvCxnSpPr>
          <p:nvPr/>
        </p:nvCxnSpPr>
        <p:spPr>
          <a:xfrm flipH="1">
            <a:off x="6398662" y="4333693"/>
            <a:ext cx="2138" cy="48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C09029-8458-4C02-9F92-2DDBDCAC2303}"/>
              </a:ext>
            </a:extLst>
          </p:cNvPr>
          <p:cNvSpPr txBox="1"/>
          <p:nvPr/>
        </p:nvSpPr>
        <p:spPr>
          <a:xfrm rot="-5400000">
            <a:off x="1868147" y="5100239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Donor’s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005EE4-8E42-4151-A7D2-5BF40E814E11}"/>
              </a:ext>
            </a:extLst>
          </p:cNvPr>
          <p:cNvSpPr txBox="1"/>
          <p:nvPr/>
        </p:nvSpPr>
        <p:spPr>
          <a:xfrm rot="-5400000">
            <a:off x="4384997" y="5100239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Donor’s Email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7A718A-892E-4FB9-B367-943B0DACC510}"/>
              </a:ext>
            </a:extLst>
          </p:cNvPr>
          <p:cNvSpPr txBox="1"/>
          <p:nvPr/>
        </p:nvSpPr>
        <p:spPr>
          <a:xfrm rot="-5400000">
            <a:off x="9134857" y="5060076"/>
            <a:ext cx="199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Total Contribution Value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4EC84B-B752-4C90-B0F5-C4CA96B014D1}"/>
              </a:ext>
            </a:extLst>
          </p:cNvPr>
          <p:cNvSpPr txBox="1"/>
          <p:nvPr/>
        </p:nvSpPr>
        <p:spPr>
          <a:xfrm rot="-5400000">
            <a:off x="6827691" y="5113680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Times Donated</a:t>
            </a:r>
          </a:p>
        </p:txBody>
      </p:sp>
    </p:spTree>
    <p:extLst>
      <p:ext uri="{BB962C8B-B14F-4D97-AF65-F5344CB8AC3E}">
        <p14:creationId xmlns:p14="http://schemas.microsoft.com/office/powerpoint/2010/main" val="124048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35186-6711-4B9B-A604-8A7255EE7C98}"/>
              </a:ext>
            </a:extLst>
          </p:cNvPr>
          <p:cNvGrpSpPr/>
          <p:nvPr/>
        </p:nvGrpSpPr>
        <p:grpSpPr>
          <a:xfrm>
            <a:off x="2323762" y="2170321"/>
            <a:ext cx="900000" cy="900000"/>
            <a:chOff x="6470292" y="3243718"/>
            <a:chExt cx="900000" cy="900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216457-A352-44E7-82B3-86848022BDCC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E6D39E3B-84DF-41E5-9087-49955BA68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55D1479-6F10-45CA-8FAB-6D8E760FC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EB84E5-60CC-443B-8803-62F006DC7B86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059CF5-46B4-4F3D-800C-632FB297D146}"/>
              </a:ext>
            </a:extLst>
          </p:cNvPr>
          <p:cNvGrpSpPr/>
          <p:nvPr/>
        </p:nvGrpSpPr>
        <p:grpSpPr>
          <a:xfrm>
            <a:off x="7691718" y="2167931"/>
            <a:ext cx="1728000" cy="900000"/>
            <a:chOff x="6799778" y="948604"/>
            <a:chExt cx="1728000" cy="900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720521-6A71-414A-9D47-ACD373CC7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6B79D98A-7CD6-44AD-87FA-D39EE15876B2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3870370" y="809863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PROCESSESS</a:t>
            </a:r>
          </a:p>
          <a:p>
            <a:r>
              <a:rPr lang="en-SG" b="1" dirty="0"/>
              <a:t>FINANCE MANAGEMENT – DONATIONS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B780B-4903-4070-9F1E-00BD72BFA312}"/>
              </a:ext>
            </a:extLst>
          </p:cNvPr>
          <p:cNvSpPr/>
          <p:nvPr/>
        </p:nvSpPr>
        <p:spPr>
          <a:xfrm>
            <a:off x="3483381" y="216793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Admin Account 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5536800" y="216793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Donations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3804-A5B7-4783-8876-E083865238D1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211381" y="2617931"/>
            <a:ext cx="32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0A193B-20E1-4E5C-9A40-D2EA0D498823}"/>
              </a:ext>
            </a:extLst>
          </p:cNvPr>
          <p:cNvCxnSpPr>
            <a:cxnSpLocks/>
            <a:stCxn id="46" idx="3"/>
            <a:endCxn id="34" idx="1"/>
          </p:cNvCxnSpPr>
          <p:nvPr/>
        </p:nvCxnSpPr>
        <p:spPr>
          <a:xfrm flipV="1">
            <a:off x="3223762" y="2617931"/>
            <a:ext cx="259619" cy="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EC8FB1-9B64-4DFB-B370-2BE625AF8236}"/>
              </a:ext>
            </a:extLst>
          </p:cNvPr>
          <p:cNvCxnSpPr>
            <a:cxnSpLocks/>
            <a:stCxn id="37" idx="3"/>
            <a:endCxn id="39" idx="2"/>
          </p:cNvCxnSpPr>
          <p:nvPr/>
        </p:nvCxnSpPr>
        <p:spPr>
          <a:xfrm flipV="1">
            <a:off x="7264800" y="2617931"/>
            <a:ext cx="426918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86862-B6E4-4BBA-B601-9E8A45AA390A}"/>
              </a:ext>
            </a:extLst>
          </p:cNvPr>
          <p:cNvSpPr/>
          <p:nvPr/>
        </p:nvSpPr>
        <p:spPr>
          <a:xfrm>
            <a:off x="5536800" y="337353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Donations 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D32EFD-C4ED-4885-8CAF-48152E347449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6400800" y="3067932"/>
            <a:ext cx="0" cy="30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ECFCAC-C374-4578-89B3-C6A24AC6A61C}"/>
              </a:ext>
            </a:extLst>
          </p:cNvPr>
          <p:cNvCxnSpPr>
            <a:cxnSpLocks/>
            <a:stCxn id="16" idx="1"/>
            <a:endCxn id="44" idx="0"/>
          </p:cNvCxnSpPr>
          <p:nvPr/>
        </p:nvCxnSpPr>
        <p:spPr>
          <a:xfrm rot="10800000" flipV="1">
            <a:off x="4083882" y="3823536"/>
            <a:ext cx="1452918" cy="178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C29937A5-F54C-41AD-861B-74196364AD83}"/>
              </a:ext>
            </a:extLst>
          </p:cNvPr>
          <p:cNvSpPr/>
          <p:nvPr/>
        </p:nvSpPr>
        <p:spPr>
          <a:xfrm>
            <a:off x="3057882" y="4001808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F67B3-CC0F-4A20-AB13-81720D9DC44B}"/>
              </a:ext>
            </a:extLst>
          </p:cNvPr>
          <p:cNvSpPr/>
          <p:nvPr/>
        </p:nvSpPr>
        <p:spPr>
          <a:xfrm>
            <a:off x="3219882" y="596146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Search List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Donations List based on search criteria (1)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02A9959-64C1-499C-B323-83CB973A5852}"/>
              </a:ext>
            </a:extLst>
          </p:cNvPr>
          <p:cNvCxnSpPr>
            <a:cxnSpLocks/>
            <a:stCxn id="44" idx="1"/>
            <a:endCxn id="47" idx="1"/>
          </p:cNvCxnSpPr>
          <p:nvPr/>
        </p:nvCxnSpPr>
        <p:spPr>
          <a:xfrm rot="10800000" flipH="1" flipV="1">
            <a:off x="3057882" y="4577808"/>
            <a:ext cx="162000" cy="1833656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1CA769-AAEA-47B8-BB21-BD7122F1B523}"/>
              </a:ext>
            </a:extLst>
          </p:cNvPr>
          <p:cNvCxnSpPr>
            <a:cxnSpLocks/>
            <a:stCxn id="44" idx="3"/>
            <a:endCxn id="47" idx="3"/>
          </p:cNvCxnSpPr>
          <p:nvPr/>
        </p:nvCxnSpPr>
        <p:spPr>
          <a:xfrm flipH="1">
            <a:off x="4947882" y="4577808"/>
            <a:ext cx="162000" cy="1833656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1B5E7D4-F1A7-4202-B1E8-8750E60C6A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397532" y="3823536"/>
            <a:ext cx="1452918" cy="178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F2166B7D-DE58-444A-896C-FF013C09EE43}"/>
              </a:ext>
            </a:extLst>
          </p:cNvPr>
          <p:cNvSpPr/>
          <p:nvPr/>
        </p:nvSpPr>
        <p:spPr>
          <a:xfrm>
            <a:off x="7824450" y="4001808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0F69FF-4C3D-4194-B10B-63124D9959DA}"/>
              </a:ext>
            </a:extLst>
          </p:cNvPr>
          <p:cNvSpPr/>
          <p:nvPr/>
        </p:nvSpPr>
        <p:spPr>
          <a:xfrm>
            <a:off x="7986450" y="596337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Filtered List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Donors List based on filter criteria (2)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F4B2CA7-3FA8-4C07-B480-637D115F7349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H="1" flipV="1">
            <a:off x="7824450" y="4577807"/>
            <a:ext cx="162000" cy="1835565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EA6493F-B4C7-4579-AFBD-C3A49FDCF4C5}"/>
              </a:ext>
            </a:extLst>
          </p:cNvPr>
          <p:cNvCxnSpPr>
            <a:cxnSpLocks/>
            <a:stCxn id="57" idx="3"/>
            <a:endCxn id="59" idx="3"/>
          </p:cNvCxnSpPr>
          <p:nvPr/>
        </p:nvCxnSpPr>
        <p:spPr>
          <a:xfrm flipH="1">
            <a:off x="9714450" y="4577808"/>
            <a:ext cx="162000" cy="1835565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C09029-8458-4C02-9F92-2DDBDCAC2303}"/>
              </a:ext>
            </a:extLst>
          </p:cNvPr>
          <p:cNvSpPr txBox="1"/>
          <p:nvPr/>
        </p:nvSpPr>
        <p:spPr>
          <a:xfrm rot="-5400000">
            <a:off x="1868148" y="5364544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Donor’s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005EE4-8E42-4151-A7D2-5BF40E814E11}"/>
              </a:ext>
            </a:extLst>
          </p:cNvPr>
          <p:cNvSpPr txBox="1"/>
          <p:nvPr/>
        </p:nvSpPr>
        <p:spPr>
          <a:xfrm rot="-5400000">
            <a:off x="4384997" y="5315437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Transaction 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7A718A-892E-4FB9-B367-943B0DACC510}"/>
              </a:ext>
            </a:extLst>
          </p:cNvPr>
          <p:cNvSpPr txBox="1"/>
          <p:nvPr/>
        </p:nvSpPr>
        <p:spPr>
          <a:xfrm rot="-5400000">
            <a:off x="9462929" y="5341700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Contribution Value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4EC84B-B752-4C90-B0F5-C4CA96B014D1}"/>
              </a:ext>
            </a:extLst>
          </p:cNvPr>
          <p:cNvSpPr txBox="1"/>
          <p:nvPr/>
        </p:nvSpPr>
        <p:spPr>
          <a:xfrm rot="-5400000">
            <a:off x="6628721" y="5341701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Date Range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78EBC9-CFB4-4B06-BCC1-37AE57C066DE}"/>
              </a:ext>
            </a:extLst>
          </p:cNvPr>
          <p:cNvSpPr txBox="1"/>
          <p:nvPr/>
        </p:nvSpPr>
        <p:spPr>
          <a:xfrm rot="-5400000">
            <a:off x="7795659" y="5356448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/>
              <a:t>Payout</a:t>
            </a:r>
            <a:r>
              <a:rPr lang="en-SG" sz="1400" dirty="0"/>
              <a:t> ID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4A60AA-2DBF-4E94-A2AB-513908686264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8850450" y="5153808"/>
            <a:ext cx="0" cy="80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117E5A-9D86-48BF-B19A-FEDF910143E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083882" y="5153808"/>
            <a:ext cx="0" cy="80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55C96DE-BB33-4C08-880D-DC29F191FAF4}"/>
              </a:ext>
            </a:extLst>
          </p:cNvPr>
          <p:cNvSpPr txBox="1"/>
          <p:nvPr/>
        </p:nvSpPr>
        <p:spPr>
          <a:xfrm rot="-5400000">
            <a:off x="3000458" y="5292841"/>
            <a:ext cx="161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Donor’s</a:t>
            </a:r>
          </a:p>
          <a:p>
            <a:pPr algn="ctr"/>
            <a:r>
              <a:rPr lang="en-SG" sz="1400" dirty="0"/>
              <a:t> Email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6EE27B-552C-42DF-8F21-10DD40C43589}"/>
              </a:ext>
            </a:extLst>
          </p:cNvPr>
          <p:cNvSpPr/>
          <p:nvPr/>
        </p:nvSpPr>
        <p:spPr>
          <a:xfrm>
            <a:off x="5536800" y="458312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Refund Donation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DCF00D-F7AB-4CC8-97AC-09BE35925DF8}"/>
              </a:ext>
            </a:extLst>
          </p:cNvPr>
          <p:cNvCxnSpPr>
            <a:cxnSpLocks/>
            <a:stCxn id="16" idx="2"/>
            <a:endCxn id="51" idx="0"/>
          </p:cNvCxnSpPr>
          <p:nvPr/>
        </p:nvCxnSpPr>
        <p:spPr>
          <a:xfrm>
            <a:off x="6400800" y="4273536"/>
            <a:ext cx="0" cy="3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9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63D48E-E884-41F1-BB59-7CA4D012BF07}"/>
              </a:ext>
            </a:extLst>
          </p:cNvPr>
          <p:cNvGrpSpPr/>
          <p:nvPr/>
        </p:nvGrpSpPr>
        <p:grpSpPr>
          <a:xfrm>
            <a:off x="2465584" y="2760530"/>
            <a:ext cx="900000" cy="900000"/>
            <a:chOff x="6470292" y="3243718"/>
            <a:chExt cx="900000" cy="9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1482421-C0F6-4EAA-BE72-1A9771AD42B6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193159C5-BA9D-4EBB-9D1B-C67824593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DE4E74E-0DE4-4177-9968-12F3CBF3E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F5531D-08C9-46AB-87D3-B61431C209CD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394DC9-2F0F-429C-AC67-C44D25AF675E}"/>
              </a:ext>
            </a:extLst>
          </p:cNvPr>
          <p:cNvGrpSpPr/>
          <p:nvPr/>
        </p:nvGrpSpPr>
        <p:grpSpPr>
          <a:xfrm>
            <a:off x="7836638" y="2769509"/>
            <a:ext cx="1728000" cy="900000"/>
            <a:chOff x="6799778" y="948604"/>
            <a:chExt cx="1728000" cy="900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4CF1BB0-6C5A-4E28-AB93-8C12A7182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85D545B2-3CDB-43F7-8AEE-649B12745341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014299" y="1411441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PROCESSESS</a:t>
            </a:r>
          </a:p>
          <a:p>
            <a:r>
              <a:rPr lang="en-SG" b="1" dirty="0"/>
              <a:t>FINANCE MANAGEMENT – PAYOUTS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B780B-4903-4070-9F1E-00BD72BFA312}"/>
              </a:ext>
            </a:extLst>
          </p:cNvPr>
          <p:cNvSpPr/>
          <p:nvPr/>
        </p:nvSpPr>
        <p:spPr>
          <a:xfrm>
            <a:off x="3627310" y="2769509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Admin Account 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5680729" y="2769510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Payouts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3804-A5B7-4783-8876-E083865238D1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355310" y="3219509"/>
            <a:ext cx="32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0A193B-20E1-4E5C-9A40-D2EA0D498823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365584" y="3210530"/>
            <a:ext cx="261726" cy="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EC8FB1-9B64-4DFB-B370-2BE625AF8236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7408729" y="3219509"/>
            <a:ext cx="42790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86862-B6E4-4BBA-B601-9E8A45AA390A}"/>
              </a:ext>
            </a:extLst>
          </p:cNvPr>
          <p:cNvSpPr/>
          <p:nvPr/>
        </p:nvSpPr>
        <p:spPr>
          <a:xfrm>
            <a:off x="3627310" y="4026490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Payouts</a:t>
            </a:r>
            <a:r>
              <a:rPr lang="en-SG" sz="1400" dirty="0">
                <a:solidFill>
                  <a:schemeClr val="tx1"/>
                </a:solidFill>
              </a:rPr>
              <a:t> 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D32EFD-C4ED-4885-8CAF-48152E347449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>
            <a:off x="5355310" y="4476490"/>
            <a:ext cx="248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1B5E7D4-F1A7-4202-B1E8-8750E60C6A65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 rot="5400000">
            <a:off x="5339530" y="2821291"/>
            <a:ext cx="356980" cy="2053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B0F69FF-4C3D-4194-B10B-63124D9959DA}"/>
              </a:ext>
            </a:extLst>
          </p:cNvPr>
          <p:cNvSpPr/>
          <p:nvPr/>
        </p:nvSpPr>
        <p:spPr>
          <a:xfrm>
            <a:off x="7835647" y="4026490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Filtered List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Donations List filtered by </a:t>
            </a:r>
            <a:r>
              <a:rPr lang="en-SG" sz="1400" dirty="0" err="1">
                <a:solidFill>
                  <a:schemeClr val="tx1"/>
                </a:solidFill>
              </a:rPr>
              <a:t>Payout</a:t>
            </a:r>
            <a:r>
              <a:rPr lang="en-SG" sz="14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BC0A5-815A-41DC-9BBD-3224B0DE5753}"/>
              </a:ext>
            </a:extLst>
          </p:cNvPr>
          <p:cNvSpPr txBox="1"/>
          <p:nvPr/>
        </p:nvSpPr>
        <p:spPr>
          <a:xfrm>
            <a:off x="5478219" y="4168713"/>
            <a:ext cx="21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When clicked on </a:t>
            </a:r>
            <a:r>
              <a:rPr lang="en-SG" sz="1400" dirty="0" err="1"/>
              <a:t>Payout</a:t>
            </a:r>
            <a:r>
              <a:rPr lang="en-SG" sz="1400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73046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76AA439-5671-48DE-A1DD-613789A6E841}"/>
              </a:ext>
            </a:extLst>
          </p:cNvPr>
          <p:cNvGrpSpPr/>
          <p:nvPr/>
        </p:nvGrpSpPr>
        <p:grpSpPr>
          <a:xfrm>
            <a:off x="2315305" y="2336373"/>
            <a:ext cx="900000" cy="900000"/>
            <a:chOff x="6470292" y="3243718"/>
            <a:chExt cx="900000" cy="900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11E05D2-B3B4-4A61-BD00-264725F1B904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CC350206-1BFE-407F-88AC-D7E106E91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2DA5839-D92A-4A38-98A2-D2F935C5B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C7CB7F-DCFA-47B1-8EFD-57429D753B93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AE5A46-9248-4714-AA35-DA04E4D451E0}"/>
              </a:ext>
            </a:extLst>
          </p:cNvPr>
          <p:cNvGrpSpPr/>
          <p:nvPr/>
        </p:nvGrpSpPr>
        <p:grpSpPr>
          <a:xfrm>
            <a:off x="7691718" y="2336373"/>
            <a:ext cx="1728000" cy="900000"/>
            <a:chOff x="6799778" y="948604"/>
            <a:chExt cx="1728000" cy="900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3B2CAAE-6D18-452A-A9C3-9C0E581C4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35" name="Rectangle: Diagonal Corners Rounded 34">
              <a:extLst>
                <a:ext uri="{FF2B5EF4-FFF2-40B4-BE49-F238E27FC236}">
                  <a16:creationId xmlns:a16="http://schemas.microsoft.com/office/drawing/2014/main" id="{355E21F8-3BB0-4D3C-B1B9-0733B166362B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3870370" y="978305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PROCESSESS</a:t>
            </a:r>
          </a:p>
          <a:p>
            <a:r>
              <a:rPr lang="en-SG" b="1" dirty="0"/>
              <a:t>FINANCE MANAGEMENT – REFUNDS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B780B-4903-4070-9F1E-00BD72BFA312}"/>
              </a:ext>
            </a:extLst>
          </p:cNvPr>
          <p:cNvSpPr/>
          <p:nvPr/>
        </p:nvSpPr>
        <p:spPr>
          <a:xfrm>
            <a:off x="3483381" y="233637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Admin Account 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5536800" y="233637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Refunds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3804-A5B7-4783-8876-E083865238D1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211381" y="2786373"/>
            <a:ext cx="32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0A193B-20E1-4E5C-9A40-D2EA0D498823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3215305" y="2786373"/>
            <a:ext cx="268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EC8FB1-9B64-4DFB-B370-2BE625AF8236}"/>
              </a:ext>
            </a:extLst>
          </p:cNvPr>
          <p:cNvCxnSpPr>
            <a:cxnSpLocks/>
            <a:stCxn id="37" idx="3"/>
            <a:endCxn id="35" idx="2"/>
          </p:cNvCxnSpPr>
          <p:nvPr/>
        </p:nvCxnSpPr>
        <p:spPr>
          <a:xfrm flipV="1">
            <a:off x="7264800" y="2786373"/>
            <a:ext cx="426918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86862-B6E4-4BBA-B601-9E8A45AA390A}"/>
              </a:ext>
            </a:extLst>
          </p:cNvPr>
          <p:cNvSpPr/>
          <p:nvPr/>
        </p:nvSpPr>
        <p:spPr>
          <a:xfrm>
            <a:off x="5536800" y="342005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Refund Request 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D32EFD-C4ED-4885-8CAF-48152E347449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6400800" y="3236374"/>
            <a:ext cx="0" cy="18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ECFCAC-C374-4578-89B3-C6A24AC6A61C}"/>
              </a:ext>
            </a:extLst>
          </p:cNvPr>
          <p:cNvCxnSpPr>
            <a:cxnSpLocks/>
            <a:stCxn id="16" idx="1"/>
            <a:endCxn id="44" idx="0"/>
          </p:cNvCxnSpPr>
          <p:nvPr/>
        </p:nvCxnSpPr>
        <p:spPr>
          <a:xfrm rot="10800000" flipV="1">
            <a:off x="4083882" y="3870058"/>
            <a:ext cx="1452918" cy="178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C29937A5-F54C-41AD-861B-74196364AD83}"/>
              </a:ext>
            </a:extLst>
          </p:cNvPr>
          <p:cNvSpPr/>
          <p:nvPr/>
        </p:nvSpPr>
        <p:spPr>
          <a:xfrm>
            <a:off x="3057882" y="4048330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F67B3-CC0F-4A20-AB13-81720D9DC44B}"/>
              </a:ext>
            </a:extLst>
          </p:cNvPr>
          <p:cNvSpPr/>
          <p:nvPr/>
        </p:nvSpPr>
        <p:spPr>
          <a:xfrm>
            <a:off x="3219882" y="592264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Search List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Refunds List based on search criteria (1)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02A9959-64C1-499C-B323-83CB973A5852}"/>
              </a:ext>
            </a:extLst>
          </p:cNvPr>
          <p:cNvCxnSpPr>
            <a:cxnSpLocks/>
            <a:stCxn id="44" idx="1"/>
            <a:endCxn id="47" idx="1"/>
          </p:cNvCxnSpPr>
          <p:nvPr/>
        </p:nvCxnSpPr>
        <p:spPr>
          <a:xfrm rot="10800000" flipH="1" flipV="1">
            <a:off x="3057882" y="4624330"/>
            <a:ext cx="162000" cy="1748312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1CA769-AAEA-47B8-BB21-BD7122F1B523}"/>
              </a:ext>
            </a:extLst>
          </p:cNvPr>
          <p:cNvCxnSpPr>
            <a:cxnSpLocks/>
            <a:stCxn id="44" idx="3"/>
            <a:endCxn id="47" idx="3"/>
          </p:cNvCxnSpPr>
          <p:nvPr/>
        </p:nvCxnSpPr>
        <p:spPr>
          <a:xfrm flipH="1">
            <a:off x="4947882" y="4624330"/>
            <a:ext cx="162000" cy="1748312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1B5E7D4-F1A7-4202-B1E8-8750E60C6A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397532" y="3870058"/>
            <a:ext cx="1452918" cy="178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F2166B7D-DE58-444A-896C-FF013C09EE43}"/>
              </a:ext>
            </a:extLst>
          </p:cNvPr>
          <p:cNvSpPr/>
          <p:nvPr/>
        </p:nvSpPr>
        <p:spPr>
          <a:xfrm>
            <a:off x="7824450" y="4048330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0F69FF-4C3D-4194-B10B-63124D9959DA}"/>
              </a:ext>
            </a:extLst>
          </p:cNvPr>
          <p:cNvSpPr/>
          <p:nvPr/>
        </p:nvSpPr>
        <p:spPr>
          <a:xfrm>
            <a:off x="7986450" y="592455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Show Filtered List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Refunds List based on filter criteria (2)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F4B2CA7-3FA8-4C07-B480-637D115F7349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H="1" flipV="1">
            <a:off x="7824450" y="4624329"/>
            <a:ext cx="162000" cy="1750221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EA6493F-B4C7-4579-AFBD-C3A49FDCF4C5}"/>
              </a:ext>
            </a:extLst>
          </p:cNvPr>
          <p:cNvCxnSpPr>
            <a:cxnSpLocks/>
            <a:stCxn id="57" idx="3"/>
            <a:endCxn id="59" idx="3"/>
          </p:cNvCxnSpPr>
          <p:nvPr/>
        </p:nvCxnSpPr>
        <p:spPr>
          <a:xfrm flipH="1">
            <a:off x="9714450" y="4624330"/>
            <a:ext cx="162000" cy="1750221"/>
          </a:xfrm>
          <a:prstGeom prst="bentConnector3">
            <a:avLst>
              <a:gd name="adj1" fmla="val -14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C09029-8458-4C02-9F92-2DDBDCAC2303}"/>
              </a:ext>
            </a:extLst>
          </p:cNvPr>
          <p:cNvSpPr txBox="1"/>
          <p:nvPr/>
        </p:nvSpPr>
        <p:spPr>
          <a:xfrm rot="-5400000">
            <a:off x="1868148" y="5411066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Donor’s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005EE4-8E42-4151-A7D2-5BF40E814E11}"/>
              </a:ext>
            </a:extLst>
          </p:cNvPr>
          <p:cNvSpPr txBox="1"/>
          <p:nvPr/>
        </p:nvSpPr>
        <p:spPr>
          <a:xfrm rot="-5400000">
            <a:off x="4384997" y="5361959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Transaction 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7A718A-892E-4FB9-B367-943B0DACC510}"/>
              </a:ext>
            </a:extLst>
          </p:cNvPr>
          <p:cNvSpPr txBox="1"/>
          <p:nvPr/>
        </p:nvSpPr>
        <p:spPr>
          <a:xfrm rot="-5400000">
            <a:off x="9462929" y="5388222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Status : Completed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4EC84B-B752-4C90-B0F5-C4CA96B014D1}"/>
              </a:ext>
            </a:extLst>
          </p:cNvPr>
          <p:cNvSpPr txBox="1"/>
          <p:nvPr/>
        </p:nvSpPr>
        <p:spPr>
          <a:xfrm rot="-5400000">
            <a:off x="6628721" y="5388223"/>
            <a:ext cx="161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Status : Pending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117E5A-9D86-48BF-B19A-FEDF910143E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083882" y="5200330"/>
            <a:ext cx="0" cy="72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55C96DE-BB33-4C08-880D-DC29F191FAF4}"/>
              </a:ext>
            </a:extLst>
          </p:cNvPr>
          <p:cNvSpPr txBox="1"/>
          <p:nvPr/>
        </p:nvSpPr>
        <p:spPr>
          <a:xfrm rot="-5400000">
            <a:off x="3000458" y="5302787"/>
            <a:ext cx="161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Donor’s</a:t>
            </a:r>
          </a:p>
          <a:p>
            <a:pPr algn="ctr"/>
            <a:r>
              <a:rPr lang="en-SG" sz="1400" dirty="0"/>
              <a:t> Email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6EE27B-552C-42DF-8F21-10DD40C43589}"/>
              </a:ext>
            </a:extLst>
          </p:cNvPr>
          <p:cNvSpPr/>
          <p:nvPr/>
        </p:nvSpPr>
        <p:spPr>
          <a:xfrm>
            <a:off x="5536800" y="4629645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Refund Donation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DCF00D-F7AB-4CC8-97AC-09BE35925DF8}"/>
              </a:ext>
            </a:extLst>
          </p:cNvPr>
          <p:cNvCxnSpPr>
            <a:cxnSpLocks/>
            <a:stCxn id="16" idx="2"/>
            <a:endCxn id="51" idx="0"/>
          </p:cNvCxnSpPr>
          <p:nvPr/>
        </p:nvCxnSpPr>
        <p:spPr>
          <a:xfrm>
            <a:off x="6400800" y="4320058"/>
            <a:ext cx="0" cy="3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2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0C9C92EE-EF7F-423E-BD64-4181900DC2D9}"/>
              </a:ext>
            </a:extLst>
          </p:cNvPr>
          <p:cNvGrpSpPr/>
          <p:nvPr/>
        </p:nvGrpSpPr>
        <p:grpSpPr>
          <a:xfrm>
            <a:off x="2893568" y="1844929"/>
            <a:ext cx="900000" cy="900000"/>
            <a:chOff x="165162" y="1817582"/>
            <a:chExt cx="900000" cy="900000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7AD31C1A-998F-445C-A110-10773AF71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2F0CA9-E2A9-4AC9-8E94-0CD7EC78FBFF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8EA5AA-0A49-4856-B0BF-E64C58F35FD3}"/>
              </a:ext>
            </a:extLst>
          </p:cNvPr>
          <p:cNvGrpSpPr/>
          <p:nvPr/>
        </p:nvGrpSpPr>
        <p:grpSpPr>
          <a:xfrm>
            <a:off x="7761222" y="4118369"/>
            <a:ext cx="900000" cy="900000"/>
            <a:chOff x="6470292" y="3243718"/>
            <a:chExt cx="900000" cy="90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530BAC8-1619-4C01-B5D1-EB632C4CC449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DA2497AE-688A-46DA-8329-C14FCD163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F9188D7-3AF8-4573-A274-45F1B8F02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409592-90ED-4B1A-9594-7796AFEE924B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4171A7-64AD-430F-9141-1B01A65D725D}"/>
              </a:ext>
            </a:extLst>
          </p:cNvPr>
          <p:cNvGrpSpPr/>
          <p:nvPr/>
        </p:nvGrpSpPr>
        <p:grpSpPr>
          <a:xfrm>
            <a:off x="7344214" y="1834893"/>
            <a:ext cx="1728000" cy="900000"/>
            <a:chOff x="6799778" y="948604"/>
            <a:chExt cx="1728000" cy="900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E4789BE-AD14-4B5C-90C0-722E54EB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0A7633D5-1E8B-4D53-82EE-37C5AA76C635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6F9D8F5-4914-4F31-BD87-F02C62A81A15}"/>
              </a:ext>
            </a:extLst>
          </p:cNvPr>
          <p:cNvSpPr txBox="1"/>
          <p:nvPr/>
        </p:nvSpPr>
        <p:spPr>
          <a:xfrm>
            <a:off x="5705347" y="3644181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4062A9-B59E-45E7-9150-785D3741F9E5}"/>
              </a:ext>
            </a:extLst>
          </p:cNvPr>
          <p:cNvSpPr/>
          <p:nvPr/>
        </p:nvSpPr>
        <p:spPr>
          <a:xfrm>
            <a:off x="5017039" y="1838940"/>
            <a:ext cx="1728000" cy="90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Submit campaign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9FDD6FC-F551-4642-98F5-E9D2F8A22197}"/>
              </a:ext>
            </a:extLst>
          </p:cNvPr>
          <p:cNvSpPr/>
          <p:nvPr/>
        </p:nvSpPr>
        <p:spPr>
          <a:xfrm>
            <a:off x="5252959" y="3996701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Pre-Acceptance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72957A-B781-407D-910F-3A8FFA52D972}"/>
              </a:ext>
            </a:extLst>
          </p:cNvPr>
          <p:cNvCxnSpPr>
            <a:cxnSpLocks/>
            <a:stCxn id="41" idx="3"/>
            <a:endCxn id="51" idx="2"/>
          </p:cNvCxnSpPr>
          <p:nvPr/>
        </p:nvCxnSpPr>
        <p:spPr>
          <a:xfrm flipV="1">
            <a:off x="5650904" y="5148701"/>
            <a:ext cx="628055" cy="36210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FD67CE-7407-49AB-AAE7-4AD0561A5913}"/>
              </a:ext>
            </a:extLst>
          </p:cNvPr>
          <p:cNvSpPr/>
          <p:nvPr/>
        </p:nvSpPr>
        <p:spPr>
          <a:xfrm>
            <a:off x="1957327" y="4152764"/>
            <a:ext cx="1728000" cy="89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Acceptance Notification to Initiator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6DDACC-05F3-4DCE-97CC-5D84E19F6BEA}"/>
              </a:ext>
            </a:extLst>
          </p:cNvPr>
          <p:cNvCxnSpPr>
            <a:cxnSpLocks/>
            <a:stCxn id="54" idx="1"/>
            <a:endCxn id="60" idx="1"/>
          </p:cNvCxnSpPr>
          <p:nvPr/>
        </p:nvCxnSpPr>
        <p:spPr>
          <a:xfrm rot="10800000" flipV="1">
            <a:off x="1957328" y="2294928"/>
            <a:ext cx="936241" cy="2307835"/>
          </a:xfrm>
          <a:prstGeom prst="bentConnector3">
            <a:avLst>
              <a:gd name="adj1" fmla="val 1244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7184BB2-4CE4-43C1-AB47-6D8852011310}"/>
              </a:ext>
            </a:extLst>
          </p:cNvPr>
          <p:cNvSpPr/>
          <p:nvPr/>
        </p:nvSpPr>
        <p:spPr>
          <a:xfrm>
            <a:off x="3289039" y="297372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Rejection notification to Initiator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C5E4C2E-F94B-4AEA-BA31-75BBAAE310B2}"/>
              </a:ext>
            </a:extLst>
          </p:cNvPr>
          <p:cNvCxnSpPr>
            <a:cxnSpLocks/>
            <a:stCxn id="93" idx="3"/>
            <a:endCxn id="51" idx="0"/>
          </p:cNvCxnSpPr>
          <p:nvPr/>
        </p:nvCxnSpPr>
        <p:spPr>
          <a:xfrm>
            <a:off x="5017039" y="3423723"/>
            <a:ext cx="1261920" cy="5729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71A3520-7D59-4F7E-BFE3-D815FE7A38E3}"/>
              </a:ext>
            </a:extLst>
          </p:cNvPr>
          <p:cNvCxnSpPr>
            <a:cxnSpLocks/>
            <a:stCxn id="54" idx="1"/>
            <a:endCxn id="93" idx="1"/>
          </p:cNvCxnSpPr>
          <p:nvPr/>
        </p:nvCxnSpPr>
        <p:spPr>
          <a:xfrm rot="10800000" flipH="1" flipV="1">
            <a:off x="2893567" y="2294929"/>
            <a:ext cx="395471" cy="1128794"/>
          </a:xfrm>
          <a:prstGeom prst="bentConnector3">
            <a:avLst>
              <a:gd name="adj1" fmla="val -5780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6B0B23F-771B-4467-92F1-612915464E9C}"/>
              </a:ext>
            </a:extLst>
          </p:cNvPr>
          <p:cNvSpPr/>
          <p:nvPr/>
        </p:nvSpPr>
        <p:spPr>
          <a:xfrm>
            <a:off x="9060022" y="412270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Manage Campaign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88F5298-7E59-4706-8F12-62BF706B0449}"/>
              </a:ext>
            </a:extLst>
          </p:cNvPr>
          <p:cNvSpPr txBox="1"/>
          <p:nvPr/>
        </p:nvSpPr>
        <p:spPr>
          <a:xfrm>
            <a:off x="5679350" y="5203024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351183" y="942210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PROCESSESS</a:t>
            </a:r>
          </a:p>
          <a:p>
            <a:r>
              <a:rPr lang="en-SG" b="1" dirty="0"/>
              <a:t>CAMPAIGN MANAGEMENT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03AEB7E3-6CEC-4B06-9A8D-F859260F73CA}"/>
              </a:ext>
            </a:extLst>
          </p:cNvPr>
          <p:cNvSpPr/>
          <p:nvPr/>
        </p:nvSpPr>
        <p:spPr>
          <a:xfrm>
            <a:off x="3598904" y="4934801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Campaign details verification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7339291" y="300384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New Campaign Notification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6413CF0-A710-4FF0-84A4-DF4F820FE68B}"/>
              </a:ext>
            </a:extLst>
          </p:cNvPr>
          <p:cNvCxnSpPr>
            <a:cxnSpLocks/>
            <a:stCxn id="34" idx="1"/>
            <a:endCxn id="54" idx="3"/>
          </p:cNvCxnSpPr>
          <p:nvPr/>
        </p:nvCxnSpPr>
        <p:spPr>
          <a:xfrm rot="10800000" flipV="1">
            <a:off x="3793569" y="2288939"/>
            <a:ext cx="1223471" cy="598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F1D6311-11DD-4128-9C82-4E93CC620BE4}"/>
              </a:ext>
            </a:extLst>
          </p:cNvPr>
          <p:cNvSpPr txBox="1"/>
          <p:nvPr/>
        </p:nvSpPr>
        <p:spPr>
          <a:xfrm>
            <a:off x="4153038" y="4122701"/>
            <a:ext cx="66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Failed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8AF2646-AAF6-436B-B85E-7B1825D9E3B6}"/>
              </a:ext>
            </a:extLst>
          </p:cNvPr>
          <p:cNvCxnSpPr>
            <a:cxnSpLocks/>
            <a:stCxn id="93" idx="2"/>
            <a:endCxn id="41" idx="0"/>
          </p:cNvCxnSpPr>
          <p:nvPr/>
        </p:nvCxnSpPr>
        <p:spPr>
          <a:xfrm rot="16200000" flipH="1">
            <a:off x="3858432" y="4168329"/>
            <a:ext cx="1061078" cy="47186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F3D7590-F8D8-4123-A448-D3A369528C74}"/>
              </a:ext>
            </a:extLst>
          </p:cNvPr>
          <p:cNvSpPr txBox="1"/>
          <p:nvPr/>
        </p:nvSpPr>
        <p:spPr>
          <a:xfrm>
            <a:off x="2860241" y="5203024"/>
            <a:ext cx="71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Passed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EF36F01-7B2C-4663-924E-36F80B0FE5F0}"/>
              </a:ext>
            </a:extLst>
          </p:cNvPr>
          <p:cNvCxnSpPr>
            <a:cxnSpLocks/>
            <a:stCxn id="60" idx="2"/>
            <a:endCxn id="41" idx="1"/>
          </p:cNvCxnSpPr>
          <p:nvPr/>
        </p:nvCxnSpPr>
        <p:spPr>
          <a:xfrm rot="16200000" flipH="1">
            <a:off x="2981096" y="4892993"/>
            <a:ext cx="458038" cy="77757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24E399-3DC0-45F9-A7C3-7B34CE6B4B6A}"/>
              </a:ext>
            </a:extLst>
          </p:cNvPr>
          <p:cNvCxnSpPr>
            <a:cxnSpLocks/>
            <a:stCxn id="34" idx="3"/>
            <a:endCxn id="46" idx="2"/>
          </p:cNvCxnSpPr>
          <p:nvPr/>
        </p:nvCxnSpPr>
        <p:spPr>
          <a:xfrm flipV="1">
            <a:off x="6745039" y="2284893"/>
            <a:ext cx="599175" cy="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582B7BB-D1DB-4F34-A108-0885FE7D6704}"/>
              </a:ext>
            </a:extLst>
          </p:cNvPr>
          <p:cNvCxnSpPr>
            <a:cxnSpLocks/>
            <a:stCxn id="159" idx="0"/>
            <a:endCxn id="46" idx="0"/>
          </p:cNvCxnSpPr>
          <p:nvPr/>
        </p:nvCxnSpPr>
        <p:spPr>
          <a:xfrm rot="16200000" flipV="1">
            <a:off x="8579214" y="2777893"/>
            <a:ext cx="1837808" cy="851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B53585B-BBD2-4B5D-8E6A-6D9F9124E197}"/>
              </a:ext>
            </a:extLst>
          </p:cNvPr>
          <p:cNvSpPr/>
          <p:nvPr/>
        </p:nvSpPr>
        <p:spPr>
          <a:xfrm>
            <a:off x="5476325" y="646059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Delete Campaign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909DAA-8509-4B2F-8C50-28248C605A19}"/>
              </a:ext>
            </a:extLst>
          </p:cNvPr>
          <p:cNvCxnSpPr>
            <a:cxnSpLocks/>
            <a:stCxn id="61" idx="2"/>
            <a:endCxn id="50" idx="0"/>
          </p:cNvCxnSpPr>
          <p:nvPr/>
        </p:nvCxnSpPr>
        <p:spPr>
          <a:xfrm>
            <a:off x="8203291" y="3903841"/>
            <a:ext cx="7931" cy="2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9C7B3C6-F999-4BC5-92D9-C74AF2828DEF}"/>
              </a:ext>
            </a:extLst>
          </p:cNvPr>
          <p:cNvCxnSpPr>
            <a:cxnSpLocks/>
            <a:stCxn id="50" idx="1"/>
            <a:endCxn id="51" idx="3"/>
          </p:cNvCxnSpPr>
          <p:nvPr/>
        </p:nvCxnSpPr>
        <p:spPr>
          <a:xfrm flipH="1">
            <a:off x="7304959" y="4568369"/>
            <a:ext cx="456263" cy="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F73B47B-17AC-4ABC-8970-87DCD2C3A954}"/>
              </a:ext>
            </a:extLst>
          </p:cNvPr>
          <p:cNvCxnSpPr>
            <a:cxnSpLocks/>
            <a:stCxn id="50" idx="3"/>
            <a:endCxn id="159" idx="1"/>
          </p:cNvCxnSpPr>
          <p:nvPr/>
        </p:nvCxnSpPr>
        <p:spPr>
          <a:xfrm>
            <a:off x="8661222" y="4568369"/>
            <a:ext cx="398800" cy="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08F4CFF-2D56-4CF3-AEA9-8AF8EF2ADB4C}"/>
              </a:ext>
            </a:extLst>
          </p:cNvPr>
          <p:cNvCxnSpPr>
            <a:cxnSpLocks/>
            <a:stCxn id="46" idx="1"/>
            <a:endCxn id="61" idx="0"/>
          </p:cNvCxnSpPr>
          <p:nvPr/>
        </p:nvCxnSpPr>
        <p:spPr>
          <a:xfrm flipH="1">
            <a:off x="8203291" y="2734893"/>
            <a:ext cx="4923" cy="2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884F80-4F24-4078-876B-E161886ED9DC}"/>
              </a:ext>
            </a:extLst>
          </p:cNvPr>
          <p:cNvSpPr/>
          <p:nvPr/>
        </p:nvSpPr>
        <p:spPr>
          <a:xfrm>
            <a:off x="9060022" y="646059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Publish Campaign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SG" sz="1400" dirty="0">
                <a:solidFill>
                  <a:schemeClr val="tx1"/>
                </a:solidFill>
              </a:rPr>
              <a:t>Portal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SG" sz="14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9AF308-6C90-4A90-A180-0ACBC57268CF}"/>
              </a:ext>
            </a:extLst>
          </p:cNvPr>
          <p:cNvSpPr/>
          <p:nvPr/>
        </p:nvSpPr>
        <p:spPr>
          <a:xfrm>
            <a:off x="7269024" y="646059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Suspend Campaign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8C7BBA5-37DC-4FAA-9B06-5DAFAE783805}"/>
              </a:ext>
            </a:extLst>
          </p:cNvPr>
          <p:cNvSpPr/>
          <p:nvPr/>
        </p:nvSpPr>
        <p:spPr>
          <a:xfrm>
            <a:off x="1890927" y="646059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Reject Campaign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2740620-AFDA-45B7-A6A2-F3142CCD08D1}"/>
              </a:ext>
            </a:extLst>
          </p:cNvPr>
          <p:cNvCxnSpPr>
            <a:cxnSpLocks/>
            <a:stCxn id="159" idx="2"/>
            <a:endCxn id="119" idx="0"/>
          </p:cNvCxnSpPr>
          <p:nvPr/>
        </p:nvCxnSpPr>
        <p:spPr>
          <a:xfrm rot="5400000">
            <a:off x="8309575" y="4846150"/>
            <a:ext cx="1437897" cy="1790998"/>
          </a:xfrm>
          <a:prstGeom prst="bentConnector3">
            <a:avLst>
              <a:gd name="adj1" fmla="val 83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576B77C-C8E9-4F3D-A6BA-91E7DBF9E6A4}"/>
              </a:ext>
            </a:extLst>
          </p:cNvPr>
          <p:cNvCxnSpPr>
            <a:cxnSpLocks/>
            <a:stCxn id="159" idx="2"/>
            <a:endCxn id="66" idx="0"/>
          </p:cNvCxnSpPr>
          <p:nvPr/>
        </p:nvCxnSpPr>
        <p:spPr>
          <a:xfrm rot="5400000">
            <a:off x="7413226" y="3949801"/>
            <a:ext cx="1437897" cy="3583697"/>
          </a:xfrm>
          <a:prstGeom prst="bentConnector3">
            <a:avLst>
              <a:gd name="adj1" fmla="val 83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4E504B8-032D-4348-82A1-BA2C4727E932}"/>
              </a:ext>
            </a:extLst>
          </p:cNvPr>
          <p:cNvCxnSpPr>
            <a:cxnSpLocks/>
            <a:stCxn id="159" idx="2"/>
            <a:endCxn id="120" idx="0"/>
          </p:cNvCxnSpPr>
          <p:nvPr/>
        </p:nvCxnSpPr>
        <p:spPr>
          <a:xfrm rot="5400000">
            <a:off x="5620527" y="2157102"/>
            <a:ext cx="1437897" cy="7169095"/>
          </a:xfrm>
          <a:prstGeom prst="bentConnector3">
            <a:avLst>
              <a:gd name="adj1" fmla="val 83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037237-FD94-49A0-B53D-BDB183A60A5E}"/>
              </a:ext>
            </a:extLst>
          </p:cNvPr>
          <p:cNvCxnSpPr>
            <a:cxnSpLocks/>
            <a:stCxn id="159" idx="2"/>
            <a:endCxn id="118" idx="0"/>
          </p:cNvCxnSpPr>
          <p:nvPr/>
        </p:nvCxnSpPr>
        <p:spPr>
          <a:xfrm>
            <a:off x="9924022" y="5022701"/>
            <a:ext cx="0" cy="143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258520D-A5EE-478F-BDF1-3A416AA466E0}"/>
              </a:ext>
            </a:extLst>
          </p:cNvPr>
          <p:cNvSpPr/>
          <p:nvPr/>
        </p:nvSpPr>
        <p:spPr>
          <a:xfrm>
            <a:off x="3683626" y="646059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Amend Campaign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797C517-F411-4464-A320-0509093E0B34}"/>
              </a:ext>
            </a:extLst>
          </p:cNvPr>
          <p:cNvCxnSpPr>
            <a:cxnSpLocks/>
            <a:stCxn id="159" idx="2"/>
            <a:endCxn id="42" idx="0"/>
          </p:cNvCxnSpPr>
          <p:nvPr/>
        </p:nvCxnSpPr>
        <p:spPr>
          <a:xfrm rot="5400000">
            <a:off x="6516876" y="3053451"/>
            <a:ext cx="1437897" cy="5376396"/>
          </a:xfrm>
          <a:prstGeom prst="bentConnector3">
            <a:avLst>
              <a:gd name="adj1" fmla="val 83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23BEEAD-D697-4D3B-AA4F-5DB9BC742818}"/>
              </a:ext>
            </a:extLst>
          </p:cNvPr>
          <p:cNvGrpSpPr/>
          <p:nvPr/>
        </p:nvGrpSpPr>
        <p:grpSpPr>
          <a:xfrm>
            <a:off x="2872800" y="2281262"/>
            <a:ext cx="900000" cy="900000"/>
            <a:chOff x="165162" y="1817582"/>
            <a:chExt cx="900000" cy="900000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95C338F0-7368-4CA3-8AB0-7EF6736B7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4FDDD3-47CD-4B67-AC10-55264657C5C3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37ECD5-23B9-4B80-87CB-C79CB5291342}"/>
              </a:ext>
            </a:extLst>
          </p:cNvPr>
          <p:cNvGrpSpPr/>
          <p:nvPr/>
        </p:nvGrpSpPr>
        <p:grpSpPr>
          <a:xfrm>
            <a:off x="8030343" y="4247894"/>
            <a:ext cx="900000" cy="900000"/>
            <a:chOff x="6470292" y="3243718"/>
            <a:chExt cx="900000" cy="900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574333-836B-47F9-B55E-CE7E9B30439D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DC169D83-C0C8-480B-A736-E87B848AA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9295464-F5C4-40C5-9D92-9D8C0C8BB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BD4356-8D75-4EB9-B053-7954FC65C3D2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79DA47-6BC4-4FCD-8A4B-A9592BFAB027}"/>
              </a:ext>
            </a:extLst>
          </p:cNvPr>
          <p:cNvGrpSpPr/>
          <p:nvPr/>
        </p:nvGrpSpPr>
        <p:grpSpPr>
          <a:xfrm>
            <a:off x="7539552" y="2282303"/>
            <a:ext cx="1728000" cy="900000"/>
            <a:chOff x="6799778" y="948604"/>
            <a:chExt cx="1728000" cy="90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017FA0E-81D1-4606-968D-626402AB3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41" name="Rectangle: Diagonal Corners Rounded 40">
              <a:extLst>
                <a:ext uri="{FF2B5EF4-FFF2-40B4-BE49-F238E27FC236}">
                  <a16:creationId xmlns:a16="http://schemas.microsoft.com/office/drawing/2014/main" id="{75FF2045-EFE7-41F4-8033-85903A5AF3CD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326533" y="1267063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ADMIN LIVEBROADCAST PROCESSES</a:t>
            </a:r>
          </a:p>
          <a:p>
            <a:r>
              <a:rPr lang="en-SG" b="1" dirty="0"/>
              <a:t>CAMPAIGN LIVE BROADCAST – MOBILE APP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68DF6-C213-4B67-A9FF-D702371C94FF}"/>
              </a:ext>
            </a:extLst>
          </p:cNvPr>
          <p:cNvSpPr/>
          <p:nvPr/>
        </p:nvSpPr>
        <p:spPr>
          <a:xfrm>
            <a:off x="4669468" y="334085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Contribute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Choose Donation Amount &amp; 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Tips Amount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99136-6F53-49B6-AD39-A238FD79CB6B}"/>
              </a:ext>
            </a:extLst>
          </p:cNvPr>
          <p:cNvSpPr/>
          <p:nvPr/>
        </p:nvSpPr>
        <p:spPr>
          <a:xfrm>
            <a:off x="2446607" y="3847015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View Campaign Live Broadcast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305976F-3669-49B7-861D-417788D6A294}"/>
              </a:ext>
            </a:extLst>
          </p:cNvPr>
          <p:cNvCxnSpPr>
            <a:cxnSpLocks/>
            <a:stCxn id="41" idx="0"/>
            <a:endCxn id="34" idx="2"/>
          </p:cNvCxnSpPr>
          <p:nvPr/>
        </p:nvCxnSpPr>
        <p:spPr>
          <a:xfrm flipH="1">
            <a:off x="7554092" y="2732303"/>
            <a:ext cx="1713460" cy="4299361"/>
          </a:xfrm>
          <a:prstGeom prst="bentConnector4">
            <a:avLst>
              <a:gd name="adj1" fmla="val -72636"/>
              <a:gd name="adj2" fmla="val 1053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6CDC3FC-B6E3-42BD-A761-D68143E0D9D2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>
            <a:off x="9267552" y="2732303"/>
            <a:ext cx="152000" cy="4299361"/>
          </a:xfrm>
          <a:prstGeom prst="bentConnector4">
            <a:avLst>
              <a:gd name="adj1" fmla="val 818816"/>
              <a:gd name="adj2" fmla="val 1053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B20B30-10E2-419E-BF2E-61AA907FB628}"/>
              </a:ext>
            </a:extLst>
          </p:cNvPr>
          <p:cNvCxnSpPr>
            <a:cxnSpLocks/>
            <a:stCxn id="53" idx="2"/>
            <a:endCxn id="46" idx="0"/>
          </p:cNvCxnSpPr>
          <p:nvPr/>
        </p:nvCxnSpPr>
        <p:spPr>
          <a:xfrm flipH="1">
            <a:off x="3310607" y="3181262"/>
            <a:ext cx="12193" cy="66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F0EEE4D-78BD-4F62-8CFD-69DA5EB0DE81}"/>
              </a:ext>
            </a:extLst>
          </p:cNvPr>
          <p:cNvSpPr/>
          <p:nvPr/>
        </p:nvSpPr>
        <p:spPr>
          <a:xfrm>
            <a:off x="4672800" y="228257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Live Broadcast Notification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274A301-18C4-478B-99C3-0B489DF5692D}"/>
              </a:ext>
            </a:extLst>
          </p:cNvPr>
          <p:cNvCxnSpPr>
            <a:cxnSpLocks/>
            <a:stCxn id="41" idx="2"/>
            <a:endCxn id="160" idx="3"/>
          </p:cNvCxnSpPr>
          <p:nvPr/>
        </p:nvCxnSpPr>
        <p:spPr>
          <a:xfrm flipH="1">
            <a:off x="6400800" y="2732303"/>
            <a:ext cx="1138752" cy="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209A88-0799-445E-AF15-BA149AA7209D}"/>
              </a:ext>
            </a:extLst>
          </p:cNvPr>
          <p:cNvCxnSpPr>
            <a:cxnSpLocks/>
            <a:stCxn id="160" idx="1"/>
            <a:endCxn id="53" idx="3"/>
          </p:cNvCxnSpPr>
          <p:nvPr/>
        </p:nvCxnSpPr>
        <p:spPr>
          <a:xfrm flipH="1" flipV="1">
            <a:off x="3772800" y="2731262"/>
            <a:ext cx="900000" cy="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295B6-075E-4AD0-A792-DA09149B919F}"/>
              </a:ext>
            </a:extLst>
          </p:cNvPr>
          <p:cNvSpPr/>
          <p:nvPr/>
        </p:nvSpPr>
        <p:spPr>
          <a:xfrm>
            <a:off x="4669468" y="440658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Share Campaign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Using social media API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6E6101-8B4A-40E2-8FF2-0F7FBC55C35B}"/>
              </a:ext>
            </a:extLst>
          </p:cNvPr>
          <p:cNvCxnSpPr>
            <a:cxnSpLocks/>
            <a:stCxn id="73" idx="1"/>
            <a:endCxn id="46" idx="3"/>
          </p:cNvCxnSpPr>
          <p:nvPr/>
        </p:nvCxnSpPr>
        <p:spPr>
          <a:xfrm rot="10800000" flipV="1">
            <a:off x="4174608" y="3790851"/>
            <a:ext cx="494861" cy="50616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826B745-3910-42BE-9B2B-91B0C40E6ABD}"/>
              </a:ext>
            </a:extLst>
          </p:cNvPr>
          <p:cNvCxnSpPr>
            <a:cxnSpLocks/>
            <a:stCxn id="28" idx="1"/>
            <a:endCxn id="46" idx="3"/>
          </p:cNvCxnSpPr>
          <p:nvPr/>
        </p:nvCxnSpPr>
        <p:spPr>
          <a:xfrm rot="10800000">
            <a:off x="4174608" y="4297016"/>
            <a:ext cx="494861" cy="55957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07AE973-4F9C-479F-AD0F-09448A5C430B}"/>
              </a:ext>
            </a:extLst>
          </p:cNvPr>
          <p:cNvSpPr/>
          <p:nvPr/>
        </p:nvSpPr>
        <p:spPr>
          <a:xfrm>
            <a:off x="8555552" y="613166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Create 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Live Broadcast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11552E-203B-4B8B-9FDB-45C4D2ABEE9C}"/>
              </a:ext>
            </a:extLst>
          </p:cNvPr>
          <p:cNvGrpSpPr/>
          <p:nvPr/>
        </p:nvGrpSpPr>
        <p:grpSpPr>
          <a:xfrm>
            <a:off x="2446607" y="5472326"/>
            <a:ext cx="1728000" cy="900000"/>
            <a:chOff x="6799778" y="948604"/>
            <a:chExt cx="1728000" cy="900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54085C2-1B93-43FB-83D5-F8ABD3390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63703" y="1308732"/>
              <a:ext cx="1200150" cy="305181"/>
            </a:xfrm>
            <a:prstGeom prst="rect">
              <a:avLst/>
            </a:prstGeom>
          </p:spPr>
        </p:pic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7EF21FB0-F867-44D5-BE59-CA07D406B6D1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5224B0F-6FDF-45D2-9669-9B433B4D66D9}"/>
              </a:ext>
            </a:extLst>
          </p:cNvPr>
          <p:cNvSpPr/>
          <p:nvPr/>
        </p:nvSpPr>
        <p:spPr>
          <a:xfrm>
            <a:off x="6690092" y="613166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Commence 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Live Broadcast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F0AC73-C1C3-4247-B59A-EBECE5FFBD13}"/>
              </a:ext>
            </a:extLst>
          </p:cNvPr>
          <p:cNvCxnSpPr>
            <a:cxnSpLocks/>
            <a:stCxn id="33" idx="3"/>
            <a:endCxn id="46" idx="2"/>
          </p:cNvCxnSpPr>
          <p:nvPr/>
        </p:nvCxnSpPr>
        <p:spPr>
          <a:xfrm flipV="1">
            <a:off x="3310607" y="4747015"/>
            <a:ext cx="0" cy="7253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4685920-1600-4A4E-8125-78E7D61EE232}"/>
              </a:ext>
            </a:extLst>
          </p:cNvPr>
          <p:cNvCxnSpPr>
            <a:cxnSpLocks/>
            <a:stCxn id="33" idx="1"/>
            <a:endCxn id="34" idx="1"/>
          </p:cNvCxnSpPr>
          <p:nvPr/>
        </p:nvCxnSpPr>
        <p:spPr>
          <a:xfrm rot="16200000" flipH="1">
            <a:off x="4895680" y="4787252"/>
            <a:ext cx="209338" cy="337948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752C6C-F527-4686-B5D5-84B0DF8C2707}"/>
              </a:ext>
            </a:extLst>
          </p:cNvPr>
          <p:cNvGrpSpPr/>
          <p:nvPr/>
        </p:nvGrpSpPr>
        <p:grpSpPr>
          <a:xfrm>
            <a:off x="4634000" y="5472326"/>
            <a:ext cx="1728000" cy="900000"/>
            <a:chOff x="6799778" y="948604"/>
            <a:chExt cx="1728000" cy="900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847CAB4-DC86-42DB-AFD0-B71D52EA4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00743" y="1308732"/>
              <a:ext cx="726070" cy="305181"/>
            </a:xfrm>
            <a:prstGeom prst="rect">
              <a:avLst/>
            </a:prstGeom>
          </p:spPr>
        </p:pic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BFEF110D-1CF1-400C-9001-4F0E327CEF91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52B4EB-9610-4F2F-AEE4-AE04571C61AA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>
            <a:off x="4174607" y="5922326"/>
            <a:ext cx="459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3DBDCB3-3EC3-4BDC-9AFD-F7E29B852BA7}"/>
              </a:ext>
            </a:extLst>
          </p:cNvPr>
          <p:cNvCxnSpPr>
            <a:cxnSpLocks/>
            <a:stCxn id="34" idx="0"/>
            <a:endCxn id="50" idx="2"/>
          </p:cNvCxnSpPr>
          <p:nvPr/>
        </p:nvCxnSpPr>
        <p:spPr>
          <a:xfrm rot="5400000" flipH="1" flipV="1">
            <a:off x="7525332" y="5176654"/>
            <a:ext cx="983770" cy="92625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6DECEA3-DDF5-4913-B3BB-343E89F26AB1}"/>
              </a:ext>
            </a:extLst>
          </p:cNvPr>
          <p:cNvCxnSpPr>
            <a:cxnSpLocks/>
            <a:stCxn id="30" idx="0"/>
            <a:endCxn id="50" idx="2"/>
          </p:cNvCxnSpPr>
          <p:nvPr/>
        </p:nvCxnSpPr>
        <p:spPr>
          <a:xfrm rot="16200000" flipV="1">
            <a:off x="8458063" y="5170174"/>
            <a:ext cx="983770" cy="93920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3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996A-1198-4738-863E-C599F852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SYSTEM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B44C-88BE-4E32-AA51-1D50F9C72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51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996A-1198-4738-863E-C599F852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USER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B44C-88BE-4E32-AA51-1D50F9C72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79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BAF669E-9057-44AC-A547-D40AC1FDB22D}"/>
              </a:ext>
            </a:extLst>
          </p:cNvPr>
          <p:cNvGrpSpPr/>
          <p:nvPr/>
        </p:nvGrpSpPr>
        <p:grpSpPr>
          <a:xfrm>
            <a:off x="2397527" y="2422206"/>
            <a:ext cx="900000" cy="900000"/>
            <a:chOff x="165162" y="1817582"/>
            <a:chExt cx="900000" cy="90000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5B0C9DC2-BDB7-40A3-9B42-5A1C5616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E90F37-3717-4C1F-B086-0FBE370CEC85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0BDAE9-9B41-4EC4-B244-208A66AFAB6A}"/>
              </a:ext>
            </a:extLst>
          </p:cNvPr>
          <p:cNvGrpSpPr/>
          <p:nvPr/>
        </p:nvGrpSpPr>
        <p:grpSpPr>
          <a:xfrm>
            <a:off x="7081599" y="2422206"/>
            <a:ext cx="1728000" cy="900000"/>
            <a:chOff x="6799778" y="948604"/>
            <a:chExt cx="1728000" cy="900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8F4F87-93A3-444F-AA6E-2B90814F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8E9062FA-7184-480A-BDA8-C0EE4174D5AD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86E146-1E89-49E7-A668-429CC0D178B8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rot="5400000" flipH="1" flipV="1">
            <a:off x="3874946" y="3570935"/>
            <a:ext cx="356889" cy="205359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3869920" y="1399410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SYSTEM BACKEND PROCESSES</a:t>
            </a:r>
          </a:p>
          <a:p>
            <a:r>
              <a:rPr lang="en-SG" b="1" dirty="0"/>
              <a:t>CONTRIBUTION PAYMENT PROCESS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4640356" y="596683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Register Donation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Tag donation to user account (through email address)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68DF6-C213-4B67-A9FF-D702371C94FF}"/>
              </a:ext>
            </a:extLst>
          </p:cNvPr>
          <p:cNvSpPr/>
          <p:nvPr/>
        </p:nvSpPr>
        <p:spPr>
          <a:xfrm>
            <a:off x="4216187" y="351928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Contribute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Choose Donation Amount &amp; 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Tips Amount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300AB89-0BCB-40CA-A12C-9D618FFD2B9B}"/>
              </a:ext>
            </a:extLst>
          </p:cNvPr>
          <p:cNvCxnSpPr>
            <a:cxnSpLocks/>
            <a:stCxn id="61" idx="1"/>
            <a:endCxn id="25" idx="2"/>
          </p:cNvCxnSpPr>
          <p:nvPr/>
        </p:nvCxnSpPr>
        <p:spPr>
          <a:xfrm rot="10800000">
            <a:off x="3026594" y="5928176"/>
            <a:ext cx="1613762" cy="4886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04FEF6A-6D17-4631-B20A-B6169005A8F3}"/>
              </a:ext>
            </a:extLst>
          </p:cNvPr>
          <p:cNvSpPr/>
          <p:nvPr/>
        </p:nvSpPr>
        <p:spPr>
          <a:xfrm>
            <a:off x="4637194" y="491104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Anonymous Donation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Name &amp; Email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FD73D4D9-F7B4-4554-B30B-FF0C604CFA67}"/>
              </a:ext>
            </a:extLst>
          </p:cNvPr>
          <p:cNvSpPr/>
          <p:nvPr/>
        </p:nvSpPr>
        <p:spPr>
          <a:xfrm>
            <a:off x="2000594" y="4776175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Login or Registered User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99136-6F53-49B6-AD39-A238FD79CB6B}"/>
              </a:ext>
            </a:extLst>
          </p:cNvPr>
          <p:cNvSpPr/>
          <p:nvPr/>
        </p:nvSpPr>
        <p:spPr>
          <a:xfrm>
            <a:off x="1989994" y="351928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Browse Campaign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305976F-3669-49B7-861D-417788D6A294}"/>
              </a:ext>
            </a:extLst>
          </p:cNvPr>
          <p:cNvCxnSpPr>
            <a:cxnSpLocks/>
            <a:stCxn id="38" idx="1"/>
            <a:endCxn id="26" idx="3"/>
          </p:cNvCxnSpPr>
          <p:nvPr/>
        </p:nvCxnSpPr>
        <p:spPr>
          <a:xfrm rot="10800000" flipV="1">
            <a:off x="6365195" y="5055105"/>
            <a:ext cx="716987" cy="3059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6CDC3FC-B6E3-42BD-A761-D68143E0D9D2}"/>
              </a:ext>
            </a:extLst>
          </p:cNvPr>
          <p:cNvCxnSpPr>
            <a:cxnSpLocks/>
            <a:stCxn id="38" idx="1"/>
            <a:endCxn id="61" idx="3"/>
          </p:cNvCxnSpPr>
          <p:nvPr/>
        </p:nvCxnSpPr>
        <p:spPr>
          <a:xfrm rot="10800000" flipV="1">
            <a:off x="6368357" y="5055106"/>
            <a:ext cx="713825" cy="136172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54D6D91-937C-4832-908D-472F78F6739D}"/>
              </a:ext>
            </a:extLst>
          </p:cNvPr>
          <p:cNvSpPr txBox="1"/>
          <p:nvPr/>
        </p:nvSpPr>
        <p:spPr>
          <a:xfrm>
            <a:off x="3967106" y="5017089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2EDE08-E98F-4B86-B037-C3A953B28E54}"/>
              </a:ext>
            </a:extLst>
          </p:cNvPr>
          <p:cNvSpPr txBox="1"/>
          <p:nvPr/>
        </p:nvSpPr>
        <p:spPr>
          <a:xfrm>
            <a:off x="3026593" y="6099629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B20B30-10E2-419E-BF2E-61AA907FB628}"/>
              </a:ext>
            </a:extLst>
          </p:cNvPr>
          <p:cNvCxnSpPr>
            <a:cxnSpLocks/>
            <a:stCxn id="34" idx="2"/>
            <a:endCxn id="46" idx="0"/>
          </p:cNvCxnSpPr>
          <p:nvPr/>
        </p:nvCxnSpPr>
        <p:spPr>
          <a:xfrm>
            <a:off x="2847527" y="3322206"/>
            <a:ext cx="6467" cy="19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F0EEE4D-78BD-4F62-8CFD-69DA5EB0DE81}"/>
              </a:ext>
            </a:extLst>
          </p:cNvPr>
          <p:cNvSpPr/>
          <p:nvPr/>
        </p:nvSpPr>
        <p:spPr>
          <a:xfrm>
            <a:off x="4216187" y="2414920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Email Donor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Thank You message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274A301-18C4-478B-99C3-0B489DF5692D}"/>
              </a:ext>
            </a:extLst>
          </p:cNvPr>
          <p:cNvCxnSpPr>
            <a:cxnSpLocks/>
            <a:stCxn id="32" idx="2"/>
            <a:endCxn id="160" idx="3"/>
          </p:cNvCxnSpPr>
          <p:nvPr/>
        </p:nvCxnSpPr>
        <p:spPr>
          <a:xfrm flipH="1" flipV="1">
            <a:off x="5944187" y="2864920"/>
            <a:ext cx="1137412" cy="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CEC299D-ED6E-4C94-B0D9-E0A8489B1063}"/>
              </a:ext>
            </a:extLst>
          </p:cNvPr>
          <p:cNvSpPr/>
          <p:nvPr/>
        </p:nvSpPr>
        <p:spPr>
          <a:xfrm>
            <a:off x="7081599" y="3524999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Admin on Donation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209A88-0799-445E-AF15-BA149AA7209D}"/>
              </a:ext>
            </a:extLst>
          </p:cNvPr>
          <p:cNvCxnSpPr>
            <a:cxnSpLocks/>
            <a:stCxn id="160" idx="1"/>
            <a:endCxn id="34" idx="3"/>
          </p:cNvCxnSpPr>
          <p:nvPr/>
        </p:nvCxnSpPr>
        <p:spPr>
          <a:xfrm flipH="1">
            <a:off x="3297527" y="2864920"/>
            <a:ext cx="918660" cy="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93F4604-A7A9-44FA-A41E-591DB4FAEFED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>
            <a:off x="3717994" y="3969286"/>
            <a:ext cx="49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7EFBA-9D1F-47E2-8499-B2E76D986911}"/>
              </a:ext>
            </a:extLst>
          </p:cNvPr>
          <p:cNvSpPr/>
          <p:nvPr/>
        </p:nvSpPr>
        <p:spPr>
          <a:xfrm>
            <a:off x="7082181" y="460510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Payment Processing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Via Payment Processor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FE0884-5AB8-448A-B9B7-672533A7E8A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052594" y="5352175"/>
            <a:ext cx="584600" cy="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9CAF1FC-762A-4247-A57A-85950B0FDAF9}"/>
              </a:ext>
            </a:extLst>
          </p:cNvPr>
          <p:cNvSpPr/>
          <p:nvPr/>
        </p:nvSpPr>
        <p:spPr>
          <a:xfrm>
            <a:off x="7081599" y="596683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Payment Processor Return Values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1889606-44D6-409A-B51B-6E752E0B84D4}"/>
              </a:ext>
            </a:extLst>
          </p:cNvPr>
          <p:cNvCxnSpPr>
            <a:cxnSpLocks/>
            <a:stCxn id="32" idx="0"/>
            <a:endCxn id="38" idx="3"/>
          </p:cNvCxnSpPr>
          <p:nvPr/>
        </p:nvCxnSpPr>
        <p:spPr>
          <a:xfrm>
            <a:off x="8809599" y="2872206"/>
            <a:ext cx="582" cy="2182900"/>
          </a:xfrm>
          <a:prstGeom prst="bentConnector3">
            <a:avLst>
              <a:gd name="adj1" fmla="val 3937835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DEB3EC-4C68-4AC1-8AF3-4B7285106483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V="1">
            <a:off x="7945599" y="5505106"/>
            <a:ext cx="582" cy="46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2B7E05-9F6D-4DA4-B7D6-9FD2B7CCBD9D}"/>
              </a:ext>
            </a:extLst>
          </p:cNvPr>
          <p:cNvCxnSpPr>
            <a:cxnSpLocks/>
            <a:stCxn id="32" idx="1"/>
            <a:endCxn id="175" idx="0"/>
          </p:cNvCxnSpPr>
          <p:nvPr/>
        </p:nvCxnSpPr>
        <p:spPr>
          <a:xfrm>
            <a:off x="7945599" y="3322206"/>
            <a:ext cx="0" cy="20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8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336A0E0-B605-4CA4-BC47-C878095A1FF8}"/>
              </a:ext>
            </a:extLst>
          </p:cNvPr>
          <p:cNvGrpSpPr/>
          <p:nvPr/>
        </p:nvGrpSpPr>
        <p:grpSpPr>
          <a:xfrm>
            <a:off x="2733829" y="2920246"/>
            <a:ext cx="900000" cy="900000"/>
            <a:chOff x="6470292" y="3243718"/>
            <a:chExt cx="900000" cy="900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376724F-8144-474E-B0D2-7326C56422D5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0038734-2682-4612-B94A-76E9CA6A0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699432E-56A3-44C9-B57A-10ED01294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EFD838-F52E-4782-8662-564ABD7EC88C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30B15C-3E5C-4217-8CD0-AAB82EBFB0EE}"/>
              </a:ext>
            </a:extLst>
          </p:cNvPr>
          <p:cNvGrpSpPr/>
          <p:nvPr/>
        </p:nvGrpSpPr>
        <p:grpSpPr>
          <a:xfrm>
            <a:off x="7418483" y="2927532"/>
            <a:ext cx="1728000" cy="900000"/>
            <a:chOff x="6799778" y="948604"/>
            <a:chExt cx="1728000" cy="900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F5F5893-F5CF-46C4-9813-87F282F98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7CE7F00B-2783-423F-BCEB-9B4E30CCAB0B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206804" y="1904736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SYSTEM BACKEND PROCESSES</a:t>
            </a:r>
          </a:p>
          <a:p>
            <a:r>
              <a:rPr lang="en-SG" b="1" dirty="0"/>
              <a:t>PAYOUT PROCESS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4552313" y="517944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Payout</a:t>
            </a:r>
            <a:r>
              <a:rPr lang="en-SG" sz="1400" b="1" dirty="0">
                <a:solidFill>
                  <a:schemeClr val="tx1"/>
                </a:solidFill>
              </a:rPr>
              <a:t> Paid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Webhook to System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4FEF6A-6D17-4631-B20A-B6169005A8F3}"/>
              </a:ext>
            </a:extLst>
          </p:cNvPr>
          <p:cNvSpPr/>
          <p:nvPr/>
        </p:nvSpPr>
        <p:spPr>
          <a:xfrm>
            <a:off x="4549151" y="412365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Payout</a:t>
            </a:r>
            <a:r>
              <a:rPr lang="en-SG" sz="1400" b="1" dirty="0">
                <a:solidFill>
                  <a:schemeClr val="tx1"/>
                </a:solidFill>
              </a:rPr>
              <a:t> Created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Webhook to System API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305976F-3669-49B7-861D-417788D6A294}"/>
              </a:ext>
            </a:extLst>
          </p:cNvPr>
          <p:cNvCxnSpPr>
            <a:cxnSpLocks/>
            <a:stCxn id="38" idx="1"/>
            <a:endCxn id="26" idx="3"/>
          </p:cNvCxnSpPr>
          <p:nvPr/>
        </p:nvCxnSpPr>
        <p:spPr>
          <a:xfrm rot="10800000">
            <a:off x="6277151" y="4573656"/>
            <a:ext cx="1141914" cy="5112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6CDC3FC-B6E3-42BD-A761-D68143E0D9D2}"/>
              </a:ext>
            </a:extLst>
          </p:cNvPr>
          <p:cNvCxnSpPr>
            <a:cxnSpLocks/>
            <a:stCxn id="38" idx="1"/>
            <a:endCxn id="61" idx="3"/>
          </p:cNvCxnSpPr>
          <p:nvPr/>
        </p:nvCxnSpPr>
        <p:spPr>
          <a:xfrm rot="10800000" flipV="1">
            <a:off x="6280313" y="5084943"/>
            <a:ext cx="1138752" cy="5445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F0EEE4D-78BD-4F62-8CFD-69DA5EB0DE81}"/>
              </a:ext>
            </a:extLst>
          </p:cNvPr>
          <p:cNvSpPr/>
          <p:nvPr/>
        </p:nvSpPr>
        <p:spPr>
          <a:xfrm>
            <a:off x="4553071" y="292024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Admin on </a:t>
            </a:r>
            <a:r>
              <a:rPr lang="en-SG" sz="1400" b="1" dirty="0" err="1">
                <a:solidFill>
                  <a:schemeClr val="tx1"/>
                </a:solidFill>
              </a:rPr>
              <a:t>Payout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274A301-18C4-478B-99C3-0B489DF5692D}"/>
              </a:ext>
            </a:extLst>
          </p:cNvPr>
          <p:cNvCxnSpPr>
            <a:cxnSpLocks/>
            <a:stCxn id="24" idx="2"/>
            <a:endCxn id="160" idx="3"/>
          </p:cNvCxnSpPr>
          <p:nvPr/>
        </p:nvCxnSpPr>
        <p:spPr>
          <a:xfrm flipH="1" flipV="1">
            <a:off x="6281071" y="3370246"/>
            <a:ext cx="1137412" cy="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209A88-0799-445E-AF15-BA149AA7209D}"/>
              </a:ext>
            </a:extLst>
          </p:cNvPr>
          <p:cNvCxnSpPr>
            <a:cxnSpLocks/>
            <a:stCxn id="160" idx="1"/>
            <a:endCxn id="29" idx="3"/>
          </p:cNvCxnSpPr>
          <p:nvPr/>
        </p:nvCxnSpPr>
        <p:spPr>
          <a:xfrm flipH="1">
            <a:off x="3633829" y="3370246"/>
            <a:ext cx="919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7EFBA-9D1F-47E2-8499-B2E76D986911}"/>
              </a:ext>
            </a:extLst>
          </p:cNvPr>
          <p:cNvSpPr/>
          <p:nvPr/>
        </p:nvSpPr>
        <p:spPr>
          <a:xfrm>
            <a:off x="7419065" y="463494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Payout</a:t>
            </a:r>
            <a:r>
              <a:rPr lang="en-SG" sz="1400" b="1" dirty="0">
                <a:solidFill>
                  <a:schemeClr val="tx1"/>
                </a:solidFill>
              </a:rPr>
              <a:t> Processing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via Payment Processor Webhook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1889606-44D6-409A-B51B-6E752E0B84D4}"/>
              </a:ext>
            </a:extLst>
          </p:cNvPr>
          <p:cNvCxnSpPr>
            <a:cxnSpLocks/>
            <a:stCxn id="24" idx="0"/>
            <a:endCxn id="38" idx="3"/>
          </p:cNvCxnSpPr>
          <p:nvPr/>
        </p:nvCxnSpPr>
        <p:spPr>
          <a:xfrm>
            <a:off x="9146483" y="3377532"/>
            <a:ext cx="582" cy="1707412"/>
          </a:xfrm>
          <a:prstGeom prst="bentConnector3">
            <a:avLst>
              <a:gd name="adj1" fmla="val 3937835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DE59DF-A4F4-4C33-9015-0EEC46FDF751}"/>
              </a:ext>
            </a:extLst>
          </p:cNvPr>
          <p:cNvGrpSpPr/>
          <p:nvPr/>
        </p:nvGrpSpPr>
        <p:grpSpPr>
          <a:xfrm>
            <a:off x="2322656" y="4612386"/>
            <a:ext cx="1728000" cy="900000"/>
            <a:chOff x="6799778" y="948604"/>
            <a:chExt cx="1728000" cy="900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73803AC-0D91-4791-A966-29D4A4E93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52436" y="1218435"/>
              <a:ext cx="1022684" cy="485775"/>
            </a:xfrm>
            <a:prstGeom prst="rect">
              <a:avLst/>
            </a:prstGeom>
          </p:spPr>
        </p:pic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D0491AC5-E757-426F-AC6F-B769D1950A57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FCAA633-EC12-4276-898C-C6CE72C2C6A0}"/>
              </a:ext>
            </a:extLst>
          </p:cNvPr>
          <p:cNvCxnSpPr>
            <a:cxnSpLocks/>
            <a:stCxn id="61" idx="1"/>
            <a:endCxn id="32" idx="0"/>
          </p:cNvCxnSpPr>
          <p:nvPr/>
        </p:nvCxnSpPr>
        <p:spPr>
          <a:xfrm rot="10800000">
            <a:off x="4050657" y="5062387"/>
            <a:ext cx="501657" cy="56706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518C1CE-9D4B-41A0-AA72-D27D41B1BAAB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rot="10800000" flipV="1">
            <a:off x="4050657" y="4573656"/>
            <a:ext cx="498495" cy="48873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830C6830-C24D-4F36-AF02-A34F77B17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88" y="3420091"/>
            <a:ext cx="311111" cy="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822F97A-B141-44A3-B3F4-EC9E782C286A}"/>
              </a:ext>
            </a:extLst>
          </p:cNvPr>
          <p:cNvGrpSpPr/>
          <p:nvPr/>
        </p:nvGrpSpPr>
        <p:grpSpPr>
          <a:xfrm>
            <a:off x="2714533" y="3150282"/>
            <a:ext cx="900000" cy="900000"/>
            <a:chOff x="165162" y="1817582"/>
            <a:chExt cx="900000" cy="90000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6B1DA5C2-E7F5-4E75-A5AB-B3F5787B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8E1F3F-2A90-4CCE-B699-89E1A25F28E1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880B9B-A4C0-43D5-AE94-6DB3F959AEA9}"/>
              </a:ext>
            </a:extLst>
          </p:cNvPr>
          <p:cNvGrpSpPr/>
          <p:nvPr/>
        </p:nvGrpSpPr>
        <p:grpSpPr>
          <a:xfrm>
            <a:off x="2717614" y="5442387"/>
            <a:ext cx="900000" cy="900000"/>
            <a:chOff x="6470292" y="3243718"/>
            <a:chExt cx="900000" cy="900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55FF964-17EC-4432-A0FD-DD68B9905947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5AE7CFD0-E901-4EC2-9219-5367CC8E0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9B5BE0C2-A6B8-4171-80D0-A57C85886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60D391-8E68-4E71-AAC4-D91B0783CA5F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99B279-A74B-4020-991D-CA29ECF9B648}"/>
              </a:ext>
            </a:extLst>
          </p:cNvPr>
          <p:cNvGrpSpPr/>
          <p:nvPr/>
        </p:nvGrpSpPr>
        <p:grpSpPr>
          <a:xfrm>
            <a:off x="8230226" y="3151323"/>
            <a:ext cx="1728000" cy="900000"/>
            <a:chOff x="6799778" y="948604"/>
            <a:chExt cx="1728000" cy="900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8C0F7B5-1178-4D0B-B509-5FEDBA37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D55C4968-C274-4DB4-989C-CD7B634E7FA1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399309" y="1134715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SYSTEM BACKEND PROCESSES</a:t>
            </a:r>
          </a:p>
          <a:p>
            <a:r>
              <a:rPr lang="en-SG" b="1" dirty="0"/>
              <a:t>REFUND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5E7D6-81BA-49B8-953E-97D56A1D8924}"/>
              </a:ext>
            </a:extLst>
          </p:cNvPr>
          <p:cNvSpPr/>
          <p:nvPr/>
        </p:nvSpPr>
        <p:spPr>
          <a:xfrm>
            <a:off x="3996772" y="492025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Manual Refund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Through Donations module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5919135" y="314472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Donor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Refund status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86862-B6E4-4BBA-B601-9E8A45AA390A}"/>
              </a:ext>
            </a:extLst>
          </p:cNvPr>
          <p:cNvSpPr/>
          <p:nvPr/>
        </p:nvSpPr>
        <p:spPr>
          <a:xfrm>
            <a:off x="3996772" y="6017145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Refund Request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Through Refund Request module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014808-9AE7-4EAE-AE65-F6251273CFB4}"/>
              </a:ext>
            </a:extLst>
          </p:cNvPr>
          <p:cNvSpPr/>
          <p:nvPr/>
        </p:nvSpPr>
        <p:spPr>
          <a:xfrm>
            <a:off x="6113499" y="517395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Refund Processing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Via Payment Processor API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51A1BF-C924-4F9A-A37C-F2130A179555}"/>
              </a:ext>
            </a:extLst>
          </p:cNvPr>
          <p:cNvSpPr/>
          <p:nvPr/>
        </p:nvSpPr>
        <p:spPr>
          <a:xfrm>
            <a:off x="6113499" y="627972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Payment Processor Return Values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02A9959-64C1-499C-B323-83CB973A5852}"/>
              </a:ext>
            </a:extLst>
          </p:cNvPr>
          <p:cNvCxnSpPr>
            <a:cxnSpLocks/>
            <a:stCxn id="27" idx="0"/>
            <a:endCxn id="74" idx="3"/>
          </p:cNvCxnSpPr>
          <p:nvPr/>
        </p:nvCxnSpPr>
        <p:spPr>
          <a:xfrm>
            <a:off x="9958226" y="3601323"/>
            <a:ext cx="12700" cy="23362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4C7052F-4EB5-4557-83F0-8714EC581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91" y="5947803"/>
            <a:ext cx="311111" cy="28571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FC9D897-0E49-4E57-AC51-07F0DDE05A6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5724772" y="5623953"/>
            <a:ext cx="388727" cy="843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98E5580-8AE1-42AC-ABB9-8A65EB85E321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>
            <a:off x="5724772" y="5370251"/>
            <a:ext cx="388727" cy="253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A632F16-2541-42AB-966B-88934636E126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3617614" y="5370251"/>
            <a:ext cx="379158" cy="522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8931D8B-F844-44E4-9EE4-ECB1E53C228D}"/>
              </a:ext>
            </a:extLst>
          </p:cNvPr>
          <p:cNvCxnSpPr>
            <a:cxnSpLocks/>
            <a:stCxn id="34" idx="3"/>
            <a:endCxn id="16" idx="1"/>
          </p:cNvCxnSpPr>
          <p:nvPr/>
        </p:nvCxnSpPr>
        <p:spPr>
          <a:xfrm>
            <a:off x="3617614" y="5892387"/>
            <a:ext cx="379158" cy="574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321A033-17BA-4D07-971D-C7C6A00F924E}"/>
              </a:ext>
            </a:extLst>
          </p:cNvPr>
          <p:cNvSpPr/>
          <p:nvPr/>
        </p:nvSpPr>
        <p:spPr>
          <a:xfrm>
            <a:off x="8230226" y="548759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Admin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Refund status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652E42E-E614-4A88-8D8C-9289B8723B76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>
            <a:off x="6977499" y="6073953"/>
            <a:ext cx="0" cy="2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BDD8F51-9AD0-40F1-83D6-569C97746D52}"/>
              </a:ext>
            </a:extLst>
          </p:cNvPr>
          <p:cNvCxnSpPr>
            <a:cxnSpLocks/>
            <a:stCxn id="20" idx="0"/>
            <a:endCxn id="27" idx="1"/>
          </p:cNvCxnSpPr>
          <p:nvPr/>
        </p:nvCxnSpPr>
        <p:spPr>
          <a:xfrm rot="5400000" flipH="1" flipV="1">
            <a:off x="7474547" y="3554275"/>
            <a:ext cx="1122630" cy="21167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4FF5760-78A5-41B4-90AB-543F2CDE8228}"/>
              </a:ext>
            </a:extLst>
          </p:cNvPr>
          <p:cNvCxnSpPr>
            <a:cxnSpLocks/>
            <a:stCxn id="74" idx="2"/>
            <a:endCxn id="34" idx="2"/>
          </p:cNvCxnSpPr>
          <p:nvPr/>
        </p:nvCxnSpPr>
        <p:spPr>
          <a:xfrm rot="5400000" flipH="1">
            <a:off x="6108316" y="3401685"/>
            <a:ext cx="45207" cy="5926612"/>
          </a:xfrm>
          <a:prstGeom prst="bentConnector3">
            <a:avLst>
              <a:gd name="adj1" fmla="val -2247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FA3D94-53F4-4356-9092-890C1269D4C8}"/>
              </a:ext>
            </a:extLst>
          </p:cNvPr>
          <p:cNvSpPr/>
          <p:nvPr/>
        </p:nvSpPr>
        <p:spPr>
          <a:xfrm>
            <a:off x="3978006" y="382335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Request Refund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Search for Transaction &amp; Request Refund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5209E97-16B6-4E2A-AD3C-293E7EA36BE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706006" y="3863156"/>
            <a:ext cx="2524220" cy="410201"/>
          </a:xfrm>
          <a:prstGeom prst="bentConnector3">
            <a:avLst>
              <a:gd name="adj1" fmla="val 85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F4BB1ED-B619-4FBA-A2BC-EB31A635AC3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498006" y="3823357"/>
            <a:ext cx="480000" cy="45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DC1B59-4CED-4AAE-9C2C-A4D6512D7617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3614533" y="3594722"/>
            <a:ext cx="2304602" cy="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EC11AE-3A12-4B99-9C64-BC9B9BE1BD3D}"/>
              </a:ext>
            </a:extLst>
          </p:cNvPr>
          <p:cNvCxnSpPr>
            <a:cxnSpLocks/>
            <a:stCxn id="27" idx="2"/>
            <a:endCxn id="37" idx="3"/>
          </p:cNvCxnSpPr>
          <p:nvPr/>
        </p:nvCxnSpPr>
        <p:spPr>
          <a:xfrm flipH="1" flipV="1">
            <a:off x="7647135" y="3594722"/>
            <a:ext cx="583091" cy="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1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730BBD5-E24F-4C2F-9EE0-D01565F8ADA2}"/>
              </a:ext>
            </a:extLst>
          </p:cNvPr>
          <p:cNvGrpSpPr/>
          <p:nvPr/>
        </p:nvGrpSpPr>
        <p:grpSpPr>
          <a:xfrm>
            <a:off x="3011137" y="2775867"/>
            <a:ext cx="900000" cy="900000"/>
            <a:chOff x="6470292" y="3243718"/>
            <a:chExt cx="900000" cy="900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166A80-5979-4DB2-A77C-26C67E744822}"/>
                </a:ext>
              </a:extLst>
            </p:cNvPr>
            <p:cNvGrpSpPr/>
            <p:nvPr/>
          </p:nvGrpSpPr>
          <p:grpSpPr>
            <a:xfrm>
              <a:off x="6470292" y="3243718"/>
              <a:ext cx="900000" cy="900000"/>
              <a:chOff x="7072621" y="6219825"/>
              <a:chExt cx="900000" cy="900000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83458D24-E382-41D3-B11B-ABA993717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72621" y="6219825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CF37020-8102-4C19-B830-4FA2A823A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115" y="6719670"/>
                <a:ext cx="311111" cy="285715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4D2345-3348-489C-B485-CD44D92287C1}"/>
                </a:ext>
              </a:extLst>
            </p:cNvPr>
            <p:cNvSpPr txBox="1"/>
            <p:nvPr/>
          </p:nvSpPr>
          <p:spPr>
            <a:xfrm>
              <a:off x="6783932" y="3696028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354A83-A725-4EB9-BF63-50FC07D31E4A}"/>
              </a:ext>
            </a:extLst>
          </p:cNvPr>
          <p:cNvGrpSpPr/>
          <p:nvPr/>
        </p:nvGrpSpPr>
        <p:grpSpPr>
          <a:xfrm>
            <a:off x="4841322" y="2782345"/>
            <a:ext cx="1728000" cy="900000"/>
            <a:chOff x="6799778" y="948604"/>
            <a:chExt cx="1728000" cy="90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74AA465-4F6B-4024-B74C-857890E6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410C0C82-7C16-4EBC-98DE-C4C1EDEDA8C3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483530" y="1760357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SYSTEM BACKEND PROCESSES</a:t>
            </a:r>
          </a:p>
          <a:p>
            <a:r>
              <a:rPr lang="en-US" b="1" dirty="0"/>
              <a:t>SOCIAL MEDIA SPEND TRACKING PROCESS</a:t>
            </a:r>
            <a:endParaRPr lang="en-SG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274A301-18C4-478B-99C3-0B489DF5692D}"/>
              </a:ext>
            </a:extLst>
          </p:cNvPr>
          <p:cNvCxnSpPr>
            <a:cxnSpLocks/>
            <a:stCxn id="21" idx="0"/>
            <a:endCxn id="28" idx="1"/>
          </p:cNvCxnSpPr>
          <p:nvPr/>
        </p:nvCxnSpPr>
        <p:spPr>
          <a:xfrm flipV="1">
            <a:off x="6569322" y="3225867"/>
            <a:ext cx="1126469" cy="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209A88-0799-445E-AF15-BA149AA7209D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>
            <a:off x="3911137" y="3225867"/>
            <a:ext cx="930185" cy="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7EFBA-9D1F-47E2-8499-B2E76D986911}"/>
              </a:ext>
            </a:extLst>
          </p:cNvPr>
          <p:cNvSpPr/>
          <p:nvPr/>
        </p:nvSpPr>
        <p:spPr>
          <a:xfrm>
            <a:off x="7695791" y="401507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Facebook Marketing API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Pull Ad Spend and related info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1889606-44D6-409A-B51B-6E752E0B84D4}"/>
              </a:ext>
            </a:extLst>
          </p:cNvPr>
          <p:cNvCxnSpPr>
            <a:cxnSpLocks/>
            <a:stCxn id="28" idx="3"/>
            <a:endCxn id="38" idx="3"/>
          </p:cNvCxnSpPr>
          <p:nvPr/>
        </p:nvCxnSpPr>
        <p:spPr>
          <a:xfrm>
            <a:off x="9423791" y="3225867"/>
            <a:ext cx="12700" cy="1239210"/>
          </a:xfrm>
          <a:prstGeom prst="bent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DE59DF-A4F4-4C33-9015-0EEC46FDF751}"/>
              </a:ext>
            </a:extLst>
          </p:cNvPr>
          <p:cNvGrpSpPr/>
          <p:nvPr/>
        </p:nvGrpSpPr>
        <p:grpSpPr>
          <a:xfrm>
            <a:off x="2599382" y="3992519"/>
            <a:ext cx="1728000" cy="900000"/>
            <a:chOff x="6799778" y="948604"/>
            <a:chExt cx="1728000" cy="900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73803AC-0D91-4791-A966-29D4A4E93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52436" y="1360067"/>
              <a:ext cx="1022684" cy="202511"/>
            </a:xfrm>
            <a:prstGeom prst="rect">
              <a:avLst/>
            </a:prstGeom>
          </p:spPr>
        </p:pic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D0491AC5-E757-426F-AC6F-B769D1950A57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30C6830-C24D-4F36-AF02-A34F77B17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14" y="3275712"/>
            <a:ext cx="311111" cy="28571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39B3880-5765-4821-9E3E-F4359BC695C3}"/>
              </a:ext>
            </a:extLst>
          </p:cNvPr>
          <p:cNvSpPr/>
          <p:nvPr/>
        </p:nvSpPr>
        <p:spPr>
          <a:xfrm>
            <a:off x="7695791" y="277586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Campaign Content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0E4CF8-2CA1-4A8A-BFC1-C9FD360BA80F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>
            <a:off x="4327382" y="4442519"/>
            <a:ext cx="3368409" cy="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6AD2496-C7B7-4D67-A256-6BBF60A11BC9}"/>
              </a:ext>
            </a:extLst>
          </p:cNvPr>
          <p:cNvSpPr/>
          <p:nvPr/>
        </p:nvSpPr>
        <p:spPr>
          <a:xfrm>
            <a:off x="7695791" y="522428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Update latest Ad Spend info into System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3D4FD-1FF8-4652-855B-EA121755A28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559791" y="4915077"/>
            <a:ext cx="0" cy="30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6F9D8F5-4914-4F31-BD87-F02C62A81A15}"/>
              </a:ext>
            </a:extLst>
          </p:cNvPr>
          <p:cNvSpPr txBox="1"/>
          <p:nvPr/>
        </p:nvSpPr>
        <p:spPr>
          <a:xfrm>
            <a:off x="4194240" y="5012817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03CC730-300A-465D-882C-E96F003D5B00}"/>
              </a:ext>
            </a:extLst>
          </p:cNvPr>
          <p:cNvCxnSpPr>
            <a:cxnSpLocks/>
            <a:stCxn id="210" idx="1"/>
            <a:endCxn id="61" idx="3"/>
          </p:cNvCxnSpPr>
          <p:nvPr/>
        </p:nvCxnSpPr>
        <p:spPr>
          <a:xfrm rot="5400000">
            <a:off x="7164832" y="2895227"/>
            <a:ext cx="675235" cy="14664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9FDD6FC-F551-4642-98F5-E9D2F8A22197}"/>
              </a:ext>
            </a:extLst>
          </p:cNvPr>
          <p:cNvSpPr/>
          <p:nvPr/>
        </p:nvSpPr>
        <p:spPr>
          <a:xfrm>
            <a:off x="2219628" y="4737325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Social Media?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72957A-B781-407D-910F-3A8FFA52D972}"/>
              </a:ext>
            </a:extLst>
          </p:cNvPr>
          <p:cNvCxnSpPr>
            <a:cxnSpLocks/>
            <a:stCxn id="52" idx="1"/>
            <a:endCxn id="51" idx="2"/>
          </p:cNvCxnSpPr>
          <p:nvPr/>
        </p:nvCxnSpPr>
        <p:spPr>
          <a:xfrm rot="10800000">
            <a:off x="3245628" y="5889326"/>
            <a:ext cx="4125760" cy="1630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7184BB2-4CE4-43C1-AB47-6D8852011310}"/>
              </a:ext>
            </a:extLst>
          </p:cNvPr>
          <p:cNvSpPr/>
          <p:nvPr/>
        </p:nvSpPr>
        <p:spPr>
          <a:xfrm>
            <a:off x="2383161" y="350470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88F5298-7E59-4706-8F12-62BF706B0449}"/>
              </a:ext>
            </a:extLst>
          </p:cNvPr>
          <p:cNvSpPr txBox="1"/>
          <p:nvPr/>
        </p:nvSpPr>
        <p:spPr>
          <a:xfrm>
            <a:off x="4147989" y="5737538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2D1CC8A8-AC03-45D0-ACC8-635BEFBB2978}"/>
              </a:ext>
            </a:extLst>
          </p:cNvPr>
          <p:cNvCxnSpPr>
            <a:cxnSpLocks/>
            <a:stCxn id="210" idx="1"/>
            <a:endCxn id="53" idx="3"/>
          </p:cNvCxnSpPr>
          <p:nvPr/>
        </p:nvCxnSpPr>
        <p:spPr>
          <a:xfrm rot="5400000">
            <a:off x="6480824" y="3569845"/>
            <a:ext cx="2033860" cy="147588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158677" y="1375346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PROCESSES</a:t>
            </a:r>
          </a:p>
          <a:p>
            <a:r>
              <a:rPr lang="en-SG" b="1" dirty="0"/>
              <a:t>ACCOUNT MANAGEMENT – REGISTRATION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5041201" y="351609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Account Verification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6413CF0-A710-4FF0-84A4-DF4F820FE68B}"/>
              </a:ext>
            </a:extLst>
          </p:cNvPr>
          <p:cNvCxnSpPr>
            <a:cxnSpLocks/>
            <a:stCxn id="73" idx="1"/>
            <a:endCxn id="28" idx="3"/>
          </p:cNvCxnSpPr>
          <p:nvPr/>
        </p:nvCxnSpPr>
        <p:spPr>
          <a:xfrm rot="10800000">
            <a:off x="3699988" y="2722077"/>
            <a:ext cx="1331825" cy="1187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24B4A9-A079-423D-A8C1-A569506AD920}"/>
              </a:ext>
            </a:extLst>
          </p:cNvPr>
          <p:cNvGrpSpPr/>
          <p:nvPr/>
        </p:nvGrpSpPr>
        <p:grpSpPr>
          <a:xfrm>
            <a:off x="7371696" y="2390857"/>
            <a:ext cx="1728000" cy="900000"/>
            <a:chOff x="6799778" y="948604"/>
            <a:chExt cx="1728000" cy="900000"/>
          </a:xfrm>
        </p:grpSpPr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9E433741-CB07-446A-AA52-A58FDCD5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10" name="Rectangle: Diagonal Corners Rounded 209">
              <a:extLst>
                <a:ext uri="{FF2B5EF4-FFF2-40B4-BE49-F238E27FC236}">
                  <a16:creationId xmlns:a16="http://schemas.microsoft.com/office/drawing/2014/main" id="{7FCA5E5A-5D0E-43FF-85C8-A22D10E7B416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A41D29A-CCA7-4991-A68F-1FB6471920A8}"/>
              </a:ext>
            </a:extLst>
          </p:cNvPr>
          <p:cNvSpPr/>
          <p:nvPr/>
        </p:nvSpPr>
        <p:spPr>
          <a:xfrm>
            <a:off x="7371388" y="5602370"/>
            <a:ext cx="1728000" cy="89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API Process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Capture Name, Email, Login Approval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CD9607-EDFA-4CF8-8AC7-AD2FF73BB290}"/>
              </a:ext>
            </a:extLst>
          </p:cNvPr>
          <p:cNvSpPr/>
          <p:nvPr/>
        </p:nvSpPr>
        <p:spPr>
          <a:xfrm>
            <a:off x="5031812" y="4874717"/>
            <a:ext cx="1728000" cy="899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Email Process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Capture Name, Email, Password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68DF6-C213-4B67-A9FF-D702371C94FF}"/>
              </a:ext>
            </a:extLst>
          </p:cNvPr>
          <p:cNvSpPr/>
          <p:nvPr/>
        </p:nvSpPr>
        <p:spPr>
          <a:xfrm>
            <a:off x="5031812" y="239085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Notifications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Verification Email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Welcome Email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300AB89-0BCB-40CA-A12C-9D618FFD2B9B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3697161" y="3087758"/>
            <a:ext cx="1344040" cy="87833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2AE078A-484E-41DD-A392-5858F8A78268}"/>
              </a:ext>
            </a:extLst>
          </p:cNvPr>
          <p:cNvSpPr/>
          <p:nvPr/>
        </p:nvSpPr>
        <p:spPr>
          <a:xfrm>
            <a:off x="8497201" y="413359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Admin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78614A4-D250-4AD8-8047-598C3598290C}"/>
              </a:ext>
            </a:extLst>
          </p:cNvPr>
          <p:cNvCxnSpPr>
            <a:stCxn id="73" idx="3"/>
            <a:endCxn id="210" idx="2"/>
          </p:cNvCxnSpPr>
          <p:nvPr/>
        </p:nvCxnSpPr>
        <p:spPr>
          <a:xfrm>
            <a:off x="6759812" y="2840857"/>
            <a:ext cx="61188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6F1FEEC-CE81-4FBD-A8D1-8A30703181DE}"/>
              </a:ext>
            </a:extLst>
          </p:cNvPr>
          <p:cNvCxnSpPr>
            <a:cxnSpLocks/>
            <a:stCxn id="210" idx="1"/>
            <a:endCxn id="52" idx="0"/>
          </p:cNvCxnSpPr>
          <p:nvPr/>
        </p:nvCxnSpPr>
        <p:spPr>
          <a:xfrm flipH="1">
            <a:off x="8235388" y="3290857"/>
            <a:ext cx="308" cy="231151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A1805CD-A98A-4AED-A2D2-58FBE9846228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 flipH="1">
            <a:off x="3247161" y="3172077"/>
            <a:ext cx="2826" cy="33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C5B3BF1-BB2B-4CA6-AD08-143EB22CF7A3}"/>
              </a:ext>
            </a:extLst>
          </p:cNvPr>
          <p:cNvCxnSpPr>
            <a:cxnSpLocks/>
            <a:stCxn id="93" idx="2"/>
            <a:endCxn id="51" idx="0"/>
          </p:cNvCxnSpPr>
          <p:nvPr/>
        </p:nvCxnSpPr>
        <p:spPr>
          <a:xfrm flipH="1">
            <a:off x="3245628" y="4404701"/>
            <a:ext cx="1533" cy="33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6BA2DDF-2CF7-485A-8A0D-FDE90EC0938D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271628" y="5313325"/>
            <a:ext cx="760184" cy="1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7DB85A2-9004-4F27-A272-3C0D544023E8}"/>
              </a:ext>
            </a:extLst>
          </p:cNvPr>
          <p:cNvCxnSpPr>
            <a:cxnSpLocks/>
            <a:stCxn id="130" idx="0"/>
            <a:endCxn id="210" idx="0"/>
          </p:cNvCxnSpPr>
          <p:nvPr/>
        </p:nvCxnSpPr>
        <p:spPr>
          <a:xfrm rot="16200000" flipV="1">
            <a:off x="8584079" y="3356474"/>
            <a:ext cx="1292740" cy="26150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CBE811-235E-41C4-9DBC-2D74706218AA}"/>
              </a:ext>
            </a:extLst>
          </p:cNvPr>
          <p:cNvGrpSpPr/>
          <p:nvPr/>
        </p:nvGrpSpPr>
        <p:grpSpPr>
          <a:xfrm>
            <a:off x="2799987" y="2272077"/>
            <a:ext cx="900000" cy="900000"/>
            <a:chOff x="165162" y="1817582"/>
            <a:chExt cx="900000" cy="90000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9EFA171-468F-4F53-A0ED-88116A83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E9BE2-AB7E-4A6C-937D-B6C5A94DE48F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7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8DB5636-B5C9-47AB-9762-C8826F038CF4}"/>
              </a:ext>
            </a:extLst>
          </p:cNvPr>
          <p:cNvGrpSpPr/>
          <p:nvPr/>
        </p:nvGrpSpPr>
        <p:grpSpPr>
          <a:xfrm>
            <a:off x="7980025" y="2528878"/>
            <a:ext cx="1728000" cy="900000"/>
            <a:chOff x="6799778" y="948604"/>
            <a:chExt cx="1728000" cy="900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DBC55D-4F39-4AA5-862B-494659B4C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1B04AEDD-2257-4300-8D56-832C6FE78254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158677" y="1170810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PROCESSES</a:t>
            </a:r>
          </a:p>
          <a:p>
            <a:r>
              <a:rPr lang="en-SG" b="1" dirty="0"/>
              <a:t>USER ACCOUNT MANAGEMENT – USER PROFILE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5E7D6-81BA-49B8-953E-97D56A1D8924}"/>
              </a:ext>
            </a:extLst>
          </p:cNvPr>
          <p:cNvSpPr/>
          <p:nvPr/>
        </p:nvSpPr>
        <p:spPr>
          <a:xfrm>
            <a:off x="4789439" y="418748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Transactions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Donation History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Date, Amount, Campaign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B780B-4903-4070-9F1E-00BD72BFA312}"/>
              </a:ext>
            </a:extLst>
          </p:cNvPr>
          <p:cNvSpPr/>
          <p:nvPr/>
        </p:nvSpPr>
        <p:spPr>
          <a:xfrm>
            <a:off x="3771688" y="252887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Account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98996-9260-461C-93E3-E5092E3EE031}"/>
              </a:ext>
            </a:extLst>
          </p:cNvPr>
          <p:cNvSpPr/>
          <p:nvPr/>
        </p:nvSpPr>
        <p:spPr>
          <a:xfrm>
            <a:off x="6810826" y="418748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View/Edit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5825107" y="2528879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Account Profile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9173657-B854-4C35-9065-8FE9B6FC9941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rot="16200000" flipH="1">
            <a:off x="6802662" y="3315323"/>
            <a:ext cx="758608" cy="98571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2005EA-4CC3-4351-84F9-211EB4847076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5400000">
            <a:off x="5791969" y="3290349"/>
            <a:ext cx="758608" cy="103566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3804-A5B7-4783-8876-E083865238D1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499688" y="2978878"/>
            <a:ext cx="32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0A193B-20E1-4E5C-9A40-D2EA0D49882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428037" y="2978878"/>
            <a:ext cx="343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EC8FB1-9B64-4DFB-B370-2BE625AF8236}"/>
              </a:ext>
            </a:extLst>
          </p:cNvPr>
          <p:cNvCxnSpPr>
            <a:cxnSpLocks/>
            <a:stCxn id="37" idx="3"/>
            <a:endCxn id="19" idx="2"/>
          </p:cNvCxnSpPr>
          <p:nvPr/>
        </p:nvCxnSpPr>
        <p:spPr>
          <a:xfrm flipV="1">
            <a:off x="7553107" y="2978878"/>
            <a:ext cx="4269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AE5B89-FE2F-4FD6-A1F4-5EEF3858BB96}"/>
              </a:ext>
            </a:extLst>
          </p:cNvPr>
          <p:cNvGrpSpPr/>
          <p:nvPr/>
        </p:nvGrpSpPr>
        <p:grpSpPr>
          <a:xfrm>
            <a:off x="2719089" y="2528878"/>
            <a:ext cx="900000" cy="900000"/>
            <a:chOff x="165162" y="1817582"/>
            <a:chExt cx="900000" cy="9000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8103F6B-46D6-4722-A942-27A0A1E3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4ABA5-FF81-49A2-A96B-3BB1100F1641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0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EF5D239-A821-4D0E-A712-C1F33FA1D545}"/>
              </a:ext>
            </a:extLst>
          </p:cNvPr>
          <p:cNvGrpSpPr/>
          <p:nvPr/>
        </p:nvGrpSpPr>
        <p:grpSpPr>
          <a:xfrm>
            <a:off x="7168883" y="1974325"/>
            <a:ext cx="1728000" cy="900000"/>
            <a:chOff x="6799778" y="948604"/>
            <a:chExt cx="1728000" cy="900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B077527-B720-4ACF-B102-DC5B82D8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9" name="Rectangle: Diagonal Corners Rounded 28">
              <a:extLst>
                <a:ext uri="{FF2B5EF4-FFF2-40B4-BE49-F238E27FC236}">
                  <a16:creationId xmlns:a16="http://schemas.microsoft.com/office/drawing/2014/main" id="{6506E96A-5DCE-4F52-AF1A-6AF9E3135505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86E146-1E89-49E7-A668-429CC0D178B8}"/>
              </a:ext>
            </a:extLst>
          </p:cNvPr>
          <p:cNvCxnSpPr>
            <a:cxnSpLocks/>
            <a:stCxn id="25" idx="1"/>
            <a:endCxn id="73" idx="2"/>
          </p:cNvCxnSpPr>
          <p:nvPr/>
        </p:nvCxnSpPr>
        <p:spPr>
          <a:xfrm rot="10800000">
            <a:off x="5164409" y="4561893"/>
            <a:ext cx="450635" cy="90134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3954141" y="954242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PROCESSES</a:t>
            </a:r>
          </a:p>
          <a:p>
            <a:r>
              <a:rPr lang="en-SG" b="1" dirty="0"/>
              <a:t>CAMPAIGN DONATION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7900115" y="525913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Register Donation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Tag donation to user account (through email address)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68DF6-C213-4B67-A9FF-D702371C94FF}"/>
              </a:ext>
            </a:extLst>
          </p:cNvPr>
          <p:cNvSpPr/>
          <p:nvPr/>
        </p:nvSpPr>
        <p:spPr>
          <a:xfrm>
            <a:off x="4300408" y="366189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Contribute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Choose Donation Amount &amp; 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Tips Amount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300AB89-0BCB-40CA-A12C-9D618FFD2B9B}"/>
              </a:ext>
            </a:extLst>
          </p:cNvPr>
          <p:cNvCxnSpPr>
            <a:cxnSpLocks/>
            <a:stCxn id="61" idx="2"/>
            <a:endCxn id="25" idx="2"/>
          </p:cNvCxnSpPr>
          <p:nvPr/>
        </p:nvCxnSpPr>
        <p:spPr>
          <a:xfrm rot="5400000" flipH="1">
            <a:off x="7642630" y="5037654"/>
            <a:ext cx="119897" cy="2123072"/>
          </a:xfrm>
          <a:prstGeom prst="bentConnector3">
            <a:avLst>
              <a:gd name="adj1" fmla="val -19066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04FEF6A-6D17-4631-B20A-B6169005A8F3}"/>
              </a:ext>
            </a:extLst>
          </p:cNvPr>
          <p:cNvSpPr/>
          <p:nvPr/>
        </p:nvSpPr>
        <p:spPr>
          <a:xfrm>
            <a:off x="7898775" y="4162959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Anonymous Donation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Name &amp; Email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FD73D4D9-F7B4-4554-B30B-FF0C604CFA67}"/>
              </a:ext>
            </a:extLst>
          </p:cNvPr>
          <p:cNvSpPr/>
          <p:nvPr/>
        </p:nvSpPr>
        <p:spPr>
          <a:xfrm>
            <a:off x="5615043" y="4887241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Login or Registered User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99136-6F53-49B6-AD39-A238FD79CB6B}"/>
              </a:ext>
            </a:extLst>
          </p:cNvPr>
          <p:cNvSpPr/>
          <p:nvPr/>
        </p:nvSpPr>
        <p:spPr>
          <a:xfrm>
            <a:off x="2074215" y="366189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Browse Campaign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42DE854-DCB6-47DD-B853-36A69DFAD910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 flipV="1">
            <a:off x="6641043" y="4612959"/>
            <a:ext cx="1257732" cy="27428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305976F-3669-49B7-861D-417788D6A294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8895160" y="2419753"/>
            <a:ext cx="731615" cy="2193206"/>
          </a:xfrm>
          <a:prstGeom prst="bentConnector3">
            <a:avLst>
              <a:gd name="adj1" fmla="val 13124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6CDC3FC-B6E3-42BD-A761-D68143E0D9D2}"/>
              </a:ext>
            </a:extLst>
          </p:cNvPr>
          <p:cNvCxnSpPr>
            <a:cxnSpLocks/>
            <a:stCxn id="29" idx="0"/>
            <a:endCxn id="61" idx="3"/>
          </p:cNvCxnSpPr>
          <p:nvPr/>
        </p:nvCxnSpPr>
        <p:spPr>
          <a:xfrm>
            <a:off x="8896883" y="2424325"/>
            <a:ext cx="731232" cy="3284813"/>
          </a:xfrm>
          <a:prstGeom prst="bentConnector3">
            <a:avLst>
              <a:gd name="adj1" fmla="val 13126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54D6D91-937C-4832-908D-472F78F6739D}"/>
              </a:ext>
            </a:extLst>
          </p:cNvPr>
          <p:cNvSpPr txBox="1"/>
          <p:nvPr/>
        </p:nvSpPr>
        <p:spPr>
          <a:xfrm>
            <a:off x="6641043" y="4305180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2EDE08-E98F-4B86-B037-C3A953B28E54}"/>
              </a:ext>
            </a:extLst>
          </p:cNvPr>
          <p:cNvSpPr txBox="1"/>
          <p:nvPr/>
        </p:nvSpPr>
        <p:spPr>
          <a:xfrm>
            <a:off x="6728815" y="6048384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B20B30-10E2-419E-BF2E-61AA907FB628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2936628" y="2869752"/>
            <a:ext cx="1587" cy="79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F0EEE4D-78BD-4F62-8CFD-69DA5EB0DE81}"/>
              </a:ext>
            </a:extLst>
          </p:cNvPr>
          <p:cNvSpPr/>
          <p:nvPr/>
        </p:nvSpPr>
        <p:spPr>
          <a:xfrm>
            <a:off x="4300408" y="196975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Email Donor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Thank You message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274A301-18C4-478B-99C3-0B489DF5692D}"/>
              </a:ext>
            </a:extLst>
          </p:cNvPr>
          <p:cNvCxnSpPr>
            <a:cxnSpLocks/>
            <a:stCxn id="29" idx="2"/>
            <a:endCxn id="160" idx="3"/>
          </p:cNvCxnSpPr>
          <p:nvPr/>
        </p:nvCxnSpPr>
        <p:spPr>
          <a:xfrm flipH="1" flipV="1">
            <a:off x="6028408" y="2419752"/>
            <a:ext cx="1140475" cy="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CEC299D-ED6E-4C94-B0D9-E0A8489B1063}"/>
              </a:ext>
            </a:extLst>
          </p:cNvPr>
          <p:cNvSpPr/>
          <p:nvPr/>
        </p:nvSpPr>
        <p:spPr>
          <a:xfrm>
            <a:off x="7165820" y="307983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Admin on Donation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C9155893-0396-4011-AF26-D8E721638B15}"/>
              </a:ext>
            </a:extLst>
          </p:cNvPr>
          <p:cNvCxnSpPr>
            <a:cxnSpLocks/>
            <a:stCxn id="175" idx="0"/>
            <a:endCxn id="29" idx="1"/>
          </p:cNvCxnSpPr>
          <p:nvPr/>
        </p:nvCxnSpPr>
        <p:spPr>
          <a:xfrm rot="5400000" flipH="1" flipV="1">
            <a:off x="7928598" y="2975547"/>
            <a:ext cx="205506" cy="306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209A88-0799-445E-AF15-BA149AA7209D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3272269" y="2419752"/>
            <a:ext cx="102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93F4604-A7A9-44FA-A41E-591DB4FAEFED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>
            <a:off x="3802215" y="4111892"/>
            <a:ext cx="49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26C85C-3196-490D-A0C5-947216C5979C}"/>
              </a:ext>
            </a:extLst>
          </p:cNvPr>
          <p:cNvGrpSpPr/>
          <p:nvPr/>
        </p:nvGrpSpPr>
        <p:grpSpPr>
          <a:xfrm>
            <a:off x="2486628" y="1969752"/>
            <a:ext cx="900000" cy="900000"/>
            <a:chOff x="165162" y="1817582"/>
            <a:chExt cx="900000" cy="9000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5364C7E-FDFE-4ECC-8483-4ECD5F4A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34CC51-6AD9-4CFA-B9C2-495A18749B1B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3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78761E6-5A3D-4F63-A4A1-EABF86276AA3}"/>
              </a:ext>
            </a:extLst>
          </p:cNvPr>
          <p:cNvGrpSpPr/>
          <p:nvPr/>
        </p:nvGrpSpPr>
        <p:grpSpPr>
          <a:xfrm>
            <a:off x="2558817" y="2378825"/>
            <a:ext cx="900000" cy="900000"/>
            <a:chOff x="165162" y="1817582"/>
            <a:chExt cx="900000" cy="9000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B7AE311-C856-4395-AF49-E409C87D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EF7BDA-BAFF-425C-9549-F30296B06BB2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97848F-3EBB-45D3-93AD-8C0A5FDC135B}"/>
              </a:ext>
            </a:extLst>
          </p:cNvPr>
          <p:cNvGrpSpPr/>
          <p:nvPr/>
        </p:nvGrpSpPr>
        <p:grpSpPr>
          <a:xfrm>
            <a:off x="7239349" y="2372001"/>
            <a:ext cx="1728000" cy="900000"/>
            <a:chOff x="6799778" y="948604"/>
            <a:chExt cx="1728000" cy="900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E66BDF1-CB0B-4DC0-8C83-FDB97DC1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9" name="Rectangle: Diagonal Corners Rounded 28">
              <a:extLst>
                <a:ext uri="{FF2B5EF4-FFF2-40B4-BE49-F238E27FC236}">
                  <a16:creationId xmlns:a16="http://schemas.microsoft.com/office/drawing/2014/main" id="{7A67F72C-CEB2-49CE-8B31-96693291FDB2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86E146-1E89-49E7-A668-429CC0D178B8}"/>
              </a:ext>
            </a:extLst>
          </p:cNvPr>
          <p:cNvCxnSpPr>
            <a:cxnSpLocks/>
            <a:stCxn id="25" idx="1"/>
            <a:endCxn id="73" idx="2"/>
          </p:cNvCxnSpPr>
          <p:nvPr/>
        </p:nvCxnSpPr>
        <p:spPr>
          <a:xfrm rot="10800000">
            <a:off x="5236597" y="4970965"/>
            <a:ext cx="436206" cy="59301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026330" y="1363315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PROCESSES</a:t>
            </a:r>
          </a:p>
          <a:p>
            <a:r>
              <a:rPr lang="en-SG" b="1" dirty="0"/>
              <a:t>CAMPAIGN SHARING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73F96F-D995-49E8-8745-A9AF271D7262}"/>
              </a:ext>
            </a:extLst>
          </p:cNvPr>
          <p:cNvSpPr/>
          <p:nvPr/>
        </p:nvSpPr>
        <p:spPr>
          <a:xfrm>
            <a:off x="7972304" y="5426911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Tag SHARE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Tag SHARE to user account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68DF6-C213-4B67-A9FF-D702371C94FF}"/>
              </a:ext>
            </a:extLst>
          </p:cNvPr>
          <p:cNvSpPr/>
          <p:nvPr/>
        </p:nvSpPr>
        <p:spPr>
          <a:xfrm>
            <a:off x="4372597" y="4070965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Share Campaign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Using social media API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300AB89-0BCB-40CA-A12C-9D618FFD2B9B}"/>
              </a:ext>
            </a:extLst>
          </p:cNvPr>
          <p:cNvCxnSpPr>
            <a:cxnSpLocks/>
            <a:stCxn id="61" idx="2"/>
            <a:endCxn id="25" idx="2"/>
          </p:cNvCxnSpPr>
          <p:nvPr/>
        </p:nvCxnSpPr>
        <p:spPr>
          <a:xfrm rot="5400000" flipH="1">
            <a:off x="7674089" y="5164696"/>
            <a:ext cx="186930" cy="2137501"/>
          </a:xfrm>
          <a:prstGeom prst="bentConnector3">
            <a:avLst>
              <a:gd name="adj1" fmla="val -12229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04FEF6A-6D17-4631-B20A-B6169005A8F3}"/>
              </a:ext>
            </a:extLst>
          </p:cNvPr>
          <p:cNvSpPr/>
          <p:nvPr/>
        </p:nvSpPr>
        <p:spPr>
          <a:xfrm>
            <a:off x="7970964" y="433073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Share Campaign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Campaign Title, featured image link etc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FD73D4D9-F7B4-4554-B30B-FF0C604CFA67}"/>
              </a:ext>
            </a:extLst>
          </p:cNvPr>
          <p:cNvSpPr/>
          <p:nvPr/>
        </p:nvSpPr>
        <p:spPr>
          <a:xfrm>
            <a:off x="5672803" y="4987981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Login or Registered User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99136-6F53-49B6-AD39-A238FD79CB6B}"/>
              </a:ext>
            </a:extLst>
          </p:cNvPr>
          <p:cNvSpPr/>
          <p:nvPr/>
        </p:nvSpPr>
        <p:spPr>
          <a:xfrm>
            <a:off x="2146404" y="4070965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Browse Campaign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42DE854-DCB6-47DD-B853-36A69DFAD910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 flipV="1">
            <a:off x="6698804" y="4780731"/>
            <a:ext cx="1272161" cy="20724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305976F-3669-49B7-861D-417788D6A294}"/>
              </a:ext>
            </a:extLst>
          </p:cNvPr>
          <p:cNvCxnSpPr>
            <a:cxnSpLocks/>
            <a:stCxn id="29" idx="0"/>
            <a:endCxn id="26" idx="3"/>
          </p:cNvCxnSpPr>
          <p:nvPr/>
        </p:nvCxnSpPr>
        <p:spPr>
          <a:xfrm>
            <a:off x="8967349" y="2822001"/>
            <a:ext cx="731615" cy="1958731"/>
          </a:xfrm>
          <a:prstGeom prst="bentConnector3">
            <a:avLst>
              <a:gd name="adj1" fmla="val 13124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54D6D91-937C-4832-908D-472F78F6739D}"/>
              </a:ext>
            </a:extLst>
          </p:cNvPr>
          <p:cNvSpPr txBox="1"/>
          <p:nvPr/>
        </p:nvSpPr>
        <p:spPr>
          <a:xfrm>
            <a:off x="6713232" y="4472953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2EDE08-E98F-4B86-B037-C3A953B28E54}"/>
              </a:ext>
            </a:extLst>
          </p:cNvPr>
          <p:cNvSpPr txBox="1"/>
          <p:nvPr/>
        </p:nvSpPr>
        <p:spPr>
          <a:xfrm>
            <a:off x="6801004" y="6216157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B20B30-10E2-419E-BF2E-61AA907FB628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3008817" y="3278825"/>
            <a:ext cx="1587" cy="79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F0EEE4D-78BD-4F62-8CFD-69DA5EB0DE81}"/>
              </a:ext>
            </a:extLst>
          </p:cNvPr>
          <p:cNvSpPr/>
          <p:nvPr/>
        </p:nvSpPr>
        <p:spPr>
          <a:xfrm>
            <a:off x="4372597" y="2378825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Email Donor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Thank You message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274A301-18C4-478B-99C3-0B489DF5692D}"/>
              </a:ext>
            </a:extLst>
          </p:cNvPr>
          <p:cNvCxnSpPr>
            <a:cxnSpLocks/>
            <a:stCxn id="29" idx="2"/>
            <a:endCxn id="160" idx="3"/>
          </p:cNvCxnSpPr>
          <p:nvPr/>
        </p:nvCxnSpPr>
        <p:spPr>
          <a:xfrm flipH="1">
            <a:off x="6100597" y="2822001"/>
            <a:ext cx="1138752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209A88-0799-445E-AF15-BA149AA7209D}"/>
              </a:ext>
            </a:extLst>
          </p:cNvPr>
          <p:cNvCxnSpPr>
            <a:cxnSpLocks/>
            <a:stCxn id="160" idx="1"/>
            <a:endCxn id="31" idx="3"/>
          </p:cNvCxnSpPr>
          <p:nvPr/>
        </p:nvCxnSpPr>
        <p:spPr>
          <a:xfrm flipH="1">
            <a:off x="3458817" y="2828825"/>
            <a:ext cx="91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93F4604-A7A9-44FA-A41E-591DB4FAEFED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>
            <a:off x="3874404" y="4520965"/>
            <a:ext cx="49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66FBA-FDFB-4A4B-9E0C-8DCD013EB251}"/>
              </a:ext>
            </a:extLst>
          </p:cNvPr>
          <p:cNvCxnSpPr>
            <a:cxnSpLocks/>
            <a:stCxn id="61" idx="0"/>
            <a:endCxn id="26" idx="2"/>
          </p:cNvCxnSpPr>
          <p:nvPr/>
        </p:nvCxnSpPr>
        <p:spPr>
          <a:xfrm flipH="1" flipV="1">
            <a:off x="8834964" y="5230732"/>
            <a:ext cx="1340" cy="19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7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12E47A5-EE4B-40DC-B218-9438DF3ECBF4}"/>
              </a:ext>
            </a:extLst>
          </p:cNvPr>
          <p:cNvGrpSpPr/>
          <p:nvPr/>
        </p:nvGrpSpPr>
        <p:grpSpPr>
          <a:xfrm>
            <a:off x="2934814" y="2526793"/>
            <a:ext cx="900000" cy="900000"/>
            <a:chOff x="165162" y="1817582"/>
            <a:chExt cx="900000" cy="9000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88CB9599-BC64-4D1B-8B78-1E33E926B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A97292-ADE8-4DD5-8327-DCF4A5D2CA10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C8E66C-AC89-4E14-9ECB-48FFAA7FEC9A}"/>
              </a:ext>
            </a:extLst>
          </p:cNvPr>
          <p:cNvGrpSpPr/>
          <p:nvPr/>
        </p:nvGrpSpPr>
        <p:grpSpPr>
          <a:xfrm>
            <a:off x="8304878" y="2526793"/>
            <a:ext cx="1728000" cy="900000"/>
            <a:chOff x="6799778" y="948604"/>
            <a:chExt cx="1728000" cy="900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3DDEC7-0E0E-4B49-87B9-E6EC6DBD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36" name="Rectangle: Diagonal Corners Rounded 35">
              <a:extLst>
                <a:ext uri="{FF2B5EF4-FFF2-40B4-BE49-F238E27FC236}">
                  <a16:creationId xmlns:a16="http://schemas.microsoft.com/office/drawing/2014/main" id="{8B6D8D13-5AD2-49B3-BE9A-8BCDB378F4D5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483530" y="1170810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PROCESSES</a:t>
            </a:r>
          </a:p>
          <a:p>
            <a:r>
              <a:rPr lang="en-SG" b="1" dirty="0"/>
              <a:t>CAMPAIGN DONATION REFUND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5E7D6-81BA-49B8-953E-97D56A1D8924}"/>
              </a:ext>
            </a:extLst>
          </p:cNvPr>
          <p:cNvSpPr/>
          <p:nvPr/>
        </p:nvSpPr>
        <p:spPr>
          <a:xfrm>
            <a:off x="4096541" y="373448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Transactions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Donation History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Date, Amount, Campaign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B780B-4903-4070-9F1E-00BD72BFA312}"/>
              </a:ext>
            </a:extLst>
          </p:cNvPr>
          <p:cNvSpPr/>
          <p:nvPr/>
        </p:nvSpPr>
        <p:spPr>
          <a:xfrm>
            <a:off x="4096541" y="2528878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Account 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66BB6-F8A9-4759-887C-38AF677AB9A3}"/>
              </a:ext>
            </a:extLst>
          </p:cNvPr>
          <p:cNvSpPr/>
          <p:nvPr/>
        </p:nvSpPr>
        <p:spPr>
          <a:xfrm>
            <a:off x="6149960" y="2528879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Account Profile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3804-A5B7-4783-8876-E083865238D1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824541" y="2978878"/>
            <a:ext cx="32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0A193B-20E1-4E5C-9A40-D2EA0D498823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3834814" y="2976793"/>
            <a:ext cx="261727" cy="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EC8FB1-9B64-4DFB-B370-2BE625AF823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7877960" y="2976793"/>
            <a:ext cx="426918" cy="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86862-B6E4-4BBA-B601-9E8A45AA390A}"/>
              </a:ext>
            </a:extLst>
          </p:cNvPr>
          <p:cNvSpPr/>
          <p:nvPr/>
        </p:nvSpPr>
        <p:spPr>
          <a:xfrm>
            <a:off x="6311961" y="3730312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Request Refund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Choose Transaction to request refund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45B65-BA3B-46F9-ADBA-544F59AAC7A5}"/>
              </a:ext>
            </a:extLst>
          </p:cNvPr>
          <p:cNvSpPr/>
          <p:nvPr/>
        </p:nvSpPr>
        <p:spPr>
          <a:xfrm>
            <a:off x="8304878" y="373448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Refund Request Admin Notification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014808-9AE7-4EAE-AE65-F6251273CFB4}"/>
              </a:ext>
            </a:extLst>
          </p:cNvPr>
          <p:cNvSpPr/>
          <p:nvPr/>
        </p:nvSpPr>
        <p:spPr>
          <a:xfrm>
            <a:off x="4096541" y="4940087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User Refund Request Rejection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3676BE9-BDA1-4B42-80F8-52329A45FEDD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3384815" y="3428879"/>
            <a:ext cx="711726" cy="1961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D32EFD-C4ED-4885-8CAF-48152E347449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 flipV="1">
            <a:off x="5824541" y="4180312"/>
            <a:ext cx="487420" cy="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08F846-CFBE-4490-972F-62DE6F31F519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39961" y="4180312"/>
            <a:ext cx="264917" cy="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ECFCAC-C374-4578-89B3-C6A24AC6A61C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5400000">
            <a:off x="5834449" y="2554972"/>
            <a:ext cx="305604" cy="2053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E314F7-090C-4A2C-B337-1989BFE8DF21}"/>
              </a:ext>
            </a:extLst>
          </p:cNvPr>
          <p:cNvCxnSpPr>
            <a:cxnSpLocks/>
            <a:stCxn id="16" idx="0"/>
            <a:endCxn id="36" idx="1"/>
          </p:cNvCxnSpPr>
          <p:nvPr/>
        </p:nvCxnSpPr>
        <p:spPr>
          <a:xfrm rot="5400000" flipH="1" flipV="1">
            <a:off x="8020660" y="2582095"/>
            <a:ext cx="303519" cy="1992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C29937A5-F54C-41AD-861B-74196364AD83}"/>
              </a:ext>
            </a:extLst>
          </p:cNvPr>
          <p:cNvSpPr/>
          <p:nvPr/>
        </p:nvSpPr>
        <p:spPr>
          <a:xfrm>
            <a:off x="8142878" y="4814087"/>
            <a:ext cx="2052000" cy="1152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Approve Refund 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51A1BF-C924-4F9A-A37C-F2130A179555}"/>
              </a:ext>
            </a:extLst>
          </p:cNvPr>
          <p:cNvSpPr/>
          <p:nvPr/>
        </p:nvSpPr>
        <p:spPr>
          <a:xfrm>
            <a:off x="4096541" y="5987195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User Refund Request Approved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F67B3-CC0F-4A20-AB13-81720D9DC44B}"/>
              </a:ext>
            </a:extLst>
          </p:cNvPr>
          <p:cNvSpPr/>
          <p:nvPr/>
        </p:nvSpPr>
        <p:spPr>
          <a:xfrm>
            <a:off x="6311961" y="598586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Refund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Send Transaction ID API to Payment Processor - Stripe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5CEFD1-1F1D-4969-A9E9-63A44013AF72}"/>
              </a:ext>
            </a:extLst>
          </p:cNvPr>
          <p:cNvCxnSpPr>
            <a:cxnSpLocks/>
            <a:stCxn id="46" idx="1"/>
            <a:endCxn id="39" idx="2"/>
          </p:cNvCxnSpPr>
          <p:nvPr/>
        </p:nvCxnSpPr>
        <p:spPr>
          <a:xfrm rot="10800000">
            <a:off x="3384815" y="3426793"/>
            <a:ext cx="711727" cy="3010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41978D-88BA-481D-8F65-63C5D7AF25E3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9168878" y="4634483"/>
            <a:ext cx="0" cy="17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B51C59-247C-4660-8858-C46D83BA29C7}"/>
              </a:ext>
            </a:extLst>
          </p:cNvPr>
          <p:cNvCxnSpPr>
            <a:cxnSpLocks/>
            <a:stCxn id="44" idx="1"/>
            <a:endCxn id="20" idx="3"/>
          </p:cNvCxnSpPr>
          <p:nvPr/>
        </p:nvCxnSpPr>
        <p:spPr>
          <a:xfrm flipH="1">
            <a:off x="5824541" y="5390087"/>
            <a:ext cx="23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02A9959-64C1-499C-B323-83CB973A5852}"/>
              </a:ext>
            </a:extLst>
          </p:cNvPr>
          <p:cNvCxnSpPr>
            <a:cxnSpLocks/>
            <a:stCxn id="44" idx="2"/>
            <a:endCxn id="47" idx="3"/>
          </p:cNvCxnSpPr>
          <p:nvPr/>
        </p:nvCxnSpPr>
        <p:spPr>
          <a:xfrm rot="5400000">
            <a:off x="8369532" y="5636517"/>
            <a:ext cx="469776" cy="1128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FC4F84-468C-42E5-B952-C0069A9DE097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5824541" y="6435863"/>
            <a:ext cx="487420" cy="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21D0D49-7B81-4518-95F5-934265733FCC}"/>
              </a:ext>
            </a:extLst>
          </p:cNvPr>
          <p:cNvSpPr txBox="1"/>
          <p:nvPr/>
        </p:nvSpPr>
        <p:spPr>
          <a:xfrm>
            <a:off x="6828150" y="5080978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ACDE83-E303-4CD9-8638-CB9CE56D71AC}"/>
              </a:ext>
            </a:extLst>
          </p:cNvPr>
          <p:cNvSpPr txBox="1"/>
          <p:nvPr/>
        </p:nvSpPr>
        <p:spPr>
          <a:xfrm>
            <a:off x="8318839" y="6141492"/>
            <a:ext cx="5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5929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CD2C710-AB76-4BCC-8795-5A743EDA2A6E}"/>
              </a:ext>
            </a:extLst>
          </p:cNvPr>
          <p:cNvGrpSpPr/>
          <p:nvPr/>
        </p:nvGrpSpPr>
        <p:grpSpPr>
          <a:xfrm>
            <a:off x="2727259" y="2294604"/>
            <a:ext cx="900000" cy="900000"/>
            <a:chOff x="165162" y="1817582"/>
            <a:chExt cx="900000" cy="900000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CE3BE4E4-E2B8-4A8A-AF33-4A4FDCE7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2" y="1817582"/>
              <a:ext cx="900000" cy="90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72080-14F1-4248-8E3D-F61178D88822}"/>
                </a:ext>
              </a:extLst>
            </p:cNvPr>
            <p:cNvSpPr txBox="1"/>
            <p:nvPr/>
          </p:nvSpPr>
          <p:spPr>
            <a:xfrm>
              <a:off x="488233" y="2253692"/>
              <a:ext cx="26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743FEE-B388-46ED-8523-7548CE98D9BD}"/>
              </a:ext>
            </a:extLst>
          </p:cNvPr>
          <p:cNvGrpSpPr/>
          <p:nvPr/>
        </p:nvGrpSpPr>
        <p:grpSpPr>
          <a:xfrm>
            <a:off x="7406451" y="2287947"/>
            <a:ext cx="1728000" cy="900000"/>
            <a:chOff x="6799778" y="948604"/>
            <a:chExt cx="1728000" cy="900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A83F0B-8D07-4108-8DE5-AF424C25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63251" y="1037563"/>
              <a:ext cx="1001054" cy="720000"/>
            </a:xfrm>
            <a:prstGeom prst="rect">
              <a:avLst/>
            </a:prstGeom>
          </p:spPr>
        </p:pic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5CFEEA37-B2DE-45D9-B6B6-216BC9F9F578}"/>
                </a:ext>
              </a:extLst>
            </p:cNvPr>
            <p:cNvSpPr/>
            <p:nvPr/>
          </p:nvSpPr>
          <p:spPr>
            <a:xfrm>
              <a:off x="6799778" y="948604"/>
              <a:ext cx="1728000" cy="900000"/>
            </a:xfrm>
            <a:prstGeom prst="round2Diag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E1A43D8-FF6A-41D6-89F3-E1B09377B2D9}"/>
              </a:ext>
            </a:extLst>
          </p:cNvPr>
          <p:cNvSpPr txBox="1"/>
          <p:nvPr/>
        </p:nvSpPr>
        <p:spPr>
          <a:xfrm>
            <a:off x="4194772" y="1279094"/>
            <a:ext cx="554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USER PROCESSES</a:t>
            </a:r>
          </a:p>
          <a:p>
            <a:r>
              <a:rPr lang="en-SG" b="1" dirty="0"/>
              <a:t>CAMPAIGN LIVE BROADCAST – MOBILE APP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568DF6-C213-4B67-A9FF-D702371C94FF}"/>
              </a:ext>
            </a:extLst>
          </p:cNvPr>
          <p:cNvSpPr/>
          <p:nvPr/>
        </p:nvSpPr>
        <p:spPr>
          <a:xfrm>
            <a:off x="4537707" y="3480580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Contribute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Choose Donation Amount &amp; 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Tips Amount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4FEF6A-6D17-4631-B20A-B6169005A8F3}"/>
              </a:ext>
            </a:extLst>
          </p:cNvPr>
          <p:cNvSpPr/>
          <p:nvPr/>
        </p:nvSpPr>
        <p:spPr>
          <a:xfrm>
            <a:off x="7406451" y="4478606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Donation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Tag donation to user account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899136-6F53-49B6-AD39-A238FD79CB6B}"/>
              </a:ext>
            </a:extLst>
          </p:cNvPr>
          <p:cNvSpPr/>
          <p:nvPr/>
        </p:nvSpPr>
        <p:spPr>
          <a:xfrm>
            <a:off x="2314846" y="398674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View Campaign Live Broadcast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305976F-3669-49B7-861D-417788D6A29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9134451" y="2744605"/>
            <a:ext cx="1340" cy="2184001"/>
          </a:xfrm>
          <a:prstGeom prst="bentConnector3">
            <a:avLst>
              <a:gd name="adj1" fmla="val -1705970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B20B30-10E2-419E-BF2E-61AA907FB628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>
            <a:off x="3177259" y="3194604"/>
            <a:ext cx="1587" cy="79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F0EEE4D-78BD-4F62-8CFD-69DA5EB0DE81}"/>
              </a:ext>
            </a:extLst>
          </p:cNvPr>
          <p:cNvSpPr/>
          <p:nvPr/>
        </p:nvSpPr>
        <p:spPr>
          <a:xfrm>
            <a:off x="4541039" y="2294604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Live Broadcast Notification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274A301-18C4-478B-99C3-0B489DF5692D}"/>
              </a:ext>
            </a:extLst>
          </p:cNvPr>
          <p:cNvCxnSpPr>
            <a:cxnSpLocks/>
            <a:stCxn id="27" idx="2"/>
            <a:endCxn id="160" idx="3"/>
          </p:cNvCxnSpPr>
          <p:nvPr/>
        </p:nvCxnSpPr>
        <p:spPr>
          <a:xfrm flipH="1">
            <a:off x="6269039" y="2737947"/>
            <a:ext cx="1137412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CEC299D-ED6E-4C94-B0D9-E0A8489B1063}"/>
              </a:ext>
            </a:extLst>
          </p:cNvPr>
          <p:cNvSpPr/>
          <p:nvPr/>
        </p:nvSpPr>
        <p:spPr>
          <a:xfrm>
            <a:off x="7406451" y="340468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Notify Admin on Donation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C9155893-0396-4011-AF26-D8E721638B15}"/>
              </a:ext>
            </a:extLst>
          </p:cNvPr>
          <p:cNvCxnSpPr>
            <a:cxnSpLocks/>
            <a:stCxn id="175" idx="0"/>
          </p:cNvCxnSpPr>
          <p:nvPr/>
        </p:nvCxnSpPr>
        <p:spPr>
          <a:xfrm rot="5400000" flipH="1" flipV="1">
            <a:off x="8166082" y="3298974"/>
            <a:ext cx="210078" cy="134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209A88-0799-445E-AF15-BA149AA7209D}"/>
              </a:ext>
            </a:extLst>
          </p:cNvPr>
          <p:cNvCxnSpPr>
            <a:cxnSpLocks/>
            <a:stCxn id="160" idx="1"/>
            <a:endCxn id="22" idx="3"/>
          </p:cNvCxnSpPr>
          <p:nvPr/>
        </p:nvCxnSpPr>
        <p:spPr>
          <a:xfrm flipH="1">
            <a:off x="3627259" y="2744604"/>
            <a:ext cx="913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295B6-075E-4AD0-A792-DA09149B919F}"/>
              </a:ext>
            </a:extLst>
          </p:cNvPr>
          <p:cNvSpPr/>
          <p:nvPr/>
        </p:nvSpPr>
        <p:spPr>
          <a:xfrm>
            <a:off x="4537707" y="4699813"/>
            <a:ext cx="1728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Share Campaign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Using social media API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6E6101-8B4A-40E2-8FF2-0F7FBC55C35B}"/>
              </a:ext>
            </a:extLst>
          </p:cNvPr>
          <p:cNvCxnSpPr>
            <a:cxnSpLocks/>
            <a:stCxn id="73" idx="1"/>
            <a:endCxn id="46" idx="3"/>
          </p:cNvCxnSpPr>
          <p:nvPr/>
        </p:nvCxnSpPr>
        <p:spPr>
          <a:xfrm rot="10800000" flipV="1">
            <a:off x="4042847" y="3930580"/>
            <a:ext cx="494861" cy="50616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826B745-3910-42BE-9B2B-91B0C40E6ABD}"/>
              </a:ext>
            </a:extLst>
          </p:cNvPr>
          <p:cNvCxnSpPr>
            <a:cxnSpLocks/>
            <a:stCxn id="28" idx="1"/>
            <a:endCxn id="46" idx="3"/>
          </p:cNvCxnSpPr>
          <p:nvPr/>
        </p:nvCxnSpPr>
        <p:spPr>
          <a:xfrm rot="10800000">
            <a:off x="4042847" y="4436745"/>
            <a:ext cx="494861" cy="71306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66CBEEC-B688-4112-883D-1DCC28CB7B7F}"/>
              </a:ext>
            </a:extLst>
          </p:cNvPr>
          <p:cNvCxnSpPr>
            <a:cxnSpLocks/>
            <a:stCxn id="26" idx="1"/>
            <a:endCxn id="73" idx="3"/>
          </p:cNvCxnSpPr>
          <p:nvPr/>
        </p:nvCxnSpPr>
        <p:spPr>
          <a:xfrm rot="10800000">
            <a:off x="6265707" y="3930580"/>
            <a:ext cx="1140744" cy="99802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6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996A-1198-4738-863E-C599F8527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FUNDRAISER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B44C-88BE-4E32-AA51-1D50F9C72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4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779</Words>
  <Application>Microsoft Office PowerPoint</Application>
  <PresentationFormat>A3 Paper (297x420 mm)</PresentationFormat>
  <Paragraphs>295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USER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FUNDRAISER PROCESSES</vt:lpstr>
      <vt:lpstr>PowerPoint Presentation</vt:lpstr>
      <vt:lpstr>PowerPoint Presentation</vt:lpstr>
      <vt:lpstr>ADMIN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PROCESSES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OH</dc:creator>
  <cp:lastModifiedBy>Vincent OH</cp:lastModifiedBy>
  <cp:revision>92</cp:revision>
  <dcterms:created xsi:type="dcterms:W3CDTF">2019-08-07T14:42:14Z</dcterms:created>
  <dcterms:modified xsi:type="dcterms:W3CDTF">2022-11-09T20:26:23Z</dcterms:modified>
</cp:coreProperties>
</file>