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4" r:id="rId7"/>
    <p:sldId id="262" r:id="rId8"/>
    <p:sldId id="268" r:id="rId9"/>
    <p:sldId id="269" r:id="rId10"/>
    <p:sldId id="263" r:id="rId11"/>
    <p:sldId id="270" r:id="rId12"/>
    <p:sldId id="275" r:id="rId13"/>
    <p:sldId id="277" r:id="rId14"/>
    <p:sldId id="276" r:id="rId15"/>
    <p:sldId id="271" r:id="rId16"/>
    <p:sldId id="274" r:id="rId17"/>
    <p:sldId id="273" r:id="rId18"/>
    <p:sldId id="272" r:id="rId19"/>
    <p:sldId id="278" r:id="rId20"/>
    <p:sldId id="279" r:id="rId21"/>
    <p:sldId id="261" r:id="rId22"/>
    <p:sldId id="260" r:id="rId2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C1A5-CBFE-456B-93E5-8B77692ECBB5}" type="datetimeFigureOut">
              <a:rPr lang="el-GR" smtClean="0"/>
              <a:t>13/1/2015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89B5-820C-4827-87BE-DFE604722A75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C1A5-CBFE-456B-93E5-8B77692ECBB5}" type="datetimeFigureOut">
              <a:rPr lang="el-GR" smtClean="0"/>
              <a:t>13/1/2015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89B5-820C-4827-87BE-DFE604722A7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C1A5-CBFE-456B-93E5-8B77692ECBB5}" type="datetimeFigureOut">
              <a:rPr lang="el-GR" smtClean="0"/>
              <a:t>13/1/2015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89B5-820C-4827-87BE-DFE604722A7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C1A5-CBFE-456B-93E5-8B77692ECBB5}" type="datetimeFigureOut">
              <a:rPr lang="el-GR" smtClean="0"/>
              <a:t>13/1/2015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89B5-820C-4827-87BE-DFE604722A75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C1A5-CBFE-456B-93E5-8B77692ECBB5}" type="datetimeFigureOut">
              <a:rPr lang="el-GR" smtClean="0"/>
              <a:t>13/1/2015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89B5-820C-4827-87BE-DFE604722A7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C1A5-CBFE-456B-93E5-8B77692ECBB5}" type="datetimeFigureOut">
              <a:rPr lang="el-GR" smtClean="0"/>
              <a:t>13/1/2015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89B5-820C-4827-87BE-DFE604722A75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C1A5-CBFE-456B-93E5-8B77692ECBB5}" type="datetimeFigureOut">
              <a:rPr lang="el-GR" smtClean="0"/>
              <a:t>13/1/2015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89B5-820C-4827-87BE-DFE604722A75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C1A5-CBFE-456B-93E5-8B77692ECBB5}" type="datetimeFigureOut">
              <a:rPr lang="el-GR" smtClean="0"/>
              <a:t>13/1/2015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89B5-820C-4827-87BE-DFE604722A7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C1A5-CBFE-456B-93E5-8B77692ECBB5}" type="datetimeFigureOut">
              <a:rPr lang="el-GR" smtClean="0"/>
              <a:t>13/1/2015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89B5-820C-4827-87BE-DFE604722A7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C1A5-CBFE-456B-93E5-8B77692ECBB5}" type="datetimeFigureOut">
              <a:rPr lang="el-GR" smtClean="0"/>
              <a:t>13/1/2015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89B5-820C-4827-87BE-DFE604722A7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C1A5-CBFE-456B-93E5-8B77692ECBB5}" type="datetimeFigureOut">
              <a:rPr lang="el-GR" smtClean="0"/>
              <a:t>13/1/2015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89B5-820C-4827-87BE-DFE604722A75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8BC1A5-CBFE-456B-93E5-8B77692ECBB5}" type="datetimeFigureOut">
              <a:rPr lang="el-GR" smtClean="0"/>
              <a:t>13/1/2015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7389B5-820C-4827-87BE-DFE604722A75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b/backtesting.asp" TargetMode="External"/><Relationship Id="rId2" Type="http://schemas.openxmlformats.org/officeDocument/2006/relationships/hyperlink" Target="http://en.wikipedia.org/wiki/Backtest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finance.yahoo.com/" TargetMode="External"/><Relationship Id="rId4" Type="http://schemas.openxmlformats.org/officeDocument/2006/relationships/hyperlink" Target="http://www.investopedia.com/articles/trading/05/030205.asp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844824"/>
            <a:ext cx="9108504" cy="4896544"/>
          </a:xfrm>
        </p:spPr>
        <p:txBody>
          <a:bodyPr/>
          <a:lstStyle/>
          <a:p>
            <a:r>
              <a:rPr lang="el-GR" dirty="0" smtClean="0">
                <a:solidFill>
                  <a:schemeClr val="tx1"/>
                </a:solidFill>
              </a:rPr>
              <a:t>Θέμα: </a:t>
            </a:r>
            <a:r>
              <a:rPr lang="en-US" b="1" u="sng" dirty="0" smtClean="0">
                <a:solidFill>
                  <a:schemeClr val="tx1"/>
                </a:solidFill>
              </a:rPr>
              <a:t>Backtesting </a:t>
            </a:r>
            <a:r>
              <a:rPr lang="el-GR" b="1" u="sng" dirty="0" smtClean="0">
                <a:solidFill>
                  <a:schemeClr val="tx1"/>
                </a:solidFill>
              </a:rPr>
              <a:t>έλεγχοι</a:t>
            </a:r>
          </a:p>
          <a:p>
            <a:endParaRPr lang="el-GR" dirty="0">
              <a:solidFill>
                <a:schemeClr val="tx1"/>
              </a:solidFill>
            </a:endParaRPr>
          </a:p>
          <a:p>
            <a:endParaRPr lang="el-GR" dirty="0" smtClean="0">
              <a:solidFill>
                <a:schemeClr val="tx1"/>
              </a:solidFill>
            </a:endParaRP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Μάθημα : Υπολογιστική Οικονομική</a:t>
            </a: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Φοιτητής : Τοπαλίδης Γιώργος</a:t>
            </a: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Α.Μ : 13/12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/>
          <a:lstStyle/>
          <a:p>
            <a:r>
              <a:rPr lang="el-GR" dirty="0" smtClean="0"/>
              <a:t>Παρουσίαση Εργασίας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09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916832"/>
            <a:ext cx="9108504" cy="4928810"/>
          </a:xfrm>
        </p:spPr>
        <p:txBody>
          <a:bodyPr>
            <a:normAutofit/>
          </a:bodyPr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Για να γίνει κατανοητή η χρήση των συναρτήσεων που αφορούν τους δείκτες της Τεχνικής Ανάλυσης  θα χρησιμοποιήσουμε τον πίνακα </a:t>
            </a:r>
            <a:r>
              <a:rPr lang="en-US" b="1" dirty="0" smtClean="0">
                <a:solidFill>
                  <a:schemeClr val="tx1"/>
                </a:solidFill>
              </a:rPr>
              <a:t>msft </a:t>
            </a:r>
            <a:r>
              <a:rPr lang="el-GR" dirty="0" smtClean="0">
                <a:solidFill>
                  <a:schemeClr val="tx1"/>
                </a:solidFill>
              </a:rPr>
              <a:t>ο οποίος περιέχει τις ημερήσιες τιμές της μετοχής </a:t>
            </a:r>
            <a:r>
              <a:rPr lang="en-US" b="1" dirty="0" err="1" smtClean="0">
                <a:solidFill>
                  <a:schemeClr val="tx1"/>
                </a:solidFill>
              </a:rPr>
              <a:t>microsoft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από τις 24/9/2007 μέχρι τις 19/9/2008.</a:t>
            </a:r>
            <a:endParaRPr lang="el-GR" b="1" dirty="0">
              <a:solidFill>
                <a:schemeClr val="tx1"/>
              </a:solidFill>
            </a:endParaRPr>
          </a:p>
          <a:p>
            <a:pPr algn="l"/>
            <a:r>
              <a:rPr lang="el-GR" u="sng" dirty="0" smtClean="0">
                <a:solidFill>
                  <a:schemeClr val="tx1"/>
                </a:solidFill>
              </a:rPr>
              <a:t>Αναλυτικά: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Τιμή ανοίγματος(</a:t>
            </a:r>
            <a:r>
              <a:rPr lang="en-US" dirty="0" smtClean="0">
                <a:solidFill>
                  <a:schemeClr val="tx1"/>
                </a:solidFill>
              </a:rPr>
              <a:t>open)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Ανώτατη τιμή ημέρας(</a:t>
            </a:r>
            <a:r>
              <a:rPr lang="en-US" dirty="0" smtClean="0">
                <a:solidFill>
                  <a:schemeClr val="tx1"/>
                </a:solidFill>
              </a:rPr>
              <a:t>high)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Κατώτατη τιμή ημέρας(</a:t>
            </a:r>
            <a:r>
              <a:rPr lang="en-US" dirty="0" smtClean="0">
                <a:solidFill>
                  <a:schemeClr val="tx1"/>
                </a:solidFill>
              </a:rPr>
              <a:t>low)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Τιμή κλεισίματος (</a:t>
            </a:r>
            <a:r>
              <a:rPr lang="en-US" dirty="0" smtClean="0">
                <a:solidFill>
                  <a:schemeClr val="tx1"/>
                </a:solidFill>
              </a:rPr>
              <a:t>close)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Όγκος συναλλαγών(</a:t>
            </a:r>
            <a:r>
              <a:rPr lang="en-US" dirty="0" smtClean="0">
                <a:solidFill>
                  <a:schemeClr val="tx1"/>
                </a:solidFill>
              </a:rPr>
              <a:t>volume)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40767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Εφαρμογή Τεχνικής Ανάλυσης στο</a:t>
            </a:r>
            <a:r>
              <a:rPr lang="en-US" dirty="0" smtClean="0"/>
              <a:t> matlab</a:t>
            </a:r>
            <a:r>
              <a:rPr lang="el-GR" dirty="0" smtClean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237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-8590" y="1194900"/>
            <a:ext cx="9108504" cy="5648890"/>
          </a:xfrm>
        </p:spPr>
        <p:txBody>
          <a:bodyPr/>
          <a:lstStyle/>
          <a:p>
            <a:pPr algn="ctr"/>
            <a:r>
              <a:rPr lang="el-GR" u="sng" dirty="0" smtClean="0">
                <a:solidFill>
                  <a:schemeClr val="tx1"/>
                </a:solidFill>
              </a:rPr>
              <a:t>Σύνδεση στην βάση δεδομένων της</a:t>
            </a:r>
            <a:r>
              <a:rPr lang="en-US" u="sng" dirty="0" smtClean="0">
                <a:solidFill>
                  <a:schemeClr val="tx1"/>
                </a:solidFill>
              </a:rPr>
              <a:t> yahoo finance</a:t>
            </a:r>
            <a:r>
              <a:rPr lang="el-GR" u="sng" dirty="0" smtClean="0">
                <a:solidFill>
                  <a:schemeClr val="tx1"/>
                </a:solidFill>
              </a:rPr>
              <a:t> </a:t>
            </a:r>
            <a:endParaRPr lang="en-US" u="sng" dirty="0" smtClean="0">
              <a:solidFill>
                <a:schemeClr val="tx1"/>
              </a:solidFill>
            </a:endParaRPr>
          </a:p>
          <a:p>
            <a:pPr algn="l"/>
            <a:endParaRPr lang="en-US" u="sng" dirty="0">
              <a:solidFill>
                <a:schemeClr val="tx1"/>
              </a:solidFill>
            </a:endParaRPr>
          </a:p>
          <a:p>
            <a:pPr algn="l"/>
            <a:endParaRPr lang="el-GR" u="sng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3"/>
          </a:xfrm>
        </p:spPr>
        <p:txBody>
          <a:bodyPr>
            <a:noAutofit/>
          </a:bodyPr>
          <a:lstStyle/>
          <a:p>
            <a:r>
              <a:rPr lang="el-GR" sz="3600" dirty="0" smtClean="0"/>
              <a:t>Εφαρμογή Τεχνικής Ανάλυσης στο</a:t>
            </a:r>
            <a:r>
              <a:rPr lang="en-US" sz="3600" dirty="0" smtClean="0"/>
              <a:t> </a:t>
            </a:r>
            <a:r>
              <a:rPr lang="en-US" sz="3600" dirty="0" err="1" smtClean="0"/>
              <a:t>matlab</a:t>
            </a:r>
            <a:r>
              <a:rPr lang="el-GR" sz="3600" dirty="0" smtClean="0"/>
              <a:t> </a:t>
            </a:r>
            <a:endParaRPr lang="el-GR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7"/>
            <a:ext cx="6724869" cy="48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052736"/>
            <a:ext cx="9108504" cy="5688632"/>
          </a:xfrm>
        </p:spPr>
        <p:txBody>
          <a:bodyPr/>
          <a:lstStyle/>
          <a:p>
            <a:r>
              <a:rPr lang="el-GR" sz="2000" u="sng" dirty="0" smtClean="0">
                <a:solidFill>
                  <a:schemeClr val="tx1"/>
                </a:solidFill>
              </a:rPr>
              <a:t>Διασύνδεση και άντληση δεδομένων μέσω της Γραφικής Διεπιφάνειας Χρήστη</a:t>
            </a:r>
          </a:p>
          <a:p>
            <a:endParaRPr lang="el-GR" u="sng" dirty="0">
              <a:solidFill>
                <a:schemeClr val="tx1"/>
              </a:solidFill>
            </a:endParaRPr>
          </a:p>
          <a:p>
            <a:pPr algn="l"/>
            <a:endParaRPr lang="el-GR" u="sng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>
            <a:noAutofit/>
          </a:bodyPr>
          <a:lstStyle/>
          <a:p>
            <a:r>
              <a:rPr lang="el-GR" sz="3600" dirty="0" smtClean="0"/>
              <a:t>Εφαρμογή Τεχνικής Ανάλυσης στο</a:t>
            </a:r>
            <a:r>
              <a:rPr lang="en-US" sz="3600" dirty="0" smtClean="0"/>
              <a:t> matlab</a:t>
            </a:r>
            <a:r>
              <a:rPr lang="el-GR" sz="3600" dirty="0" smtClean="0"/>
              <a:t> </a:t>
            </a:r>
            <a:endParaRPr lang="el-G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14" y="1504950"/>
            <a:ext cx="55054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7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124744"/>
            <a:ext cx="9108504" cy="5616624"/>
          </a:xfrm>
        </p:spPr>
        <p:txBody>
          <a:bodyPr/>
          <a:lstStyle/>
          <a:p>
            <a:pPr algn="ctr"/>
            <a:r>
              <a:rPr lang="el-GR" sz="2000" u="sng" dirty="0" smtClean="0">
                <a:solidFill>
                  <a:schemeClr val="tx1"/>
                </a:solidFill>
              </a:rPr>
              <a:t>Διασύνδεση και άντληση δεδομένων μέσω της Γραφικής Διεπιφάνειας Χρήστη</a:t>
            </a:r>
          </a:p>
          <a:p>
            <a:endParaRPr lang="el-GR" u="sng" dirty="0">
              <a:solidFill>
                <a:schemeClr val="tx1"/>
              </a:solidFill>
            </a:endParaRPr>
          </a:p>
          <a:p>
            <a:pPr algn="l"/>
            <a:endParaRPr lang="el-GR" u="sng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>
            <a:noAutofit/>
          </a:bodyPr>
          <a:lstStyle/>
          <a:p>
            <a:r>
              <a:rPr lang="el-GR" sz="3600" dirty="0" smtClean="0"/>
              <a:t>Εφαρμογή Τεχνικής Ανάλυσης στο</a:t>
            </a:r>
            <a:r>
              <a:rPr lang="en-US" sz="3600" dirty="0" smtClean="0"/>
              <a:t> matlab</a:t>
            </a:r>
            <a:r>
              <a:rPr lang="el-GR" sz="3600" dirty="0" smtClean="0"/>
              <a:t> </a:t>
            </a:r>
            <a:endParaRPr lang="el-GR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93" y="1514474"/>
            <a:ext cx="54673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1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340768"/>
            <a:ext cx="9108504" cy="5400600"/>
          </a:xfrm>
        </p:spPr>
        <p:txBody>
          <a:bodyPr/>
          <a:lstStyle/>
          <a:p>
            <a:pPr algn="ctr"/>
            <a:r>
              <a:rPr lang="el-GR" u="sng" dirty="0" smtClean="0">
                <a:solidFill>
                  <a:schemeClr val="tx1"/>
                </a:solidFill>
              </a:rPr>
              <a:t>Εισαγωγή του πίνακα δεδομένων στο </a:t>
            </a:r>
            <a:r>
              <a:rPr lang="en-US" u="sng" dirty="0" smtClean="0">
                <a:solidFill>
                  <a:schemeClr val="tx1"/>
                </a:solidFill>
              </a:rPr>
              <a:t>matlab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algn="l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>
            <a:noAutofit/>
          </a:bodyPr>
          <a:lstStyle/>
          <a:p>
            <a:r>
              <a:rPr lang="el-GR" sz="3600" dirty="0" smtClean="0"/>
              <a:t>Εφαρμογή Τεχνικής Ανάλυσης στο</a:t>
            </a:r>
            <a:r>
              <a:rPr lang="en-US" sz="3600" dirty="0" smtClean="0"/>
              <a:t> matlab</a:t>
            </a:r>
            <a:r>
              <a:rPr lang="el-GR" sz="3600" dirty="0" smtClean="0"/>
              <a:t> </a:t>
            </a:r>
            <a:endParaRPr lang="el-GR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" y="1916832"/>
            <a:ext cx="52768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31" y="1916832"/>
            <a:ext cx="34004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3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628800"/>
            <a:ext cx="9108504" cy="5112568"/>
          </a:xfrm>
        </p:spPr>
        <p:txBody>
          <a:bodyPr>
            <a:normAutofit/>
          </a:bodyPr>
          <a:lstStyle/>
          <a:p>
            <a:pPr algn="ctr"/>
            <a:r>
              <a:rPr lang="el-GR" u="sng" dirty="0" smtClean="0">
                <a:solidFill>
                  <a:schemeClr val="tx1"/>
                </a:solidFill>
              </a:rPr>
              <a:t>Δείκτης σύγκλισης/απόκλισης (</a:t>
            </a:r>
            <a:r>
              <a:rPr lang="en-US" u="sng" dirty="0" smtClean="0">
                <a:solidFill>
                  <a:schemeClr val="tx1"/>
                </a:solidFill>
              </a:rPr>
              <a:t>MACD)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l-GR" sz="2400" dirty="0" smtClean="0">
                <a:solidFill>
                  <a:schemeClr val="tx1"/>
                </a:solidFill>
              </a:rPr>
              <a:t>Ο δείκτης αυτός ορίζεται ως η </a:t>
            </a:r>
            <a:r>
              <a:rPr lang="el-GR" sz="2400" b="1" dirty="0" smtClean="0">
                <a:solidFill>
                  <a:schemeClr val="tx1"/>
                </a:solidFill>
              </a:rPr>
              <a:t>διαφορά </a:t>
            </a:r>
            <a:r>
              <a:rPr lang="el-GR" sz="2400" dirty="0" smtClean="0">
                <a:solidFill>
                  <a:schemeClr val="tx1"/>
                </a:solidFill>
              </a:rPr>
              <a:t>του εκθετικού κινητού μέσου 26 ημερών από τον εκθετικό κινητό μέσο 12 ημερών.</a:t>
            </a:r>
          </a:p>
          <a:p>
            <a:pPr algn="l"/>
            <a:endParaRPr lang="el-GR" sz="2400" u="sng" dirty="0" smtClean="0">
              <a:solidFill>
                <a:schemeClr val="tx1"/>
              </a:solidFill>
            </a:endParaRPr>
          </a:p>
          <a:p>
            <a:pPr algn="l"/>
            <a:r>
              <a:rPr lang="el-GR" sz="2400" dirty="0" smtClean="0">
                <a:solidFill>
                  <a:schemeClr val="tx1"/>
                </a:solidFill>
              </a:rPr>
              <a:t>Για τον προσδιορισμό της αγοραπωλησίας χρησιμοποιούμε τον εκθετικό κινητό μέσο 9 ημερών του </a:t>
            </a:r>
            <a:r>
              <a:rPr lang="en-US" sz="2400" b="1" dirty="0" smtClean="0">
                <a:solidFill>
                  <a:schemeClr val="tx1"/>
                </a:solidFill>
              </a:rPr>
              <a:t>MACD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l-GR" sz="2400" dirty="0" smtClean="0">
                <a:solidFill>
                  <a:schemeClr val="tx1"/>
                </a:solidFill>
              </a:rPr>
              <a:t>ως </a:t>
            </a:r>
            <a:r>
              <a:rPr lang="en-US" sz="2400" b="1" dirty="0" smtClean="0">
                <a:solidFill>
                  <a:schemeClr val="tx1"/>
                </a:solidFill>
              </a:rPr>
              <a:t>trigger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line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l-GR" dirty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                                                </a:t>
            </a:r>
            <a:r>
              <a:rPr lang="en-US" u="sng" dirty="0" smtClean="0">
                <a:solidFill>
                  <a:schemeClr val="tx1"/>
                </a:solidFill>
              </a:rPr>
              <a:t>                                                </a:t>
            </a:r>
            <a:endParaRPr lang="en-US" u="sng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                              </a:t>
            </a:r>
            <a:r>
              <a:rPr lang="el-GR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l-GR" dirty="0" smtClean="0">
                <a:solidFill>
                  <a:schemeClr val="tx1"/>
                </a:solidFill>
              </a:rPr>
              <a:t> σήμα αγοράς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trigger line                             </a:t>
            </a: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l-GR" dirty="0" smtClean="0">
                <a:solidFill>
                  <a:schemeClr val="tx1"/>
                </a:solidFill>
              </a:rPr>
              <a:t> σήμα πώλησης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86249"/>
          </a:xfrm>
        </p:spPr>
        <p:txBody>
          <a:bodyPr>
            <a:noAutofit/>
          </a:bodyPr>
          <a:lstStyle/>
          <a:p>
            <a:r>
              <a:rPr lang="el-GR" sz="3600" dirty="0" smtClean="0"/>
              <a:t>Εφαρμογή Τεχνικής Ανάλυσης στο</a:t>
            </a:r>
            <a:r>
              <a:rPr lang="en-US" sz="3600" dirty="0" smtClean="0"/>
              <a:t> matlab</a:t>
            </a:r>
            <a:r>
              <a:rPr lang="el-GR" sz="3600" dirty="0" smtClean="0"/>
              <a:t> </a:t>
            </a:r>
            <a:endParaRPr lang="el-GR" sz="3600" dirty="0"/>
          </a:p>
        </p:txBody>
      </p:sp>
      <p:cxnSp>
        <p:nvCxnSpPr>
          <p:cNvPr id="8" name="Ευθεία γραμμή σύνδεσης 7"/>
          <p:cNvCxnSpPr/>
          <p:nvPr/>
        </p:nvCxnSpPr>
        <p:spPr>
          <a:xfrm>
            <a:off x="1986599" y="5733256"/>
            <a:ext cx="48965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Βέλος προς τα επάνω 8"/>
          <p:cNvSpPr/>
          <p:nvPr/>
        </p:nvSpPr>
        <p:spPr>
          <a:xfrm>
            <a:off x="4355976" y="5157192"/>
            <a:ext cx="144016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Βέλος προς τα κάτω 9"/>
          <p:cNvSpPr/>
          <p:nvPr/>
        </p:nvSpPr>
        <p:spPr>
          <a:xfrm>
            <a:off x="4336505" y="6104513"/>
            <a:ext cx="196732" cy="408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8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268760"/>
            <a:ext cx="9108504" cy="5472608"/>
          </a:xfrm>
        </p:spPr>
        <p:txBody>
          <a:bodyPr>
            <a:normAutofit/>
          </a:bodyPr>
          <a:lstStyle/>
          <a:p>
            <a:pPr algn="ctr"/>
            <a:r>
              <a:rPr lang="el-GR" u="sng" dirty="0" smtClean="0">
                <a:solidFill>
                  <a:schemeClr val="tx1"/>
                </a:solidFill>
              </a:rPr>
              <a:t>Δείκτης σχετικής ισχύος(</a:t>
            </a:r>
            <a:r>
              <a:rPr lang="en-US" u="sng" dirty="0" smtClean="0">
                <a:solidFill>
                  <a:schemeClr val="tx1"/>
                </a:solidFill>
              </a:rPr>
              <a:t>RSI)</a:t>
            </a:r>
          </a:p>
          <a:p>
            <a:pPr algn="l"/>
            <a:endParaRPr lang="en-US" u="sng" dirty="0">
              <a:solidFill>
                <a:schemeClr val="tx1"/>
              </a:solidFill>
            </a:endParaRP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Ο δείκτης σχετικής ισχύος ταλαντώνεται σε μία ζώνη τιμών μεταξύ 0-100.</a:t>
            </a:r>
          </a:p>
          <a:p>
            <a:pPr algn="l"/>
            <a:endParaRPr lang="el-GR" dirty="0">
              <a:solidFill>
                <a:schemeClr val="tx1"/>
              </a:solidFill>
            </a:endParaRP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Υπεραγορασμένος δείκτης μεταξύ:80-100</a:t>
            </a: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Υπερπωλημένος δείκτης μεταξύ: 0-20</a:t>
            </a:r>
          </a:p>
          <a:p>
            <a:pPr algn="l"/>
            <a:endParaRPr lang="el-GR" dirty="0">
              <a:solidFill>
                <a:schemeClr val="tx1"/>
              </a:solidFill>
            </a:endParaRP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Καθοδική διάσπαση της γραμμής 70</a:t>
            </a:r>
            <a:r>
              <a:rPr lang="el-G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πώληση</a:t>
            </a:r>
          </a:p>
          <a:p>
            <a:pPr algn="l"/>
            <a:r>
              <a:rPr lang="el-GR" dirty="0" smtClean="0">
                <a:solidFill>
                  <a:schemeClr val="tx1"/>
                </a:solidFill>
                <a:sym typeface="Wingdings" panose="05000000000000000000" pitchFamily="2" charset="2"/>
              </a:rPr>
              <a:t>Ανοδική διάσπαση της γραμμής 20αγορά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>
            <a:noAutofit/>
          </a:bodyPr>
          <a:lstStyle/>
          <a:p>
            <a:r>
              <a:rPr lang="el-GR" sz="3600" dirty="0" smtClean="0"/>
              <a:t>Εφαρμογή Τεχνικής Ανάλυσης στο</a:t>
            </a:r>
            <a:r>
              <a:rPr lang="en-US" sz="3600" dirty="0" smtClean="0"/>
              <a:t> matlab</a:t>
            </a:r>
            <a:r>
              <a:rPr lang="el-GR" sz="3600" dirty="0" smtClean="0"/>
              <a:t> 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42572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124744"/>
            <a:ext cx="9108504" cy="5733256"/>
          </a:xfrm>
        </p:spPr>
        <p:txBody>
          <a:bodyPr/>
          <a:lstStyle/>
          <a:p>
            <a:pPr algn="ctr"/>
            <a:r>
              <a:rPr lang="el-GR" u="sng" dirty="0" smtClean="0">
                <a:solidFill>
                  <a:schemeClr val="tx1"/>
                </a:solidFill>
              </a:rPr>
              <a:t>Σχετικός κώδικας του παραδείγματός μας</a:t>
            </a:r>
          </a:p>
          <a:p>
            <a:endParaRPr lang="el-GR" u="sng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8316" y="0"/>
            <a:ext cx="9144000" cy="980728"/>
          </a:xfrm>
        </p:spPr>
        <p:txBody>
          <a:bodyPr>
            <a:noAutofit/>
          </a:bodyPr>
          <a:lstStyle/>
          <a:p>
            <a:r>
              <a:rPr lang="el-GR" sz="3600" dirty="0" smtClean="0"/>
              <a:t>Εφαρμογή Τεχνικής Ανάλυσης στο</a:t>
            </a:r>
            <a:r>
              <a:rPr lang="en-US" sz="3600" dirty="0" smtClean="0"/>
              <a:t> matlab</a:t>
            </a:r>
            <a:r>
              <a:rPr lang="el-GR" sz="3600" dirty="0" smtClean="0"/>
              <a:t> </a:t>
            </a:r>
            <a:endParaRPr lang="el-GR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72816"/>
            <a:ext cx="910850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6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216008" cy="5733256"/>
          </a:xfrm>
        </p:spPr>
        <p:txBody>
          <a:bodyPr/>
          <a:lstStyle/>
          <a:p>
            <a:pPr algn="ctr"/>
            <a:r>
              <a:rPr lang="el-GR" u="sng" dirty="0" smtClean="0">
                <a:solidFill>
                  <a:schemeClr val="tx1"/>
                </a:solidFill>
              </a:rPr>
              <a:t>Εμφάνιση Αποτελεσμάτων.</a:t>
            </a:r>
          </a:p>
          <a:p>
            <a:pPr algn="l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>
            <a:noAutofit/>
          </a:bodyPr>
          <a:lstStyle/>
          <a:p>
            <a:r>
              <a:rPr lang="el-GR" sz="3600" dirty="0" smtClean="0"/>
              <a:t>Εφαρμογή Τεχνικής Ανάλυσης στο</a:t>
            </a:r>
            <a:r>
              <a:rPr lang="en-US" sz="3600" dirty="0" smtClean="0"/>
              <a:t> matlab</a:t>
            </a:r>
            <a:r>
              <a:rPr lang="el-GR" sz="3600" dirty="0" smtClean="0"/>
              <a:t> </a:t>
            </a:r>
            <a:endParaRPr lang="el-G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98" y="1756565"/>
            <a:ext cx="8206580" cy="505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216008" cy="5733256"/>
          </a:xfrm>
        </p:spPr>
        <p:txBody>
          <a:bodyPr/>
          <a:lstStyle/>
          <a:p>
            <a:pPr algn="ctr"/>
            <a:r>
              <a:rPr lang="el-GR" u="sng" dirty="0" smtClean="0">
                <a:solidFill>
                  <a:schemeClr val="tx1"/>
                </a:solidFill>
              </a:rPr>
              <a:t>Επιλογή στρατηγικής με βάση τον δείκτη </a:t>
            </a:r>
            <a:r>
              <a:rPr lang="en-US" u="sng" dirty="0" smtClean="0">
                <a:solidFill>
                  <a:schemeClr val="tx1"/>
                </a:solidFill>
              </a:rPr>
              <a:t>MACD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sz="2800" dirty="0" smtClean="0">
                <a:solidFill>
                  <a:schemeClr val="tx1"/>
                </a:solidFill>
              </a:rPr>
              <a:t>Εάν ο δείκτης     από την </a:t>
            </a:r>
            <a:r>
              <a:rPr lang="en-US" sz="2800" dirty="0" smtClean="0">
                <a:solidFill>
                  <a:schemeClr val="tx1"/>
                </a:solidFill>
              </a:rPr>
              <a:t>trigger line </a:t>
            </a:r>
            <a:r>
              <a:rPr lang="el-GR" sz="2800" b="1" u="sng" dirty="0" smtClean="0">
                <a:solidFill>
                  <a:srgbClr val="FF0000"/>
                </a:solidFill>
              </a:rPr>
              <a:t>αγοράζω</a:t>
            </a:r>
            <a:r>
              <a:rPr lang="el-GR" sz="2800" dirty="0" smtClean="0">
                <a:solidFill>
                  <a:srgbClr val="FF0000"/>
                </a:solidFill>
              </a:rPr>
              <a:t> </a:t>
            </a:r>
            <a:r>
              <a:rPr lang="el-GR" sz="2800" dirty="0" smtClean="0">
                <a:solidFill>
                  <a:schemeClr val="tx1"/>
                </a:solidFill>
              </a:rPr>
              <a:t>την μετοχή.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sz="2800" dirty="0">
                <a:solidFill>
                  <a:schemeClr val="tx1"/>
                </a:solidFill>
              </a:rPr>
              <a:t>Εάν ο δείκτης     από την </a:t>
            </a:r>
            <a:r>
              <a:rPr lang="en-US" sz="2800" dirty="0">
                <a:solidFill>
                  <a:schemeClr val="tx1"/>
                </a:solidFill>
              </a:rPr>
              <a:t>trigger line </a:t>
            </a:r>
            <a:r>
              <a:rPr lang="el-GR" sz="2800" b="1" u="sng" dirty="0" smtClean="0">
                <a:solidFill>
                  <a:srgbClr val="FF0000"/>
                </a:solidFill>
              </a:rPr>
              <a:t>πουλάω</a:t>
            </a:r>
            <a:r>
              <a:rPr lang="el-GR" sz="2800" dirty="0" smtClean="0">
                <a:solidFill>
                  <a:srgbClr val="FF0000"/>
                </a:solidFill>
              </a:rPr>
              <a:t> </a:t>
            </a:r>
            <a:r>
              <a:rPr lang="el-GR" sz="2800" dirty="0">
                <a:solidFill>
                  <a:schemeClr val="tx1"/>
                </a:solidFill>
              </a:rPr>
              <a:t>την </a:t>
            </a:r>
            <a:r>
              <a:rPr lang="el-GR" sz="2800" dirty="0" smtClean="0">
                <a:solidFill>
                  <a:schemeClr val="tx1"/>
                </a:solidFill>
              </a:rPr>
              <a:t>μετοχή.</a:t>
            </a:r>
            <a:endParaRPr lang="el-GR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l-GR" sz="2800" dirty="0" smtClean="0">
              <a:solidFill>
                <a:schemeClr val="tx1"/>
              </a:solidFill>
            </a:endParaRPr>
          </a:p>
          <a:p>
            <a:pPr algn="l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>
            <a:noAutofit/>
          </a:bodyPr>
          <a:lstStyle/>
          <a:p>
            <a:r>
              <a:rPr lang="el-GR" sz="3600" dirty="0" smtClean="0"/>
              <a:t>Εφαρμογή Τεχνικής Ανάλυσης στο</a:t>
            </a:r>
            <a:r>
              <a:rPr lang="en-US" sz="3600" dirty="0" smtClean="0"/>
              <a:t> matlab</a:t>
            </a:r>
            <a:r>
              <a:rPr lang="el-GR" sz="3600" dirty="0" smtClean="0"/>
              <a:t> </a:t>
            </a:r>
            <a:endParaRPr lang="el-GR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8723694" cy="291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Βέλος προς τα επάνω 3"/>
          <p:cNvSpPr/>
          <p:nvPr/>
        </p:nvSpPr>
        <p:spPr>
          <a:xfrm>
            <a:off x="2875842" y="2226011"/>
            <a:ext cx="216024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Βέλος προς τα κάτω 4"/>
          <p:cNvSpPr/>
          <p:nvPr/>
        </p:nvSpPr>
        <p:spPr>
          <a:xfrm>
            <a:off x="2864492" y="3215817"/>
            <a:ext cx="2423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" name="Ευθύγραμμο βέλος σύνδεσης 6"/>
          <p:cNvCxnSpPr/>
          <p:nvPr/>
        </p:nvCxnSpPr>
        <p:spPr>
          <a:xfrm flipH="1">
            <a:off x="7596336" y="4446404"/>
            <a:ext cx="576064" cy="9988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68344" y="40770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 line</a:t>
            </a:r>
            <a:endParaRPr lang="el-G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844824"/>
            <a:ext cx="9108504" cy="489654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Τι είναι το </a:t>
            </a:r>
            <a:r>
              <a:rPr lang="en-US" dirty="0" smtClean="0">
                <a:solidFill>
                  <a:schemeClr val="tx1"/>
                </a:solidFill>
              </a:rPr>
              <a:t>Backtesting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Περιορισμοί στο </a:t>
            </a:r>
            <a:r>
              <a:rPr lang="en-US" dirty="0" smtClean="0">
                <a:solidFill>
                  <a:schemeClr val="tx1"/>
                </a:solidFill>
              </a:rPr>
              <a:t>Backtesting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Τι είναι η Τεχνική Ανάλυση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Συναρτήσεις δεικτών Τεχνικής Ανάλυσης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Εφαρμογή 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l-GR" dirty="0" smtClean="0">
                <a:solidFill>
                  <a:schemeClr val="tx1"/>
                </a:solidFill>
              </a:rPr>
              <a:t>εχνικής Ανάλυσης στο </a:t>
            </a:r>
            <a:r>
              <a:rPr lang="en-US" dirty="0" smtClean="0">
                <a:solidFill>
                  <a:schemeClr val="tx1"/>
                </a:solidFill>
              </a:rPr>
              <a:t>Matlab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/>
          <a:lstStyle/>
          <a:p>
            <a:r>
              <a:rPr lang="el-GR" dirty="0" smtClean="0"/>
              <a:t>Περιεχόμενα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658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216008" cy="5733256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l-GR" u="sng" dirty="0" smtClean="0">
                <a:solidFill>
                  <a:schemeClr val="tx1"/>
                </a:solidFill>
              </a:rPr>
              <a:t>Επιλογή στρατηγικής με βάση τον δείκτη </a:t>
            </a:r>
            <a:r>
              <a:rPr lang="en-US" u="sng" dirty="0" smtClean="0">
                <a:solidFill>
                  <a:schemeClr val="tx1"/>
                </a:solidFill>
              </a:rPr>
              <a:t>RSI.</a:t>
            </a:r>
            <a:endParaRPr lang="el-GR" u="sng" dirty="0" smtClean="0">
              <a:solidFill>
                <a:schemeClr val="tx1"/>
              </a:solidFill>
            </a:endParaRPr>
          </a:p>
          <a:p>
            <a:endParaRPr lang="en-US" u="sng" dirty="0" smtClean="0">
              <a:solidFill>
                <a:schemeClr val="tx1"/>
              </a:solidFill>
            </a:endParaRP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Καθοδική διάσπαση της γραμμής </a:t>
            </a:r>
            <a:r>
              <a:rPr lang="el-GR" u="sng" dirty="0" smtClean="0">
                <a:solidFill>
                  <a:schemeClr val="accent1"/>
                </a:solidFill>
              </a:rPr>
              <a:t>70</a:t>
            </a:r>
            <a:r>
              <a:rPr lang="el-GR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πώληση</a:t>
            </a:r>
          </a:p>
          <a:p>
            <a:pPr algn="l"/>
            <a:r>
              <a:rPr lang="el-GR" dirty="0" smtClean="0">
                <a:solidFill>
                  <a:schemeClr val="tx1"/>
                </a:solidFill>
                <a:sym typeface="Wingdings" panose="05000000000000000000" pitchFamily="2" charset="2"/>
              </a:rPr>
              <a:t>Ανοδική διάσπαση της γραμμής </a:t>
            </a:r>
            <a:r>
              <a:rPr lang="el-GR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20αγορά</a:t>
            </a:r>
            <a:endParaRPr lang="el-GR" u="sng" dirty="0" smtClean="0">
              <a:solidFill>
                <a:srgbClr val="FF0000"/>
              </a:solidFill>
            </a:endParaRPr>
          </a:p>
          <a:p>
            <a:pPr algn="l"/>
            <a:endParaRPr lang="el-GR" u="sng" dirty="0" smtClean="0">
              <a:solidFill>
                <a:schemeClr val="tx1"/>
              </a:solidFill>
            </a:endParaRPr>
          </a:p>
          <a:p>
            <a:pPr algn="l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>
            <a:noAutofit/>
          </a:bodyPr>
          <a:lstStyle/>
          <a:p>
            <a:r>
              <a:rPr lang="el-GR" sz="3600" dirty="0" smtClean="0"/>
              <a:t>Εφαρμογή Τεχνικής Ανάλυσης στο</a:t>
            </a:r>
            <a:r>
              <a:rPr lang="en-US" sz="3600" dirty="0" smtClean="0"/>
              <a:t> matlab</a:t>
            </a:r>
            <a:r>
              <a:rPr lang="el-GR" sz="3600" dirty="0" smtClean="0"/>
              <a:t> </a:t>
            </a:r>
            <a:endParaRPr lang="el-GR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5064"/>
            <a:ext cx="8964488" cy="285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Ευθεία γραμμή σύνδεσης 4"/>
          <p:cNvCxnSpPr/>
          <p:nvPr/>
        </p:nvCxnSpPr>
        <p:spPr>
          <a:xfrm>
            <a:off x="467544" y="6129300"/>
            <a:ext cx="849694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Ευθεία γραμμή σύνδεσης 12"/>
          <p:cNvCxnSpPr/>
          <p:nvPr/>
        </p:nvCxnSpPr>
        <p:spPr>
          <a:xfrm>
            <a:off x="467544" y="5013176"/>
            <a:ext cx="84969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268760"/>
            <a:ext cx="9108504" cy="547260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en.wikipedia.org/wiki/Backtesting</a:t>
            </a:r>
            <a:endParaRPr lang="el-G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www.investopedia.com/terms/b/backtesting.asp</a:t>
            </a:r>
            <a:endParaRPr lang="el-G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www.investopedia.com/articles/trading/05/030205.asp</a:t>
            </a:r>
            <a:endParaRPr lang="el-G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http://finance.yahoo.com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l-GR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l-GR" dirty="0" smtClean="0">
                <a:solidFill>
                  <a:schemeClr val="tx1"/>
                </a:solidFill>
              </a:rPr>
              <a:t>Αχιλλέας Ζαπράνης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Ευστράτιος Λιβάνης(2009),Χρηματοοικονομικές Εφαρμογές με το </a:t>
            </a:r>
            <a:r>
              <a:rPr lang="en-US" dirty="0" smtClean="0">
                <a:solidFill>
                  <a:schemeClr val="tx1"/>
                </a:solidFill>
              </a:rPr>
              <a:t>MATLAB,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εκδ</a:t>
            </a:r>
            <a:r>
              <a:rPr lang="el-GR" dirty="0" smtClean="0">
                <a:solidFill>
                  <a:schemeClr val="tx1"/>
                </a:solidFill>
              </a:rPr>
              <a:t> Κλειδάριθμος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>
            <a:normAutofit/>
          </a:bodyPr>
          <a:lstStyle/>
          <a:p>
            <a:r>
              <a:rPr lang="el-GR" sz="4000" dirty="0" smtClean="0"/>
              <a:t>Βιβλιογραφία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2444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700808"/>
            <a:ext cx="9108504" cy="5040560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/>
          <a:lstStyle/>
          <a:p>
            <a:r>
              <a:rPr lang="el-GR" sz="4000" dirty="0" smtClean="0"/>
              <a:t>Ερωτήσεις-Απορίες</a:t>
            </a:r>
            <a:endParaRPr lang="el-GR" sz="40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552728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844824"/>
            <a:ext cx="9108504" cy="4896544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Το </a:t>
            </a:r>
            <a:r>
              <a:rPr lang="en-US" b="1" dirty="0" smtClean="0">
                <a:solidFill>
                  <a:schemeClr val="tx1"/>
                </a:solidFill>
              </a:rPr>
              <a:t>Backtesting </a:t>
            </a:r>
            <a:r>
              <a:rPr lang="el-GR" dirty="0" smtClean="0">
                <a:solidFill>
                  <a:schemeClr val="tx1"/>
                </a:solidFill>
              </a:rPr>
              <a:t>είναι μία ορολογία που χρησιμοποιείται, στην ωκεανογραφία στην μετεωρολογία και στις οικονομικές επιστήμες και έχει να κάνει με την </a:t>
            </a:r>
            <a:r>
              <a:rPr lang="el-GR" u="sng" dirty="0" smtClean="0">
                <a:solidFill>
                  <a:schemeClr val="tx1"/>
                </a:solidFill>
              </a:rPr>
              <a:t>δοκιμή ενός μοντέλου πρόβλεψης χρησιμοποιώντας υπάρχοντα ιστορικά δεδομένα.</a:t>
            </a:r>
            <a:endParaRPr lang="el-GR" b="1" u="sng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/>
          <a:lstStyle/>
          <a:p>
            <a:r>
              <a:rPr lang="el-GR" dirty="0" smtClean="0"/>
              <a:t>Τι είναι το </a:t>
            </a:r>
            <a:r>
              <a:rPr lang="en-US" dirty="0" smtClean="0"/>
              <a:t>Backtesting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371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844824"/>
            <a:ext cx="9108504" cy="4896544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Συνίσταται στην διαδικασία δοκιμής μίας εμπορικής στρατηγικής για προηγούμενες χρονικές περιόδους.</a:t>
            </a:r>
          </a:p>
          <a:p>
            <a:pPr algn="l"/>
            <a:endParaRPr lang="el-GR" dirty="0">
              <a:solidFill>
                <a:schemeClr val="tx1"/>
              </a:solidFill>
            </a:endParaRP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Μέσω του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b="1" dirty="0" smtClean="0">
                <a:solidFill>
                  <a:schemeClr val="tx1"/>
                </a:solidFill>
              </a:rPr>
              <a:t>acktesting </a:t>
            </a:r>
            <a:r>
              <a:rPr lang="el-GR" dirty="0" smtClean="0">
                <a:solidFill>
                  <a:schemeClr val="tx1"/>
                </a:solidFill>
              </a:rPr>
              <a:t>γίνεται προσομοίωση της εμπορικής στρατηγικής για σχετικά δεδομένα του παρελθόντος, προκειμένου να εκτιμηθεί η αποτελεσματικότητά της </a:t>
            </a:r>
            <a:r>
              <a:rPr lang="el-GR" u="sng" dirty="0" smtClean="0">
                <a:solidFill>
                  <a:schemeClr val="tx1"/>
                </a:solidFill>
              </a:rPr>
              <a:t>ώστε να χρησιμοποιηθεί σε μελλοντικά δεδομένα.</a:t>
            </a:r>
            <a:endParaRPr lang="el-GR" b="1" u="sng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/>
          <a:lstStyle/>
          <a:p>
            <a:r>
              <a:rPr lang="el-GR" dirty="0" smtClean="0"/>
              <a:t>Τι είναι το </a:t>
            </a:r>
            <a:r>
              <a:rPr lang="en-US" dirty="0" smtClean="0"/>
              <a:t>Backtesting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982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844824"/>
            <a:ext cx="9108504" cy="4896544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Τα συμπεράσματα από έναν </a:t>
            </a:r>
            <a:r>
              <a:rPr lang="en-US" dirty="0" smtClean="0">
                <a:solidFill>
                  <a:schemeClr val="tx1"/>
                </a:solidFill>
              </a:rPr>
              <a:t>Backtesting </a:t>
            </a:r>
            <a:r>
              <a:rPr lang="el-GR" dirty="0" smtClean="0">
                <a:solidFill>
                  <a:schemeClr val="tx1"/>
                </a:solidFill>
              </a:rPr>
              <a:t>έλεγχο μπορούν να φανούν εξαιρετικά χρήσιμα για την υιοθέτηση μίας στρατηγικής για το μέλλον </a:t>
            </a:r>
            <a:r>
              <a:rPr lang="el-GR" u="sng" dirty="0" smtClean="0">
                <a:solidFill>
                  <a:schemeClr val="tx1"/>
                </a:solidFill>
              </a:rPr>
              <a:t>και την αποφυγή ενδεχόμενων πιθανών κινδύνων.</a:t>
            </a:r>
            <a:endParaRPr lang="el-GR" u="sng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/>
          <a:lstStyle/>
          <a:p>
            <a:r>
              <a:rPr lang="el-GR" dirty="0" smtClean="0"/>
              <a:t>Τι είναι το </a:t>
            </a:r>
            <a:r>
              <a:rPr lang="en-US" dirty="0" smtClean="0"/>
              <a:t>Backtesting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078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628800"/>
            <a:ext cx="9108504" cy="511256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Η ανάγκη για ύπαρξη λεπτομερέστατων ιστορικών δεδομένων.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l-GR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Η αδυναμία να μοντελοποιήσουμε στρατηγικές, οι οποίες μπορεί να επηρεάσουν τις τιμές του παρελθόντος.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l-GR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Η πιθανότητα μία στρατηγική που δούλεψε ικανοποιητικά στο παρελθόν, να μην δουλέψει καλά για μελλοντικά δεδομένα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problem of overfitting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/>
          <a:lstStyle/>
          <a:p>
            <a:r>
              <a:rPr lang="el-GR" dirty="0" smtClean="0"/>
              <a:t>Περιορισμοί στο </a:t>
            </a:r>
            <a:r>
              <a:rPr lang="en-US" dirty="0" smtClean="0"/>
              <a:t>Backtesting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325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844824"/>
            <a:ext cx="9108504" cy="4896544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Η </a:t>
            </a:r>
            <a:r>
              <a:rPr lang="el-GR" b="1" dirty="0" smtClean="0">
                <a:solidFill>
                  <a:schemeClr val="tx1"/>
                </a:solidFill>
              </a:rPr>
              <a:t>Τεχνική Ανάλυση </a:t>
            </a:r>
            <a:r>
              <a:rPr lang="el-GR" dirty="0" smtClean="0">
                <a:solidFill>
                  <a:schemeClr val="tx1"/>
                </a:solidFill>
              </a:rPr>
              <a:t>αποτελεί  μία από τις πιο δημοφιλείς </a:t>
            </a:r>
            <a:r>
              <a:rPr lang="el-GR" u="sng" dirty="0" smtClean="0">
                <a:solidFill>
                  <a:schemeClr val="tx1"/>
                </a:solidFill>
              </a:rPr>
              <a:t>μεθόδους λήψης επενδυτικών αποφάσεων.</a:t>
            </a:r>
          </a:p>
          <a:p>
            <a:pPr algn="l"/>
            <a:endParaRPr lang="el-GR" u="sng" dirty="0">
              <a:solidFill>
                <a:schemeClr val="tx1"/>
              </a:solidFill>
            </a:endParaRP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Επιχειρεί να προβλέψει τη μελλοντική πορεία της χρηματιστηριακής αγοράς. 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/>
          <a:lstStyle/>
          <a:p>
            <a:r>
              <a:rPr lang="el-GR" dirty="0" smtClean="0"/>
              <a:t>Τι είναι η Τεχνική Ανάλυση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036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844824"/>
            <a:ext cx="9108504" cy="4896544"/>
          </a:xfrm>
        </p:spPr>
        <p:txBody>
          <a:bodyPr>
            <a:normAutofit/>
          </a:bodyPr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Η </a:t>
            </a:r>
            <a:r>
              <a:rPr lang="el-GR" b="1" dirty="0" smtClean="0">
                <a:solidFill>
                  <a:schemeClr val="tx1"/>
                </a:solidFill>
              </a:rPr>
              <a:t>Τεχνική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b="1" dirty="0" smtClean="0">
                <a:solidFill>
                  <a:schemeClr val="tx1"/>
                </a:solidFill>
              </a:rPr>
              <a:t>Ανάλυση </a:t>
            </a:r>
            <a:r>
              <a:rPr lang="el-GR" dirty="0" smtClean="0">
                <a:solidFill>
                  <a:schemeClr val="tx1"/>
                </a:solidFill>
              </a:rPr>
              <a:t>μελετάει την εξέλιξη των τιμών, όπως αυτή διαμορφώνεται από τις δυνάμεις της </a:t>
            </a:r>
            <a:r>
              <a:rPr lang="el-GR" b="1" dirty="0" smtClean="0">
                <a:solidFill>
                  <a:schemeClr val="tx1"/>
                </a:solidFill>
              </a:rPr>
              <a:t>προσφοράς</a:t>
            </a:r>
            <a:r>
              <a:rPr lang="el-GR" dirty="0" smtClean="0">
                <a:solidFill>
                  <a:schemeClr val="tx1"/>
                </a:solidFill>
              </a:rPr>
              <a:t> και της </a:t>
            </a:r>
            <a:r>
              <a:rPr lang="el-GR" b="1" dirty="0" smtClean="0">
                <a:solidFill>
                  <a:schemeClr val="tx1"/>
                </a:solidFill>
              </a:rPr>
              <a:t>ζήτησης</a:t>
            </a:r>
            <a:r>
              <a:rPr lang="el-GR" dirty="0" smtClean="0">
                <a:solidFill>
                  <a:schemeClr val="tx1"/>
                </a:solidFill>
              </a:rPr>
              <a:t> καθώς και από άλλους </a:t>
            </a:r>
            <a:r>
              <a:rPr lang="el-GR" b="1" dirty="0" smtClean="0">
                <a:solidFill>
                  <a:schemeClr val="tx1"/>
                </a:solidFill>
              </a:rPr>
              <a:t>οικονομικούς</a:t>
            </a:r>
            <a:r>
              <a:rPr lang="el-GR" dirty="0" smtClean="0">
                <a:solidFill>
                  <a:schemeClr val="tx1"/>
                </a:solidFill>
              </a:rPr>
              <a:t> , </a:t>
            </a:r>
            <a:r>
              <a:rPr lang="el-GR" b="1" dirty="0" smtClean="0">
                <a:solidFill>
                  <a:schemeClr val="tx1"/>
                </a:solidFill>
              </a:rPr>
              <a:t>ψυχολογικούς</a:t>
            </a:r>
            <a:r>
              <a:rPr lang="el-GR" dirty="0" smtClean="0">
                <a:solidFill>
                  <a:schemeClr val="tx1"/>
                </a:solidFill>
              </a:rPr>
              <a:t> και </a:t>
            </a:r>
            <a:r>
              <a:rPr lang="el-GR" b="1" dirty="0" smtClean="0">
                <a:solidFill>
                  <a:schemeClr val="tx1"/>
                </a:solidFill>
              </a:rPr>
              <a:t>πολιτικούς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b="1" dirty="0" smtClean="0">
                <a:solidFill>
                  <a:schemeClr val="tx1"/>
                </a:solidFill>
              </a:rPr>
              <a:t>παράγοντες</a:t>
            </a:r>
            <a:r>
              <a:rPr lang="el-GR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l-GR" b="1" dirty="0">
              <a:solidFill>
                <a:schemeClr val="tx1"/>
              </a:solidFill>
            </a:endParaRPr>
          </a:p>
          <a:p>
            <a:pPr algn="l"/>
            <a:r>
              <a:rPr lang="el-GR" dirty="0" smtClean="0">
                <a:solidFill>
                  <a:schemeClr val="tx1"/>
                </a:solidFill>
              </a:rPr>
              <a:t>Στα εργαλεία της </a:t>
            </a:r>
            <a:r>
              <a:rPr lang="el-GR" b="1" dirty="0" smtClean="0">
                <a:solidFill>
                  <a:schemeClr val="tx1"/>
                </a:solidFill>
              </a:rPr>
              <a:t>Τεχνικής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b="1" dirty="0" smtClean="0">
                <a:solidFill>
                  <a:schemeClr val="tx1"/>
                </a:solidFill>
              </a:rPr>
              <a:t>Ανάλυσης </a:t>
            </a:r>
            <a:r>
              <a:rPr lang="el-GR" dirty="0" smtClean="0">
                <a:solidFill>
                  <a:schemeClr val="tx1"/>
                </a:solidFill>
              </a:rPr>
              <a:t>συμπεριλαμβάνονται πολυάριθμοι τεχνικοί δείκτες που βοηθούν τους αναλυτές να διαγνώσουν τις τάσεις για ένα χρηματοοικονομικό προϊόν.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/>
          <a:lstStyle/>
          <a:p>
            <a:r>
              <a:rPr lang="el-GR" dirty="0" smtClean="0"/>
              <a:t>Τι είναι η Τεχνική Ανάλυση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805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5496" y="1196752"/>
            <a:ext cx="9108504" cy="5544616"/>
          </a:xfrm>
        </p:spPr>
        <p:txBody>
          <a:bodyPr>
            <a:normAutofit/>
          </a:bodyPr>
          <a:lstStyle/>
          <a:p>
            <a:pPr algn="l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6711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Συναρτήσεις δεικτών Τεχνικής Ανάλυσης</a:t>
            </a:r>
            <a:endParaRPr lang="el-GR" dirty="0"/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23822"/>
              </p:ext>
            </p:extLst>
          </p:nvPr>
        </p:nvGraphicFramePr>
        <p:xfrm>
          <a:off x="1115616" y="1546378"/>
          <a:ext cx="6552728" cy="6823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305"/>
                <a:gridCol w="5128423"/>
              </a:tblGrid>
              <a:tr h="0">
                <a:tc>
                  <a:txBody>
                    <a:bodyPr/>
                    <a:lstStyle/>
                    <a:p>
                      <a:r>
                        <a:rPr lang="el-GR" dirty="0" smtClean="0"/>
                        <a:t>Συνάρτηση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</a:tr>
              <a:tr h="373991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rsindex</a:t>
                      </a:r>
                      <a:endParaRPr lang="el-G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Δείκτης σχετικής ισχύος(</a:t>
                      </a:r>
                      <a:r>
                        <a:rPr lang="en-US" b="1" dirty="0" smtClean="0"/>
                        <a:t>RSI</a:t>
                      </a:r>
                      <a:r>
                        <a:rPr lang="el-GR" b="1" dirty="0" smtClean="0"/>
                        <a:t>)</a:t>
                      </a:r>
                      <a:endParaRPr lang="el-GR" b="1" dirty="0"/>
                    </a:p>
                  </a:txBody>
                  <a:tcPr/>
                </a:tc>
              </a:tr>
              <a:tr h="3452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tsmom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Δείκτης ορμής(</a:t>
                      </a:r>
                      <a:r>
                        <a:rPr lang="en-US" dirty="0" smtClean="0"/>
                        <a:t>Momentum)</a:t>
                      </a:r>
                      <a:endParaRPr lang="el-GR" dirty="0"/>
                    </a:p>
                  </a:txBody>
                  <a:tcPr/>
                </a:tc>
              </a:tr>
              <a:tr h="86305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macd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1" dirty="0" smtClean="0"/>
                        <a:t>Δείκτης 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l-GR" b="1" baseline="0" dirty="0" smtClean="0"/>
                        <a:t>σύγκλισης/απόκλισης</a:t>
                      </a:r>
                      <a:r>
                        <a:rPr lang="el-GR" b="1" dirty="0" smtClean="0"/>
                        <a:t>(</a:t>
                      </a:r>
                      <a:r>
                        <a:rPr lang="en-US" b="1" dirty="0" smtClean="0"/>
                        <a:t>Momentum)</a:t>
                      </a:r>
                      <a:endParaRPr lang="el-GR" b="1" dirty="0" smtClean="0"/>
                    </a:p>
                    <a:p>
                      <a:endParaRPr lang="el-GR" dirty="0"/>
                    </a:p>
                  </a:txBody>
                  <a:tcPr/>
                </a:tc>
              </a:tr>
              <a:tr h="3452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posvolidx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Δείκτης θετικού όγκου</a:t>
                      </a:r>
                      <a:endParaRPr lang="el-GR" dirty="0"/>
                    </a:p>
                  </a:txBody>
                  <a:tcPr/>
                </a:tc>
              </a:tr>
              <a:tr h="3452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negvolidx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Δείκτης αρνητικού όγκου</a:t>
                      </a:r>
                      <a:endParaRPr lang="el-GR" dirty="0"/>
                    </a:p>
                  </a:txBody>
                  <a:tcPr/>
                </a:tc>
              </a:tr>
              <a:tr h="3452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bollinger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Λωρίδες </a:t>
                      </a:r>
                      <a:r>
                        <a:rPr lang="en-US" dirty="0" smtClean="0"/>
                        <a:t>Bollinger</a:t>
                      </a:r>
                      <a:endParaRPr lang="el-GR" dirty="0"/>
                    </a:p>
                  </a:txBody>
                  <a:tcPr/>
                </a:tc>
              </a:tr>
              <a:tr h="3452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onbalvol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Όγκος</a:t>
                      </a:r>
                      <a:r>
                        <a:rPr lang="el-GR" baseline="0" dirty="0" smtClean="0"/>
                        <a:t> εξισορρόπησης (</a:t>
                      </a:r>
                      <a:r>
                        <a:rPr lang="en-US" baseline="0" dirty="0" smtClean="0"/>
                        <a:t>OBV)</a:t>
                      </a:r>
                      <a:endParaRPr lang="el-GR" dirty="0"/>
                    </a:p>
                  </a:txBody>
                  <a:tcPr/>
                </a:tc>
              </a:tr>
              <a:tr h="3452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prcroc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Ρυθμός μεταβολής  τιμής (</a:t>
                      </a:r>
                      <a:r>
                        <a:rPr lang="en-US" dirty="0" smtClean="0"/>
                        <a:t>ROC)</a:t>
                      </a:r>
                      <a:endParaRPr lang="el-GR" dirty="0"/>
                    </a:p>
                  </a:txBody>
                  <a:tcPr/>
                </a:tc>
              </a:tr>
              <a:tr h="3452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willad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Συσσώρευση/κατανομή </a:t>
                      </a:r>
                      <a:r>
                        <a:rPr lang="en-US" dirty="0" smtClean="0"/>
                        <a:t>Williams</a:t>
                      </a:r>
                      <a:endParaRPr lang="el-GR" dirty="0"/>
                    </a:p>
                  </a:txBody>
                  <a:tcPr/>
                </a:tc>
              </a:tr>
              <a:tr h="8096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adosc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Ταλαντωτής συσσώρευσης/κατανομής</a:t>
                      </a:r>
                    </a:p>
                    <a:p>
                      <a:endParaRPr lang="el-GR" dirty="0"/>
                    </a:p>
                  </a:txBody>
                  <a:tcPr/>
                </a:tc>
              </a:tr>
              <a:tr h="3452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chaikosc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Ταλαντωτής </a:t>
                      </a:r>
                      <a:r>
                        <a:rPr lang="en-US" dirty="0" err="1" smtClean="0"/>
                        <a:t>Chaikin</a:t>
                      </a:r>
                      <a:endParaRPr lang="el-GR" dirty="0"/>
                    </a:p>
                  </a:txBody>
                  <a:tcPr/>
                </a:tc>
              </a:tr>
              <a:tr h="3452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stochosc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Στοχαστικός</a:t>
                      </a:r>
                      <a:endParaRPr lang="el-GR" dirty="0"/>
                    </a:p>
                  </a:txBody>
                  <a:tcPr/>
                </a:tc>
              </a:tr>
              <a:tr h="3452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fpctkd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Γρήγορος στοχαστικός</a:t>
                      </a:r>
                      <a:endParaRPr lang="el-GR" dirty="0"/>
                    </a:p>
                  </a:txBody>
                  <a:tcPr/>
                </a:tc>
              </a:tr>
              <a:tr h="3452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fpctkd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Αργός στοχαστικός</a:t>
                      </a:r>
                      <a:endParaRPr lang="el-GR" dirty="0"/>
                    </a:p>
                  </a:txBody>
                  <a:tcPr/>
                </a:tc>
              </a:tr>
              <a:tr h="3452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willpctr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Williams %R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Πνοή">
  <a:themeElements>
    <a:clrScheme name="Πνοή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Πνοή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Πνοή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1040</TotalTime>
  <Words>682</Words>
  <Application>Microsoft Office PowerPoint</Application>
  <PresentationFormat>Προβολή στην οθόνη (4:3)</PresentationFormat>
  <Paragraphs>129</Paragraphs>
  <Slides>22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3" baseType="lpstr">
      <vt:lpstr>Πνοή</vt:lpstr>
      <vt:lpstr>Παρουσίαση Εργασίας</vt:lpstr>
      <vt:lpstr>Περιεχόμενα</vt:lpstr>
      <vt:lpstr>Τι είναι το Backtesting</vt:lpstr>
      <vt:lpstr>Τι είναι το Backtesting</vt:lpstr>
      <vt:lpstr>Τι είναι το Backtesting</vt:lpstr>
      <vt:lpstr>Περιορισμοί στο Backtesting</vt:lpstr>
      <vt:lpstr>Τι είναι η Τεχνική Ανάλυση</vt:lpstr>
      <vt:lpstr>Τι είναι η Τεχνική Ανάλυση</vt:lpstr>
      <vt:lpstr>Συναρτήσεις δεικτών Τεχνικής Ανάλυσης</vt:lpstr>
      <vt:lpstr>Εφαρμογή Τεχνικής Ανάλυσης στο matlab </vt:lpstr>
      <vt:lpstr>Εφαρμογή Τεχνικής Ανάλυσης στο matlab </vt:lpstr>
      <vt:lpstr>Εφαρμογή Τεχνικής Ανάλυσης στο matlab </vt:lpstr>
      <vt:lpstr>Εφαρμογή Τεχνικής Ανάλυσης στο matlab </vt:lpstr>
      <vt:lpstr>Εφαρμογή Τεχνικής Ανάλυσης στο matlab </vt:lpstr>
      <vt:lpstr>Εφαρμογή Τεχνικής Ανάλυσης στο matlab </vt:lpstr>
      <vt:lpstr>Εφαρμογή Τεχνικής Ανάλυσης στο matlab </vt:lpstr>
      <vt:lpstr>Εφαρμογή Τεχνικής Ανάλυσης στο matlab </vt:lpstr>
      <vt:lpstr>Εφαρμογή Τεχνικής Ανάλυσης στο matlab </vt:lpstr>
      <vt:lpstr>Εφαρμογή Τεχνικής Ανάλυσης στο matlab </vt:lpstr>
      <vt:lpstr>Εφαρμογή Τεχνικής Ανάλυσης στο matlab </vt:lpstr>
      <vt:lpstr>Βιβλιογραφία</vt:lpstr>
      <vt:lpstr>Ερωτήσεις-Απορίες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Εργασίας</dc:title>
  <dc:creator>Guru</dc:creator>
  <cp:lastModifiedBy>Guru</cp:lastModifiedBy>
  <cp:revision>35</cp:revision>
  <dcterms:created xsi:type="dcterms:W3CDTF">2015-01-08T09:42:32Z</dcterms:created>
  <dcterms:modified xsi:type="dcterms:W3CDTF">2015-01-13T16:56:35Z</dcterms:modified>
</cp:coreProperties>
</file>