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7" r:id="rId2"/>
  </p:sldMasterIdLst>
  <p:notesMasterIdLst>
    <p:notesMasterId r:id="rId13"/>
  </p:notesMasterIdLst>
  <p:handoutMasterIdLst>
    <p:handoutMasterId r:id="rId14"/>
  </p:handoutMasterIdLst>
  <p:sldIdLst>
    <p:sldId id="345" r:id="rId3"/>
    <p:sldId id="307" r:id="rId4"/>
    <p:sldId id="389" r:id="rId5"/>
    <p:sldId id="390" r:id="rId6"/>
    <p:sldId id="385" r:id="rId7"/>
    <p:sldId id="391" r:id="rId8"/>
    <p:sldId id="392" r:id="rId9"/>
    <p:sldId id="393" r:id="rId10"/>
    <p:sldId id="394" r:id="rId11"/>
    <p:sldId id="380" r:id="rId12"/>
  </p:sldIdLst>
  <p:sldSz cx="10160000" cy="5715000"/>
  <p:notesSz cx="6858000" cy="9144000"/>
  <p:custDataLst>
    <p:tags r:id="rId15"/>
  </p:custDataLst>
  <p:defaultTextStyle>
    <a:defPPr>
      <a:defRPr lang="en-US"/>
    </a:defPPr>
    <a:lvl1pPr marL="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" userDrawn="1">
          <p15:clr>
            <a:srgbClr val="A4A3A4"/>
          </p15:clr>
        </p15:guide>
        <p15:guide id="2" pos="299" userDrawn="1">
          <p15:clr>
            <a:srgbClr val="A4A3A4"/>
          </p15:clr>
        </p15:guide>
        <p15:guide id="3" pos="59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D6E"/>
    <a:srgbClr val="44BE9B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5163" autoAdjust="0"/>
  </p:normalViewPr>
  <p:slideViewPr>
    <p:cSldViewPr snapToGrid="0" snapToObjects="1" showGuides="1">
      <p:cViewPr varScale="1">
        <p:scale>
          <a:sx n="176" d="100"/>
          <a:sy n="176" d="100"/>
        </p:scale>
        <p:origin x="180" y="312"/>
      </p:cViewPr>
      <p:guideLst>
        <p:guide orient="horz" pos="167"/>
        <p:guide pos="299"/>
        <p:guide pos="59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5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50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9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0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86667" y="368301"/>
            <a:ext cx="3640667" cy="256963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5588" y="3167877"/>
            <a:ext cx="375997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88" y="3654375"/>
            <a:ext cx="375997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12640" y="4014855"/>
            <a:ext cx="3740032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02709" y="1788042"/>
            <a:ext cx="1967324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41370" y="1273234"/>
            <a:ext cx="163999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02709" y="1582358"/>
            <a:ext cx="196732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7679385" y="1788042"/>
            <a:ext cx="1967324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018045" y="1273234"/>
            <a:ext cx="163999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7679385" y="1582358"/>
            <a:ext cx="196732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502709" y="3135147"/>
            <a:ext cx="1967324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841370" y="2620340"/>
            <a:ext cx="163999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502709" y="2929464"/>
            <a:ext cx="196732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7679385" y="3135147"/>
            <a:ext cx="1967324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018045" y="2620340"/>
            <a:ext cx="163999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7679385" y="2929464"/>
            <a:ext cx="196732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02709" y="4453542"/>
            <a:ext cx="1967324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841370" y="3955774"/>
            <a:ext cx="163999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502709" y="4247858"/>
            <a:ext cx="196732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235059" y="1307096"/>
            <a:ext cx="3294416" cy="4060840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100000"/>
                  </a:lnSpc>
                  <a:defRPr/>
                </a:pPr>
                <a:endParaRPr lang="es-ES" sz="5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56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56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56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56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5600" b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264856" y="3111828"/>
            <a:ext cx="464063" cy="4679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3914246" y="2633040"/>
            <a:ext cx="464063" cy="4679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4583735" y="2139810"/>
            <a:ext cx="464063" cy="4679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5301017" y="2614713"/>
            <a:ext cx="464063" cy="4679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6037585" y="3111298"/>
            <a:ext cx="464063" cy="4679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502712" y="1273234"/>
            <a:ext cx="33866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7679387" y="1273234"/>
            <a:ext cx="33866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502712" y="2620340"/>
            <a:ext cx="33866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7679387" y="2620340"/>
            <a:ext cx="33866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502712" y="3955774"/>
            <a:ext cx="33866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93304" y="4712677"/>
            <a:ext cx="914458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487" y="4334028"/>
            <a:ext cx="916340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14486" y="35623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474487" y="3574788"/>
            <a:ext cx="20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14486" y="38671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474487" y="3879588"/>
            <a:ext cx="20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025038" y="35623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2785038" y="3574788"/>
            <a:ext cx="20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025038" y="38671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2785038" y="3879588"/>
            <a:ext cx="20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5265033" y="35623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5025033" y="3574788"/>
            <a:ext cx="20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5265033" y="38671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5025033" y="3879588"/>
            <a:ext cx="20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7505029" y="35623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7265029" y="3574788"/>
            <a:ext cx="20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7505029" y="3867112"/>
            <a:ext cx="19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7265029" y="3879588"/>
            <a:ext cx="20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2710" y="1223134"/>
            <a:ext cx="327631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02712" y="1624963"/>
            <a:ext cx="327631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19763" y="1900776"/>
            <a:ext cx="3258490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19762" y="4523257"/>
            <a:ext cx="3258490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19762" y="3974584"/>
            <a:ext cx="3258490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19762" y="4317574"/>
            <a:ext cx="325849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502709" y="1141351"/>
            <a:ext cx="9144000" cy="292265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93304" y="4636477"/>
            <a:ext cx="914458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487" y="4257828"/>
            <a:ext cx="916340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502709" y="1227673"/>
            <a:ext cx="4337402" cy="2872639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02709" y="4100309"/>
            <a:ext cx="4337402" cy="109220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90222" y="4283515"/>
            <a:ext cx="3852333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790222" y="4529165"/>
            <a:ext cx="3852333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309307" y="1227673"/>
            <a:ext cx="4337402" cy="2872639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5309307" y="4100309"/>
            <a:ext cx="4337402" cy="109220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5596820" y="4283515"/>
            <a:ext cx="3852333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5596820" y="4529165"/>
            <a:ext cx="3852333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365375" y="1511618"/>
            <a:ext cx="2488847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365375" y="1757269"/>
            <a:ext cx="2488847" cy="12654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02710" y="1501243"/>
            <a:ext cx="1690398" cy="152135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157862" y="1511618"/>
            <a:ext cx="2488847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7157862" y="1757269"/>
            <a:ext cx="2488847" cy="12654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5295197" y="1501243"/>
            <a:ext cx="1690398" cy="152135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365375" y="3327719"/>
            <a:ext cx="2488847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365375" y="3573369"/>
            <a:ext cx="2488847" cy="12654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502710" y="3317343"/>
            <a:ext cx="1690398" cy="152135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157862" y="3327719"/>
            <a:ext cx="2488847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7157862" y="3573369"/>
            <a:ext cx="2488847" cy="12654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5295197" y="3317343"/>
            <a:ext cx="1690398" cy="152135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527405" y="1130301"/>
            <a:ext cx="1617484" cy="2708271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518705" y="3838571"/>
            <a:ext cx="1615478" cy="20320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333627" y="1130301"/>
            <a:ext cx="1617484" cy="2708271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324928" y="3838571"/>
            <a:ext cx="1615478" cy="20320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221110" y="1130301"/>
            <a:ext cx="1617484" cy="2708271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4212411" y="3838571"/>
            <a:ext cx="1615478" cy="20320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6126110" y="1130301"/>
            <a:ext cx="1617484" cy="2708271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6117411" y="3838571"/>
            <a:ext cx="1615478" cy="20320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8020405" y="1130301"/>
            <a:ext cx="1617484" cy="2708271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8011705" y="3838571"/>
            <a:ext cx="1615478" cy="20320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93304" y="4636477"/>
            <a:ext cx="914458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487" y="4257828"/>
            <a:ext cx="916340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3834677" y="-1026560"/>
            <a:ext cx="8862406" cy="5862603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9067564">
            <a:off x="4828045" y="246892"/>
            <a:ext cx="5245250" cy="5448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4"/>
            <a:ext cx="10160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3302" y="4616289"/>
            <a:ext cx="890999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3305" y="270485"/>
            <a:ext cx="890999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3305" y="689252"/>
            <a:ext cx="890999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2753527" y="469766"/>
            <a:ext cx="7702294" cy="6258030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14933" y="5657091"/>
            <a:ext cx="5245250" cy="5448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52144" y="2119353"/>
            <a:ext cx="375997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52144" y="2605850"/>
            <a:ext cx="375997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69195" y="2966330"/>
            <a:ext cx="3740032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28022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342416" y="-1424085"/>
            <a:ext cx="7702294" cy="6258030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9084314">
            <a:off x="834598" y="4445353"/>
            <a:ext cx="5245250" cy="5448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8477" y="2706246"/>
            <a:ext cx="375997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48477" y="3192744"/>
            <a:ext cx="375997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65528" y="3553224"/>
            <a:ext cx="3740032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667309" y="2596392"/>
            <a:ext cx="5245250" cy="5448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1880822" y="3095266"/>
            <a:ext cx="3772873" cy="5448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43949" y="2706818"/>
            <a:ext cx="5352160" cy="3086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522651" y="1834953"/>
            <a:ext cx="3772873" cy="5448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652144" y="2119353"/>
            <a:ext cx="375997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52144" y="2605850"/>
            <a:ext cx="375997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69195" y="2966330"/>
            <a:ext cx="3740032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6959"/>
            <a:ext cx="2370667" cy="304271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2023/11/2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6959"/>
            <a:ext cx="3217333" cy="304271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6959"/>
            <a:ext cx="2370667" cy="304271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66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5"/>
            <a:ext cx="2286000" cy="487627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5"/>
            <a:ext cx="6688667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6959"/>
            <a:ext cx="2370667" cy="304271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2023/11/2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6959"/>
            <a:ext cx="3217333" cy="304271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6959"/>
            <a:ext cx="2370667" cy="304271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74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2"/>
            <a:ext cx="10160000" cy="2334769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7771" y="1850903"/>
            <a:ext cx="1004236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488" y="2709423"/>
            <a:ext cx="19949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60378" y="3094639"/>
            <a:ext cx="200906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8438" y="1850903"/>
            <a:ext cx="1004236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845155" y="2709423"/>
            <a:ext cx="19949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831045" y="3094639"/>
            <a:ext cx="200906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77326" y="1850903"/>
            <a:ext cx="1004236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244044" y="2709423"/>
            <a:ext cx="19949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5229934" y="3094639"/>
            <a:ext cx="200906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8185036" y="1850903"/>
            <a:ext cx="1004236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7651754" y="2709423"/>
            <a:ext cx="19949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7637644" y="3094639"/>
            <a:ext cx="200906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3304" y="4463889"/>
            <a:ext cx="9144588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2582627" y="2039514"/>
            <a:ext cx="120000" cy="1439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981516" y="2039514"/>
            <a:ext cx="120000" cy="1439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7393926" y="2039514"/>
            <a:ext cx="120000" cy="1439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0327" y="1235232"/>
            <a:ext cx="2491784" cy="2202239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502709" y="3706596"/>
            <a:ext cx="724958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70327" y="3744698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40555" y="4143282"/>
            <a:ext cx="1721556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3" y="4464494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779429" y="3706596"/>
            <a:ext cx="724958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847047" y="3744698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628444" y="4143282"/>
            <a:ext cx="1721556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790602" y="4464494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087308" y="3706596"/>
            <a:ext cx="724958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154926" y="3744698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925153" y="4143282"/>
            <a:ext cx="1721556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087311" y="4464494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40555" y="3710381"/>
            <a:ext cx="172155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628444" y="3710381"/>
            <a:ext cx="172155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925153" y="3710381"/>
            <a:ext cx="172155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3823528" y="1235232"/>
            <a:ext cx="2491784" cy="2202239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7087308" y="1235232"/>
            <a:ext cx="2491784" cy="2202239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395111" y="1429481"/>
            <a:ext cx="162277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02709" y="14675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04601" y="14294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04599" y="1687594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8921753" y="1429481"/>
            <a:ext cx="1614546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8989369" y="14675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320622" y="14294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210532" y="1687594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395111" y="2661381"/>
            <a:ext cx="1622778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02709" y="26994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504601" y="26613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504599" y="2919491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8921753" y="2661381"/>
            <a:ext cx="1614546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8989369" y="26994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20622" y="26613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210532" y="2919491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395111" y="3893281"/>
            <a:ext cx="1622778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2709" y="39313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504601" y="38932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504599" y="4151394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8921753" y="3893281"/>
            <a:ext cx="1614546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8989369" y="3931383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20622" y="3893281"/>
            <a:ext cx="231481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210532" y="4151394"/>
            <a:ext cx="343429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536813" y="1365562"/>
            <a:ext cx="252529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17817" y="1403664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598673" y="1523259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2709" y="215744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3" y="2483291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90598" y="1365562"/>
            <a:ext cx="255940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05706" y="1403664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848933" y="1523259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790598" y="215744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790602" y="2483291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10" name="Rounded Rectangle 109"/>
          <p:cNvSpPr/>
          <p:nvPr userDrawn="1"/>
        </p:nvSpPr>
        <p:spPr>
          <a:xfrm>
            <a:off x="7087307" y="1365562"/>
            <a:ext cx="255940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502415" y="1403664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8126828" y="1523259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087307" y="215744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087311" y="2483291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30" name="Rounded Rectangle 129"/>
          <p:cNvSpPr/>
          <p:nvPr userDrawn="1"/>
        </p:nvSpPr>
        <p:spPr>
          <a:xfrm>
            <a:off x="536816" y="3389093"/>
            <a:ext cx="2525297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917817" y="3427195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598673" y="3545726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02709" y="418097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02713" y="4523755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45" name="Rounded Rectangle 144"/>
          <p:cNvSpPr/>
          <p:nvPr userDrawn="1"/>
        </p:nvSpPr>
        <p:spPr>
          <a:xfrm>
            <a:off x="3790600" y="3389093"/>
            <a:ext cx="2559400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205706" y="3427195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848933" y="3545726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790598" y="418097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790602" y="4523755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55" name="Rounded Rectangle 154"/>
          <p:cNvSpPr/>
          <p:nvPr userDrawn="1"/>
        </p:nvSpPr>
        <p:spPr>
          <a:xfrm>
            <a:off x="7087309" y="3389093"/>
            <a:ext cx="2559400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502415" y="3427195"/>
            <a:ext cx="586784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26828" y="3545726"/>
            <a:ext cx="13176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087307" y="4180978"/>
            <a:ext cx="255940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7087311" y="4523755"/>
            <a:ext cx="255940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2709" y="270485"/>
            <a:ext cx="9144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2709" y="689252"/>
            <a:ext cx="91440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4424" y="321284"/>
            <a:ext cx="319999" cy="285143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1" r:id="rId21"/>
    <p:sldLayoutId id="2147483744" r:id="rId22"/>
    <p:sldLayoutId id="2147483669" r:id="rId23"/>
    <p:sldLayoutId id="2147483670" r:id="rId24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hf sldNum="0" hdr="0" ftr="0" dt="0"/>
  <p:txStyles>
    <p:titleStyle>
      <a:lvl1pPr algn="ctr" defTabSz="40513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530" indent="-303530" algn="l" defTabSz="405130" rtl="0" eaLnBrk="1" latinLnBrk="0" hangingPunct="1">
        <a:spcBef>
          <a:spcPct val="20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53365" algn="l" defTabSz="40513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320" indent="-202565" algn="l" defTabSz="40513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50" indent="-202565" algn="l" defTabSz="405130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58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1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84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97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1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14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40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5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30"/>
          <p:cNvSpPr txBox="1"/>
          <p:nvPr>
            <p:custDataLst>
              <p:tags r:id="rId1"/>
            </p:custDataLst>
          </p:nvPr>
        </p:nvSpPr>
        <p:spPr>
          <a:xfrm>
            <a:off x="1517970" y="2072670"/>
            <a:ext cx="71240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rgbClr val="FFC000"/>
                </a:solidFill>
                <a:cs typeface="+mn-ea"/>
                <a:sym typeface="+mn-lt"/>
              </a:rPr>
              <a:t>Apache Arrow</a:t>
            </a:r>
            <a:endParaRPr lang="zh-CN" altLang="en-US" sz="45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984F93E0-6FC4-4C82-B51F-C98A2EF8A018}"/>
              </a:ext>
            </a:extLst>
          </p:cNvPr>
          <p:cNvSpPr/>
          <p:nvPr/>
        </p:nvSpPr>
        <p:spPr>
          <a:xfrm flipH="1">
            <a:off x="2036618" y="2976995"/>
            <a:ext cx="6373668" cy="110080"/>
          </a:xfrm>
          <a:prstGeom prst="roundRect">
            <a:avLst>
              <a:gd name="adj" fmla="val 50000"/>
            </a:avLst>
          </a:prstGeom>
          <a:solidFill>
            <a:srgbClr val="367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90244" y="2881353"/>
            <a:ext cx="3759970" cy="359817"/>
          </a:xfrm>
        </p:spPr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F1DACE5-574D-4EC6-B1A1-0057D2FD2EAE}"/>
              </a:ext>
            </a:extLst>
          </p:cNvPr>
          <p:cNvSpPr txBox="1">
            <a:spLocks/>
          </p:cNvSpPr>
          <p:nvPr/>
        </p:nvSpPr>
        <p:spPr>
          <a:xfrm>
            <a:off x="493305" y="270485"/>
            <a:ext cx="229913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13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500" b="1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数据工程</a:t>
            </a:r>
            <a:endParaRPr lang="en-US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ACE8FC3-2B0F-4E80-8C7A-1AEC59B971A7}"/>
              </a:ext>
            </a:extLst>
          </p:cNvPr>
          <p:cNvGrpSpPr/>
          <p:nvPr/>
        </p:nvGrpSpPr>
        <p:grpSpPr>
          <a:xfrm>
            <a:off x="1210542" y="977615"/>
            <a:ext cx="6551468" cy="446809"/>
            <a:chOff x="1184564" y="1101435"/>
            <a:chExt cx="6551468" cy="446809"/>
          </a:xfrm>
        </p:grpSpPr>
        <p:sp>
          <p:nvSpPr>
            <p:cNvPr id="54" name="Rounded Rectangle 31">
              <a:extLst>
                <a:ext uri="{FF2B5EF4-FFF2-40B4-BE49-F238E27FC236}">
                  <a16:creationId xmlns:a16="http://schemas.microsoft.com/office/drawing/2014/main" id="{AF2FCB37-B608-483C-8620-F81455A3CB80}"/>
                </a:ext>
              </a:extLst>
            </p:cNvPr>
            <p:cNvSpPr/>
            <p:nvPr/>
          </p:nvSpPr>
          <p:spPr>
            <a:xfrm>
              <a:off x="1184564" y="1101435"/>
              <a:ext cx="6551468" cy="44680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A9D3918-BFF6-4BB2-B164-8B27A3FD6923}"/>
                </a:ext>
              </a:extLst>
            </p:cNvPr>
            <p:cNvSpPr txBox="1"/>
            <p:nvPr/>
          </p:nvSpPr>
          <p:spPr>
            <a:xfrm>
              <a:off x="1381991" y="1188317"/>
              <a:ext cx="62916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chemeClr val="bg1"/>
                  </a:solidFill>
                  <a:effectLst/>
                  <a:latin typeface="source-serif-pro"/>
                </a:rPr>
                <a:t>数据工程就是</a:t>
              </a:r>
              <a:r>
                <a:rPr lang="zh-CN" altLang="en-US" sz="1200" b="1" i="0" dirty="0">
                  <a:solidFill>
                    <a:srgbClr val="FFC000"/>
                  </a:solidFill>
                  <a:effectLst/>
                  <a:latin typeface="source-serif-pro"/>
                </a:rPr>
                <a:t>设计、构建和维护</a:t>
              </a:r>
              <a:r>
                <a:rPr lang="zh-CN" altLang="en-US" sz="1200" b="0" i="0" dirty="0">
                  <a:solidFill>
                    <a:schemeClr val="bg1"/>
                  </a:solidFill>
                  <a:effectLst/>
                  <a:latin typeface="source-serif-pro"/>
                </a:rPr>
                <a:t>数据管道，将原始数据转换为用于</a:t>
              </a:r>
              <a:r>
                <a:rPr lang="zh-CN" altLang="en-US" sz="1200" b="1" i="0" dirty="0">
                  <a:solidFill>
                    <a:schemeClr val="accent6"/>
                  </a:solidFill>
                  <a:effectLst/>
                  <a:latin typeface="source-serif-pro"/>
                </a:rPr>
                <a:t>分析和决策</a:t>
              </a:r>
              <a:r>
                <a:rPr lang="zh-CN" altLang="en-US" sz="1200" b="0" i="0" dirty="0">
                  <a:solidFill>
                    <a:schemeClr val="bg1"/>
                  </a:solidFill>
                  <a:effectLst/>
                  <a:latin typeface="source-serif-pro"/>
                </a:rPr>
                <a:t>的有用信息。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ounded Rectangle 2">
            <a:extLst>
              <a:ext uri="{FF2B5EF4-FFF2-40B4-BE49-F238E27FC236}">
                <a16:creationId xmlns:a16="http://schemas.microsoft.com/office/drawing/2014/main" id="{2465DBAD-E777-41B5-A225-EA03E23D13F3}"/>
              </a:ext>
            </a:extLst>
          </p:cNvPr>
          <p:cNvSpPr/>
          <p:nvPr/>
        </p:nvSpPr>
        <p:spPr>
          <a:xfrm>
            <a:off x="-336166" y="2029682"/>
            <a:ext cx="1499948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57" name="Rounded Rectangle 31">
            <a:extLst>
              <a:ext uri="{FF2B5EF4-FFF2-40B4-BE49-F238E27FC236}">
                <a16:creationId xmlns:a16="http://schemas.microsoft.com/office/drawing/2014/main" id="{B94B7C50-9BC1-4EDF-9F57-859A8D8BB2F8}"/>
              </a:ext>
            </a:extLst>
          </p:cNvPr>
          <p:cNvSpPr/>
          <p:nvPr/>
        </p:nvSpPr>
        <p:spPr>
          <a:xfrm>
            <a:off x="-348675" y="3261582"/>
            <a:ext cx="1499948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59" name="Rounded Rectangle 39">
            <a:extLst>
              <a:ext uri="{FF2B5EF4-FFF2-40B4-BE49-F238E27FC236}">
                <a16:creationId xmlns:a16="http://schemas.microsoft.com/office/drawing/2014/main" id="{A784667C-91C5-45BE-850D-8E766DE3D171}"/>
              </a:ext>
            </a:extLst>
          </p:cNvPr>
          <p:cNvSpPr/>
          <p:nvPr/>
        </p:nvSpPr>
        <p:spPr>
          <a:xfrm>
            <a:off x="-336166" y="4493482"/>
            <a:ext cx="1499948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6885DB5C-24E6-4E25-B5C1-5FE4C1D8C515}"/>
              </a:ext>
            </a:extLst>
          </p:cNvPr>
          <p:cNvSpPr txBox="1">
            <a:spLocks/>
          </p:cNvSpPr>
          <p:nvPr/>
        </p:nvSpPr>
        <p:spPr>
          <a:xfrm>
            <a:off x="107907" y="2077330"/>
            <a:ext cx="936379" cy="562099"/>
          </a:xfrm>
          <a:prstGeom prst="rect">
            <a:avLst/>
          </a:prstGeom>
        </p:spPr>
        <p:txBody>
          <a:bodyPr/>
          <a:lstStyle>
            <a:lvl1pPr marL="303530" indent="-303530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C000"/>
                </a:solidFill>
                <a:cs typeface="+mn-ea"/>
                <a:sym typeface="+mn-lt"/>
              </a:rPr>
              <a:t>能力</a:t>
            </a:r>
            <a:endParaRPr lang="en-US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B07F7693-3520-459E-A7B7-9D1BF88DB5CA}"/>
              </a:ext>
            </a:extLst>
          </p:cNvPr>
          <p:cNvSpPr txBox="1">
            <a:spLocks/>
          </p:cNvSpPr>
          <p:nvPr/>
        </p:nvSpPr>
        <p:spPr>
          <a:xfrm>
            <a:off x="107906" y="3306763"/>
            <a:ext cx="936379" cy="562099"/>
          </a:xfrm>
          <a:prstGeom prst="rect">
            <a:avLst/>
          </a:prstGeom>
        </p:spPr>
        <p:txBody>
          <a:bodyPr/>
          <a:lstStyle>
            <a:lvl1pPr marL="303530" indent="-303530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要求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0FC931E0-9ADB-4BDC-B877-E4617BFBE478}"/>
              </a:ext>
            </a:extLst>
          </p:cNvPr>
          <p:cNvSpPr txBox="1">
            <a:spLocks/>
          </p:cNvSpPr>
          <p:nvPr/>
        </p:nvSpPr>
        <p:spPr>
          <a:xfrm>
            <a:off x="107905" y="4538663"/>
            <a:ext cx="936379" cy="562099"/>
          </a:xfrm>
          <a:prstGeom prst="rect">
            <a:avLst/>
          </a:prstGeom>
        </p:spPr>
        <p:txBody>
          <a:bodyPr/>
          <a:lstStyle>
            <a:lvl1pPr marL="303530" indent="-303530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挑战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546E42-8359-42A2-9AEF-11695A795BE4}"/>
              </a:ext>
            </a:extLst>
          </p:cNvPr>
          <p:cNvSpPr txBox="1"/>
          <p:nvPr/>
        </p:nvSpPr>
        <p:spPr>
          <a:xfrm>
            <a:off x="1407969" y="2155858"/>
            <a:ext cx="525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source-serif-pro"/>
              </a:rPr>
              <a:t>使用各种数据源、格式、系统和工具</a:t>
            </a:r>
            <a:endParaRPr lang="zh-CN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A31EC61-71A9-4DA0-BF53-BFAC9293314A}"/>
              </a:ext>
            </a:extLst>
          </p:cNvPr>
          <p:cNvSpPr txBox="1"/>
          <p:nvPr/>
        </p:nvSpPr>
        <p:spPr>
          <a:xfrm>
            <a:off x="1407969" y="3387757"/>
            <a:ext cx="525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source-serif-pro"/>
              </a:rPr>
              <a:t>确保数据质量、可靠性和性能</a:t>
            </a:r>
            <a:endParaRPr lang="zh-CN" altLang="en-US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557709D-16B6-432F-9592-2870E9EA33F7}"/>
              </a:ext>
            </a:extLst>
          </p:cNvPr>
          <p:cNvSpPr txBox="1"/>
          <p:nvPr/>
        </p:nvSpPr>
        <p:spPr>
          <a:xfrm>
            <a:off x="1426033" y="4615357"/>
            <a:ext cx="6551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bg2">
                    <a:lumMod val="90000"/>
                  </a:schemeClr>
                </a:solidFill>
                <a:effectLst/>
                <a:latin typeface="source-serif-pro"/>
              </a:rPr>
              <a:t>如何处理不同数据格式和系统的</a:t>
            </a:r>
            <a:r>
              <a:rPr lang="zh-CN" altLang="en-US" sz="2000" b="1" i="0" dirty="0">
                <a:solidFill>
                  <a:schemeClr val="bg2">
                    <a:lumMod val="90000"/>
                  </a:schemeClr>
                </a:solidFill>
                <a:effectLst/>
                <a:latin typeface="source-serif-pro"/>
              </a:rPr>
              <a:t>异构性和复杂性</a:t>
            </a:r>
            <a:endParaRPr lang="zh-CN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F1DACE5-574D-4EC6-B1A1-0057D2FD2EAE}"/>
              </a:ext>
            </a:extLst>
          </p:cNvPr>
          <p:cNvSpPr txBox="1">
            <a:spLocks/>
          </p:cNvSpPr>
          <p:nvPr/>
        </p:nvSpPr>
        <p:spPr>
          <a:xfrm>
            <a:off x="493305" y="270485"/>
            <a:ext cx="229913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13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500" b="1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</a:t>
            </a:r>
            <a:endParaRPr lang="en-US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图：阿帕奇之箭">
            <a:extLst>
              <a:ext uri="{FF2B5EF4-FFF2-40B4-BE49-F238E27FC236}">
                <a16:creationId xmlns:a16="http://schemas.microsoft.com/office/drawing/2014/main" id="{D324C4E4-0E23-4981-A899-596C8F6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" y="767347"/>
            <a:ext cx="9083965" cy="30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CBFA8E-4A35-49ED-B176-889558EF4D56}"/>
              </a:ext>
            </a:extLst>
          </p:cNvPr>
          <p:cNvSpPr txBox="1"/>
          <p:nvPr/>
        </p:nvSpPr>
        <p:spPr>
          <a:xfrm>
            <a:off x="322117" y="4142496"/>
            <a:ext cx="4333009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使用多个项目系统进行协同工作来解决现实问题。</a:t>
            </a:r>
            <a:endParaRPr lang="en-US" altLang="zh-CN" sz="1400" dirty="0">
              <a:solidFill>
                <a:srgbClr val="FFC000"/>
              </a:solidFill>
              <a:latin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系统间进行数据格式转换（例如序列化和反序列化）将产生相当大的开销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C34326-36FD-4346-BB39-8E4795620F85}"/>
              </a:ext>
            </a:extLst>
          </p:cNvPr>
          <p:cNvSpPr txBox="1"/>
          <p:nvPr/>
        </p:nvSpPr>
        <p:spPr>
          <a:xfrm>
            <a:off x="5078846" y="4164997"/>
            <a:ext cx="4891231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高效列式数据交换的开放标准</a:t>
            </a:r>
            <a:endParaRPr lang="en-US" altLang="zh-CN" sz="1400" b="0" i="0" dirty="0">
              <a:solidFill>
                <a:srgbClr val="FFC000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C000"/>
                </a:solidFill>
                <a:latin typeface="Lato" panose="020F0502020204030203" pitchFamily="34" charset="0"/>
              </a:rPr>
              <a:t>定义磁盘所有数据加载到内存转换成</a:t>
            </a:r>
            <a:r>
              <a:rPr lang="en-US" altLang="zh-CN" sz="1400" dirty="0">
                <a:solidFill>
                  <a:srgbClr val="FFC000"/>
                </a:solidFill>
                <a:latin typeface="Lato" panose="020F0502020204030203" pitchFamily="34" charset="0"/>
              </a:rPr>
              <a:t>Arrow</a:t>
            </a:r>
            <a:r>
              <a:rPr lang="zh-CN" altLang="en-US" sz="1400" dirty="0">
                <a:solidFill>
                  <a:srgbClr val="FFC000"/>
                </a:solidFill>
                <a:latin typeface="Lato" panose="020F0502020204030203" pitchFamily="34" charset="0"/>
              </a:rPr>
              <a:t>的内存格式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F1DACE5-574D-4EC6-B1A1-0057D2FD2EAE}"/>
              </a:ext>
            </a:extLst>
          </p:cNvPr>
          <p:cNvSpPr txBox="1">
            <a:spLocks/>
          </p:cNvSpPr>
          <p:nvPr/>
        </p:nvSpPr>
        <p:spPr>
          <a:xfrm>
            <a:off x="493305" y="270485"/>
            <a:ext cx="229913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13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2500" b="1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513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</a:t>
            </a:r>
            <a:endParaRPr lang="en-US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99E559-B5B9-4F07-ACC4-A42E4948C9B8}"/>
              </a:ext>
            </a:extLst>
          </p:cNvPr>
          <p:cNvSpPr txBox="1"/>
          <p:nvPr/>
        </p:nvSpPr>
        <p:spPr>
          <a:xfrm>
            <a:off x="597477" y="872342"/>
            <a:ext cx="8806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bg1"/>
                </a:solidFill>
                <a:effectLst/>
                <a:latin typeface="-apple-system"/>
              </a:rPr>
              <a:t>Apache Arrow </a:t>
            </a:r>
            <a:r>
              <a:rPr lang="zh-CN" altLang="en-US" i="0" dirty="0">
                <a:solidFill>
                  <a:schemeClr val="bg1"/>
                </a:solidFill>
                <a:effectLst/>
                <a:latin typeface="-apple-system"/>
              </a:rPr>
              <a:t>是一个内存分析开发平台。它包含一组使大数据系统能够快速处理和移动数据的技术。它为扁平和层次数据指定了一种标准化的</a:t>
            </a:r>
            <a:r>
              <a:rPr lang="zh-CN" altLang="en-US" b="1" i="0" dirty="0">
                <a:solidFill>
                  <a:srgbClr val="FFC000"/>
                </a:solidFill>
                <a:effectLst/>
                <a:latin typeface="-apple-system"/>
              </a:rPr>
              <a:t>独立于语言的列式内存格式</a:t>
            </a:r>
            <a:r>
              <a:rPr lang="zh-CN" altLang="en-US" i="0" dirty="0">
                <a:solidFill>
                  <a:schemeClr val="bg1"/>
                </a:solidFill>
                <a:effectLst/>
                <a:latin typeface="-apple-system"/>
              </a:rPr>
              <a:t>，其组织方式是为了在现代硬件上进行高效的分析操作。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20D775-011D-4654-A0F7-51E6FC195D9B}"/>
              </a:ext>
            </a:extLst>
          </p:cNvPr>
          <p:cNvSpPr txBox="1"/>
          <p:nvPr/>
        </p:nvSpPr>
        <p:spPr>
          <a:xfrm>
            <a:off x="1716478" y="2857500"/>
            <a:ext cx="7751620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零拷贝共享内存和基于 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RPC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的数据移动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读取和写入文件格式（例如 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CSV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Apache ORC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Apache Parquet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内存分析和查询处理</a:t>
            </a:r>
          </a:p>
        </p:txBody>
      </p:sp>
    </p:spTree>
    <p:extLst>
      <p:ext uri="{BB962C8B-B14F-4D97-AF65-F5344CB8AC3E}">
        <p14:creationId xmlns:p14="http://schemas.microsoft.com/office/powerpoint/2010/main" val="36487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3304" y="270485"/>
            <a:ext cx="5964646" cy="359817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 —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零拷贝</a:t>
            </a:r>
            <a:endParaRPr lang="en-US" altLang="zh-CN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28611C-98B1-4F31-BFED-59E9FEF3FCF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8" y="1169832"/>
            <a:ext cx="4176368" cy="1872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3824E6-7003-47B9-872E-FD9990C89F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6" y="3299114"/>
            <a:ext cx="4140000" cy="180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40FD42D-BCAB-4A2C-9CF5-F70444E42A1C}"/>
              </a:ext>
            </a:extLst>
          </p:cNvPr>
          <p:cNvSpPr txBox="1"/>
          <p:nvPr/>
        </p:nvSpPr>
        <p:spPr>
          <a:xfrm>
            <a:off x="4869997" y="1444112"/>
            <a:ext cx="4938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如果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.NET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的库想要把数据传给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以便进行数据分析，只能先以文件形式输出（例如：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csv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json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Parquet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等），然后使用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读入。读写（序列化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反序列化）的过程都耗时耗力，并且数据集越大，这两步花费的时间越久。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51245B-B9C3-4076-A641-70E7CC1FA317}"/>
              </a:ext>
            </a:extLst>
          </p:cNvPr>
          <p:cNvSpPr txBox="1"/>
          <p:nvPr/>
        </p:nvSpPr>
        <p:spPr>
          <a:xfrm>
            <a:off x="4869997" y="3711990"/>
            <a:ext cx="5080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C000"/>
                </a:solidFill>
                <a:effectLst/>
                <a:latin typeface="-apple-system"/>
              </a:rPr>
              <a:t>.NET</a:t>
            </a:r>
            <a:r>
              <a:rPr lang="zh-CN" altLang="en-US" b="0" dirty="0">
                <a:solidFill>
                  <a:srgbClr val="FFC000"/>
                </a:solidFill>
                <a:effectLst/>
                <a:latin typeface="-apple-system"/>
              </a:rPr>
              <a:t>指着一堆在内存里的数据给</a:t>
            </a:r>
            <a:r>
              <a:rPr lang="en-US" altLang="zh-CN" b="0" dirty="0">
                <a:solidFill>
                  <a:srgbClr val="FFC000"/>
                </a:solidFill>
                <a:effectLst/>
                <a:latin typeface="-apple-system"/>
              </a:rPr>
              <a:t>Python</a:t>
            </a:r>
            <a:r>
              <a:rPr lang="zh-CN" altLang="en-US" b="0" dirty="0">
                <a:solidFill>
                  <a:srgbClr val="FFC000"/>
                </a:solidFill>
                <a:effectLst/>
                <a:latin typeface="-apple-system"/>
              </a:rPr>
              <a:t>说：伙计，这是你的了。然后</a:t>
            </a:r>
            <a:r>
              <a:rPr lang="en-US" altLang="zh-CN" b="0" dirty="0">
                <a:solidFill>
                  <a:srgbClr val="FFC000"/>
                </a:solidFill>
                <a:effectLst/>
                <a:latin typeface="+mn-ea"/>
              </a:rPr>
              <a:t>Python</a:t>
            </a:r>
            <a:r>
              <a:rPr lang="zh-CN" altLang="en-US" b="0" dirty="0">
                <a:solidFill>
                  <a:srgbClr val="FFC000"/>
                </a:solidFill>
                <a:effectLst/>
                <a:latin typeface="-apple-system"/>
              </a:rPr>
              <a:t>可以直接使用不用管它是哪里来的。是不是听起来很棒？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3304" y="270485"/>
            <a:ext cx="5964646" cy="359817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 —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零拷贝</a:t>
            </a:r>
            <a:endParaRPr lang="en-US" altLang="zh-CN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BD56EF-AEE0-4AE6-8364-DA447FFD0929}"/>
              </a:ext>
            </a:extLst>
          </p:cNvPr>
          <p:cNvSpPr txBox="1"/>
          <p:nvPr/>
        </p:nvSpPr>
        <p:spPr>
          <a:xfrm>
            <a:off x="1067991" y="991612"/>
            <a:ext cx="5079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read(file, </a:t>
            </a:r>
            <a:r>
              <a:rPr lang="en-US" altLang="zh-CN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tmp_buf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write(socket, </a:t>
            </a:r>
            <a:r>
              <a:rPr lang="en-US" altLang="zh-CN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tmp_buf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D8E3485-D3ED-4D1E-B00F-C0D75B097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E2AF55-91A6-49AA-B005-570613A5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4" y="1937697"/>
            <a:ext cx="4886887" cy="30120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996D3D7-A42A-458D-A89D-A8C20B0AE9B2}"/>
              </a:ext>
            </a:extLst>
          </p:cNvPr>
          <p:cNvSpPr txBox="1"/>
          <p:nvPr/>
        </p:nvSpPr>
        <p:spPr>
          <a:xfrm>
            <a:off x="5345794" y="2587359"/>
            <a:ext cx="4621999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FFC000"/>
                </a:solidFill>
                <a:effectLst/>
                <a:latin typeface="-apple-system"/>
              </a:rPr>
              <a:t>Step 1</a:t>
            </a:r>
            <a:r>
              <a:rPr lang="zh-CN" altLang="en-US" sz="1400" b="0" dirty="0">
                <a:solidFill>
                  <a:srgbClr val="FFC000"/>
                </a:solidFill>
                <a:effectLst/>
                <a:latin typeface="-apple-system"/>
              </a:rPr>
              <a:t>：把磁盘上的数据拷贝到操作系统内核的缓冲区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C000"/>
                </a:solidFill>
                <a:latin typeface="-apple-system"/>
              </a:rPr>
              <a:t>Step 2</a:t>
            </a:r>
            <a:r>
              <a:rPr lang="zh-CN" altLang="en-US" sz="1400" dirty="0">
                <a:solidFill>
                  <a:srgbClr val="FFC000"/>
                </a:solidFill>
                <a:latin typeface="-apple-system"/>
              </a:rPr>
              <a:t>：</a:t>
            </a:r>
            <a:r>
              <a:rPr lang="zh-CN" altLang="en-US" sz="1400" b="0" dirty="0">
                <a:solidFill>
                  <a:srgbClr val="FFC000"/>
                </a:solidFill>
                <a:effectLst/>
                <a:latin typeface="-apple-system"/>
              </a:rPr>
              <a:t>把内核缓冲区的数据拷贝到用户的缓冲区里</a:t>
            </a:r>
            <a:endParaRPr lang="en-US" altLang="zh-CN" sz="1400" dirty="0">
              <a:solidFill>
                <a:srgbClr val="FFC000"/>
              </a:solidFill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FFC000"/>
                </a:solidFill>
                <a:effectLst/>
                <a:latin typeface="-apple-system"/>
              </a:rPr>
              <a:t>Step 3</a:t>
            </a:r>
            <a:r>
              <a:rPr lang="zh-CN" altLang="en-US" sz="1400" b="0" dirty="0">
                <a:solidFill>
                  <a:srgbClr val="FFC000"/>
                </a:solidFill>
                <a:effectLst/>
                <a:latin typeface="-apple-system"/>
              </a:rPr>
              <a:t>：把用户缓冲区的数据拷贝到</a:t>
            </a:r>
            <a:r>
              <a:rPr lang="en-US" altLang="zh-CN" sz="1400" b="0" dirty="0">
                <a:solidFill>
                  <a:srgbClr val="FFC000"/>
                </a:solidFill>
                <a:effectLst/>
                <a:latin typeface="-apple-system"/>
              </a:rPr>
              <a:t>Socket</a:t>
            </a:r>
            <a:r>
              <a:rPr lang="zh-CN" altLang="en-US" sz="1400" b="0" dirty="0">
                <a:solidFill>
                  <a:srgbClr val="FFC000"/>
                </a:solidFill>
                <a:effectLst/>
                <a:latin typeface="-apple-system"/>
              </a:rPr>
              <a:t>内核缓冲区</a:t>
            </a:r>
            <a:endParaRPr lang="en-US" altLang="zh-CN" sz="1400" b="0" dirty="0">
              <a:solidFill>
                <a:srgbClr val="FFC000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rgbClr val="FFC000"/>
                </a:solidFill>
                <a:effectLst/>
                <a:latin typeface="-apple-system"/>
              </a:rPr>
              <a:t>Step 4</a:t>
            </a:r>
            <a:r>
              <a:rPr lang="zh-CN" altLang="en-US" sz="1400" b="0" dirty="0">
                <a:solidFill>
                  <a:srgbClr val="FFC000"/>
                </a:solidFill>
                <a:effectLst/>
                <a:latin typeface="-apple-system"/>
              </a:rPr>
              <a:t>：把内核缓冲区里的数据，拷贝到网卡的缓冲区</a:t>
            </a:r>
          </a:p>
        </p:txBody>
      </p:sp>
    </p:spTree>
    <p:extLst>
      <p:ext uri="{BB962C8B-B14F-4D97-AF65-F5344CB8AC3E}">
        <p14:creationId xmlns:p14="http://schemas.microsoft.com/office/powerpoint/2010/main" val="20537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3304" y="270485"/>
            <a:ext cx="5964646" cy="359817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 —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-apple-system"/>
              </a:rPr>
              <a:t>零拷贝</a:t>
            </a:r>
            <a:endParaRPr lang="en-US" altLang="zh-CN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BFF671-5495-4A36-BE16-29FB0DC6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1925269"/>
            <a:ext cx="4790195" cy="28328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CD6F13-67A8-4C8C-A625-AEA3556FEC77}"/>
              </a:ext>
            </a:extLst>
          </p:cNvPr>
          <p:cNvSpPr txBox="1"/>
          <p:nvPr/>
        </p:nvSpPr>
        <p:spPr>
          <a:xfrm>
            <a:off x="5599340" y="2813957"/>
            <a:ext cx="42848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C000"/>
                </a:solidFill>
                <a:effectLst/>
                <a:latin typeface="-apple-system"/>
              </a:rPr>
              <a:t>零拷贝（</a:t>
            </a:r>
            <a:r>
              <a:rPr lang="en-US" altLang="zh-CN" b="1" i="1" dirty="0">
                <a:solidFill>
                  <a:srgbClr val="FFC000"/>
                </a:solidFill>
                <a:effectLst/>
                <a:latin typeface="-apple-system"/>
              </a:rPr>
              <a:t>Zero-copy</a:t>
            </a:r>
            <a:r>
              <a:rPr lang="zh-CN" altLang="en-US" b="1" i="0" dirty="0">
                <a:solidFill>
                  <a:srgbClr val="FFC000"/>
                </a:solidFill>
                <a:effectLst/>
                <a:latin typeface="-apple-system"/>
              </a:rPr>
              <a:t>）技术，因为我们没有在内存层面去拷贝数据，也就是说全程没有通过 </a:t>
            </a:r>
            <a:r>
              <a:rPr lang="en-US" altLang="zh-CN" b="1" i="0" dirty="0">
                <a:solidFill>
                  <a:srgbClr val="FFC000"/>
                </a:solidFill>
                <a:effectLst/>
                <a:latin typeface="-apple-system"/>
              </a:rPr>
              <a:t>CPU </a:t>
            </a:r>
            <a:r>
              <a:rPr lang="zh-CN" altLang="en-US" b="1" i="0" dirty="0">
                <a:solidFill>
                  <a:srgbClr val="FFC000"/>
                </a:solidFill>
                <a:effectLst/>
                <a:latin typeface="-apple-system"/>
              </a:rPr>
              <a:t>来搬运数据，所有的数据都是通过 </a:t>
            </a:r>
            <a:r>
              <a:rPr lang="en-US" altLang="zh-CN" b="1" i="0" dirty="0">
                <a:solidFill>
                  <a:srgbClr val="FFC000"/>
                </a:solidFill>
                <a:effectLst/>
                <a:latin typeface="-apple-system"/>
              </a:rPr>
              <a:t>DMA </a:t>
            </a:r>
            <a:r>
              <a:rPr lang="zh-CN" altLang="en-US" b="1" i="0" dirty="0">
                <a:solidFill>
                  <a:srgbClr val="FFC000"/>
                </a:solidFill>
                <a:effectLst/>
                <a:latin typeface="-apple-system"/>
              </a:rPr>
              <a:t>来进行传输的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3304" y="270485"/>
            <a:ext cx="5964646" cy="359817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 — </a:t>
            </a:r>
            <a:r>
              <a:rPr lang="zh-CN" altLang="en-US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列式内存</a:t>
            </a:r>
            <a:endParaRPr lang="en-US" altLang="zh-CN" dirty="0">
              <a:solidFill>
                <a:srgbClr val="FFC000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BE165D-784D-4811-9DA3-7CB1996AAC0A}"/>
              </a:ext>
            </a:extLst>
          </p:cNvPr>
          <p:cNvGrpSpPr/>
          <p:nvPr/>
        </p:nvGrpSpPr>
        <p:grpSpPr>
          <a:xfrm>
            <a:off x="1462133" y="1066044"/>
            <a:ext cx="6576968" cy="4516803"/>
            <a:chOff x="362676" y="1136801"/>
            <a:chExt cx="6576968" cy="45168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64D598F-7DDC-486C-9C2E-62CB7A8FB09F}"/>
                </a:ext>
              </a:extLst>
            </p:cNvPr>
            <p:cNvSpPr/>
            <p:nvPr/>
          </p:nvSpPr>
          <p:spPr>
            <a:xfrm>
              <a:off x="549729" y="1360713"/>
              <a:ext cx="6215743" cy="386064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4CB8D94-ACBF-491D-8649-E797C6C92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76" y="1136801"/>
              <a:ext cx="6576968" cy="4516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3304" y="270485"/>
            <a:ext cx="5964646" cy="359817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+mn-lt"/>
                <a:cs typeface="+mn-ea"/>
                <a:sym typeface="+mn-lt"/>
              </a:rPr>
              <a:t>Apache Arrow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820216-B4F4-4E0D-BFF6-9D3058C2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71" y="1479903"/>
            <a:ext cx="7906657" cy="34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nsisbx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sisbx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480</Words>
  <Application>Microsoft Office PowerPoint</Application>
  <PresentationFormat>自定义</PresentationFormat>
  <Paragraphs>37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-apple-system</vt:lpstr>
      <vt:lpstr>FontAwesome</vt:lpstr>
      <vt:lpstr>Gill Sans</vt:lpstr>
      <vt:lpstr>Lato Hairline</vt:lpstr>
      <vt:lpstr>source-serif-pro</vt:lpstr>
      <vt:lpstr>微软雅黑</vt:lpstr>
      <vt:lpstr>Arial</vt:lpstr>
      <vt:lpstr>Calibri</vt:lpstr>
      <vt:lpstr>Consolas</vt:lpstr>
      <vt:lpstr>Lato</vt:lpstr>
      <vt:lpstr>Lato Black</vt:lpstr>
      <vt:lpstr>Lato Light</vt:lpstr>
      <vt:lpstr>Lato Regular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高端商务</dc:title>
  <dc:creator>第一PPT</dc:creator>
  <cp:keywords>www.1ppt.com</cp:keywords>
  <dc:description>www.1ppt.com</dc:description>
  <cp:lastModifiedBy>Keagan</cp:lastModifiedBy>
  <cp:revision>1663</cp:revision>
  <dcterms:created xsi:type="dcterms:W3CDTF">2015-06-05T17:51:00Z</dcterms:created>
  <dcterms:modified xsi:type="dcterms:W3CDTF">2023-11-02T16:14:11Z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7B6009E687D643D99255FB10E09450D0_12</vt:lpwstr>
  </property>
  <property fmtid="{D5CDD505-2E9C-101B-9397-08002B2CF9AE}" pid="3" name="KSOProductBuildVer">
    <vt:lpwstr>2052-12.1.0.15374</vt:lpwstr>
  </property>
</Properties>
</file>