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4"/>
  </p:notesMasterIdLst>
  <p:sldIdLst>
    <p:sldId id="262" r:id="rId2"/>
    <p:sldId id="264" r:id="rId3"/>
    <p:sldId id="284" r:id="rId4"/>
    <p:sldId id="285" r:id="rId5"/>
    <p:sldId id="286" r:id="rId6"/>
    <p:sldId id="287" r:id="rId7"/>
    <p:sldId id="265" r:id="rId8"/>
    <p:sldId id="266" r:id="rId9"/>
    <p:sldId id="283" r:id="rId10"/>
    <p:sldId id="271" r:id="rId11"/>
    <p:sldId id="267" r:id="rId12"/>
    <p:sldId id="268" r:id="rId13"/>
    <p:sldId id="269" r:id="rId14"/>
    <p:sldId id="270" r:id="rId15"/>
    <p:sldId id="263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2"/>
            <p14:sldId id="264"/>
            <p14:sldId id="284"/>
            <p14:sldId id="285"/>
            <p14:sldId id="286"/>
            <p14:sldId id="287"/>
            <p14:sldId id="265"/>
            <p14:sldId id="266"/>
            <p14:sldId id="283"/>
            <p14:sldId id="271"/>
            <p14:sldId id="267"/>
            <p14:sldId id="268"/>
            <p14:sldId id="269"/>
          </p14:sldIdLst>
        </p14:section>
        <p14:section name="Socket" id="{C5269348-6B60-6A45-8798-FAAF00B69810}">
          <p14:sldIdLst>
            <p14:sldId id="270"/>
            <p14:sldId id="263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30"/>
    <p:restoredTop sz="95028" autoAdjust="0"/>
  </p:normalViewPr>
  <p:slideViewPr>
    <p:cSldViewPr snapToGrid="0" snapToObjects="1">
      <p:cViewPr varScale="1">
        <p:scale>
          <a:sx n="95" d="100"/>
          <a:sy n="95" d="100"/>
        </p:scale>
        <p:origin x="5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BDA29-AC19-FD44-8D59-E14D6A79C09C}" type="datetimeFigureOut">
              <a:t>17/1/2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B9EC5-3360-584D-80F5-F8CD9B13F40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30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868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9018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713" y="6126164"/>
            <a:ext cx="877824" cy="4267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0" r:id="rId3"/>
    <p:sldLayoutId id="2147483684" r:id="rId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aike.baidu.co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41542" cy="1112234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51920" y="2604300"/>
            <a:ext cx="266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chemeClr val="bg1"/>
                </a:solidFill>
              </a:rPr>
              <a:t>助理老师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QQ: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977093060</a:t>
            </a:r>
            <a:endParaRPr kumimoji="1" lang="zh-CN" altLang="en-US" sz="1600" dirty="0" smtClean="0">
              <a:solidFill>
                <a:schemeClr val="bg1"/>
              </a:solidFill>
            </a:endParaRPr>
          </a:p>
          <a:p>
            <a:r>
              <a:rPr kumimoji="1" lang="zh-CN" altLang="en-US" sz="1600" dirty="0" smtClean="0">
                <a:solidFill>
                  <a:schemeClr val="bg1"/>
                </a:solidFill>
              </a:rPr>
              <a:t>官方客服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QQ: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1900006359</a:t>
            </a:r>
            <a:endParaRPr kumimoji="1" lang="zh-CN" altLang="en-US" sz="1600" dirty="0" smtClean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78" y="2233106"/>
            <a:ext cx="1327164" cy="13271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4348552"/>
            <a:ext cx="9241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</a:rPr>
              <a:t>Socket</a:t>
            </a:r>
            <a:r>
              <a:rPr kumimoji="1" lang="zh-CN" altLang="en-US" sz="4000" dirty="0" smtClean="0">
                <a:solidFill>
                  <a:schemeClr val="bg1"/>
                </a:solidFill>
              </a:rPr>
              <a:t>通讯详解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5056438"/>
            <a:ext cx="9241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>
                <a:solidFill>
                  <a:schemeClr val="bg1"/>
                </a:solidFill>
              </a:rPr>
              <a:t>讲师</a:t>
            </a:r>
            <a:r>
              <a:rPr kumimoji="1" lang="en-US" altLang="zh-CN" sz="3200" dirty="0" smtClean="0">
                <a:solidFill>
                  <a:schemeClr val="bg1"/>
                </a:solidFill>
              </a:rPr>
              <a:t>:Hank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71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/>
          <a:lstStyle/>
          <a:p>
            <a:pPr algn="ctr"/>
            <a:r>
              <a:rPr kumimoji="1" lang="zh-CN" altLang="en-US">
                <a:solidFill>
                  <a:schemeClr val="bg1"/>
                </a:solidFill>
              </a:rPr>
              <a:t>网络参考模型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938567" y="1709903"/>
            <a:ext cx="7266866" cy="4432694"/>
            <a:chOff x="938567" y="1709903"/>
            <a:chExt cx="7266866" cy="4432694"/>
          </a:xfrm>
        </p:grpSpPr>
        <p:grpSp>
          <p:nvGrpSpPr>
            <p:cNvPr id="4" name="组 3"/>
            <p:cNvGrpSpPr/>
            <p:nvPr/>
          </p:nvGrpSpPr>
          <p:grpSpPr>
            <a:xfrm>
              <a:off x="938567" y="2223986"/>
              <a:ext cx="7266866" cy="3918611"/>
              <a:chOff x="938567" y="2223986"/>
              <a:chExt cx="7266866" cy="3918611"/>
            </a:xfrm>
          </p:grpSpPr>
          <p:grpSp>
            <p:nvGrpSpPr>
              <p:cNvPr id="7" name="组 6"/>
              <p:cNvGrpSpPr/>
              <p:nvPr/>
            </p:nvGrpSpPr>
            <p:grpSpPr>
              <a:xfrm>
                <a:off x="938567" y="2223986"/>
                <a:ext cx="7266866" cy="3918611"/>
                <a:chOff x="996845" y="2223986"/>
                <a:chExt cx="7266866" cy="3918611"/>
              </a:xfrm>
            </p:grpSpPr>
            <p:grpSp>
              <p:nvGrpSpPr>
                <p:cNvPr id="13" name="组 12"/>
                <p:cNvGrpSpPr/>
                <p:nvPr/>
              </p:nvGrpSpPr>
              <p:grpSpPr>
                <a:xfrm>
                  <a:off x="996845" y="2237394"/>
                  <a:ext cx="3168054" cy="3905203"/>
                  <a:chOff x="1515750" y="1802401"/>
                  <a:chExt cx="1898101" cy="4396770"/>
                </a:xfrm>
              </p:grpSpPr>
              <p:sp>
                <p:nvSpPr>
                  <p:cNvPr id="19" name="矩形 18"/>
                  <p:cNvSpPr/>
                  <p:nvPr/>
                </p:nvSpPr>
                <p:spPr>
                  <a:xfrm>
                    <a:off x="1515750" y="1802401"/>
                    <a:ext cx="1898101" cy="62811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>
                        <a:latin typeface="Eurostile"/>
                        <a:ea typeface="华文细黑"/>
                        <a:cs typeface="Eurostile"/>
                      </a:rPr>
                      <a:t>应用层</a:t>
                    </a:r>
                  </a:p>
                </p:txBody>
              </p:sp>
              <p:sp>
                <p:nvSpPr>
                  <p:cNvPr id="20" name="矩形 19"/>
                  <p:cNvSpPr/>
                  <p:nvPr/>
                </p:nvSpPr>
                <p:spPr>
                  <a:xfrm>
                    <a:off x="1515750" y="2430511"/>
                    <a:ext cx="1898101" cy="62811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>
                        <a:latin typeface="Eurostile"/>
                        <a:ea typeface="华文细黑"/>
                        <a:cs typeface="Eurostile"/>
                      </a:rPr>
                      <a:t>表示层</a:t>
                    </a:r>
                  </a:p>
                </p:txBody>
              </p:sp>
              <p:sp>
                <p:nvSpPr>
                  <p:cNvPr id="21" name="矩形 20"/>
                  <p:cNvSpPr/>
                  <p:nvPr/>
                </p:nvSpPr>
                <p:spPr>
                  <a:xfrm>
                    <a:off x="1515750" y="3058621"/>
                    <a:ext cx="1898101" cy="62811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>
                        <a:latin typeface="Eurostile"/>
                        <a:ea typeface="华文细黑"/>
                        <a:cs typeface="Eurostile"/>
                      </a:rPr>
                      <a:t>会话层</a:t>
                    </a:r>
                  </a:p>
                </p:txBody>
              </p:sp>
              <p:sp>
                <p:nvSpPr>
                  <p:cNvPr id="22" name="矩形 21"/>
                  <p:cNvSpPr/>
                  <p:nvPr/>
                </p:nvSpPr>
                <p:spPr>
                  <a:xfrm>
                    <a:off x="1515750" y="3686731"/>
                    <a:ext cx="1898101" cy="62811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>
                        <a:latin typeface="Eurostile"/>
                        <a:ea typeface="华文细黑"/>
                        <a:cs typeface="Eurostile"/>
                      </a:rPr>
                      <a:t>传输层</a:t>
                    </a:r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1515750" y="4314841"/>
                    <a:ext cx="1898101" cy="62811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>
                        <a:latin typeface="Eurostile"/>
                        <a:ea typeface="华文细黑"/>
                        <a:cs typeface="Eurostile"/>
                      </a:rPr>
                      <a:t>网络层</a:t>
                    </a:r>
                  </a:p>
                </p:txBody>
              </p:sp>
              <p:sp>
                <p:nvSpPr>
                  <p:cNvPr id="24" name="矩形 23"/>
                  <p:cNvSpPr/>
                  <p:nvPr/>
                </p:nvSpPr>
                <p:spPr>
                  <a:xfrm>
                    <a:off x="1515750" y="4942951"/>
                    <a:ext cx="1898101" cy="62811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>
                        <a:latin typeface="Eurostile"/>
                        <a:ea typeface="华文细黑"/>
                        <a:cs typeface="Eurostile"/>
                      </a:rPr>
                      <a:t>数据链路层</a:t>
                    </a:r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515750" y="5571061"/>
                    <a:ext cx="1898101" cy="62811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>
                        <a:latin typeface="Eurostile"/>
                        <a:ea typeface="华文细黑"/>
                        <a:cs typeface="Eurostile"/>
                      </a:rPr>
                      <a:t>物理层</a:t>
                    </a:r>
                  </a:p>
                </p:txBody>
              </p:sp>
            </p:grpSp>
            <p:grpSp>
              <p:nvGrpSpPr>
                <p:cNvPr id="14" name="组 13"/>
                <p:cNvGrpSpPr/>
                <p:nvPr/>
              </p:nvGrpSpPr>
              <p:grpSpPr>
                <a:xfrm>
                  <a:off x="5095657" y="2223986"/>
                  <a:ext cx="3168054" cy="3905203"/>
                  <a:chOff x="1515750" y="1802401"/>
                  <a:chExt cx="1898101" cy="4396770"/>
                </a:xfrm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1515750" y="1802401"/>
                    <a:ext cx="1898101" cy="188433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>
                        <a:solidFill>
                          <a:srgbClr val="FFFF00"/>
                        </a:solidFill>
                        <a:latin typeface="Eurostile"/>
                        <a:ea typeface="华文细黑"/>
                        <a:cs typeface="Eurostile"/>
                      </a:rPr>
                      <a:t>应用层</a:t>
                    </a: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1515750" y="3686731"/>
                    <a:ext cx="1898101" cy="62811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>
                        <a:solidFill>
                          <a:srgbClr val="FFFF00"/>
                        </a:solidFill>
                        <a:latin typeface="Eurostile"/>
                        <a:ea typeface="华文细黑"/>
                        <a:cs typeface="Eurostile"/>
                      </a:rPr>
                      <a:t>传输层</a:t>
                    </a:r>
                    <a:r>
                      <a:rPr kumimoji="1" lang="en-US" altLang="zh-CN" dirty="0">
                        <a:solidFill>
                          <a:srgbClr val="FFFF00"/>
                        </a:solidFill>
                        <a:latin typeface="Eurostile"/>
                        <a:ea typeface="华文细黑"/>
                        <a:cs typeface="Eurostile"/>
                      </a:rPr>
                      <a:t>(TCP/UDP)</a:t>
                    </a:r>
                    <a:endParaRPr kumimoji="1" lang="zh-CN" altLang="en-US" dirty="0">
                      <a:solidFill>
                        <a:srgbClr val="FFFF00"/>
                      </a:solidFill>
                      <a:latin typeface="Eurostile"/>
                      <a:ea typeface="华文细黑"/>
                      <a:cs typeface="Eurostile"/>
                    </a:endParaRPr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1515750" y="4314841"/>
                    <a:ext cx="1898101" cy="62811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>
                        <a:latin typeface="Eurostile"/>
                        <a:ea typeface="华文细黑"/>
                        <a:cs typeface="Eurostile"/>
                      </a:rPr>
                      <a:t>网络互连层</a:t>
                    </a:r>
                    <a:r>
                      <a:rPr kumimoji="1" lang="en-US" altLang="zh-CN">
                        <a:latin typeface="Eurostile"/>
                        <a:ea typeface="华文细黑"/>
                        <a:cs typeface="Eurostile"/>
                      </a:rPr>
                      <a:t>(IP)</a:t>
                    </a:r>
                    <a:endParaRPr kumimoji="1" lang="zh-CN" altLang="en-US">
                      <a:latin typeface="Eurostile"/>
                      <a:ea typeface="华文细黑"/>
                      <a:cs typeface="Eurostile"/>
                    </a:endParaRPr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1515750" y="4958047"/>
                    <a:ext cx="1898101" cy="124112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>
                        <a:latin typeface="Eurostile"/>
                        <a:ea typeface="华文细黑"/>
                        <a:cs typeface="Eurostile"/>
                      </a:rPr>
                      <a:t>网络接口层</a:t>
                    </a:r>
                  </a:p>
                </p:txBody>
              </p:sp>
            </p:grpSp>
          </p:grpSp>
          <p:cxnSp>
            <p:nvCxnSpPr>
              <p:cNvPr id="8" name="直线连接符 7"/>
              <p:cNvCxnSpPr/>
              <p:nvPr/>
            </p:nvCxnSpPr>
            <p:spPr>
              <a:xfrm>
                <a:off x="4106621" y="3911052"/>
                <a:ext cx="930758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连接符 8"/>
              <p:cNvCxnSpPr/>
              <p:nvPr/>
            </p:nvCxnSpPr>
            <p:spPr>
              <a:xfrm>
                <a:off x="4106621" y="4468939"/>
                <a:ext cx="930758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线连接符 9"/>
              <p:cNvCxnSpPr/>
              <p:nvPr/>
            </p:nvCxnSpPr>
            <p:spPr>
              <a:xfrm>
                <a:off x="4106621" y="5007812"/>
                <a:ext cx="930758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线连接符 10"/>
              <p:cNvCxnSpPr/>
              <p:nvPr/>
            </p:nvCxnSpPr>
            <p:spPr>
              <a:xfrm>
                <a:off x="4106621" y="2237394"/>
                <a:ext cx="930758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连接符 11"/>
              <p:cNvCxnSpPr/>
              <p:nvPr/>
            </p:nvCxnSpPr>
            <p:spPr>
              <a:xfrm>
                <a:off x="4106621" y="6129189"/>
                <a:ext cx="930758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文本框 4"/>
            <p:cNvSpPr txBox="1"/>
            <p:nvPr/>
          </p:nvSpPr>
          <p:spPr>
            <a:xfrm>
              <a:off x="1761547" y="1709903"/>
              <a:ext cx="145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Eurostile"/>
                  <a:ea typeface="华文细黑"/>
                  <a:cs typeface="Eurostile"/>
                </a:rPr>
                <a:t>OSI</a:t>
              </a:r>
              <a:r>
                <a:rPr kumimoji="1" lang="zh-CN" altLang="en-US">
                  <a:latin typeface="Eurostile"/>
                  <a:ea typeface="华文细黑"/>
                  <a:cs typeface="Eurostile"/>
                </a:rPr>
                <a:t>参考模型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669183" y="1709903"/>
              <a:ext cx="178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Eurostile"/>
                  <a:ea typeface="华文细黑"/>
                  <a:cs typeface="Eurostile"/>
                </a:rPr>
                <a:t>TCP</a:t>
              </a:r>
              <a:r>
                <a:rPr kumimoji="1" lang="zh-CN" altLang="en-US">
                  <a:latin typeface="Eurostile"/>
                  <a:ea typeface="华文细黑"/>
                  <a:cs typeface="Eurostile"/>
                </a:rPr>
                <a:t>/</a:t>
              </a:r>
              <a:r>
                <a:rPr kumimoji="1" lang="en-US" altLang="zh-CN">
                  <a:latin typeface="Eurostile"/>
                  <a:ea typeface="华文细黑"/>
                  <a:cs typeface="Eurostile"/>
                </a:rPr>
                <a:t>IP</a:t>
              </a:r>
              <a:r>
                <a:rPr kumimoji="1" lang="zh-CN" altLang="en-US">
                  <a:latin typeface="Eurostile"/>
                  <a:ea typeface="华文细黑"/>
                  <a:cs typeface="Eurostile"/>
                </a:rPr>
                <a:t>参考模型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760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98474" y="623504"/>
            <a:ext cx="8128599" cy="827471"/>
          </a:xfrm>
          <a:prstGeom prst="rect">
            <a:avLst/>
          </a:prstGeom>
        </p:spPr>
        <p:txBody>
          <a:bodyPr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TCP &amp; UDP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98474" y="1450976"/>
            <a:ext cx="8128599" cy="46751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1" lang="en-US" altLang="zh-CN" sz="1800" dirty="0"/>
              <a:t>UDP</a:t>
            </a:r>
            <a:r>
              <a:rPr kumimoji="1" lang="zh-CN" altLang="en-US" sz="1800" dirty="0"/>
              <a:t>（用户数据报协议</a:t>
            </a:r>
            <a:r>
              <a:rPr kumimoji="1" lang="zh-CN" altLang="en-US" sz="1800" dirty="0" smtClean="0"/>
              <a:t>）</a:t>
            </a:r>
            <a:r>
              <a:rPr kumimoji="1" lang="en-US" altLang="zh-CN" sz="1800" dirty="0" smtClean="0"/>
              <a:t>-</a:t>
            </a:r>
            <a:r>
              <a:rPr kumimoji="1" lang="zh-CN" altLang="en-US" sz="1800" dirty="0" smtClean="0"/>
              <a:t>短信</a:t>
            </a:r>
            <a:endParaRPr kumimoji="1" lang="en-US" altLang="zh-CN" sz="1800" dirty="0"/>
          </a:p>
          <a:p>
            <a:pPr lvl="1"/>
            <a:r>
              <a:rPr kumimoji="1" lang="zh-CN" altLang="en-US" sz="1600" dirty="0"/>
              <a:t>只管发送，不确认对方是否接收到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将数据及</a:t>
            </a:r>
            <a:r>
              <a:rPr kumimoji="1" lang="zh-CN" altLang="en-US" sz="1600" dirty="0">
                <a:solidFill>
                  <a:srgbClr val="FF0000"/>
                </a:solidFill>
              </a:rPr>
              <a:t>源和目的</a:t>
            </a:r>
            <a:r>
              <a:rPr kumimoji="1" lang="zh-CN" altLang="en-US" sz="1600" dirty="0"/>
              <a:t>封装成数据包中，不需要建立连接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每个</a:t>
            </a:r>
            <a:r>
              <a:rPr kumimoji="1" lang="zh-CN" altLang="en-US" sz="1600" dirty="0" smtClean="0"/>
              <a:t>数据</a:t>
            </a:r>
            <a:r>
              <a:rPr kumimoji="1" lang="zh-CN" altLang="en-US" sz="1600" dirty="0" smtClean="0"/>
              <a:t>包</a:t>
            </a:r>
            <a:r>
              <a:rPr kumimoji="1" lang="zh-CN" altLang="en-US" sz="1600" dirty="0" smtClean="0"/>
              <a:t>的</a:t>
            </a:r>
            <a:r>
              <a:rPr kumimoji="1" lang="zh-CN" altLang="en-US" sz="1600" dirty="0">
                <a:solidFill>
                  <a:srgbClr val="FF0000"/>
                </a:solidFill>
              </a:rPr>
              <a:t>大小限制在</a:t>
            </a:r>
            <a:r>
              <a:rPr kumimoji="1" lang="en-US" altLang="zh-CN" sz="1600" dirty="0">
                <a:solidFill>
                  <a:srgbClr val="FF0000"/>
                </a:solidFill>
              </a:rPr>
              <a:t>64K</a:t>
            </a:r>
            <a:r>
              <a:rPr kumimoji="1" lang="zh-CN" altLang="en-US" sz="1600" dirty="0">
                <a:solidFill>
                  <a:srgbClr val="FF0000"/>
                </a:solidFill>
              </a:rPr>
              <a:t>之内</a:t>
            </a:r>
            <a:endParaRPr kumimoji="1" lang="en-US" altLang="zh-CN" sz="1600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1600" dirty="0"/>
              <a:t>因为无需连接，因此是不可靠协议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不需要建立连接，速度快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应用场景</a:t>
            </a:r>
            <a:r>
              <a:rPr kumimoji="1" lang="zh-CN" altLang="en-US" sz="1600" dirty="0" smtClean="0"/>
              <a:t>： </a:t>
            </a:r>
            <a:r>
              <a:rPr kumimoji="1" lang="zh-CN" altLang="en-US" sz="1600" dirty="0" smtClean="0"/>
              <a:t>视频直播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游戏</a:t>
            </a:r>
            <a:r>
              <a:rPr kumimoji="1" lang="en-US" altLang="zh-CN" sz="1600" dirty="0" smtClean="0"/>
              <a:t>LOL</a:t>
            </a:r>
            <a:endParaRPr kumimoji="1" lang="zh-CN" altLang="en-US" sz="1600" dirty="0" smtClean="0"/>
          </a:p>
          <a:p>
            <a:pPr marL="228600" lvl="1" indent="0">
              <a:buNone/>
            </a:pPr>
            <a:endParaRPr kumimoji="1" lang="zh-CN" altLang="en-US" sz="1600" dirty="0" smtClean="0"/>
          </a:p>
          <a:p>
            <a:pPr lvl="1"/>
            <a:r>
              <a:rPr kumimoji="1" lang="en-US" altLang="zh-CN" sz="1800" dirty="0" smtClean="0"/>
              <a:t>TCP</a:t>
            </a:r>
            <a:r>
              <a:rPr kumimoji="1" lang="zh-CN" altLang="en-US" sz="1800" dirty="0"/>
              <a:t>（传输控制协议）</a:t>
            </a:r>
            <a:endParaRPr kumimoji="1" lang="en-US" altLang="zh-CN" sz="1800" dirty="0"/>
          </a:p>
          <a:p>
            <a:pPr lvl="1"/>
            <a:r>
              <a:rPr kumimoji="1" lang="zh-CN" altLang="en-US" sz="1600" dirty="0"/>
              <a:t>建立</a:t>
            </a:r>
            <a:r>
              <a:rPr kumimoji="1" lang="zh-CN" altLang="en-US" sz="1600" dirty="0">
                <a:solidFill>
                  <a:srgbClr val="FF0000"/>
                </a:solidFill>
              </a:rPr>
              <a:t>连接</a:t>
            </a:r>
            <a:r>
              <a:rPr kumimoji="1" lang="zh-CN" altLang="en-US" sz="1600" dirty="0"/>
              <a:t>，形成传输数据的通道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在连接中进行大数据传输（数据大小不收限制）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通过三次握手完成连接，</a:t>
            </a:r>
            <a:r>
              <a:rPr kumimoji="1" lang="zh-CN" altLang="en-US" sz="1600" dirty="0">
                <a:solidFill>
                  <a:srgbClr val="FF0000"/>
                </a:solidFill>
              </a:rPr>
              <a:t>是可靠协议，安全送达</a:t>
            </a:r>
            <a:endParaRPr kumimoji="1" lang="en-US" altLang="zh-CN" sz="1600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1600" dirty="0"/>
              <a:t>必须建立连接，效率</a:t>
            </a:r>
            <a:r>
              <a:rPr kumimoji="1" lang="zh-CN" altLang="en-US" sz="1600" dirty="0">
                <a:solidFill>
                  <a:srgbClr val="FF0000"/>
                </a:solidFill>
              </a:rPr>
              <a:t>会稍低</a:t>
            </a:r>
          </a:p>
        </p:txBody>
      </p:sp>
    </p:spTree>
    <p:extLst>
      <p:ext uri="{BB962C8B-B14F-4D97-AF65-F5344CB8AC3E}">
        <p14:creationId xmlns:p14="http://schemas.microsoft.com/office/powerpoint/2010/main" val="202287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/>
          <a:lstStyle/>
          <a:p>
            <a:pPr algn="ctr"/>
            <a:r>
              <a:rPr kumimoji="1" lang="zh-CN" altLang="en-US">
                <a:solidFill>
                  <a:schemeClr val="bg1"/>
                </a:solidFill>
              </a:rPr>
              <a:t>建立连接的三次握手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754" y="1739610"/>
            <a:ext cx="4980493" cy="42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8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/>
          <a:lstStyle/>
          <a:p>
            <a:pPr algn="ctr"/>
            <a:r>
              <a:rPr kumimoji="1" lang="zh-CN" altLang="en-US">
                <a:solidFill>
                  <a:schemeClr val="bg1"/>
                </a:solidFill>
              </a:rPr>
              <a:t>断开连接的四次握手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850" y="1739610"/>
            <a:ext cx="4374575" cy="410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8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98474" y="623504"/>
            <a:ext cx="8128599" cy="827471"/>
          </a:xfrm>
          <a:prstGeom prst="rect">
            <a:avLst/>
          </a:prstGeom>
        </p:spPr>
        <p:txBody>
          <a:bodyPr/>
          <a:lstStyle/>
          <a:p>
            <a:pPr algn="ctr"/>
            <a:r>
              <a:rPr kumimoji="1" lang="en-US" altLang="zh-TW" dirty="0">
                <a:solidFill>
                  <a:schemeClr val="bg1"/>
                </a:solidFill>
              </a:rPr>
              <a:t>Socket</a:t>
            </a:r>
            <a:r>
              <a:rPr kumimoji="1" lang="zh-TW" altLang="en-US" dirty="0">
                <a:solidFill>
                  <a:schemeClr val="bg1"/>
                </a:solidFill>
              </a:rPr>
              <a:t>（套接字层、插座</a:t>
            </a:r>
            <a:r>
              <a:rPr kumimoji="1" lang="en-US" altLang="zh-TW" dirty="0">
                <a:solidFill>
                  <a:schemeClr val="bg1"/>
                </a:solidFill>
              </a:rPr>
              <a:t>——AT&amp;T</a:t>
            </a:r>
            <a:r>
              <a:rPr kumimoji="1" lang="zh-TW" altLang="en-US" dirty="0">
                <a:solidFill>
                  <a:schemeClr val="bg1"/>
                </a:solidFill>
              </a:rPr>
              <a:t>）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98474" y="1450976"/>
            <a:ext cx="8128599" cy="4675188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/>
              <a:t>Socket</a:t>
            </a:r>
            <a:r>
              <a:rPr kumimoji="1" lang="zh-CN" altLang="en-US" dirty="0"/>
              <a:t>就是为网络服务提供的一种机制</a:t>
            </a:r>
            <a:endParaRPr kumimoji="1" lang="en-US" altLang="zh-CN" dirty="0"/>
          </a:p>
          <a:p>
            <a:pPr lvl="1" indent="-342900"/>
            <a:r>
              <a:rPr kumimoji="1" lang="zh-CN" altLang="en-US" sz="2000" dirty="0"/>
              <a:t>在</a:t>
            </a:r>
            <a:r>
              <a:rPr kumimoji="1" lang="en-US" altLang="zh-CN" sz="2000" dirty="0"/>
              <a:t>Unix</a:t>
            </a:r>
            <a:r>
              <a:rPr kumimoji="1" lang="zh-CN" altLang="en-US" sz="2000" dirty="0"/>
              <a:t>中，网络既是</a:t>
            </a:r>
            <a:r>
              <a:rPr kumimoji="1" lang="en-US" altLang="zh-CN" sz="2000" dirty="0"/>
              <a:t>Socket</a:t>
            </a:r>
            <a:r>
              <a:rPr kumimoji="1" lang="zh-CN" altLang="en-US" sz="2000" dirty="0"/>
              <a:t>，并不局限在</a:t>
            </a:r>
            <a:r>
              <a:rPr kumimoji="1" lang="en-US" altLang="zh-CN" sz="2000" dirty="0"/>
              <a:t>TCP/UDP</a:t>
            </a:r>
          </a:p>
          <a:p>
            <a:pPr lvl="1" indent="-342900"/>
            <a:r>
              <a:rPr kumimoji="1" lang="en-US" altLang="zh-CN" sz="2000" dirty="0">
                <a:solidFill>
                  <a:srgbClr val="FF0000"/>
                </a:solidFill>
              </a:rPr>
              <a:t>Socket</a:t>
            </a:r>
            <a:r>
              <a:rPr kumimoji="1" lang="zh-CN" altLang="en-US" sz="2000" dirty="0">
                <a:solidFill>
                  <a:srgbClr val="FF0000"/>
                </a:solidFill>
              </a:rPr>
              <a:t>可以用于自定义协议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通信的两端都是</a:t>
            </a:r>
            <a:r>
              <a:rPr kumimoji="1" lang="en-US" altLang="zh-CN" dirty="0"/>
              <a:t>Socket</a:t>
            </a:r>
          </a:p>
          <a:p>
            <a:r>
              <a:rPr kumimoji="1" lang="zh-CN" altLang="en-US" dirty="0"/>
              <a:t>网络通信其实就是</a:t>
            </a:r>
            <a:r>
              <a:rPr kumimoji="1" lang="en-US" altLang="zh-CN" dirty="0"/>
              <a:t>Socket</a:t>
            </a:r>
            <a:r>
              <a:rPr kumimoji="1" lang="zh-CN" altLang="en-US" dirty="0"/>
              <a:t>间的通信</a:t>
            </a:r>
            <a:endParaRPr kumimoji="1" lang="en-US" altLang="zh-CN" dirty="0"/>
          </a:p>
          <a:p>
            <a:r>
              <a:rPr kumimoji="1" lang="zh-CN" altLang="en-US" dirty="0"/>
              <a:t>数据在两个</a:t>
            </a:r>
            <a:r>
              <a:rPr kumimoji="1" lang="en-US" altLang="zh-CN" dirty="0"/>
              <a:t>Socket</a:t>
            </a:r>
            <a:r>
              <a:rPr kumimoji="1" lang="zh-CN" altLang="en-US" dirty="0"/>
              <a:t>间通过</a:t>
            </a:r>
            <a:r>
              <a:rPr kumimoji="1" lang="en-US" altLang="zh-CN" dirty="0"/>
              <a:t>IO</a:t>
            </a:r>
            <a:r>
              <a:rPr kumimoji="1" lang="zh-CN" altLang="en-US" dirty="0"/>
              <a:t>传输</a:t>
            </a:r>
            <a:endParaRPr kumimoji="1" lang="en-US" altLang="zh-CN" dirty="0"/>
          </a:p>
          <a:p>
            <a:r>
              <a:rPr kumimoji="1" lang="en-US" altLang="zh-CN" dirty="0"/>
              <a:t>Socket</a:t>
            </a:r>
            <a:r>
              <a:rPr kumimoji="1" lang="zh-CN" altLang="en-US" dirty="0"/>
              <a:t>开始是纯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语言的，是跨平台的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21790" y="5377912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两孔插座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一个孔是</a:t>
            </a:r>
            <a:r>
              <a:rPr kumimoji="1" lang="en-US" altLang="zh-CN" dirty="0" smtClean="0"/>
              <a:t>:IP</a:t>
            </a:r>
            <a:r>
              <a:rPr kumimoji="1" lang="zh-CN" altLang="en-US" dirty="0" smtClean="0"/>
              <a:t>地址  一个孔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端口号</a:t>
            </a:r>
            <a:r>
              <a:rPr kumimoji="1" lang="en-US" altLang="zh-CN" dirty="0" smtClean="0"/>
              <a:t>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90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751" y="533400"/>
            <a:ext cx="6210300" cy="632460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/>
          <a:lstStyle/>
          <a:p>
            <a:pPr algn="ctr"/>
            <a:r>
              <a:rPr kumimoji="1" lang="en-US" altLang="zh-CN" dirty="0"/>
              <a:t>Socket</a:t>
            </a:r>
            <a:r>
              <a:rPr kumimoji="1" lang="zh-CN" altLang="en-US" dirty="0"/>
              <a:t>通讯示意图</a:t>
            </a:r>
          </a:p>
        </p:txBody>
      </p:sp>
    </p:spTree>
    <p:extLst>
      <p:ext uri="{BB962C8B-B14F-4D97-AF65-F5344CB8AC3E}">
        <p14:creationId xmlns:p14="http://schemas.microsoft.com/office/powerpoint/2010/main" val="264960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498474" y="623504"/>
            <a:ext cx="8128599" cy="827471"/>
          </a:xfrm>
          <a:prstGeom prst="rect">
            <a:avLst/>
          </a:prstGeom>
        </p:spPr>
        <p:txBody>
          <a:bodyPr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Socket</a:t>
            </a:r>
            <a:r>
              <a:rPr kumimoji="1" lang="zh-CN" altLang="en-US" dirty="0">
                <a:solidFill>
                  <a:schemeClr val="bg1"/>
                </a:solidFill>
              </a:rPr>
              <a:t>开发</a:t>
            </a:r>
            <a:r>
              <a:rPr kumimoji="1" lang="en-US" altLang="zh-CN" dirty="0">
                <a:solidFill>
                  <a:schemeClr val="bg1"/>
                </a:solidFill>
              </a:rPr>
              <a:t>(1)——</a:t>
            </a:r>
            <a:r>
              <a:rPr kumimoji="1" lang="zh-CN" altLang="en-US" dirty="0">
                <a:solidFill>
                  <a:schemeClr val="bg1"/>
                </a:solidFill>
              </a:rPr>
              <a:t>导入头文件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498474" y="1450976"/>
            <a:ext cx="8128599" cy="467518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Socket</a:t>
            </a:r>
            <a:r>
              <a:rPr kumimoji="1" lang="zh-CN" altLang="en-US" dirty="0"/>
              <a:t> 开发的相关文档可以查阅百度百科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>
                <a:hlinkClick r:id="rId2"/>
              </a:rPr>
              <a:t>http://baike.baidu.com</a:t>
            </a:r>
            <a:endParaRPr kumimoji="1"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64382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643820"/>
                </a:solidFill>
                <a:latin typeface="Menlo-Regular"/>
              </a:rPr>
              <a:t>#import </a:t>
            </a:r>
            <a:r>
              <a:rPr lang="en-US" altLang="zh-CN" dirty="0">
                <a:solidFill>
                  <a:srgbClr val="C41A16"/>
                </a:solidFill>
                <a:latin typeface="Menlo-Regular"/>
              </a:rPr>
              <a:t>&lt;sys/</a:t>
            </a:r>
            <a:r>
              <a:rPr lang="en-US" altLang="zh-CN" dirty="0" err="1">
                <a:solidFill>
                  <a:srgbClr val="C41A16"/>
                </a:solidFill>
                <a:latin typeface="Menlo-Regular"/>
              </a:rPr>
              <a:t>socket.h</a:t>
            </a:r>
            <a:r>
              <a:rPr lang="en-US" altLang="zh-CN" dirty="0">
                <a:solidFill>
                  <a:srgbClr val="C41A16"/>
                </a:solidFill>
                <a:latin typeface="Menlo-Regular"/>
              </a:rPr>
              <a:t>&gt;</a:t>
            </a:r>
            <a:endParaRPr lang="en-US" altLang="zh-CN" dirty="0">
              <a:solidFill>
                <a:srgbClr val="64382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643820"/>
                </a:solidFill>
                <a:latin typeface="Menlo-Regular"/>
              </a:rPr>
              <a:t>#import </a:t>
            </a:r>
            <a:r>
              <a:rPr lang="en-US" altLang="zh-CN" dirty="0">
                <a:solidFill>
                  <a:srgbClr val="C41A16"/>
                </a:solidFill>
                <a:latin typeface="Menlo-Regular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-Regular"/>
              </a:rPr>
              <a:t>netinet</a:t>
            </a:r>
            <a:r>
              <a:rPr lang="en-US" altLang="zh-CN" dirty="0">
                <a:solidFill>
                  <a:srgbClr val="C41A16"/>
                </a:solidFill>
                <a:latin typeface="Menlo-Regular"/>
              </a:rPr>
              <a:t>/</a:t>
            </a:r>
            <a:r>
              <a:rPr lang="en-US" altLang="zh-CN" dirty="0" err="1">
                <a:solidFill>
                  <a:srgbClr val="C41A16"/>
                </a:solidFill>
                <a:latin typeface="Menlo-Regular"/>
              </a:rPr>
              <a:t>in.h</a:t>
            </a:r>
            <a:r>
              <a:rPr lang="en-US" altLang="zh-CN" dirty="0">
                <a:solidFill>
                  <a:srgbClr val="C41A16"/>
                </a:solidFill>
                <a:latin typeface="Menlo-Regular"/>
              </a:rPr>
              <a:t>&gt;</a:t>
            </a:r>
            <a:endParaRPr lang="en-US" altLang="zh-CN" dirty="0">
              <a:solidFill>
                <a:srgbClr val="64382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643820"/>
                </a:solidFill>
                <a:latin typeface="Menlo-Regular"/>
              </a:rPr>
              <a:t>#import </a:t>
            </a:r>
            <a:r>
              <a:rPr lang="en-US" altLang="zh-CN" dirty="0">
                <a:solidFill>
                  <a:srgbClr val="C41A16"/>
                </a:solidFill>
                <a:latin typeface="Menlo-Regular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-Regular"/>
              </a:rPr>
              <a:t>arpa</a:t>
            </a:r>
            <a:r>
              <a:rPr lang="en-US" altLang="zh-CN" dirty="0">
                <a:solidFill>
                  <a:srgbClr val="C41A16"/>
                </a:solidFill>
                <a:latin typeface="Menlo-Regular"/>
              </a:rPr>
              <a:t>/</a:t>
            </a:r>
            <a:r>
              <a:rPr lang="en-US" altLang="zh-CN" dirty="0" err="1">
                <a:solidFill>
                  <a:srgbClr val="C41A16"/>
                </a:solidFill>
                <a:latin typeface="Menlo-Regular"/>
              </a:rPr>
              <a:t>inet.h</a:t>
            </a:r>
            <a:r>
              <a:rPr lang="en-US" altLang="zh-CN" dirty="0">
                <a:solidFill>
                  <a:srgbClr val="C41A16"/>
                </a:solidFill>
                <a:latin typeface="Menlo-Regular"/>
              </a:rPr>
              <a:t>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95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98474" y="623504"/>
            <a:ext cx="8128599" cy="827471"/>
          </a:xfrm>
          <a:prstGeom prst="rect">
            <a:avLst/>
          </a:prstGeom>
        </p:spPr>
        <p:txBody>
          <a:bodyPr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Socket</a:t>
            </a:r>
            <a:r>
              <a:rPr kumimoji="1" lang="zh-CN" altLang="en-US" dirty="0">
                <a:solidFill>
                  <a:schemeClr val="bg1"/>
                </a:solidFill>
              </a:rPr>
              <a:t>开发</a:t>
            </a:r>
            <a:r>
              <a:rPr kumimoji="1" lang="en-US" altLang="zh-CN" dirty="0">
                <a:solidFill>
                  <a:schemeClr val="bg1"/>
                </a:solidFill>
              </a:rPr>
              <a:t>——socket()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98474" y="1450976"/>
            <a:ext cx="8128599" cy="46751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/**</a:t>
            </a:r>
          </a:p>
          <a:p>
            <a:pPr marL="0" indent="0">
              <a:buNone/>
            </a:pPr>
            <a:r>
              <a:rPr lang="ja-JP" altLang="en-US" sz="1600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ja-JP" altLang="en-US" sz="1600" dirty="0">
                <a:solidFill>
                  <a:srgbClr val="007400"/>
                </a:solidFill>
                <a:latin typeface="STHeitiSC-Light"/>
              </a:rPr>
              <a:t>参数</a:t>
            </a:r>
            <a:endParaRPr lang="ja-JP" altLang="en-US" sz="1600" dirty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rgbClr val="007400"/>
                </a:solidFill>
                <a:latin typeface="Menlo-Regular"/>
              </a:rPr>
              <a:t> </a:t>
            </a:r>
          </a:p>
          <a:p>
            <a:pPr marL="0" indent="0">
              <a:buNone/>
            </a:pPr>
            <a:r>
              <a:rPr lang="zh-TW" altLang="en-US" sz="1600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en-US" altLang="zh-TW" sz="1600" dirty="0">
                <a:solidFill>
                  <a:srgbClr val="007400"/>
                </a:solidFill>
                <a:latin typeface="Menlo-Regular"/>
              </a:rPr>
              <a:t>domain:    </a:t>
            </a:r>
            <a:r>
              <a:rPr lang="zh-TW" altLang="en-US" sz="1600" dirty="0">
                <a:solidFill>
                  <a:srgbClr val="007400"/>
                </a:solidFill>
                <a:latin typeface="STHeitiSC-Light"/>
              </a:rPr>
              <a:t>协议域，</a:t>
            </a:r>
            <a:r>
              <a:rPr lang="en-US" altLang="zh-TW" sz="1600" dirty="0">
                <a:solidFill>
                  <a:srgbClr val="007400"/>
                </a:solidFill>
                <a:latin typeface="Menlo-Regular"/>
              </a:rPr>
              <a:t>AF_INET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 type:      Socket </a:t>
            </a:r>
            <a:r>
              <a:rPr lang="zh-CN" altLang="en-US" sz="1600" dirty="0">
                <a:solidFill>
                  <a:srgbClr val="007400"/>
                </a:solidFill>
                <a:latin typeface="STHeitiSC-Light"/>
              </a:rPr>
              <a:t>类型，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SOCK_STREAM/SOCK_DGRAM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 protocol: IPPROTO_TCP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 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zh-CN" altLang="en-US" sz="1600" dirty="0" smtClean="0">
                <a:solidFill>
                  <a:srgbClr val="007400"/>
                </a:solidFill>
                <a:latin typeface="STHeitiSC-Light"/>
              </a:rPr>
              <a:t>返回值</a:t>
            </a:r>
            <a:endParaRPr lang="zh-CN" altLang="en-US" sz="1600" dirty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 socket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 */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clientSocket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socket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643820"/>
                </a:solidFill>
                <a:latin typeface="Menlo-Regular"/>
              </a:rPr>
              <a:t>AF_INET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>
                <a:solidFill>
                  <a:srgbClr val="643820"/>
                </a:solidFill>
                <a:latin typeface="Menlo-Regular"/>
              </a:rPr>
              <a:t>SOCK_STREAM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>
                <a:solidFill>
                  <a:srgbClr val="643820"/>
                </a:solidFill>
                <a:latin typeface="Menlo-Regular"/>
              </a:rPr>
              <a:t>IPPROTO_TCP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611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98474" y="623504"/>
            <a:ext cx="8128599" cy="827471"/>
          </a:xfrm>
          <a:prstGeom prst="rect">
            <a:avLst/>
          </a:prstGeom>
        </p:spPr>
        <p:txBody>
          <a:bodyPr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Socket</a:t>
            </a:r>
            <a:r>
              <a:rPr kumimoji="1" lang="zh-CN" altLang="en-US" dirty="0">
                <a:solidFill>
                  <a:schemeClr val="bg1"/>
                </a:solidFill>
              </a:rPr>
              <a:t>开发</a:t>
            </a:r>
            <a:r>
              <a:rPr kumimoji="1" lang="en-US" altLang="zh-CN" dirty="0">
                <a:solidFill>
                  <a:schemeClr val="bg1"/>
                </a:solidFill>
              </a:rPr>
              <a:t>——connect()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98474" y="1450976"/>
            <a:ext cx="8128599" cy="46751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/**</a:t>
            </a:r>
          </a:p>
          <a:p>
            <a:pPr marL="0" indent="0">
              <a:buNone/>
            </a:pPr>
            <a:r>
              <a:rPr lang="ja-JP" altLang="en-US" sz="1400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ja-JP" altLang="en-US" sz="1400" dirty="0">
                <a:solidFill>
                  <a:srgbClr val="007400"/>
                </a:solidFill>
                <a:latin typeface="STHeitiSC-Light"/>
              </a:rPr>
              <a:t>参数</a:t>
            </a:r>
            <a:r>
              <a:rPr lang="ja-JP" altLang="en-US" sz="1400" dirty="0">
                <a:solidFill>
                  <a:srgbClr val="007400"/>
                </a:solidFill>
                <a:latin typeface="Menlo-Regular"/>
              </a:rPr>
              <a:t> 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1&gt; 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客户端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socket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2&gt; </a:t>
            </a:r>
            <a:r>
              <a:rPr lang="zh-CN" altLang="en-US" sz="1400" dirty="0">
                <a:solidFill>
                  <a:srgbClr val="007400"/>
                </a:solidFill>
                <a:latin typeface="Menlo-Regular"/>
              </a:rPr>
              <a:t>指向数据结构</a:t>
            </a:r>
            <a:r>
              <a:rPr lang="en-US" altLang="zh-CN" sz="1400" dirty="0" err="1">
                <a:solidFill>
                  <a:srgbClr val="007400"/>
                </a:solidFill>
                <a:latin typeface="Menlo-Regular"/>
              </a:rPr>
              <a:t>sockaddr</a:t>
            </a:r>
            <a:r>
              <a:rPr lang="zh-CN" altLang="en-US" sz="1400" dirty="0">
                <a:solidFill>
                  <a:srgbClr val="007400"/>
                </a:solidFill>
                <a:latin typeface="Menlo-Regular"/>
              </a:rPr>
              <a:t>的指针，其中包括目的端口和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IP</a:t>
            </a:r>
            <a:r>
              <a:rPr lang="zh-CN" altLang="en-US" sz="1400" dirty="0">
                <a:solidFill>
                  <a:srgbClr val="007400"/>
                </a:solidFill>
                <a:latin typeface="Menlo-Regular"/>
              </a:rPr>
              <a:t>地址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3&gt; 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结构体数据长度</a:t>
            </a:r>
            <a:r>
              <a:rPr lang="zh-CN" altLang="en-US" sz="1400" dirty="0">
                <a:solidFill>
                  <a:srgbClr val="007400"/>
                </a:solidFill>
                <a:latin typeface="Menlo-Regular"/>
              </a:rPr>
              <a:t> 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返回值</a:t>
            </a:r>
            <a:endParaRPr lang="zh-CN" altLang="en-US" sz="1400" dirty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0 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成功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/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其他</a:t>
            </a:r>
            <a:r>
              <a:rPr lang="zh-CN" altLang="en-US" sz="1400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错误代号</a:t>
            </a:r>
            <a:endParaRPr lang="zh-CN" altLang="en-US" sz="1400" dirty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007400"/>
                </a:solidFill>
                <a:latin typeface="Menlo-Regular"/>
              </a:rPr>
              <a:t> *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/</a:t>
            </a:r>
            <a:endParaRPr lang="zh-CN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sockaddr_in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serverAddr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serverAddr.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sin_family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>
                <a:solidFill>
                  <a:srgbClr val="643820"/>
                </a:solidFill>
                <a:latin typeface="Menlo-Regular"/>
              </a:rPr>
              <a:t>AF_INET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serverAddr.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sin_port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 err="1">
                <a:solidFill>
                  <a:srgbClr val="643820"/>
                </a:solidFill>
                <a:latin typeface="Menlo-Regular"/>
              </a:rPr>
              <a:t>htons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12345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serverAddr.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sin_addr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s_addr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inet_addr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"127.0.0.1"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connectResult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connect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clientSocket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sockaddr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*)&amp;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serverAddr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sizeof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serverAddr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66164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98474" y="623504"/>
            <a:ext cx="8128599" cy="827471"/>
          </a:xfrm>
          <a:prstGeom prst="rect">
            <a:avLst/>
          </a:prstGeom>
        </p:spPr>
        <p:txBody>
          <a:bodyPr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Socket</a:t>
            </a:r>
            <a:r>
              <a:rPr kumimoji="1" lang="zh-CN" altLang="en-US" dirty="0">
                <a:solidFill>
                  <a:schemeClr val="bg1"/>
                </a:solidFill>
              </a:rPr>
              <a:t>开发</a:t>
            </a:r>
            <a:r>
              <a:rPr kumimoji="1" lang="en-US" altLang="zh-CN" dirty="0">
                <a:solidFill>
                  <a:schemeClr val="bg1"/>
                </a:solidFill>
              </a:rPr>
              <a:t>——</a:t>
            </a:r>
            <a:r>
              <a:rPr kumimoji="1" lang="en-US" altLang="zh-CN" dirty="0" err="1">
                <a:solidFill>
                  <a:schemeClr val="bg1"/>
                </a:solidFill>
              </a:rPr>
              <a:t>Netcat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98474" y="1450976"/>
            <a:ext cx="8128599" cy="4675188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$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fr-FR" altLang="zh-CN" dirty="0" err="1">
                <a:solidFill>
                  <a:srgbClr val="FF0000"/>
                </a:solidFill>
              </a:rPr>
              <a:t>nc</a:t>
            </a:r>
            <a:r>
              <a:rPr kumimoji="1" lang="fr-FR" altLang="zh-CN" dirty="0">
                <a:solidFill>
                  <a:srgbClr val="FF0000"/>
                </a:solidFill>
              </a:rPr>
              <a:t> -</a:t>
            </a:r>
            <a:r>
              <a:rPr kumimoji="1" lang="fr-FR" altLang="zh-CN" dirty="0" err="1">
                <a:solidFill>
                  <a:srgbClr val="FF0000"/>
                </a:solidFill>
              </a:rPr>
              <a:t>lk</a:t>
            </a:r>
            <a:r>
              <a:rPr kumimoji="1" lang="fr-FR" altLang="zh-CN" dirty="0">
                <a:solidFill>
                  <a:srgbClr val="FF0000"/>
                </a:solidFill>
              </a:rPr>
              <a:t> 12345</a:t>
            </a:r>
          </a:p>
          <a:p>
            <a:pPr lvl="1"/>
            <a:r>
              <a:rPr kumimoji="1" lang="zh-CN" altLang="en-US" dirty="0"/>
              <a:t>始终监听本地计算机</a:t>
            </a:r>
            <a:r>
              <a:rPr kumimoji="1" lang="en-US" altLang="zh-CN" dirty="0"/>
              <a:t>12345</a:t>
            </a:r>
            <a:r>
              <a:rPr kumimoji="1" lang="zh-CN" altLang="en-US" dirty="0"/>
              <a:t>端口的数据</a:t>
            </a:r>
            <a:endParaRPr kumimoji="1" lang="en-US" altLang="zh-CN" dirty="0"/>
          </a:p>
          <a:p>
            <a:endParaRPr kumimoji="1" lang="fr-FR" altLang="zh-CN" dirty="0"/>
          </a:p>
          <a:p>
            <a:r>
              <a:rPr kumimoji="1" lang="fr-FR" altLang="zh-CN" dirty="0" err="1"/>
              <a:t>Netcat</a:t>
            </a:r>
            <a:endParaRPr kumimoji="1" lang="fr-FR" altLang="zh-CN" dirty="0"/>
          </a:p>
          <a:p>
            <a:pPr lvl="1"/>
            <a:r>
              <a:rPr kumimoji="1" lang="zh-CN" altLang="en-US" dirty="0"/>
              <a:t>是终端下用于调试和检查网络的工具包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可用于创建 </a:t>
            </a:r>
            <a:r>
              <a:rPr kumimoji="1" lang="en-US" altLang="zh-CN" dirty="0"/>
              <a:t>TCP/IP </a:t>
            </a:r>
            <a:r>
              <a:rPr kumimoji="1" lang="zh-CN" altLang="en-US" dirty="0"/>
              <a:t>连接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6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23504"/>
            <a:ext cx="9144000" cy="827471"/>
          </a:xfrm>
          <a:prstGeom prst="rect">
            <a:avLst/>
          </a:prstGeom>
        </p:spPr>
        <p:txBody>
          <a:bodyPr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网络通讯三要素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98474" y="1450976"/>
            <a:ext cx="8128599" cy="4675188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/>
              <a:t>IP</a:t>
            </a:r>
            <a:r>
              <a:rPr kumimoji="1" lang="zh-CN" altLang="en-US"/>
              <a:t>地址</a:t>
            </a:r>
            <a:r>
              <a:rPr kumimoji="1" lang="en-US" altLang="zh-CN"/>
              <a:t>(</a:t>
            </a:r>
            <a:r>
              <a:rPr kumimoji="1" lang="zh-CN" altLang="en-US"/>
              <a:t>主机名</a:t>
            </a:r>
            <a:r>
              <a:rPr kumimoji="1" lang="en-US" altLang="zh-CN"/>
              <a:t>)</a:t>
            </a:r>
          </a:p>
          <a:p>
            <a:pPr lvl="1"/>
            <a:r>
              <a:rPr kumimoji="1" lang="zh-CN" altLang="en-US"/>
              <a:t>网络中设备的标示</a:t>
            </a:r>
            <a:endParaRPr kumimoji="1" lang="en-US" altLang="zh-CN"/>
          </a:p>
          <a:p>
            <a:pPr lvl="1"/>
            <a:r>
              <a:rPr kumimoji="1" lang="zh-CN" altLang="en-US"/>
              <a:t>不易记忆，可以用主机名</a:t>
            </a:r>
            <a:endParaRPr kumimoji="1" lang="en-US" altLang="zh-CN"/>
          </a:p>
          <a:p>
            <a:pPr lvl="1"/>
            <a:r>
              <a:rPr kumimoji="1" lang="zh-CN" altLang="en-US"/>
              <a:t>本地回环地址：</a:t>
            </a:r>
            <a:r>
              <a:rPr kumimoji="1" lang="en-US" altLang="zh-CN">
                <a:solidFill>
                  <a:srgbClr val="FF0000"/>
                </a:solidFill>
              </a:rPr>
              <a:t>127.0.0.1</a:t>
            </a:r>
            <a:r>
              <a:rPr kumimoji="1" lang="zh-CN" altLang="en-US"/>
              <a:t> 主机名：</a:t>
            </a:r>
            <a:r>
              <a:rPr kumimoji="1" lang="en-US" altLang="zh-CN"/>
              <a:t>localhost</a:t>
            </a:r>
            <a:endParaRPr kumimoji="1" lang="zh-CN" altLang="en-US"/>
          </a:p>
          <a:p>
            <a:r>
              <a:rPr kumimoji="1" lang="zh-CN" altLang="en-US"/>
              <a:t>端口号</a:t>
            </a:r>
            <a:endParaRPr kumimoji="1" lang="en-US" altLang="zh-CN"/>
          </a:p>
          <a:p>
            <a:pPr lvl="1"/>
            <a:r>
              <a:rPr kumimoji="1" lang="zh-CN" altLang="en-US"/>
              <a:t>用于标示进程的逻辑地址，不同进程的标示</a:t>
            </a:r>
            <a:endParaRPr kumimoji="1" lang="en-US" altLang="zh-CN"/>
          </a:p>
          <a:p>
            <a:pPr lvl="1"/>
            <a:r>
              <a:rPr kumimoji="1" lang="zh-CN" altLang="en-US"/>
              <a:t>有效端口：</a:t>
            </a:r>
            <a:r>
              <a:rPr kumimoji="1" lang="en-US" altLang="zh-CN"/>
              <a:t>0~65535</a:t>
            </a:r>
          </a:p>
          <a:p>
            <a:pPr lvl="1"/>
            <a:r>
              <a:rPr kumimoji="1" lang="zh-CN" altLang="en-US"/>
              <a:t>其中</a:t>
            </a:r>
            <a:r>
              <a:rPr kumimoji="1" lang="en-US" altLang="zh-CN">
                <a:solidFill>
                  <a:srgbClr val="FF0000"/>
                </a:solidFill>
              </a:rPr>
              <a:t>0~1024</a:t>
            </a:r>
            <a:r>
              <a:rPr kumimoji="1" lang="zh-CN" altLang="en-US">
                <a:solidFill>
                  <a:srgbClr val="FF0000"/>
                </a:solidFill>
              </a:rPr>
              <a:t>由系统使用</a:t>
            </a:r>
            <a:r>
              <a:rPr kumimoji="1" lang="zh-CN" altLang="en-US"/>
              <a:t>或者保留端口</a:t>
            </a:r>
            <a:r>
              <a:rPr kumimoji="1" lang="zh-CN" altLang="zh-CN"/>
              <a:t>，</a:t>
            </a:r>
            <a:r>
              <a:rPr kumimoji="1" lang="zh-CN" altLang="en-US"/>
              <a:t>开发中不要使用</a:t>
            </a:r>
            <a:r>
              <a:rPr kumimoji="1" lang="en-US" altLang="zh-CN"/>
              <a:t>1024</a:t>
            </a:r>
            <a:r>
              <a:rPr kumimoji="1" lang="zh-CN" altLang="en-US"/>
              <a:t>以下的端口</a:t>
            </a:r>
          </a:p>
          <a:p>
            <a:r>
              <a:rPr kumimoji="1" lang="zh-CN" altLang="en-US">
                <a:solidFill>
                  <a:srgbClr val="FF0000"/>
                </a:solidFill>
              </a:rPr>
              <a:t>传输</a:t>
            </a:r>
            <a:r>
              <a:rPr kumimoji="1" lang="zh-CN" altLang="en-US"/>
              <a:t>协议</a:t>
            </a:r>
            <a:r>
              <a:rPr kumimoji="1" lang="en-US" altLang="zh-CN"/>
              <a:t>(</a:t>
            </a:r>
            <a:r>
              <a:rPr kumimoji="1" lang="zh-CN" altLang="en-US"/>
              <a:t>通讯的规则</a:t>
            </a:r>
            <a:r>
              <a:rPr kumimoji="1" lang="en-US" altLang="zh-CN"/>
              <a:t>)</a:t>
            </a:r>
          </a:p>
          <a:p>
            <a:pPr lvl="1"/>
            <a:r>
              <a:rPr kumimoji="1" lang="en-US" altLang="zh-CN"/>
              <a:t>TCP</a:t>
            </a:r>
          </a:p>
          <a:p>
            <a:pPr lvl="1"/>
            <a:r>
              <a:rPr kumimoji="1" lang="en-US" altLang="zh-CN"/>
              <a:t>UDP</a:t>
            </a:r>
            <a:endParaRPr kumimoji="1" lang="zh-CN" altLang="en-US"/>
          </a:p>
          <a:p>
            <a:pPr marL="0" indent="0">
              <a:buNone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56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98474" y="623504"/>
            <a:ext cx="8128599" cy="827471"/>
          </a:xfrm>
          <a:prstGeom prst="rect">
            <a:avLst/>
          </a:prstGeom>
        </p:spPr>
        <p:txBody>
          <a:bodyPr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Socket</a:t>
            </a:r>
            <a:r>
              <a:rPr kumimoji="1" lang="zh-CN" altLang="en-US">
                <a:solidFill>
                  <a:schemeClr val="bg1"/>
                </a:solidFill>
              </a:rPr>
              <a:t>开发</a:t>
            </a:r>
            <a:r>
              <a:rPr kumimoji="1" lang="en-US" altLang="zh-CN">
                <a:solidFill>
                  <a:schemeClr val="bg1"/>
                </a:solidFill>
              </a:rPr>
              <a:t>——send()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98474" y="1450976"/>
            <a:ext cx="8128599" cy="46751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/**</a:t>
            </a:r>
          </a:p>
          <a:p>
            <a:pPr marL="0" indent="0">
              <a:buNone/>
            </a:pPr>
            <a:r>
              <a:rPr lang="ja-JP" altLang="en-US" sz="1400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ja-JP" altLang="en-US" sz="1400" dirty="0">
                <a:solidFill>
                  <a:srgbClr val="007400"/>
                </a:solidFill>
                <a:latin typeface="STHeitiSC-Light"/>
              </a:rPr>
              <a:t>参数</a:t>
            </a:r>
            <a:r>
              <a:rPr lang="ja-JP" altLang="en-US" sz="1400" dirty="0">
                <a:solidFill>
                  <a:srgbClr val="007400"/>
                </a:solidFill>
                <a:latin typeface="Menlo-Regular"/>
              </a:rPr>
              <a:t> 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1&gt; 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客户端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socket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2&gt; 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发送内容地址</a:t>
            </a:r>
            <a:endParaRPr lang="zh-CN" altLang="en-US" sz="1400" dirty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3&gt; 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发送内容长度</a:t>
            </a:r>
            <a:endParaRPr lang="zh-CN" altLang="en-US" sz="1400" dirty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4&gt; 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发送方式标志，一般为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0 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返回值</a:t>
            </a:r>
            <a:endParaRPr lang="zh-CN" altLang="en-US" sz="1400" dirty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如果成功，则返回发送的字节数，失败则返回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SOCKET_ERROR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 */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sendMessage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"hello"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ssize_t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sendLen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send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clientSocket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sendMessage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strlen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sendMessage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), 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6718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98474" y="623504"/>
            <a:ext cx="8128599" cy="827471"/>
          </a:xfrm>
          <a:prstGeom prst="rect">
            <a:avLst/>
          </a:prstGeom>
        </p:spPr>
        <p:txBody>
          <a:bodyPr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Socket</a:t>
            </a:r>
            <a:r>
              <a:rPr kumimoji="1" lang="zh-CN" altLang="en-US">
                <a:solidFill>
                  <a:schemeClr val="bg1"/>
                </a:solidFill>
              </a:rPr>
              <a:t>开发</a:t>
            </a:r>
            <a:r>
              <a:rPr kumimoji="1" lang="en-US" altLang="zh-CN">
                <a:solidFill>
                  <a:schemeClr val="bg1"/>
                </a:solidFill>
              </a:rPr>
              <a:t>——recv()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98474" y="1450976"/>
            <a:ext cx="8128599" cy="46751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/**</a:t>
            </a:r>
          </a:p>
          <a:p>
            <a:pPr marL="0" indent="0">
              <a:buNone/>
            </a:pPr>
            <a:r>
              <a:rPr lang="ja-JP" altLang="en-US" sz="1400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ja-JP" altLang="en-US" sz="1400" dirty="0">
                <a:solidFill>
                  <a:srgbClr val="007400"/>
                </a:solidFill>
                <a:latin typeface="STHeitiSC-Light"/>
              </a:rPr>
              <a:t>参数</a:t>
            </a:r>
            <a:r>
              <a:rPr lang="ja-JP" altLang="en-US" sz="1400" dirty="0">
                <a:solidFill>
                  <a:srgbClr val="007400"/>
                </a:solidFill>
                <a:latin typeface="Menlo-Regular"/>
              </a:rPr>
              <a:t> 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1&gt; 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客户端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socket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2&gt; 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接收内容缓冲区地址</a:t>
            </a:r>
            <a:endParaRPr lang="zh-CN" altLang="en-US" sz="1400" dirty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3&gt; 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接收内容缓存区长度</a:t>
            </a:r>
            <a:endParaRPr lang="zh-CN" altLang="en-US" sz="1400" dirty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4&gt; 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接收方式，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表示阻塞，必须等待服务器返回数据</a:t>
            </a:r>
            <a:r>
              <a:rPr lang="zh-CN" altLang="en-US" sz="1400" dirty="0">
                <a:solidFill>
                  <a:srgbClr val="007400"/>
                </a:solidFill>
                <a:latin typeface="Menlo-Regular"/>
              </a:rPr>
              <a:t> 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返回值</a:t>
            </a:r>
            <a:endParaRPr lang="zh-CN" altLang="en-US" sz="1400" dirty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如果成功，则返回读入的字节数，失败则返回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SOCKET_ERROR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 */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pt-BR" altLang="zh-CN" sz="1400" dirty="0">
                <a:solidFill>
                  <a:srgbClr val="5C2699"/>
                </a:solidFill>
                <a:latin typeface="Menlo-Regular"/>
              </a:rPr>
              <a:t>uint8_t</a:t>
            </a:r>
            <a:r>
              <a:rPr lang="pt-BR" altLang="zh-CN" sz="1400" dirty="0">
                <a:solidFill>
                  <a:srgbClr val="000000"/>
                </a:solidFill>
                <a:latin typeface="Menlo-Regular"/>
              </a:rPr>
              <a:t> buffer[</a:t>
            </a:r>
            <a:r>
              <a:rPr lang="pt-BR" altLang="zh-CN" sz="1400" dirty="0">
                <a:solidFill>
                  <a:srgbClr val="1C00CF"/>
                </a:solidFill>
                <a:latin typeface="Menlo-Regular"/>
              </a:rPr>
              <a:t>1024</a:t>
            </a:r>
            <a:r>
              <a:rPr lang="pt-BR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pt-BR" altLang="zh-CN" sz="1400" dirty="0" err="1">
                <a:solidFill>
                  <a:srgbClr val="5C2699"/>
                </a:solidFill>
                <a:latin typeface="Menlo-Regular"/>
              </a:rPr>
              <a:t>ssize_t</a:t>
            </a:r>
            <a:r>
              <a:rPr lang="pt-BR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pt-BR" altLang="zh-CN" sz="1400" dirty="0" err="1">
                <a:solidFill>
                  <a:srgbClr val="000000"/>
                </a:solidFill>
                <a:latin typeface="Menlo-Regular"/>
              </a:rPr>
              <a:t>recvLen</a:t>
            </a:r>
            <a:r>
              <a:rPr lang="pt-BR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pt-BR" altLang="zh-CN" sz="1400" dirty="0" err="1">
                <a:solidFill>
                  <a:srgbClr val="2E0D6E"/>
                </a:solidFill>
                <a:latin typeface="Menlo-Regular"/>
              </a:rPr>
              <a:t>recv</a:t>
            </a:r>
            <a:r>
              <a:rPr lang="pt-BR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pt-BR" altLang="zh-CN" sz="1400" dirty="0" err="1">
                <a:solidFill>
                  <a:srgbClr val="000000"/>
                </a:solidFill>
                <a:latin typeface="Menlo-Regular"/>
              </a:rPr>
              <a:t>clientSocket</a:t>
            </a:r>
            <a:r>
              <a:rPr lang="pt-BR" altLang="zh-CN" sz="1400" dirty="0">
                <a:solidFill>
                  <a:srgbClr val="000000"/>
                </a:solidFill>
                <a:latin typeface="Menlo-Regular"/>
              </a:rPr>
              <a:t>, &amp;buffer, </a:t>
            </a:r>
            <a:r>
              <a:rPr lang="pt-BR" altLang="zh-CN" sz="1400" dirty="0" err="1">
                <a:solidFill>
                  <a:srgbClr val="AA0D91"/>
                </a:solidFill>
                <a:latin typeface="Menlo-Regular"/>
              </a:rPr>
              <a:t>sizeof</a:t>
            </a:r>
            <a:r>
              <a:rPr lang="pt-BR" altLang="zh-CN" sz="1400" dirty="0">
                <a:solidFill>
                  <a:srgbClr val="000000"/>
                </a:solidFill>
                <a:latin typeface="Menlo-Regular"/>
              </a:rPr>
              <a:t>(buffer), </a:t>
            </a:r>
            <a:r>
              <a:rPr lang="pt-BR" altLang="zh-CN" sz="14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pt-BR" altLang="zh-CN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pt-BR" altLang="zh-CN" sz="1400" dirty="0" err="1">
                <a:solidFill>
                  <a:srgbClr val="5C2699"/>
                </a:solidFill>
                <a:latin typeface="Menlo-Regular"/>
              </a:rPr>
              <a:t>NSData</a:t>
            </a:r>
            <a:r>
              <a:rPr lang="pt-BR" altLang="zh-CN" sz="1400" dirty="0">
                <a:solidFill>
                  <a:srgbClr val="000000"/>
                </a:solidFill>
                <a:latin typeface="Menlo-Regular"/>
              </a:rPr>
              <a:t> *data = [</a:t>
            </a:r>
            <a:r>
              <a:rPr lang="pt-BR" altLang="zh-CN" sz="1400" dirty="0" err="1">
                <a:solidFill>
                  <a:srgbClr val="5C2699"/>
                </a:solidFill>
                <a:latin typeface="Menlo-Regular"/>
              </a:rPr>
              <a:t>NSData</a:t>
            </a:r>
            <a:r>
              <a:rPr lang="pt-BR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pt-BR" altLang="zh-CN" sz="1400" dirty="0" err="1">
                <a:solidFill>
                  <a:srgbClr val="2E0D6E"/>
                </a:solidFill>
                <a:latin typeface="Menlo-Regular"/>
              </a:rPr>
              <a:t>dataWithBytes</a:t>
            </a:r>
            <a:r>
              <a:rPr lang="pt-BR" altLang="zh-CN" sz="1400" dirty="0" err="1">
                <a:solidFill>
                  <a:srgbClr val="000000"/>
                </a:solidFill>
                <a:latin typeface="Menlo-Regular"/>
              </a:rPr>
              <a:t>:buffer</a:t>
            </a:r>
            <a:r>
              <a:rPr lang="pt-BR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pt-BR" altLang="zh-CN" sz="1400" dirty="0" err="1">
                <a:solidFill>
                  <a:srgbClr val="2E0D6E"/>
                </a:solidFill>
                <a:latin typeface="Menlo-Regular"/>
              </a:rPr>
              <a:t>length</a:t>
            </a:r>
            <a:r>
              <a:rPr lang="pt-BR" altLang="zh-CN" sz="1400" dirty="0" err="1">
                <a:solidFill>
                  <a:srgbClr val="000000"/>
                </a:solidFill>
                <a:latin typeface="Menlo-Regular"/>
              </a:rPr>
              <a:t>:recvLen</a:t>
            </a:r>
            <a:r>
              <a:rPr lang="pt-BR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pt-BR" altLang="zh-CN" sz="1400" dirty="0" err="1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pt-BR" altLang="zh-CN" sz="14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pt-BR" altLang="zh-CN" sz="1400" dirty="0" err="1">
                <a:solidFill>
                  <a:srgbClr val="000000"/>
                </a:solidFill>
                <a:latin typeface="Menlo-Regular"/>
              </a:rPr>
              <a:t>recvMessage</a:t>
            </a:r>
            <a:r>
              <a:rPr lang="pt-BR" altLang="zh-CN" sz="1400" dirty="0">
                <a:solidFill>
                  <a:srgbClr val="000000"/>
                </a:solidFill>
                <a:latin typeface="Menlo-Regular"/>
              </a:rPr>
              <a:t> = [[</a:t>
            </a:r>
            <a:r>
              <a:rPr lang="pt-BR" altLang="zh-CN" sz="1400" dirty="0" err="1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pt-BR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pt-BR" altLang="zh-CN" sz="1400" dirty="0" err="1">
                <a:solidFill>
                  <a:srgbClr val="2E0D6E"/>
                </a:solidFill>
                <a:latin typeface="Menlo-Regular"/>
              </a:rPr>
              <a:t>alloc</a:t>
            </a:r>
            <a:r>
              <a:rPr lang="pt-BR" altLang="zh-CN" sz="14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pt-BR" altLang="zh-CN" sz="1400" dirty="0" err="1">
                <a:solidFill>
                  <a:srgbClr val="2E0D6E"/>
                </a:solidFill>
                <a:latin typeface="Menlo-Regular"/>
              </a:rPr>
              <a:t>initWithData</a:t>
            </a:r>
            <a:r>
              <a:rPr lang="pt-BR" altLang="zh-CN" sz="1400" dirty="0" err="1">
                <a:solidFill>
                  <a:srgbClr val="000000"/>
                </a:solidFill>
                <a:latin typeface="Menlo-Regular"/>
              </a:rPr>
              <a:t>:data</a:t>
            </a:r>
            <a:r>
              <a:rPr lang="pt-BR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pt-BR" altLang="zh-CN" sz="1400" dirty="0">
                <a:solidFill>
                  <a:srgbClr val="2E0D6E"/>
                </a:solidFill>
                <a:latin typeface="Menlo-Regular"/>
              </a:rPr>
              <a:t>encoding</a:t>
            </a:r>
            <a:r>
              <a:rPr lang="pt-BR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pt-BR" altLang="zh-CN" sz="1400" dirty="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pt-BR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72936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98474" y="623504"/>
            <a:ext cx="8128599" cy="827471"/>
          </a:xfrm>
          <a:prstGeom prst="rect">
            <a:avLst/>
          </a:prstGeom>
        </p:spPr>
        <p:txBody>
          <a:bodyPr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Socket</a:t>
            </a:r>
            <a:r>
              <a:rPr kumimoji="1" lang="zh-CN" altLang="en-US">
                <a:solidFill>
                  <a:schemeClr val="bg1"/>
                </a:solidFill>
              </a:rPr>
              <a:t>开发</a:t>
            </a:r>
            <a:r>
              <a:rPr kumimoji="1" lang="en-US" altLang="zh-CN">
                <a:solidFill>
                  <a:schemeClr val="bg1"/>
                </a:solidFill>
              </a:rPr>
              <a:t>——close()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98474" y="1450976"/>
            <a:ext cx="8128599" cy="467518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TW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>
                <a:solidFill>
                  <a:srgbClr val="007400"/>
                </a:solidFill>
                <a:latin typeface="STHeitiSC-Light"/>
              </a:rPr>
              <a:t>关闭</a:t>
            </a:r>
            <a:r>
              <a:rPr lang="en-US" altLang="zh-TW">
                <a:solidFill>
                  <a:srgbClr val="007400"/>
                </a:solidFill>
                <a:latin typeface="Menlo-Regular"/>
              </a:rPr>
              <a:t>socket</a:t>
            </a:r>
            <a:endParaRPr lang="zh-TW" altLang="en-US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2E0D6E"/>
                </a:solidFill>
                <a:latin typeface="Menlo-Regular"/>
              </a:rPr>
              <a:t>close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(clientSocket);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51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1530" y="1627094"/>
            <a:ext cx="3307976" cy="7664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电话局</a:t>
            </a:r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02658" y="3550023"/>
            <a:ext cx="94129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110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59506" y="3388658"/>
            <a:ext cx="914400" cy="7799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119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3" idx="0"/>
            <a:endCxn id="2" idx="2"/>
          </p:cNvCxnSpPr>
          <p:nvPr/>
        </p:nvCxnSpPr>
        <p:spPr>
          <a:xfrm flipV="1">
            <a:off x="1573305" y="2393577"/>
            <a:ext cx="2232213" cy="1156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>
            <a:stCxn id="2" idx="3"/>
            <a:endCxn id="4" idx="0"/>
          </p:cNvCxnSpPr>
          <p:nvPr/>
        </p:nvCxnSpPr>
        <p:spPr>
          <a:xfrm>
            <a:off x="5459506" y="2010336"/>
            <a:ext cx="457200" cy="13783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333564" y="2393577"/>
            <a:ext cx="2474259" cy="29751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683188" y="2699497"/>
            <a:ext cx="564777" cy="568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763872" y="4299697"/>
            <a:ext cx="564777" cy="568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723528" y="3439085"/>
            <a:ext cx="564777" cy="568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1637" y="3993776"/>
            <a:ext cx="1761563" cy="15867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计算机都有一个唯一的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地址</a:t>
            </a:r>
            <a:r>
              <a:rPr kumimoji="1" lang="en-US" altLang="zh-CN" dirty="0" smtClean="0"/>
              <a:t>127.0.0.1</a:t>
            </a:r>
          </a:p>
          <a:p>
            <a:pPr algn="ctr"/>
            <a:r>
              <a:rPr kumimoji="1" lang="nb-NO" altLang="zh-CN" dirty="0" smtClean="0"/>
              <a:t>192.168.31.180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8259" y="1286452"/>
            <a:ext cx="4147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地址的格式</a:t>
            </a:r>
            <a:r>
              <a:rPr kumimoji="1" lang="en-US" altLang="zh-CN" dirty="0" smtClean="0"/>
              <a:t>:0-255.0-255.0-255.0-255</a:t>
            </a:r>
            <a:endParaRPr kumimoji="1" lang="zh-CN" altLang="en-US" dirty="0" smtClean="0"/>
          </a:p>
          <a:p>
            <a:r>
              <a:rPr kumimoji="1" lang="en-US" altLang="zh-CN" dirty="0" smtClean="0"/>
              <a:t>2^8^4=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42</a:t>
            </a:r>
            <a:r>
              <a:rPr kumimoji="1" lang="zh-CN" altLang="en-US" dirty="0" smtClean="0"/>
              <a:t>亿    </a:t>
            </a:r>
            <a:r>
              <a:rPr kumimoji="1" lang="en-US" altLang="zh-CN" dirty="0" smtClean="0"/>
              <a:t>IPV4</a:t>
            </a:r>
            <a:r>
              <a:rPr kumimoji="1" lang="zh-CN" altLang="en-US" dirty="0" smtClean="0"/>
              <a:t> </a:t>
            </a:r>
          </a:p>
          <a:p>
            <a:r>
              <a:rPr kumimoji="1" lang="en-US" altLang="zh-CN" dirty="0" smtClean="0"/>
              <a:t>IPV6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2^64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8259" y="2477852"/>
            <a:ext cx="5388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127.0.0.1</a:t>
            </a:r>
            <a:r>
              <a:rPr kumimoji="1" lang="zh-CN" altLang="en-US" dirty="0" smtClean="0"/>
              <a:t>  </a:t>
            </a:r>
            <a:r>
              <a:rPr kumimoji="1" lang="zh-CN" altLang="en-US" dirty="0" smtClean="0"/>
              <a:t>本地回环地址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每一台计算机都有一个</a:t>
            </a:r>
            <a:r>
              <a:rPr kumimoji="1" lang="en-US" altLang="zh-CN" dirty="0" smtClean="0"/>
              <a:t>127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Localhost</a:t>
            </a:r>
            <a:r>
              <a:rPr kumimoji="1" lang="zh-CN" altLang="en-US" dirty="0" smtClean="0"/>
              <a:t> 本地主机名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便于记忆</a:t>
            </a:r>
            <a:endParaRPr kumimoji="1" lang="zh-CN" altLang="en-US" dirty="0"/>
          </a:p>
        </p:txBody>
      </p:sp>
      <p:cxnSp>
        <p:nvCxnSpPr>
          <p:cNvPr id="6" name="肘形连接符 5"/>
          <p:cNvCxnSpPr>
            <a:stCxn id="2" idx="2"/>
            <a:endCxn id="2" idx="1"/>
          </p:cNvCxnSpPr>
          <p:nvPr/>
        </p:nvCxnSpPr>
        <p:spPr>
          <a:xfrm rot="5400000" flipH="1">
            <a:off x="1025339" y="4743451"/>
            <a:ext cx="793377" cy="880782"/>
          </a:xfrm>
          <a:prstGeom prst="bentConnector4">
            <a:avLst>
              <a:gd name="adj1" fmla="val -28814"/>
              <a:gd name="adj2" fmla="val 1259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998048" y="3124183"/>
            <a:ext cx="1667435" cy="8695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路由器</a:t>
            </a:r>
            <a:endParaRPr kumimoji="1" lang="zh-CN" altLang="en-US" dirty="0"/>
          </a:p>
        </p:txBody>
      </p:sp>
      <p:cxnSp>
        <p:nvCxnSpPr>
          <p:cNvPr id="12" name="肘形连接符 11"/>
          <p:cNvCxnSpPr>
            <a:stCxn id="2" idx="3"/>
            <a:endCxn id="9" idx="2"/>
          </p:cNvCxnSpPr>
          <p:nvPr/>
        </p:nvCxnSpPr>
        <p:spPr>
          <a:xfrm flipV="1">
            <a:off x="2743200" y="3993776"/>
            <a:ext cx="3088566" cy="79337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9" idx="1"/>
            <a:endCxn id="2" idx="0"/>
          </p:cNvCxnSpPr>
          <p:nvPr/>
        </p:nvCxnSpPr>
        <p:spPr>
          <a:xfrm rot="10800000" flipV="1">
            <a:off x="1862420" y="3558980"/>
            <a:ext cx="3135629" cy="4347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18965" y="2756646"/>
            <a:ext cx="2138082" cy="31331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MAC</a:t>
            </a:r>
          </a:p>
          <a:p>
            <a:pPr algn="ctr"/>
            <a:r>
              <a:rPr kumimoji="1" lang="zh-CN" altLang="en-US" dirty="0" smtClean="0"/>
              <a:t>服务器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26541" y="1452281"/>
            <a:ext cx="3388659" cy="6723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127.0.0.1</a:t>
            </a:r>
            <a:endParaRPr kumimoji="1" lang="zh-CN" altLang="en-US" dirty="0"/>
          </a:p>
        </p:txBody>
      </p:sp>
      <p:cxnSp>
        <p:nvCxnSpPr>
          <p:cNvPr id="5" name="直线箭头连接符 4"/>
          <p:cNvCxnSpPr>
            <a:stCxn id="3" idx="2"/>
            <a:endCxn id="2" idx="0"/>
          </p:cNvCxnSpPr>
          <p:nvPr/>
        </p:nvCxnSpPr>
        <p:spPr>
          <a:xfrm flipH="1">
            <a:off x="4888006" y="2124634"/>
            <a:ext cx="732865" cy="632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957047" y="2756646"/>
            <a:ext cx="1358153" cy="31331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模拟器</a:t>
            </a:r>
            <a:endParaRPr kumimoji="1" lang="zh-CN" altLang="en-US"/>
          </a:p>
        </p:txBody>
      </p:sp>
      <p:cxnSp>
        <p:nvCxnSpPr>
          <p:cNvPr id="9" name="直线箭头连接符 8"/>
          <p:cNvCxnSpPr>
            <a:stCxn id="3" idx="2"/>
            <a:endCxn id="6" idx="0"/>
          </p:cNvCxnSpPr>
          <p:nvPr/>
        </p:nvCxnSpPr>
        <p:spPr>
          <a:xfrm>
            <a:off x="5620871" y="2124634"/>
            <a:ext cx="1015253" cy="632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14400" y="2850776"/>
            <a:ext cx="1546412" cy="3039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真机测试</a:t>
            </a:r>
          </a:p>
          <a:p>
            <a:pPr algn="ctr"/>
            <a:r>
              <a:rPr kumimoji="1" lang="zh-CN" altLang="en-US" dirty="0" smtClean="0"/>
              <a:t>自己的</a:t>
            </a:r>
            <a:r>
              <a:rPr kumimoji="1" lang="en-US" altLang="zh-CN" dirty="0" smtClean="0"/>
              <a:t>127.0.0.1</a:t>
            </a:r>
            <a:endParaRPr kumimoji="1" lang="zh-CN" altLang="en-US" dirty="0"/>
          </a:p>
        </p:txBody>
      </p:sp>
      <p:cxnSp>
        <p:nvCxnSpPr>
          <p:cNvPr id="14" name="肘形连接符 13"/>
          <p:cNvCxnSpPr>
            <a:stCxn id="12" idx="2"/>
            <a:endCxn id="12" idx="1"/>
          </p:cNvCxnSpPr>
          <p:nvPr/>
        </p:nvCxnSpPr>
        <p:spPr>
          <a:xfrm rot="5400000" flipH="1">
            <a:off x="541244" y="4743450"/>
            <a:ext cx="1519517" cy="773206"/>
          </a:xfrm>
          <a:prstGeom prst="bentConnector4">
            <a:avLst>
              <a:gd name="adj1" fmla="val -15044"/>
              <a:gd name="adj2" fmla="val 1295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247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4999" y="1670797"/>
            <a:ext cx="2675965" cy="4128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/>
              <a:t>计算机</a:t>
            </a:r>
          </a:p>
          <a:p>
            <a:pPr algn="ctr"/>
            <a:r>
              <a:rPr kumimoji="1" lang="nb-NO" altLang="zh-CN" dirty="0"/>
              <a:t>192.168.31.180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809129" y="2043953"/>
            <a:ext cx="2218765" cy="49754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网站服务 </a:t>
            </a:r>
            <a:r>
              <a:rPr kumimoji="1" lang="en-US" altLang="zh-CN" dirty="0" smtClean="0"/>
              <a:t>Apache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599" y="2091017"/>
            <a:ext cx="2823883" cy="4504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192.168.31.180:80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4" idx="3"/>
            <a:endCxn id="3" idx="1"/>
          </p:cNvCxnSpPr>
          <p:nvPr/>
        </p:nvCxnSpPr>
        <p:spPr>
          <a:xfrm flipV="1">
            <a:off x="3052482" y="2292724"/>
            <a:ext cx="2756647" cy="23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809129" y="2810435"/>
            <a:ext cx="2218765" cy="4303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电子邮件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2387" y="2763370"/>
            <a:ext cx="2716306" cy="5244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192.168.31.180:110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8" idx="3"/>
            <a:endCxn id="7" idx="1"/>
          </p:cNvCxnSpPr>
          <p:nvPr/>
        </p:nvCxnSpPr>
        <p:spPr>
          <a:xfrm>
            <a:off x="2998693" y="3025588"/>
            <a:ext cx="28104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82387" y="3734921"/>
            <a:ext cx="2716306" cy="5244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192.168.31.180:21</a:t>
            </a:r>
            <a:endParaRPr kumimoji="1" lang="zh-CN" altLang="en-US" dirty="0"/>
          </a:p>
        </p:txBody>
      </p:sp>
      <p:cxnSp>
        <p:nvCxnSpPr>
          <p:cNvPr id="12" name="直线箭头连接符 11"/>
          <p:cNvCxnSpPr/>
          <p:nvPr/>
        </p:nvCxnSpPr>
        <p:spPr>
          <a:xfrm>
            <a:off x="2998693" y="3997139"/>
            <a:ext cx="28104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89811" y="3696260"/>
            <a:ext cx="2057400" cy="52443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FTP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328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98474" y="623504"/>
            <a:ext cx="8128599" cy="827471"/>
          </a:xfrm>
          <a:prstGeom prst="rect">
            <a:avLst/>
          </a:prstGeom>
        </p:spPr>
        <p:txBody>
          <a:bodyPr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常见网络协议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74355177"/>
              </p:ext>
            </p:extLst>
          </p:nvPr>
        </p:nvGraphicFramePr>
        <p:xfrm>
          <a:off x="498475" y="1450975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1571583"/>
                <a:gridCol w="38470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Eurostile"/>
                          <a:ea typeface="华文中宋"/>
                          <a:cs typeface="Eurostile"/>
                        </a:rPr>
                        <a:t>协议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Eurostile"/>
                          <a:ea typeface="华文中宋"/>
                          <a:cs typeface="Eurostile"/>
                        </a:rPr>
                        <a:t>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Eurostile"/>
                          <a:ea typeface="华文中宋"/>
                          <a:cs typeface="Eurostile"/>
                        </a:rPr>
                        <a:t>说明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CN" dirty="0">
                          <a:latin typeface="Eurostile"/>
                          <a:ea typeface="华文中宋"/>
                          <a:cs typeface="Eurostile"/>
                        </a:rPr>
                        <a:t>HTTP</a:t>
                      </a:r>
                      <a:endParaRPr lang="zh-CN" altLang="en-US" dirty="0">
                        <a:latin typeface="Eurostile"/>
                        <a:ea typeface="华文中宋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Eurostile"/>
                          <a:ea typeface="华文中宋"/>
                          <a:cs typeface="Eurostile"/>
                        </a:rPr>
                        <a:t>80</a:t>
                      </a:r>
                      <a:endParaRPr lang="zh-CN" altLang="en-US">
                        <a:latin typeface="Eurostile"/>
                        <a:ea typeface="华文中宋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Eurostile"/>
                          <a:ea typeface="华文中宋"/>
                          <a:cs typeface="Eurostile"/>
                        </a:rPr>
                        <a:t>超文本传输协议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CN">
                          <a:latin typeface="Eurostile"/>
                          <a:ea typeface="华文中宋"/>
                          <a:cs typeface="Eurostile"/>
                        </a:rPr>
                        <a:t>HTTPS</a:t>
                      </a:r>
                      <a:endParaRPr lang="zh-CN" altLang="en-US">
                        <a:latin typeface="Eurostile"/>
                        <a:ea typeface="华文中宋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>
                          <a:latin typeface="Eurostile"/>
                          <a:ea typeface="华文中宋"/>
                          <a:cs typeface="Eurostile"/>
                        </a:rPr>
                        <a:t>4</a:t>
                      </a:r>
                      <a:r>
                        <a:rPr lang="en-US" altLang="zh-CN">
                          <a:latin typeface="Eurostile"/>
                          <a:ea typeface="华文中宋"/>
                          <a:cs typeface="Eurostile"/>
                        </a:rPr>
                        <a:t>43</a:t>
                      </a:r>
                      <a:endParaRPr lang="zh-CN" altLang="en-US">
                        <a:latin typeface="Eurostile"/>
                        <a:ea typeface="华文中宋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Eurostile"/>
                          <a:ea typeface="华文中宋"/>
                          <a:cs typeface="Eurostile"/>
                        </a:rPr>
                        <a:t>HTTP+SSL</a:t>
                      </a:r>
                      <a:r>
                        <a:rPr lang="zh-CN" altLang="en-US">
                          <a:latin typeface="Eurostile"/>
                          <a:ea typeface="华文中宋"/>
                          <a:cs typeface="Eurostile"/>
                        </a:rPr>
                        <a:t>，</a:t>
                      </a:r>
                      <a:r>
                        <a:rPr lang="en-US" altLang="zh-TW">
                          <a:latin typeface="Eurostile"/>
                          <a:ea typeface="华文中宋"/>
                          <a:cs typeface="Eurostile"/>
                        </a:rPr>
                        <a:t>HTTP</a:t>
                      </a:r>
                      <a:r>
                        <a:rPr lang="zh-TW" altLang="en-US">
                          <a:latin typeface="Eurostile"/>
                          <a:ea typeface="华文中宋"/>
                          <a:cs typeface="Eurostile"/>
                        </a:rPr>
                        <a:t>的安全版</a:t>
                      </a:r>
                      <a:endParaRPr lang="zh-CN" altLang="en-US">
                        <a:latin typeface="Eurostile"/>
                        <a:ea typeface="华文中宋"/>
                        <a:cs typeface="Eurostil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Eurostile"/>
                          <a:ea typeface="华文中宋"/>
                          <a:cs typeface="Eurostile"/>
                        </a:rPr>
                        <a:t>FTP</a:t>
                      </a:r>
                      <a:endParaRPr lang="zh-CN" altLang="en-US">
                        <a:latin typeface="Eurostile"/>
                        <a:ea typeface="华文中宋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Eurostile"/>
                          <a:ea typeface="华文中宋"/>
                          <a:cs typeface="Eurostile"/>
                        </a:rPr>
                        <a:t>20,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Eurostile"/>
                          <a:ea typeface="华文中宋"/>
                          <a:cs typeface="Eurostile"/>
                        </a:rPr>
                        <a:t>21</a:t>
                      </a:r>
                      <a:r>
                        <a:rPr lang="en-US" altLang="zh-CN" dirty="0">
                          <a:latin typeface="Eurostile"/>
                          <a:ea typeface="华文中宋"/>
                          <a:cs typeface="Eurostile"/>
                        </a:rPr>
                        <a:t>,990</a:t>
                      </a:r>
                      <a:endParaRPr lang="zh-CN" altLang="en-US" dirty="0">
                        <a:latin typeface="Eurostile"/>
                        <a:ea typeface="华文中宋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Eurostile"/>
                          <a:ea typeface="华文中宋"/>
                          <a:cs typeface="Eurostile"/>
                        </a:rPr>
                        <a:t>文件传输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CN">
                          <a:latin typeface="Eurostile"/>
                          <a:ea typeface="华文中宋"/>
                          <a:cs typeface="Eurostile"/>
                        </a:rPr>
                        <a:t>POP3</a:t>
                      </a:r>
                      <a:endParaRPr lang="zh-CN" altLang="en-US">
                        <a:latin typeface="Eurostile"/>
                        <a:ea typeface="华文中宋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Eurostile"/>
                          <a:ea typeface="华文中宋"/>
                          <a:cs typeface="Eurostile"/>
                        </a:rPr>
                        <a:t>110</a:t>
                      </a:r>
                      <a:endParaRPr lang="zh-CN" altLang="en-US" dirty="0">
                        <a:latin typeface="Eurostile"/>
                        <a:ea typeface="华文中宋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Eurostile"/>
                          <a:ea typeface="华文中宋"/>
                          <a:cs typeface="Eurostile"/>
                        </a:rPr>
                        <a:t>邮局协议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Eurostile"/>
                          <a:ea typeface="华文中宋"/>
                          <a:cs typeface="Eurostile"/>
                        </a:rPr>
                        <a:t>SMTP</a:t>
                      </a:r>
                      <a:endParaRPr lang="zh-CN" altLang="en-US">
                        <a:latin typeface="Eurostile"/>
                        <a:ea typeface="华文中宋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Eurostile"/>
                          <a:ea typeface="华文中宋"/>
                          <a:cs typeface="Eurostile"/>
                        </a:rPr>
                        <a:t>25</a:t>
                      </a:r>
                      <a:endParaRPr lang="zh-CN" altLang="en-US">
                        <a:latin typeface="Eurostile"/>
                        <a:ea typeface="华文中宋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Eurostile"/>
                          <a:ea typeface="华文中宋"/>
                          <a:cs typeface="Eurostile"/>
                        </a:rPr>
                        <a:t>简单邮件传输协议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CN">
                          <a:latin typeface="Eurostile"/>
                          <a:ea typeface="华文中宋"/>
                          <a:cs typeface="Eurostile"/>
                        </a:rPr>
                        <a:t>telnet</a:t>
                      </a:r>
                      <a:endParaRPr lang="zh-CN" altLang="en-US">
                        <a:latin typeface="Eurostile"/>
                        <a:ea typeface="华文中宋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Eurostile"/>
                          <a:ea typeface="华文中宋"/>
                          <a:cs typeface="Eurostile"/>
                        </a:rPr>
                        <a:t>23</a:t>
                      </a:r>
                      <a:endParaRPr lang="zh-CN" altLang="en-US">
                        <a:latin typeface="Eurostile"/>
                        <a:ea typeface="华文中宋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Eurostile"/>
                          <a:ea typeface="华文中宋"/>
                          <a:cs typeface="Eurostile"/>
                        </a:rPr>
                        <a:t>远程终端协议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7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OSI</a:t>
            </a:r>
            <a:r>
              <a:rPr kumimoji="1" lang="zh-CN" altLang="en-US">
                <a:solidFill>
                  <a:schemeClr val="bg1"/>
                </a:solidFill>
              </a:rPr>
              <a:t>网络模型－数据传输示意图</a:t>
            </a:r>
          </a:p>
        </p:txBody>
      </p:sp>
      <p:grpSp>
        <p:nvGrpSpPr>
          <p:cNvPr id="19" name="组 18"/>
          <p:cNvGrpSpPr/>
          <p:nvPr/>
        </p:nvGrpSpPr>
        <p:grpSpPr>
          <a:xfrm>
            <a:off x="1446962" y="1547450"/>
            <a:ext cx="2154367" cy="4276651"/>
            <a:chOff x="900332" y="1784327"/>
            <a:chExt cx="2154367" cy="4276651"/>
          </a:xfrm>
        </p:grpSpPr>
        <p:sp>
          <p:nvSpPr>
            <p:cNvPr id="20" name="矩形 19"/>
            <p:cNvSpPr/>
            <p:nvPr/>
          </p:nvSpPr>
          <p:spPr>
            <a:xfrm>
              <a:off x="900332" y="1784327"/>
              <a:ext cx="2154367" cy="3626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latin typeface="华文细黑"/>
                  <a:ea typeface="华文细黑"/>
                  <a:cs typeface="华文细黑"/>
                </a:rPr>
                <a:t>应用层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900332" y="2436652"/>
              <a:ext cx="2154367" cy="3626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华文细黑"/>
                  <a:ea typeface="华文细黑"/>
                  <a:cs typeface="华文细黑"/>
                </a:rPr>
                <a:t>表示层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900332" y="3088977"/>
              <a:ext cx="2154367" cy="3626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latin typeface="华文细黑"/>
                  <a:ea typeface="华文细黑"/>
                  <a:cs typeface="华文细黑"/>
                </a:rPr>
                <a:t>会话层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900332" y="3741302"/>
              <a:ext cx="2154367" cy="362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latin typeface="华文细黑"/>
                  <a:ea typeface="华文细黑"/>
                  <a:cs typeface="华文细黑"/>
                </a:rPr>
                <a:t>传输层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900332" y="4393627"/>
              <a:ext cx="2154367" cy="3626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latin typeface="华文细黑"/>
                  <a:ea typeface="华文细黑"/>
                  <a:cs typeface="华文细黑"/>
                </a:rPr>
                <a:t>网络层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900332" y="5045952"/>
              <a:ext cx="2154367" cy="3626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latin typeface="华文细黑"/>
                  <a:ea typeface="华文细黑"/>
                  <a:cs typeface="华文细黑"/>
                </a:rPr>
                <a:t>数据链路层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900332" y="5698279"/>
              <a:ext cx="2154367" cy="3626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latin typeface="华文细黑"/>
                  <a:ea typeface="华文细黑"/>
                  <a:cs typeface="华文细黑"/>
                </a:rPr>
                <a:t>物理层</a:t>
              </a:r>
            </a:p>
          </p:txBody>
        </p:sp>
        <p:cxnSp>
          <p:nvCxnSpPr>
            <p:cNvPr id="27" name="直线箭头连接符 26"/>
            <p:cNvCxnSpPr>
              <a:stCxn id="20" idx="2"/>
              <a:endCxn id="21" idx="0"/>
            </p:cNvCxnSpPr>
            <p:nvPr/>
          </p:nvCxnSpPr>
          <p:spPr>
            <a:xfrm>
              <a:off x="1977516" y="2147026"/>
              <a:ext cx="0" cy="28962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>
              <a:stCxn id="21" idx="2"/>
              <a:endCxn id="22" idx="0"/>
            </p:cNvCxnSpPr>
            <p:nvPr/>
          </p:nvCxnSpPr>
          <p:spPr>
            <a:xfrm>
              <a:off x="1977516" y="2799351"/>
              <a:ext cx="0" cy="28962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/>
            <p:cNvCxnSpPr>
              <a:stCxn id="22" idx="2"/>
              <a:endCxn id="23" idx="0"/>
            </p:cNvCxnSpPr>
            <p:nvPr/>
          </p:nvCxnSpPr>
          <p:spPr>
            <a:xfrm>
              <a:off x="1977516" y="3451676"/>
              <a:ext cx="0" cy="28962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>
              <a:stCxn id="23" idx="2"/>
              <a:endCxn id="24" idx="0"/>
            </p:cNvCxnSpPr>
            <p:nvPr/>
          </p:nvCxnSpPr>
          <p:spPr>
            <a:xfrm>
              <a:off x="1977516" y="4104001"/>
              <a:ext cx="0" cy="28962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>
              <a:stCxn id="24" idx="2"/>
            </p:cNvCxnSpPr>
            <p:nvPr/>
          </p:nvCxnSpPr>
          <p:spPr>
            <a:xfrm>
              <a:off x="1977516" y="4756326"/>
              <a:ext cx="0" cy="28962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/>
            <p:cNvCxnSpPr>
              <a:stCxn id="25" idx="2"/>
              <a:endCxn id="26" idx="0"/>
            </p:cNvCxnSpPr>
            <p:nvPr/>
          </p:nvCxnSpPr>
          <p:spPr>
            <a:xfrm>
              <a:off x="1977516" y="5408651"/>
              <a:ext cx="0" cy="28962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 32"/>
          <p:cNvGrpSpPr/>
          <p:nvPr/>
        </p:nvGrpSpPr>
        <p:grpSpPr>
          <a:xfrm>
            <a:off x="5791963" y="1547450"/>
            <a:ext cx="2154367" cy="4276651"/>
            <a:chOff x="900332" y="1784327"/>
            <a:chExt cx="2154367" cy="4276651"/>
          </a:xfrm>
        </p:grpSpPr>
        <p:sp>
          <p:nvSpPr>
            <p:cNvPr id="34" name="矩形 33"/>
            <p:cNvSpPr/>
            <p:nvPr/>
          </p:nvSpPr>
          <p:spPr>
            <a:xfrm>
              <a:off x="900332" y="1784327"/>
              <a:ext cx="2154367" cy="3626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latin typeface="华文细黑"/>
                  <a:ea typeface="华文细黑"/>
                  <a:cs typeface="华文细黑"/>
                </a:rPr>
                <a:t>应用层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900332" y="2436652"/>
              <a:ext cx="2154367" cy="3626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latin typeface="华文细黑"/>
                  <a:ea typeface="华文细黑"/>
                  <a:cs typeface="华文细黑"/>
                </a:rPr>
                <a:t>表示层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900332" y="3088977"/>
              <a:ext cx="2154367" cy="3626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latin typeface="华文细黑"/>
                  <a:ea typeface="华文细黑"/>
                  <a:cs typeface="华文细黑"/>
                </a:rPr>
                <a:t>会话层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900332" y="3741302"/>
              <a:ext cx="2154367" cy="362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latin typeface="华文细黑"/>
                  <a:ea typeface="华文细黑"/>
                  <a:cs typeface="华文细黑"/>
                </a:rPr>
                <a:t>传输层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900332" y="4393627"/>
              <a:ext cx="2154367" cy="3626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latin typeface="华文细黑"/>
                  <a:ea typeface="华文细黑"/>
                  <a:cs typeface="华文细黑"/>
                </a:rPr>
                <a:t>网络层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900332" y="5045952"/>
              <a:ext cx="2154367" cy="3626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latin typeface="华文细黑"/>
                  <a:ea typeface="华文细黑"/>
                  <a:cs typeface="华文细黑"/>
                </a:rPr>
                <a:t>数据链路层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900332" y="5698279"/>
              <a:ext cx="2154367" cy="3626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latin typeface="华文细黑"/>
                  <a:ea typeface="华文细黑"/>
                  <a:cs typeface="华文细黑"/>
                </a:rPr>
                <a:t>物理层</a:t>
              </a:r>
            </a:p>
          </p:txBody>
        </p:sp>
        <p:cxnSp>
          <p:nvCxnSpPr>
            <p:cNvPr id="41" name="直线箭头连接符 40"/>
            <p:cNvCxnSpPr>
              <a:stCxn id="34" idx="2"/>
              <a:endCxn id="35" idx="0"/>
            </p:cNvCxnSpPr>
            <p:nvPr/>
          </p:nvCxnSpPr>
          <p:spPr>
            <a:xfrm>
              <a:off x="1977516" y="2147026"/>
              <a:ext cx="0" cy="28962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>
              <a:stCxn id="35" idx="2"/>
              <a:endCxn id="36" idx="0"/>
            </p:cNvCxnSpPr>
            <p:nvPr/>
          </p:nvCxnSpPr>
          <p:spPr>
            <a:xfrm>
              <a:off x="1977516" y="2799351"/>
              <a:ext cx="0" cy="28962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/>
            <p:cNvCxnSpPr>
              <a:stCxn id="36" idx="2"/>
              <a:endCxn id="37" idx="0"/>
            </p:cNvCxnSpPr>
            <p:nvPr/>
          </p:nvCxnSpPr>
          <p:spPr>
            <a:xfrm>
              <a:off x="1977516" y="3451676"/>
              <a:ext cx="0" cy="28962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/>
            <p:cNvCxnSpPr>
              <a:stCxn id="37" idx="2"/>
              <a:endCxn id="38" idx="0"/>
            </p:cNvCxnSpPr>
            <p:nvPr/>
          </p:nvCxnSpPr>
          <p:spPr>
            <a:xfrm>
              <a:off x="1977516" y="4104001"/>
              <a:ext cx="0" cy="28962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44"/>
            <p:cNvCxnSpPr>
              <a:stCxn id="38" idx="2"/>
            </p:cNvCxnSpPr>
            <p:nvPr/>
          </p:nvCxnSpPr>
          <p:spPr>
            <a:xfrm>
              <a:off x="1977516" y="4756326"/>
              <a:ext cx="0" cy="28962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/>
            <p:cNvCxnSpPr>
              <a:stCxn id="39" idx="2"/>
              <a:endCxn id="40" idx="0"/>
            </p:cNvCxnSpPr>
            <p:nvPr/>
          </p:nvCxnSpPr>
          <p:spPr>
            <a:xfrm>
              <a:off x="1977516" y="5408651"/>
              <a:ext cx="0" cy="28962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直线箭头连接符 3"/>
          <p:cNvCxnSpPr/>
          <p:nvPr/>
        </p:nvCxnSpPr>
        <p:spPr>
          <a:xfrm flipH="1">
            <a:off x="743919" y="1547450"/>
            <a:ext cx="30997" cy="4276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H="1" flipV="1">
            <a:off x="8353586" y="1547450"/>
            <a:ext cx="30997" cy="4276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41443" y="39085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封包</a:t>
            </a: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363602" y="39085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解包</a:t>
            </a:r>
            <a:endParaRPr kumimoji="1"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0" y="3867124"/>
            <a:ext cx="96864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278251" y="6413003"/>
            <a:ext cx="5349541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基本都是硬件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硬件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内部有芯片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有程序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>
                <a:solidFill>
                  <a:srgbClr val="FFC000"/>
                </a:solidFill>
              </a:rPr>
              <a:t>固定写死了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85419" y="55638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网线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680098" y="4911464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交换机</a:t>
            </a:r>
            <a:r>
              <a:rPr kumimoji="1" lang="en-US" altLang="zh-CN" dirty="0" smtClean="0"/>
              <a:t>\</a:t>
            </a:r>
            <a:r>
              <a:rPr kumimoji="1" lang="zh-CN" altLang="en-US" dirty="0" smtClean="0"/>
              <a:t>网卡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668172" y="42046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路由器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99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11444" y="2216258"/>
            <a:ext cx="1766807" cy="2293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31797" y="2216256"/>
            <a:ext cx="1658319" cy="2293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/>
          <p:cNvCxnSpPr>
            <a:stCxn id="8" idx="3"/>
            <a:endCxn id="9" idx="1"/>
          </p:cNvCxnSpPr>
          <p:nvPr/>
        </p:nvCxnSpPr>
        <p:spPr>
          <a:xfrm flipV="1">
            <a:off x="2278251" y="3363131"/>
            <a:ext cx="4153546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053166" y="1596325"/>
            <a:ext cx="3291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电流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高低电频</a:t>
            </a:r>
            <a:r>
              <a:rPr kumimoji="1" lang="en-US" altLang="zh-CN" dirty="0" smtClean="0"/>
              <a:t>!!</a:t>
            </a:r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1</a:t>
            </a:r>
            <a:endParaRPr kumimoji="1" lang="zh-CN" altLang="en-US" dirty="0" smtClean="0"/>
          </a:p>
          <a:p>
            <a:r>
              <a:rPr kumimoji="1" lang="zh-CN" altLang="en-US" dirty="0" smtClean="0"/>
              <a:t>中继器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放大电信号</a:t>
            </a:r>
            <a:r>
              <a:rPr kumimoji="1" lang="en-US" altLang="zh-CN" dirty="0" smtClean="0"/>
              <a:t>!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数据链路层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打包数据</a:t>
            </a:r>
            <a:r>
              <a:rPr kumimoji="1" lang="en-US" altLang="zh-CN" dirty="0" smtClean="0"/>
              <a:t>!!</a:t>
            </a:r>
            <a:r>
              <a:rPr kumimoji="1" lang="zh-CN" altLang="en-US" dirty="0" smtClean="0"/>
              <a:t>帧格式</a:t>
            </a:r>
            <a:r>
              <a:rPr kumimoji="1" lang="en-US" altLang="zh-CN" dirty="0" smtClean="0"/>
              <a:t>!!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55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传智模板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传智模板.potx</Template>
  <TotalTime>2575</TotalTime>
  <Words>920</Words>
  <Application>Microsoft Macintosh PowerPoint</Application>
  <PresentationFormat>全屏显示(4:3)</PresentationFormat>
  <Paragraphs>201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Calibri</vt:lpstr>
      <vt:lpstr>Eurostile</vt:lpstr>
      <vt:lpstr>Menlo-Regular</vt:lpstr>
      <vt:lpstr>Rockwell</vt:lpstr>
      <vt:lpstr>STHeitiSC-Light</vt:lpstr>
      <vt:lpstr>Wingdings</vt:lpstr>
      <vt:lpstr>华文细黑</vt:lpstr>
      <vt:lpstr>华文中宋</vt:lpstr>
      <vt:lpstr>宋体</vt:lpstr>
      <vt:lpstr>微软雅黑</vt:lpstr>
      <vt:lpstr>传智模板</vt:lpstr>
      <vt:lpstr>PowerPoint 演示文稿</vt:lpstr>
      <vt:lpstr>网络通讯三要素</vt:lpstr>
      <vt:lpstr>PowerPoint 演示文稿</vt:lpstr>
      <vt:lpstr>PowerPoint 演示文稿</vt:lpstr>
      <vt:lpstr>PowerPoint 演示文稿</vt:lpstr>
      <vt:lpstr>PowerPoint 演示文稿</vt:lpstr>
      <vt:lpstr>常见网络协议</vt:lpstr>
      <vt:lpstr>OSI网络模型－数据传输示意图</vt:lpstr>
      <vt:lpstr>PowerPoint 演示文稿</vt:lpstr>
      <vt:lpstr>网络参考模型</vt:lpstr>
      <vt:lpstr>TCP &amp; UDP</vt:lpstr>
      <vt:lpstr>建立连接的三次握手</vt:lpstr>
      <vt:lpstr>断开连接的四次握手</vt:lpstr>
      <vt:lpstr>Socket（套接字层、插座——AT&amp;T）</vt:lpstr>
      <vt:lpstr>Socket通讯示意图</vt:lpstr>
      <vt:lpstr>Socket开发(1)——导入头文件</vt:lpstr>
      <vt:lpstr>Socket开发——socket()</vt:lpstr>
      <vt:lpstr>Socket开发——connect()</vt:lpstr>
      <vt:lpstr>Socket开发——Netcat</vt:lpstr>
      <vt:lpstr>Socket开发——send()</vt:lpstr>
      <vt:lpstr>Socket开发——recv()</vt:lpstr>
      <vt:lpstr>Socket开发——close()</vt:lpstr>
    </vt:vector>
  </TitlesOfParts>
  <Company>北京帷幄昊合数字娱乐科技有限公司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Microsoft Office 用户</cp:lastModifiedBy>
  <cp:revision>200</cp:revision>
  <dcterms:created xsi:type="dcterms:W3CDTF">2013-07-22T08:28:31Z</dcterms:created>
  <dcterms:modified xsi:type="dcterms:W3CDTF">2017-01-02T16:26:28Z</dcterms:modified>
</cp:coreProperties>
</file>