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3" name="Google Shape;13;p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7" name="Google Shape;57;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8" name="Shape 58"/>
        <p:cNvGrpSpPr/>
        <p:nvPr/>
      </p:nvGrpSpPr>
      <p:grpSpPr>
        <a:xfrm>
          <a:off x="0" y="0"/>
          <a:ext cx="0" cy="0"/>
          <a:chOff x="0" y="0"/>
          <a:chExt cx="0" cy="0"/>
        </a:xfrm>
      </p:grpSpPr>
      <p:sp>
        <p:nvSpPr>
          <p:cNvPr id="59" name="Google Shape;59;p12"/>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0" name="Google Shape;60;p1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1" name="Google Shape;61;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 name="Google Shape;68;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0" name="Google Shape;8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1" name="Google Shape;8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8" name="Google Shape;8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1" name="Google Shape;9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5" name="Google Shape;9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6" name="Google Shape;9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7" name="Google Shape;9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3"/>
          <p:cNvSpPr/>
          <p:nvPr/>
        </p:nvSpPr>
        <p:spPr>
          <a:xfrm flipH="1" rot="10800000">
            <a:off x="0" y="821933"/>
            <a:ext cx="9144000" cy="4321567"/>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60750" y="224498"/>
            <a:ext cx="8222100" cy="47295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3"/>
          <p:cNvSpPr txBox="1"/>
          <p:nvPr>
            <p:ph idx="1" type="body"/>
          </p:nvPr>
        </p:nvSpPr>
        <p:spPr>
          <a:xfrm>
            <a:off x="471900" y="1232899"/>
            <a:ext cx="3999900" cy="3396376"/>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 name="Google Shape;19;p3"/>
          <p:cNvSpPr txBox="1"/>
          <p:nvPr>
            <p:ph idx="2" type="body"/>
          </p:nvPr>
        </p:nvSpPr>
        <p:spPr>
          <a:xfrm>
            <a:off x="4694250" y="1232899"/>
            <a:ext cx="3999900" cy="3396376"/>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0" name="Google Shape;10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3" name="Google Shape;10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1" name="Shape 21"/>
        <p:cNvGrpSpPr/>
        <p:nvPr/>
      </p:nvGrpSpPr>
      <p:grpSpPr>
        <a:xfrm>
          <a:off x="0" y="0"/>
          <a:ext cx="0" cy="0"/>
          <a:chOff x="0" y="0"/>
          <a:chExt cx="0" cy="0"/>
        </a:xfrm>
      </p:grpSpPr>
      <p:sp>
        <p:nvSpPr>
          <p:cNvPr id="22" name="Google Shape;22;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 name="Google Shape;27;p5"/>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8" name="Google Shape;28;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6"/>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31" name="Google Shape;31;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6" name="Google Shape;36;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2" name="Google Shape;42;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5" name="Google Shape;45;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0" name="Google Shape;50;p1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2" name="Google Shape;52;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4" name="Google Shape;6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idx="1" type="body"/>
          </p:nvPr>
        </p:nvSpPr>
        <p:spPr>
          <a:xfrm>
            <a:off x="395622" y="2080214"/>
            <a:ext cx="8222100" cy="79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2400">
                <a:solidFill>
                  <a:schemeClr val="dk2"/>
                </a:solidFill>
                <a:latin typeface="Times New Roman"/>
                <a:ea typeface="Times New Roman"/>
                <a:cs typeface="Times New Roman"/>
                <a:sym typeface="Times New Roman"/>
              </a:rPr>
              <a:t>Real-Time Imaging and Rapid Response System with Autonomous Drones for Military Applications</a:t>
            </a:r>
            <a:endParaRPr b="1" sz="2400">
              <a:solidFill>
                <a:schemeClr val="dk2"/>
              </a:solidFill>
              <a:latin typeface="Times New Roman"/>
              <a:ea typeface="Times New Roman"/>
              <a:cs typeface="Times New Roman"/>
              <a:sym typeface="Times New Roman"/>
            </a:endParaRPr>
          </a:p>
        </p:txBody>
      </p:sp>
      <p:pic>
        <p:nvPicPr>
          <p:cNvPr id="112" name="Google Shape;112;p25"/>
          <p:cNvPicPr preferRelativeResize="0"/>
          <p:nvPr/>
        </p:nvPicPr>
        <p:blipFill rotWithShape="1">
          <a:blip r:embed="rId3">
            <a:alphaModFix/>
          </a:blip>
          <a:srcRect b="0" l="0" r="0" t="0"/>
          <a:stretch/>
        </p:blipFill>
        <p:spPr>
          <a:xfrm>
            <a:off x="172190" y="288395"/>
            <a:ext cx="1423432" cy="1143044"/>
          </a:xfrm>
          <a:prstGeom prst="rect">
            <a:avLst/>
          </a:prstGeom>
          <a:noFill/>
          <a:ln>
            <a:noFill/>
          </a:ln>
        </p:spPr>
      </p:pic>
      <p:pic>
        <p:nvPicPr>
          <p:cNvPr id="113" name="Google Shape;113;p25"/>
          <p:cNvPicPr preferRelativeResize="0"/>
          <p:nvPr/>
        </p:nvPicPr>
        <p:blipFill rotWithShape="1">
          <a:blip r:embed="rId4">
            <a:alphaModFix/>
          </a:blip>
          <a:srcRect b="0" l="0" r="0" t="0"/>
          <a:stretch/>
        </p:blipFill>
        <p:spPr>
          <a:xfrm>
            <a:off x="7648132" y="229340"/>
            <a:ext cx="1305200" cy="1261154"/>
          </a:xfrm>
          <a:prstGeom prst="rect">
            <a:avLst/>
          </a:prstGeom>
          <a:noFill/>
          <a:ln>
            <a:noFill/>
          </a:ln>
        </p:spPr>
      </p:pic>
      <p:sp>
        <p:nvSpPr>
          <p:cNvPr id="114" name="Google Shape;114;p25"/>
          <p:cNvSpPr txBox="1"/>
          <p:nvPr/>
        </p:nvSpPr>
        <p:spPr>
          <a:xfrm>
            <a:off x="1595622" y="573719"/>
            <a:ext cx="5822100" cy="55396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191919"/>
                </a:solidFill>
                <a:latin typeface="Roboto"/>
                <a:ea typeface="Roboto"/>
                <a:cs typeface="Roboto"/>
                <a:sym typeface="Roboto"/>
              </a:rPr>
              <a:t>Project Phase-1 Idea Presentation</a:t>
            </a:r>
            <a:endParaRPr b="1" i="0" sz="2400" u="none" cap="none" strike="noStrike">
              <a:solidFill>
                <a:srgbClr val="191919"/>
              </a:solidFill>
              <a:latin typeface="Roboto"/>
              <a:ea typeface="Roboto"/>
              <a:cs typeface="Roboto"/>
              <a:sym typeface="Roboto"/>
            </a:endParaRPr>
          </a:p>
        </p:txBody>
      </p:sp>
      <p:sp>
        <p:nvSpPr>
          <p:cNvPr id="115" name="Google Shape;115;p25"/>
          <p:cNvSpPr txBox="1"/>
          <p:nvPr/>
        </p:nvSpPr>
        <p:spPr>
          <a:xfrm>
            <a:off x="293061" y="3453456"/>
            <a:ext cx="3067200"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Team Members:</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Mahaan N Bhat - 4SF2CD015</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Zeeshaan S Shaikh - 4SF21CD032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Siddharth S Naik - 4SF21CD03</a:t>
            </a:r>
            <a:endParaRPr b="0" i="0" sz="1400" u="none" cap="none" strike="noStrike">
              <a:solidFill>
                <a:srgbClr val="000000"/>
              </a:solidFill>
              <a:latin typeface="Arial"/>
              <a:ea typeface="Arial"/>
              <a:cs typeface="Arial"/>
              <a:sym typeface="Arial"/>
            </a:endParaRPr>
          </a:p>
        </p:txBody>
      </p:sp>
      <p:sp>
        <p:nvSpPr>
          <p:cNvPr id="116" name="Google Shape;116;p25"/>
          <p:cNvSpPr txBox="1"/>
          <p:nvPr/>
        </p:nvSpPr>
        <p:spPr>
          <a:xfrm>
            <a:off x="6476532" y="3549112"/>
            <a:ext cx="2476800" cy="106179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Under the Guidance of:</a:t>
            </a:r>
            <a:endParaRPr b="1"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Dr. Navaneeth Bhaskar</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Associate Professor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ISE/ CSE(DS), SCEM</a:t>
            </a:r>
            <a:endParaRPr b="0" i="0" sz="1400" u="none" cap="none" strike="noStrike">
              <a:solidFill>
                <a:srgbClr val="000000"/>
              </a:solidFill>
              <a:latin typeface="Times New Roman"/>
              <a:ea typeface="Times New Roman"/>
              <a:cs typeface="Times New Roman"/>
              <a:sym typeface="Times New Roman"/>
            </a:endParaRPr>
          </a:p>
        </p:txBody>
      </p:sp>
      <p:sp>
        <p:nvSpPr>
          <p:cNvPr id="117" name="Google Shape;117;p25"/>
          <p:cNvSpPr/>
          <p:nvPr/>
        </p:nvSpPr>
        <p:spPr>
          <a:xfrm>
            <a:off x="1595622" y="4685828"/>
            <a:ext cx="6168739"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2060"/>
                </a:solidFill>
                <a:latin typeface="Times New Roman"/>
                <a:ea typeface="Times New Roman"/>
                <a:cs typeface="Times New Roman"/>
                <a:sym typeface="Times New Roman"/>
              </a:rPr>
              <a:t>Department of Computer Science and Engineering (Data Science)</a:t>
            </a:r>
            <a:endParaRPr b="0" i="0" sz="1400" u="none" cap="none" strike="noStrike">
              <a:solidFill>
                <a:srgbClr val="000000"/>
              </a:solidFill>
              <a:latin typeface="Arial"/>
              <a:ea typeface="Arial"/>
              <a:cs typeface="Arial"/>
              <a:sym typeface="Arial"/>
            </a:endParaRPr>
          </a:p>
        </p:txBody>
      </p:sp>
      <p:sp>
        <p:nvSpPr>
          <p:cNvPr id="118" name="Google Shape;118;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body"/>
          </p:nvPr>
        </p:nvSpPr>
        <p:spPr>
          <a:xfrm>
            <a:off x="244891" y="1216650"/>
            <a:ext cx="85530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191919"/>
              </a:buClr>
              <a:buSzPts val="1800"/>
              <a:buFont typeface="Times New Roman"/>
              <a:buChar char="●"/>
            </a:pPr>
            <a:r>
              <a:rPr lang="en" sz="1800">
                <a:solidFill>
                  <a:srgbClr val="191919"/>
                </a:solidFill>
                <a:highlight>
                  <a:srgbClr val="F9FBFD"/>
                </a:highlight>
                <a:latin typeface="Times New Roman"/>
                <a:ea typeface="Times New Roman"/>
                <a:cs typeface="Times New Roman"/>
                <a:sym typeface="Times New Roman"/>
              </a:rPr>
              <a:t>Problem Description</a:t>
            </a:r>
            <a:endParaRPr sz="1800">
              <a:solidFill>
                <a:srgbClr val="191919"/>
              </a:solidFill>
              <a:highlight>
                <a:srgbClr val="F9FBFD"/>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191919"/>
              </a:buClr>
              <a:buSzPts val="1800"/>
              <a:buFont typeface="Times New Roman"/>
              <a:buChar char="●"/>
            </a:pPr>
            <a:r>
              <a:rPr lang="en" sz="1800">
                <a:solidFill>
                  <a:srgbClr val="191919"/>
                </a:solidFill>
                <a:highlight>
                  <a:srgbClr val="F9FBFD"/>
                </a:highlight>
                <a:latin typeface="Times New Roman"/>
                <a:ea typeface="Times New Roman"/>
                <a:cs typeface="Times New Roman"/>
                <a:sym typeface="Times New Roman"/>
              </a:rPr>
              <a:t>Objectives</a:t>
            </a:r>
            <a:endParaRPr sz="1800">
              <a:solidFill>
                <a:srgbClr val="191919"/>
              </a:solidFill>
              <a:highlight>
                <a:srgbClr val="F9FBFD"/>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191919"/>
              </a:buClr>
              <a:buSzPts val="1800"/>
              <a:buFont typeface="Times New Roman"/>
              <a:buChar char="●"/>
            </a:pPr>
            <a:r>
              <a:rPr lang="en" sz="1800">
                <a:solidFill>
                  <a:srgbClr val="191919"/>
                </a:solidFill>
                <a:highlight>
                  <a:srgbClr val="F9FBFD"/>
                </a:highlight>
                <a:latin typeface="Times New Roman"/>
                <a:ea typeface="Times New Roman"/>
                <a:cs typeface="Times New Roman"/>
                <a:sym typeface="Times New Roman"/>
              </a:rPr>
              <a:t>Proposed Methodology</a:t>
            </a:r>
            <a:endParaRPr sz="1800">
              <a:solidFill>
                <a:srgbClr val="191919"/>
              </a:solidFill>
              <a:highlight>
                <a:srgbClr val="F9FBFD"/>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191919"/>
              </a:buClr>
              <a:buSzPts val="1800"/>
              <a:buFont typeface="Times New Roman"/>
              <a:buChar char="●"/>
            </a:pPr>
            <a:r>
              <a:rPr lang="en" sz="1800">
                <a:solidFill>
                  <a:srgbClr val="191919"/>
                </a:solidFill>
                <a:highlight>
                  <a:srgbClr val="F9FBFD"/>
                </a:highlight>
                <a:latin typeface="Times New Roman"/>
                <a:ea typeface="Times New Roman"/>
                <a:cs typeface="Times New Roman"/>
                <a:sym typeface="Times New Roman"/>
              </a:rPr>
              <a:t>Scope of the Work</a:t>
            </a:r>
            <a:endParaRPr sz="1800">
              <a:solidFill>
                <a:srgbClr val="191919"/>
              </a:solidFill>
              <a:highlight>
                <a:srgbClr val="F9FBFD"/>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191919"/>
              </a:buClr>
              <a:buSzPts val="1800"/>
              <a:buFont typeface="Times New Roman"/>
              <a:buChar char="●"/>
            </a:pPr>
            <a:r>
              <a:rPr lang="en" sz="1800">
                <a:solidFill>
                  <a:srgbClr val="191919"/>
                </a:solidFill>
                <a:highlight>
                  <a:srgbClr val="F9FBFD"/>
                </a:highlight>
                <a:latin typeface="Times New Roman"/>
                <a:ea typeface="Times New Roman"/>
                <a:cs typeface="Times New Roman"/>
                <a:sym typeface="Times New Roman"/>
              </a:rPr>
              <a:t>Conclusion</a:t>
            </a:r>
            <a:endParaRPr sz="1800">
              <a:solidFill>
                <a:srgbClr val="191919"/>
              </a:solidFill>
              <a:highlight>
                <a:srgbClr val="F9FBFD"/>
              </a:highlight>
              <a:latin typeface="Times New Roman"/>
              <a:ea typeface="Times New Roman"/>
              <a:cs typeface="Times New Roman"/>
              <a:sym typeface="Times New Roman"/>
            </a:endParaRPr>
          </a:p>
        </p:txBody>
      </p:sp>
      <p:sp>
        <p:nvSpPr>
          <p:cNvPr id="124" name="Google Shape;124;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25" name="Google Shape;125;p26"/>
          <p:cNvSpPr/>
          <p:nvPr/>
        </p:nvSpPr>
        <p:spPr>
          <a:xfrm>
            <a:off x="383765" y="171438"/>
            <a:ext cx="1563248"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Times New Roman"/>
                <a:ea typeface="Times New Roman"/>
                <a:cs typeface="Times New Roman"/>
                <a:sym typeface="Times New Roman"/>
              </a:rPr>
              <a:t>Contents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31" name="Google Shape;131;p27"/>
          <p:cNvSpPr/>
          <p:nvPr/>
        </p:nvSpPr>
        <p:spPr>
          <a:xfrm>
            <a:off x="188033" y="149157"/>
            <a:ext cx="336502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Times New Roman"/>
                <a:ea typeface="Times New Roman"/>
                <a:cs typeface="Times New Roman"/>
                <a:sym typeface="Times New Roman"/>
              </a:rPr>
              <a:t>Problem Description</a:t>
            </a:r>
            <a:endParaRPr b="0" i="0" sz="1400" u="none" cap="none" strike="noStrike">
              <a:solidFill>
                <a:srgbClr val="000000"/>
              </a:solidFill>
              <a:latin typeface="Arial"/>
              <a:ea typeface="Arial"/>
              <a:cs typeface="Arial"/>
              <a:sym typeface="Arial"/>
            </a:endParaRPr>
          </a:p>
        </p:txBody>
      </p:sp>
      <p:sp>
        <p:nvSpPr>
          <p:cNvPr id="132" name="Google Shape;132;p27"/>
          <p:cNvSpPr txBox="1"/>
          <p:nvPr/>
        </p:nvSpPr>
        <p:spPr>
          <a:xfrm>
            <a:off x="-71750" y="827425"/>
            <a:ext cx="9144000" cy="42618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140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Drones are increasingly being utilized in military applications, leveraging the latest advancements in technology. However, there is currently no comprehensive solution for real-time imaging, intruder detection, and autonomous decision-making. Existing systems lack the capability for drones to make independent decisions without human intervention. Additionally, in critical situations where an injured person needs immediate medical attention, there is no existing solution for the rapid transport of essential supplies, such as medicines or kits that require cold storage.</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There is a need for a military-purpose drone technology system that integrates real-time imaging, intruder detection, autonomous decision-making, and rapid transport of essential supplies, such as medicines or cold-storage kits.</a:t>
            </a:r>
            <a:endParaRPr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0" y="738425"/>
            <a:ext cx="9144000" cy="4468800"/>
          </a:xfrm>
          <a:prstGeom prst="rect">
            <a:avLst/>
          </a:prstGeom>
          <a:noFill/>
          <a:ln>
            <a:noFill/>
          </a:ln>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Primary Objective</a:t>
            </a:r>
            <a:r>
              <a:rPr lang="en" sz="1800">
                <a:solidFill>
                  <a:srgbClr val="000000"/>
                </a:solidFill>
                <a:latin typeface="Times New Roman"/>
                <a:ea typeface="Times New Roman"/>
                <a:cs typeface="Times New Roman"/>
                <a:sym typeface="Times New Roman"/>
              </a:rPr>
              <a:t>: Develop an autonomous drone for military use, capable of real-time decision-making and mission execution.</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Surveillance Capability</a:t>
            </a:r>
            <a:r>
              <a:rPr lang="en" sz="1800">
                <a:solidFill>
                  <a:srgbClr val="000000"/>
                </a:solidFill>
                <a:latin typeface="Times New Roman"/>
                <a:ea typeface="Times New Roman"/>
                <a:cs typeface="Times New Roman"/>
                <a:sym typeface="Times New Roman"/>
              </a:rPr>
              <a:t>: Perform aerial reconnaissance with advanced cameras and sensors to gather critical intelligence and monitor strategic locations.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Imaging Technology</a:t>
            </a:r>
            <a:r>
              <a:rPr lang="en" sz="1800">
                <a:solidFill>
                  <a:srgbClr val="000000"/>
                </a:solidFill>
                <a:latin typeface="Times New Roman"/>
                <a:ea typeface="Times New Roman"/>
                <a:cs typeface="Times New Roman"/>
                <a:sym typeface="Times New Roman"/>
              </a:rPr>
              <a:t>: Equip drones with visual, thermal, and night vision capabilities for surveillance, reconnaissance, and operational monitoring in diverse military environments.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Logistics Support</a:t>
            </a:r>
            <a:r>
              <a:rPr lang="en" sz="1800">
                <a:solidFill>
                  <a:srgbClr val="000000"/>
                </a:solidFill>
                <a:latin typeface="Times New Roman"/>
                <a:ea typeface="Times New Roman"/>
                <a:cs typeface="Times New Roman"/>
                <a:sym typeface="Times New Roman"/>
              </a:rPr>
              <a:t>: Deploy drones to deliver essential supplies and equipment to remote military outposts using GPS navigation and obstacle avoidance systems for precise logistics operations.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Intruder Detection</a:t>
            </a:r>
            <a:r>
              <a:rPr lang="en" sz="1800">
                <a:solidFill>
                  <a:srgbClr val="000000"/>
                </a:solidFill>
                <a:latin typeface="Times New Roman"/>
                <a:ea typeface="Times New Roman"/>
                <a:cs typeface="Times New Roman"/>
                <a:sym typeface="Times New Roman"/>
              </a:rPr>
              <a:t>: Enhance security measures by detecting and monitoring unauthorized intrusions into military installations, enabling rapid response and threat assessment.</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Technology Integration</a:t>
            </a:r>
            <a:r>
              <a:rPr lang="en" sz="1800">
                <a:solidFill>
                  <a:srgbClr val="000000"/>
                </a:solidFill>
                <a:latin typeface="Times New Roman"/>
                <a:ea typeface="Times New Roman"/>
                <a:cs typeface="Times New Roman"/>
                <a:sym typeface="Times New Roman"/>
              </a:rPr>
              <a:t>: Utilize Jetson Nano for processing real-time data and guiding drone operations, ensuring efficient deployment and successful missions.</a:t>
            </a:r>
            <a:endParaRPr sz="18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800">
              <a:solidFill>
                <a:srgbClr val="191919"/>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800">
              <a:solidFill>
                <a:srgbClr val="191919"/>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solidFill>
                <a:srgbClr val="191919"/>
              </a:solidFill>
              <a:latin typeface="Times New Roman"/>
              <a:ea typeface="Times New Roman"/>
              <a:cs typeface="Times New Roman"/>
              <a:sym typeface="Times New Roman"/>
            </a:endParaRPr>
          </a:p>
          <a:p>
            <a:pPr indent="-228600" lvl="0" marL="457200" rtl="0" algn="just">
              <a:lnSpc>
                <a:spcPct val="115000"/>
              </a:lnSpc>
              <a:spcBef>
                <a:spcPts val="600"/>
              </a:spcBef>
              <a:spcAft>
                <a:spcPts val="0"/>
              </a:spcAft>
              <a:buClr>
                <a:schemeClr val="dk2"/>
              </a:buClr>
              <a:buSzPts val="1400"/>
              <a:buNone/>
            </a:pPr>
            <a:r>
              <a:t/>
            </a:r>
            <a:endParaRPr sz="1800">
              <a:solidFill>
                <a:srgbClr val="191919"/>
              </a:solidFill>
              <a:latin typeface="Times New Roman"/>
              <a:ea typeface="Times New Roman"/>
              <a:cs typeface="Times New Roman"/>
              <a:sym typeface="Times New Roman"/>
            </a:endParaRPr>
          </a:p>
        </p:txBody>
      </p:sp>
      <p:sp>
        <p:nvSpPr>
          <p:cNvPr id="138" name="Google Shape;138;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39" name="Google Shape;139;p28"/>
          <p:cNvSpPr/>
          <p:nvPr/>
        </p:nvSpPr>
        <p:spPr>
          <a:xfrm>
            <a:off x="218551" y="147505"/>
            <a:ext cx="179889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Times New Roman"/>
                <a:ea typeface="Times New Roman"/>
                <a:cs typeface="Times New Roman"/>
                <a:sym typeface="Times New Roman"/>
              </a:rPr>
              <a:t>Objectives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45" name="Google Shape;145;p29"/>
          <p:cNvSpPr/>
          <p:nvPr/>
        </p:nvSpPr>
        <p:spPr>
          <a:xfrm>
            <a:off x="120090" y="161016"/>
            <a:ext cx="37257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Times New Roman"/>
                <a:ea typeface="Times New Roman"/>
                <a:cs typeface="Times New Roman"/>
                <a:sym typeface="Times New Roman"/>
              </a:rPr>
              <a:t>Proposed Methodology</a:t>
            </a:r>
            <a:endParaRPr b="0" i="0" sz="1400" u="none" cap="none" strike="noStrike">
              <a:solidFill>
                <a:srgbClr val="000000"/>
              </a:solidFill>
              <a:latin typeface="Arial"/>
              <a:ea typeface="Arial"/>
              <a:cs typeface="Arial"/>
              <a:sym typeface="Arial"/>
            </a:endParaRPr>
          </a:p>
        </p:txBody>
      </p:sp>
      <p:sp>
        <p:nvSpPr>
          <p:cNvPr id="146" name="Google Shape;146;p29"/>
          <p:cNvSpPr/>
          <p:nvPr/>
        </p:nvSpPr>
        <p:spPr>
          <a:xfrm>
            <a:off x="3033812" y="4738534"/>
            <a:ext cx="28233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Block diagram of the proposed work</a:t>
            </a:r>
            <a:endParaRPr b="0" i="0" sz="1400" u="none" cap="none" strike="noStrike">
              <a:solidFill>
                <a:srgbClr val="000000"/>
              </a:solidFill>
              <a:latin typeface="Arial"/>
              <a:ea typeface="Arial"/>
              <a:cs typeface="Arial"/>
              <a:sym typeface="Arial"/>
            </a:endParaRPr>
          </a:p>
        </p:txBody>
      </p:sp>
      <p:pic>
        <p:nvPicPr>
          <p:cNvPr id="147" name="Google Shape;147;p29"/>
          <p:cNvPicPr preferRelativeResize="0"/>
          <p:nvPr/>
        </p:nvPicPr>
        <p:blipFill>
          <a:blip r:embed="rId3">
            <a:alphaModFix/>
          </a:blip>
          <a:stretch>
            <a:fillRect/>
          </a:stretch>
        </p:blipFill>
        <p:spPr>
          <a:xfrm>
            <a:off x="0" y="827550"/>
            <a:ext cx="9144000" cy="4315950"/>
          </a:xfrm>
          <a:prstGeom prst="rect">
            <a:avLst/>
          </a:prstGeom>
          <a:noFill/>
          <a:ln>
            <a:noFill/>
          </a:ln>
        </p:spPr>
      </p:pic>
      <p:sp>
        <p:nvSpPr>
          <p:cNvPr id="148" name="Google Shape;148;p29"/>
          <p:cNvSpPr txBox="1"/>
          <p:nvPr/>
        </p:nvSpPr>
        <p:spPr>
          <a:xfrm>
            <a:off x="1299950" y="4738525"/>
            <a:ext cx="43797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Times New Roman"/>
                <a:ea typeface="Times New Roman"/>
                <a:cs typeface="Times New Roman"/>
                <a:sym typeface="Times New Roman"/>
              </a:rPr>
              <a:t>Fig 1: Block diagram of proposed system</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54" name="Google Shape;154;p30"/>
          <p:cNvSpPr/>
          <p:nvPr/>
        </p:nvSpPr>
        <p:spPr>
          <a:xfrm>
            <a:off x="120090" y="161016"/>
            <a:ext cx="37257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Times New Roman"/>
                <a:ea typeface="Times New Roman"/>
                <a:cs typeface="Times New Roman"/>
                <a:sym typeface="Times New Roman"/>
              </a:rPr>
              <a:t>Proposed Methodology</a:t>
            </a:r>
            <a:endParaRPr b="0" i="0" sz="1400" u="none" cap="none" strike="noStrike">
              <a:solidFill>
                <a:srgbClr val="000000"/>
              </a:solidFill>
              <a:latin typeface="Arial"/>
              <a:ea typeface="Arial"/>
              <a:cs typeface="Arial"/>
              <a:sym typeface="Arial"/>
            </a:endParaRPr>
          </a:p>
        </p:txBody>
      </p:sp>
      <p:sp>
        <p:nvSpPr>
          <p:cNvPr id="155" name="Google Shape;155;p30"/>
          <p:cNvSpPr txBox="1"/>
          <p:nvPr/>
        </p:nvSpPr>
        <p:spPr>
          <a:xfrm>
            <a:off x="285750" y="913525"/>
            <a:ext cx="8572500" cy="423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Roboto"/>
              <a:ea typeface="Roboto"/>
              <a:cs typeface="Roboto"/>
              <a:sym typeface="Roboto"/>
            </a:endParaRPr>
          </a:p>
        </p:txBody>
      </p:sp>
      <p:sp>
        <p:nvSpPr>
          <p:cNvPr id="156" name="Google Shape;156;p30"/>
          <p:cNvSpPr txBox="1"/>
          <p:nvPr/>
        </p:nvSpPr>
        <p:spPr>
          <a:xfrm>
            <a:off x="58800" y="1028100"/>
            <a:ext cx="9026400" cy="5384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SzPts val="1800"/>
              <a:buAutoNum type="arabicPeriod"/>
            </a:pPr>
            <a:r>
              <a:rPr b="1" lang="en" sz="1800"/>
              <a:t>Mission Coordination and Flight Management</a:t>
            </a:r>
            <a:r>
              <a:rPr lang="en" sz="1800"/>
              <a:t>: Telemetry modules receive mission instructions for optimized flight paths, managed by flight controllers for stability and efficiency in complex environments.</a:t>
            </a:r>
            <a:endParaRPr sz="1800"/>
          </a:p>
          <a:p>
            <a:pPr indent="-342900" lvl="0" marL="457200" rtl="0" algn="l">
              <a:lnSpc>
                <a:spcPct val="115000"/>
              </a:lnSpc>
              <a:spcBef>
                <a:spcPts val="0"/>
              </a:spcBef>
              <a:spcAft>
                <a:spcPts val="0"/>
              </a:spcAft>
              <a:buSzPts val="1800"/>
              <a:buAutoNum type="arabicPeriod"/>
            </a:pPr>
            <a:r>
              <a:rPr b="1" lang="en" sz="1800"/>
              <a:t>AI-Powered Decision-Making and Navigation</a:t>
            </a:r>
            <a:r>
              <a:rPr lang="en" sz="1800"/>
              <a:t>:  Nvidia Jetson integrates OpenCV and machine learning for real-time processing of detection and imaging tasks, enabling autonomous decision-making and precise navigation across diverse terrains.</a:t>
            </a:r>
            <a:endParaRPr sz="1800"/>
          </a:p>
          <a:p>
            <a:pPr indent="-342900" lvl="0" marL="457200" rtl="0" algn="l">
              <a:lnSpc>
                <a:spcPct val="115000"/>
              </a:lnSpc>
              <a:spcBef>
                <a:spcPts val="0"/>
              </a:spcBef>
              <a:spcAft>
                <a:spcPts val="0"/>
              </a:spcAft>
              <a:buSzPts val="1800"/>
              <a:buAutoNum type="arabicPeriod"/>
            </a:pPr>
            <a:r>
              <a:rPr b="1" lang="en" sz="1800"/>
              <a:t>Versatile Military Applications</a:t>
            </a:r>
            <a:r>
              <a:rPr lang="en" sz="1800"/>
              <a:t>: Advanced sensors enable real-time surveillance, rescue missions, and environmental monitoring. Capable of delivering payloads and detecting intrusions, enhancing military operational readiness and response capabilities.</a:t>
            </a:r>
            <a:endParaRPr sz="1800"/>
          </a:p>
          <a:p>
            <a:pPr indent="0" lvl="0" marL="0" rtl="0" algn="l">
              <a:lnSpc>
                <a:spcPct val="115000"/>
              </a:lnSpc>
              <a:spcBef>
                <a:spcPts val="1200"/>
              </a:spcBef>
              <a:spcAft>
                <a:spcPts val="0"/>
              </a:spcAft>
              <a:buNone/>
            </a:pPr>
            <a:r>
              <a:t/>
            </a:r>
            <a:endParaRPr sz="1800">
              <a:solidFill>
                <a:srgbClr val="191919"/>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800"/>
              <a:buFont typeface="Arial"/>
              <a:buNone/>
            </a:pPr>
            <a:r>
              <a:t/>
            </a:r>
            <a:endParaRPr sz="1800">
              <a:solidFill>
                <a:srgbClr val="191919"/>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800"/>
              <a:buFont typeface="Arial"/>
              <a:buNone/>
            </a:pPr>
            <a:r>
              <a:t/>
            </a:r>
            <a:endParaRPr b="0" i="0" sz="1800" u="none" cap="none" strike="noStrike">
              <a:solidFill>
                <a:srgbClr val="19191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91919"/>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idx="1" type="body"/>
          </p:nvPr>
        </p:nvSpPr>
        <p:spPr>
          <a:xfrm>
            <a:off x="-141350" y="852625"/>
            <a:ext cx="9213600" cy="4236600"/>
          </a:xfrm>
          <a:prstGeom prst="rect">
            <a:avLst/>
          </a:prstGeom>
          <a:noFill/>
          <a:ln>
            <a:noFill/>
          </a:ln>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Autonomous Navigation System</a:t>
            </a:r>
            <a:r>
              <a:rPr lang="en" sz="1800">
                <a:solidFill>
                  <a:srgbClr val="000000"/>
                </a:solidFill>
                <a:latin typeface="Times New Roman"/>
                <a:ea typeface="Times New Roman"/>
                <a:cs typeface="Times New Roman"/>
                <a:sym typeface="Times New Roman"/>
              </a:rPr>
              <a:t>: Utilizes onboard sensors, including GPS, Lidar, and IR, for obstacle detection, path following, and independent navigation without human control.</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Real-Time Imaging and Sensor Integration</a:t>
            </a:r>
            <a:r>
              <a:rPr lang="en" sz="1800">
                <a:solidFill>
                  <a:srgbClr val="000000"/>
                </a:solidFill>
                <a:latin typeface="Times New Roman"/>
                <a:ea typeface="Times New Roman"/>
                <a:cs typeface="Times New Roman"/>
                <a:sym typeface="Times New Roman"/>
              </a:rPr>
              <a:t>: Integrates high-resolution cameras and sensors to provide real-time visual, thermal, and night vision imaging for various applications.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Artificial Intelligence Integration</a:t>
            </a:r>
            <a:r>
              <a:rPr lang="en" sz="1800">
                <a:solidFill>
                  <a:srgbClr val="000000"/>
                </a:solidFill>
                <a:latin typeface="Times New Roman"/>
                <a:ea typeface="Times New Roman"/>
                <a:cs typeface="Times New Roman"/>
                <a:sym typeface="Times New Roman"/>
              </a:rPr>
              <a:t>: Uses Nvidia Jetson and machine learning algorithms for autonomous decision-making, object recognition, and advanced navigation in dynamic environments.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Increased Payload Capacity</a:t>
            </a:r>
            <a:r>
              <a:rPr lang="en" sz="1800">
                <a:solidFill>
                  <a:srgbClr val="000000"/>
                </a:solidFill>
                <a:latin typeface="Times New Roman"/>
                <a:ea typeface="Times New Roman"/>
                <a:cs typeface="Times New Roman"/>
                <a:sym typeface="Times New Roman"/>
              </a:rPr>
              <a:t>: Designed to carry larger payloads, extending operational capabilities for transporting essential supplies to remote or hard-to-reach areas.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Continuous Improvement and Upgrades</a:t>
            </a:r>
            <a:r>
              <a:rPr lang="en" sz="1800">
                <a:solidFill>
                  <a:srgbClr val="000000"/>
                </a:solidFill>
                <a:latin typeface="Times New Roman"/>
                <a:ea typeface="Times New Roman"/>
                <a:cs typeface="Times New Roman"/>
                <a:sym typeface="Times New Roman"/>
              </a:rPr>
              <a:t>: Subject to ongoing enhancements, incorporating new technologies and refining components to maintain leading-edge functionality and efficiency.</a:t>
            </a:r>
            <a:endParaRPr sz="25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800">
              <a:solidFill>
                <a:schemeClr val="dk2"/>
              </a:solidFill>
              <a:latin typeface="Times New Roman"/>
              <a:ea typeface="Times New Roman"/>
              <a:cs typeface="Times New Roman"/>
              <a:sym typeface="Times New Roman"/>
            </a:endParaRPr>
          </a:p>
        </p:txBody>
      </p:sp>
      <p:sp>
        <p:nvSpPr>
          <p:cNvPr id="162" name="Google Shape;162;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3" name="Google Shape;163;p31"/>
          <p:cNvSpPr/>
          <p:nvPr/>
        </p:nvSpPr>
        <p:spPr>
          <a:xfrm>
            <a:off x="238720" y="138982"/>
            <a:ext cx="302839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Times New Roman"/>
                <a:ea typeface="Times New Roman"/>
                <a:cs typeface="Times New Roman"/>
                <a:sym typeface="Times New Roman"/>
              </a:rPr>
              <a:t>Scope of the 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9" name="Google Shape;169;p32"/>
          <p:cNvSpPr/>
          <p:nvPr/>
        </p:nvSpPr>
        <p:spPr>
          <a:xfrm>
            <a:off x="244891" y="145837"/>
            <a:ext cx="190148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p:txBody>
      </p:sp>
      <p:sp>
        <p:nvSpPr>
          <p:cNvPr id="170" name="Google Shape;170;p32"/>
          <p:cNvSpPr txBox="1"/>
          <p:nvPr/>
        </p:nvSpPr>
        <p:spPr>
          <a:xfrm>
            <a:off x="172350" y="1012500"/>
            <a:ext cx="8799300" cy="4131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191919"/>
              </a:buClr>
              <a:buSzPts val="1800"/>
              <a:buFont typeface="Times New Roman"/>
              <a:buChar char="●"/>
            </a:pPr>
            <a:r>
              <a:rPr b="0" i="0" lang="en" sz="1800" u="none" cap="none" strike="noStrike">
                <a:solidFill>
                  <a:srgbClr val="191919"/>
                </a:solidFill>
                <a:latin typeface="Times New Roman"/>
                <a:ea typeface="Times New Roman"/>
                <a:cs typeface="Times New Roman"/>
                <a:sym typeface="Times New Roman"/>
              </a:rPr>
              <a:t>This project aims to develop a fully </a:t>
            </a:r>
            <a:r>
              <a:rPr lang="en" sz="1800">
                <a:solidFill>
                  <a:srgbClr val="191919"/>
                </a:solidFill>
                <a:latin typeface="Times New Roman"/>
                <a:ea typeface="Times New Roman"/>
                <a:cs typeface="Times New Roman"/>
                <a:sym typeface="Times New Roman"/>
              </a:rPr>
              <a:t>autonomous</a:t>
            </a:r>
            <a:r>
              <a:rPr lang="en" sz="1800">
                <a:solidFill>
                  <a:srgbClr val="191919"/>
                </a:solidFill>
                <a:latin typeface="Times New Roman"/>
                <a:ea typeface="Times New Roman"/>
                <a:cs typeface="Times New Roman"/>
                <a:sym typeface="Times New Roman"/>
              </a:rPr>
              <a:t> d</a:t>
            </a:r>
            <a:r>
              <a:rPr lang="en" sz="1800">
                <a:solidFill>
                  <a:srgbClr val="191919"/>
                </a:solidFill>
                <a:latin typeface="Times New Roman"/>
                <a:ea typeface="Times New Roman"/>
                <a:cs typeface="Times New Roman"/>
                <a:sym typeface="Times New Roman"/>
              </a:rPr>
              <a:t>rones</a:t>
            </a:r>
            <a:r>
              <a:rPr b="0" i="0" lang="en" sz="1800" u="none" cap="none" strike="noStrike">
                <a:solidFill>
                  <a:srgbClr val="191919"/>
                </a:solidFill>
                <a:latin typeface="Times New Roman"/>
                <a:ea typeface="Times New Roman"/>
                <a:cs typeface="Times New Roman"/>
                <a:sym typeface="Times New Roman"/>
              </a:rPr>
              <a:t> equipped with advanced real-time imaging, AI integration, and payload capacity tailored for military applications. </a:t>
            </a:r>
            <a:endParaRPr b="0" i="0" sz="1800" u="none" cap="none" strike="noStrike">
              <a:solidFill>
                <a:srgbClr val="19191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91919"/>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191919"/>
              </a:buClr>
              <a:buSzPts val="1800"/>
              <a:buFont typeface="Times New Roman"/>
              <a:buChar char="●"/>
            </a:pPr>
            <a:r>
              <a:rPr b="0" i="0" lang="en" sz="1800" u="none" cap="none" strike="noStrike">
                <a:solidFill>
                  <a:srgbClr val="191919"/>
                </a:solidFill>
                <a:latin typeface="Times New Roman"/>
                <a:ea typeface="Times New Roman"/>
                <a:cs typeface="Times New Roman"/>
                <a:sym typeface="Times New Roman"/>
              </a:rPr>
              <a:t>By leveraging state-of-the-art technologies in autonomous navigation, sensor integration, and artificial intelligence, this </a:t>
            </a:r>
            <a:r>
              <a:rPr lang="en" sz="1800">
                <a:solidFill>
                  <a:srgbClr val="191919"/>
                </a:solidFill>
                <a:latin typeface="Times New Roman"/>
                <a:ea typeface="Times New Roman"/>
                <a:cs typeface="Times New Roman"/>
                <a:sym typeface="Times New Roman"/>
              </a:rPr>
              <a:t>d</a:t>
            </a:r>
            <a:r>
              <a:rPr lang="en" sz="1800">
                <a:solidFill>
                  <a:srgbClr val="191919"/>
                </a:solidFill>
                <a:latin typeface="Times New Roman"/>
                <a:ea typeface="Times New Roman"/>
                <a:cs typeface="Times New Roman"/>
                <a:sym typeface="Times New Roman"/>
              </a:rPr>
              <a:t>rone</a:t>
            </a:r>
            <a:r>
              <a:rPr b="0" i="0" lang="en" sz="1800" u="none" cap="none" strike="noStrike">
                <a:solidFill>
                  <a:srgbClr val="191919"/>
                </a:solidFill>
                <a:latin typeface="Times New Roman"/>
                <a:ea typeface="Times New Roman"/>
                <a:cs typeface="Times New Roman"/>
                <a:sym typeface="Times New Roman"/>
              </a:rPr>
              <a:t> will enhance surveillance missions, enable rapid medical supply transport, and improve overall mission effectiveness for military purposes. </a:t>
            </a:r>
            <a:endParaRPr b="0" i="0" sz="1800" u="none" cap="none" strike="noStrike">
              <a:solidFill>
                <a:srgbClr val="19191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91919"/>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191919"/>
              </a:buClr>
              <a:buSzPts val="1800"/>
              <a:buFont typeface="Times New Roman"/>
              <a:buChar char="●"/>
            </a:pPr>
            <a:r>
              <a:rPr b="0" i="0" lang="en" sz="1800" u="none" cap="none" strike="noStrike">
                <a:solidFill>
                  <a:srgbClr val="191919"/>
                </a:solidFill>
                <a:latin typeface="Times New Roman"/>
                <a:ea typeface="Times New Roman"/>
                <a:cs typeface="Times New Roman"/>
                <a:sym typeface="Times New Roman"/>
              </a:rPr>
              <a:t>The comprehensive scope of work ensures the </a:t>
            </a:r>
            <a:r>
              <a:rPr lang="en" sz="1800">
                <a:solidFill>
                  <a:srgbClr val="191919"/>
                </a:solidFill>
                <a:latin typeface="Times New Roman"/>
                <a:ea typeface="Times New Roman"/>
                <a:cs typeface="Times New Roman"/>
                <a:sym typeface="Times New Roman"/>
              </a:rPr>
              <a:t>d</a:t>
            </a:r>
            <a:r>
              <a:rPr lang="en" sz="1800">
                <a:solidFill>
                  <a:srgbClr val="191919"/>
                </a:solidFill>
                <a:latin typeface="Times New Roman"/>
                <a:ea typeface="Times New Roman"/>
                <a:cs typeface="Times New Roman"/>
                <a:sym typeface="Times New Roman"/>
              </a:rPr>
              <a:t>rone</a:t>
            </a:r>
            <a:r>
              <a:rPr b="0" i="0" lang="en" sz="1800" u="none" cap="none" strike="noStrike">
                <a:solidFill>
                  <a:srgbClr val="191919"/>
                </a:solidFill>
                <a:latin typeface="Times New Roman"/>
                <a:ea typeface="Times New Roman"/>
                <a:cs typeface="Times New Roman"/>
                <a:sym typeface="Times New Roman"/>
              </a:rPr>
              <a:t> will meet stringent safety and operational standards, providing a reliable and versatile tool for military use. </a:t>
            </a:r>
            <a:endParaRPr b="0" i="0" sz="1800" u="none" cap="none" strike="noStrike">
              <a:solidFill>
                <a:srgbClr val="19191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91919"/>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191919"/>
              </a:buClr>
              <a:buSzPts val="1800"/>
              <a:buFont typeface="Times New Roman"/>
              <a:buChar char="●"/>
            </a:pPr>
            <a:r>
              <a:rPr b="0" i="0" lang="en" sz="1800" u="none" cap="none" strike="noStrike">
                <a:solidFill>
                  <a:srgbClr val="191919"/>
                </a:solidFill>
                <a:latin typeface="Times New Roman"/>
                <a:ea typeface="Times New Roman"/>
                <a:cs typeface="Times New Roman"/>
                <a:sym typeface="Times New Roman"/>
              </a:rPr>
              <a:t>This innovative solution addresses critical gaps in current </a:t>
            </a:r>
            <a:r>
              <a:rPr lang="en" sz="1800">
                <a:solidFill>
                  <a:srgbClr val="191919"/>
                </a:solidFill>
                <a:latin typeface="Times New Roman"/>
                <a:ea typeface="Times New Roman"/>
                <a:cs typeface="Times New Roman"/>
                <a:sym typeface="Times New Roman"/>
              </a:rPr>
              <a:t>d</a:t>
            </a:r>
            <a:r>
              <a:rPr lang="en" sz="1800">
                <a:solidFill>
                  <a:srgbClr val="191919"/>
                </a:solidFill>
                <a:latin typeface="Times New Roman"/>
                <a:ea typeface="Times New Roman"/>
                <a:cs typeface="Times New Roman"/>
                <a:sym typeface="Times New Roman"/>
              </a:rPr>
              <a:t>rone</a:t>
            </a:r>
            <a:r>
              <a:rPr b="0" i="0" lang="en" sz="1800" u="none" cap="none" strike="noStrike">
                <a:solidFill>
                  <a:srgbClr val="191919"/>
                </a:solidFill>
                <a:latin typeface="Times New Roman"/>
                <a:ea typeface="Times New Roman"/>
                <a:cs typeface="Times New Roman"/>
                <a:sym typeface="Times New Roman"/>
              </a:rPr>
              <a:t> capabilities, paving the way for more effective and autonomous military operations.</a:t>
            </a:r>
            <a:endParaRPr b="0" i="0" sz="1800" u="none" cap="none" strike="noStrike">
              <a:solidFill>
                <a:srgbClr val="191919"/>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idx="4294967295" type="title"/>
          </p:nvPr>
        </p:nvSpPr>
        <p:spPr>
          <a:xfrm>
            <a:off x="4104109" y="3622929"/>
            <a:ext cx="4080900" cy="7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b="1" lang="en" sz="4000">
                <a:solidFill>
                  <a:schemeClr val="dk2"/>
                </a:solidFill>
                <a:latin typeface="Times New Roman"/>
                <a:ea typeface="Times New Roman"/>
                <a:cs typeface="Times New Roman"/>
                <a:sym typeface="Times New Roman"/>
              </a:rPr>
              <a:t>Thank You</a:t>
            </a:r>
            <a:endParaRPr b="1" sz="4000">
              <a:solidFill>
                <a:schemeClr val="dk2"/>
              </a:solidFill>
              <a:latin typeface="Times New Roman"/>
              <a:ea typeface="Times New Roman"/>
              <a:cs typeface="Times New Roman"/>
              <a:sym typeface="Times New Roman"/>
            </a:endParaRPr>
          </a:p>
        </p:txBody>
      </p:sp>
      <p:sp>
        <p:nvSpPr>
          <p:cNvPr id="176" name="Google Shape;176;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