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70" r:id="rId34"/>
    <p:sldId id="271" r:id="rId35"/>
    <p:sldId id="272" r:id="rId36"/>
    <p:sldId id="273" r:id="rId37"/>
    <p:sldId id="274" r:id="rId38"/>
    <p:sldId id="299" r:id="rId39"/>
    <p:sldId id="275" r:id="rId40"/>
    <p:sldId id="268" r:id="rId41"/>
    <p:sldId id="269" r:id="rId42"/>
    <p:sldId id="276" r:id="rId43"/>
    <p:sldId id="277" r:id="rId44"/>
    <p:sldId id="27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9CAC1-B7BF-43AA-B801-668488F76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349" y="2933591"/>
            <a:ext cx="9853301" cy="2098226"/>
          </a:xfrm>
        </p:spPr>
        <p:txBody>
          <a:bodyPr/>
          <a:lstStyle/>
          <a:p>
            <a:r>
              <a:rPr lang="ru-RU" sz="6000" dirty="0"/>
              <a:t>Программная система учета пациентов в информационной системе «Поликлиника»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41C71-CD04-45FC-BCFB-A08B48F6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349" y="5332576"/>
            <a:ext cx="6831673" cy="1444737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Выполнил</a:t>
            </a:r>
          </a:p>
          <a:p>
            <a:pPr algn="r"/>
            <a:r>
              <a:rPr lang="ru-RU" dirty="0"/>
              <a:t>студент группы ИСТ-220</a:t>
            </a:r>
          </a:p>
          <a:p>
            <a:pPr algn="r"/>
            <a:r>
              <a:rPr lang="ru-RU" dirty="0"/>
              <a:t>Крылов Егор</a:t>
            </a:r>
          </a:p>
        </p:txBody>
      </p:sp>
    </p:spTree>
    <p:extLst>
      <p:ext uri="{BB962C8B-B14F-4D97-AF65-F5344CB8AC3E}">
        <p14:creationId xmlns:p14="http://schemas.microsoft.com/office/powerpoint/2010/main" val="16450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541C2-6644-4292-90D9-6FC5874B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3" y="82191"/>
            <a:ext cx="9601200" cy="1485900"/>
          </a:xfrm>
        </p:spPr>
        <p:txBody>
          <a:bodyPr/>
          <a:lstStyle/>
          <a:p>
            <a:r>
              <a:rPr lang="ru-RU" dirty="0"/>
              <a:t>Общая диаграмма </a:t>
            </a:r>
            <a:br>
              <a:rPr lang="ru-RU" dirty="0"/>
            </a:br>
            <a:r>
              <a:rPr lang="ru-RU" dirty="0"/>
              <a:t>прецедентов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664608-3FA4-4C0B-B307-62F14CE2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4D70FCF-6B4F-42AB-B246-E29E738F81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06705" y="1347744"/>
            <a:ext cx="14175381" cy="4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F3111CD-25B6-4099-871A-FF7F7B8E8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767862"/>
              </p:ext>
            </p:extLst>
          </p:nvPr>
        </p:nvGraphicFramePr>
        <p:xfrm>
          <a:off x="4279183" y="82191"/>
          <a:ext cx="6693617" cy="669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3" imgW="14525549" imgH="14430241" progId="Visio.Drawing.15">
                  <p:embed/>
                </p:oleObj>
              </mc:Choice>
              <mc:Fallback>
                <p:oleObj name="Visio" r:id="rId3" imgW="14525549" imgH="1443024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183" y="82191"/>
                        <a:ext cx="6693617" cy="66936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50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05E8F-D666-4BDB-A582-05FCBA3A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673" y="138870"/>
            <a:ext cx="9601200" cy="1485900"/>
          </a:xfrm>
        </p:spPr>
        <p:txBody>
          <a:bodyPr/>
          <a:lstStyle/>
          <a:p>
            <a:r>
              <a:rPr lang="ru-RU" dirty="0"/>
              <a:t>Работник регистратуры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A2776C-9EFC-4EE7-B295-043D2F64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89" y="1325597"/>
            <a:ext cx="7875396" cy="482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1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86FE0-BD6D-4F51-A7AB-93439C77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43" y="247650"/>
            <a:ext cx="9601200" cy="1485900"/>
          </a:xfrm>
        </p:spPr>
        <p:txBody>
          <a:bodyPr/>
          <a:lstStyle/>
          <a:p>
            <a:r>
              <a:rPr lang="ru-RU" dirty="0"/>
              <a:t>Пациент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CA8D3-4E92-48A7-AE6A-ED54F94A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2242E-62B0-495E-B6A8-C680EA88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5" y="89676"/>
            <a:ext cx="8255237" cy="65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6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7AA57-42B8-4307-AF5E-18C70F33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1" y="164506"/>
            <a:ext cx="9601200" cy="1485900"/>
          </a:xfrm>
        </p:spPr>
        <p:txBody>
          <a:bodyPr/>
          <a:lstStyle/>
          <a:p>
            <a:r>
              <a:rPr lang="ru-RU" dirty="0"/>
              <a:t>Врач функциональной диагностики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96E1A8-319A-4EB2-AC2A-C5A85820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72178E-EC52-4DF3-8380-8E14F54B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44" y="1084085"/>
            <a:ext cx="6258282" cy="568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3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13742-4FB0-427E-A630-5FB38451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948" y="335422"/>
            <a:ext cx="9601200" cy="1485900"/>
          </a:xfrm>
        </p:spPr>
        <p:txBody>
          <a:bodyPr/>
          <a:lstStyle/>
          <a:p>
            <a:r>
              <a:rPr lang="ru-RU" dirty="0"/>
              <a:t>Лаборант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BAFA7-2138-4137-8AF5-0A9093CA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F0114A-CB84-426F-8828-51C495361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709" y="1565883"/>
            <a:ext cx="6245619" cy="43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52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5F90D2-0D0B-4061-B527-2B4B103E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57C7B1-20A5-447C-9706-80076B0B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FACAFE-0C38-4296-B0FA-33D140BD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04" y="1673773"/>
            <a:ext cx="6942796" cy="50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5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44B9D-21BE-48B4-80CC-E6D68A4A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D9230-B716-4D21-99A2-FA826B6C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79F379-93B5-4AA3-B15D-ED9130CC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82" y="2286000"/>
            <a:ext cx="3590881" cy="44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7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C619B-4A22-4AD9-AAAC-5BFA81CE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86" y="103605"/>
            <a:ext cx="9601200" cy="1485900"/>
          </a:xfrm>
        </p:spPr>
        <p:txBody>
          <a:bodyPr/>
          <a:lstStyle/>
          <a:p>
            <a:r>
              <a:rPr lang="ru-RU" dirty="0"/>
              <a:t>Процесс осмотра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BEC919-93E4-4CFC-997E-463036150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067" y="18585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6B4F9B5-3F5C-463A-A6B3-A329A648A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857678"/>
              </p:ext>
            </p:extLst>
          </p:nvPr>
        </p:nvGraphicFramePr>
        <p:xfrm>
          <a:off x="5960215" y="0"/>
          <a:ext cx="6097353" cy="675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isio" r:id="rId3" imgW="5095951" imgH="5657850" progId="Visio.Drawing.15">
                  <p:embed/>
                </p:oleObj>
              </mc:Choice>
              <mc:Fallback>
                <p:oleObj name="Visio" r:id="rId3" imgW="5095951" imgH="565785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215" y="0"/>
                        <a:ext cx="6097353" cy="6754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969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72003-92EF-40D0-ADA0-9BCFEC9A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40" y="93254"/>
            <a:ext cx="9601200" cy="1485900"/>
          </a:xfrm>
        </p:spPr>
        <p:txBody>
          <a:bodyPr/>
          <a:lstStyle/>
          <a:p>
            <a:r>
              <a:rPr lang="ru-RU" dirty="0"/>
              <a:t>Процесс подтверждения направления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3486BA-6E42-4E31-9323-8D3AA568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9BF37BA-B142-4E14-A5F9-253101CD8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15" y="3081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3B56455-55CF-43CC-B927-0C6786E858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71383"/>
              </p:ext>
            </p:extLst>
          </p:nvPr>
        </p:nvGraphicFramePr>
        <p:xfrm>
          <a:off x="4760007" y="908875"/>
          <a:ext cx="7431993" cy="594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3" imgW="4933798" imgH="3952931" progId="Visio.Drawing.15">
                  <p:embed/>
                </p:oleObj>
              </mc:Choice>
              <mc:Fallback>
                <p:oleObj name="Visio" r:id="rId3" imgW="4933798" imgH="395293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007" y="908875"/>
                        <a:ext cx="7431993" cy="594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7708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2946B-C518-4195-B78B-E5095FA4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61" y="96140"/>
            <a:ext cx="9601200" cy="1485900"/>
          </a:xfrm>
        </p:spPr>
        <p:txBody>
          <a:bodyPr/>
          <a:lstStyle/>
          <a:p>
            <a:r>
              <a:rPr lang="ru-RU" dirty="0"/>
              <a:t>Диаграмма состояний </a:t>
            </a:r>
            <a:br>
              <a:rPr lang="ru-RU" dirty="0"/>
            </a:br>
            <a:r>
              <a:rPr lang="ru-RU" dirty="0"/>
              <a:t>для сущности направление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BCC52-4A65-4D69-910A-FFA7443C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CFD97F-238A-439B-A730-0FC017F82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660" y="12135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C3DD1E0-E161-4892-BEA7-810574087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03614"/>
              </p:ext>
            </p:extLst>
          </p:nvPr>
        </p:nvGraphicFramePr>
        <p:xfrm>
          <a:off x="3779353" y="0"/>
          <a:ext cx="8412647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Visio" r:id="rId3" imgW="8810549" imgH="7191218" progId="Visio.Drawing.15">
                  <p:embed/>
                </p:oleObj>
              </mc:Choice>
              <mc:Fallback>
                <p:oleObj name="Visio" r:id="rId3" imgW="8810549" imgH="719121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353" y="0"/>
                        <a:ext cx="8412647" cy="685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2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4CD3E5-BE41-46C2-8AA8-39A06DF4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38" y="0"/>
            <a:ext cx="11457062" cy="6858000"/>
          </a:xfrm>
        </p:spPr>
        <p:txBody>
          <a:bodyPr>
            <a:normAutofit fontScale="92500"/>
          </a:bodyPr>
          <a:lstStyle/>
          <a:p>
            <a:pPr marL="180340" marR="18034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В ходе выполнения курсового проекта требовалось разработать программную систему учета пациентов в информационной системе «Поликлиника» для автоматизации учета и хранения обращений пациентов в поликлинику.</a:t>
            </a:r>
          </a:p>
          <a:p>
            <a:pPr marL="180340" marR="18034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Цель работы: разработать программную систему учета пациентов в информационной системе «Поликлиника», избавиться от большинства бумажных документов, например карточек и направлений.</a:t>
            </a:r>
          </a:p>
          <a:p>
            <a:pPr marL="180340" marR="18034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пациентах, врачах, лаборантах, врачей функциональной диагностики; 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заявках на прием у врача;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направлениях на обследование, анализ;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результатах обследования, результатов анализов;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об осмотрах, проведенных врачом;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хранение данных о выписанных рецептах;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пациенту возможности просматривать данные о состоянии заявки на прием у терапевта, своем диагнозе, выписанном рецепте, результате осмотра;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работнику регистратуры возможности обрабатывать подачу заявок на прием к врачам;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врачу возможности выписывать направления на обследования, консультировать пациента по лечению, выписывать рецепт, ставить диагноз, выписывать направления на анализ;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врачам функциональной диагностики возможности вести отчет по обследованию систем и органов человека;</a:t>
            </a:r>
          </a:p>
          <a:p>
            <a:pPr marR="18034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предоставление лаборантам возможности вести отчет по сбору биологических жидкостей и продуктов жизнедеятельности людей;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effectLst/>
                <a:ea typeface="Times New Roman" panose="02020603050405020304" pitchFamily="18" charset="0"/>
              </a:rPr>
              <a:t>уведомление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пациента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о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состоянии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заявки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на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прием</a:t>
            </a:r>
            <a:r>
              <a:rPr lang="en-US" sz="1600" dirty="0">
                <a:effectLst/>
                <a:ea typeface="Times New Roman" panose="02020603050405020304" pitchFamily="18" charset="0"/>
              </a:rPr>
              <a:t> у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врача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;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5051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BE6F4-BE56-4F21-8F8B-E494DC88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49" y="0"/>
            <a:ext cx="9601200" cy="1485900"/>
          </a:xfrm>
        </p:spPr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2F68C-8E10-4AF6-BA68-9EFE6E84B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49" y="940037"/>
            <a:ext cx="9601200" cy="4628260"/>
          </a:xfrm>
        </p:spPr>
        <p:txBody>
          <a:bodyPr>
            <a:normAutofit/>
          </a:bodyPr>
          <a:lstStyle/>
          <a:p>
            <a:r>
              <a:rPr lang="ru-RU" sz="3200" dirty="0"/>
              <a:t>реализация на платформе .</a:t>
            </a:r>
            <a:r>
              <a:rPr lang="ru-RU" sz="3200" dirty="0" err="1"/>
              <a:t>net</a:t>
            </a:r>
            <a:endParaRPr lang="ru-RU" sz="3200" dirty="0"/>
          </a:p>
          <a:p>
            <a:r>
              <a:rPr lang="ru-RU" sz="3200" dirty="0"/>
              <a:t>использование технологии asp.net </a:t>
            </a:r>
            <a:r>
              <a:rPr lang="ru-RU" sz="3200" dirty="0" err="1"/>
              <a:t>core</a:t>
            </a:r>
            <a:r>
              <a:rPr lang="ru-RU" sz="3200" dirty="0"/>
              <a:t> 6</a:t>
            </a:r>
          </a:p>
          <a:p>
            <a:r>
              <a:rPr lang="ru-RU" sz="3200" dirty="0"/>
              <a:t>использование паттерна проектирования MVC</a:t>
            </a:r>
          </a:p>
          <a:p>
            <a:r>
              <a:rPr lang="ru-RU" sz="3200" dirty="0"/>
              <a:t>использование </a:t>
            </a:r>
            <a:r>
              <a:rPr lang="ru-RU" sz="3200" dirty="0" err="1"/>
              <a:t>entity</a:t>
            </a:r>
            <a:r>
              <a:rPr lang="ru-RU" sz="3200" dirty="0"/>
              <a:t> </a:t>
            </a:r>
            <a:r>
              <a:rPr lang="ru-RU" sz="3200" dirty="0" err="1"/>
              <a:t>framework</a:t>
            </a:r>
            <a:endParaRPr lang="ru-RU" sz="3200" dirty="0"/>
          </a:p>
          <a:p>
            <a:r>
              <a:rPr lang="ru-RU" sz="3200" dirty="0"/>
              <a:t>использование </a:t>
            </a:r>
            <a:r>
              <a:rPr lang="ru-RU" sz="3200" dirty="0" err="1"/>
              <a:t>linq</a:t>
            </a:r>
            <a:endParaRPr lang="ru-RU" sz="3200" dirty="0"/>
          </a:p>
          <a:p>
            <a:r>
              <a:rPr lang="ru-RU" sz="3200" dirty="0"/>
              <a:t>использование базы данных MSSQL</a:t>
            </a:r>
          </a:p>
          <a:p>
            <a:r>
              <a:rPr lang="ru-RU" sz="3200" dirty="0"/>
              <a:t>использование </a:t>
            </a:r>
            <a:r>
              <a:rPr lang="ru-RU" sz="3200" dirty="0" err="1"/>
              <a:t>микросервисов</a:t>
            </a:r>
            <a:r>
              <a:rPr lang="ru-RU" sz="3200" dirty="0"/>
              <a:t> на Web API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33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5EA48-6B6C-408E-A004-3BB972BD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8" y="121778"/>
            <a:ext cx="9601200" cy="1485900"/>
          </a:xfrm>
        </p:spPr>
        <p:txBody>
          <a:bodyPr/>
          <a:lstStyle/>
          <a:p>
            <a:r>
              <a:rPr lang="ru-RU" dirty="0"/>
              <a:t>Реализация аутентификации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85B74-5C81-426E-AD17-637D12A9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78" y="864728"/>
            <a:ext cx="9601200" cy="3581400"/>
          </a:xfrm>
        </p:spPr>
        <p:txBody>
          <a:bodyPr/>
          <a:lstStyle/>
          <a:p>
            <a:r>
              <a:rPr lang="ru-RU" dirty="0"/>
              <a:t>Для реализации аутентификации использовался API asp.net </a:t>
            </a:r>
            <a:r>
              <a:rPr lang="ru-RU" dirty="0" err="1"/>
              <a:t>core</a:t>
            </a:r>
            <a:r>
              <a:rPr lang="ru-RU" dirty="0"/>
              <a:t> 6 – </a:t>
            </a:r>
            <a:r>
              <a:rPr lang="ru-RU" dirty="0" err="1"/>
              <a:t>Identity</a:t>
            </a:r>
            <a:r>
              <a:rPr lang="ru-RU" dirty="0"/>
              <a:t>. С помощью него реализовывался стандартный пользователь системой, а также его права доступа на базе ролей. Для поддержки разных типов пользователей помимо ролей использовались собственные таблицы со значениями, которые были связаны с таблицами, которые были </a:t>
            </a:r>
            <a:r>
              <a:rPr lang="ru-RU" dirty="0" err="1"/>
              <a:t>сгенерированны</a:t>
            </a:r>
            <a:r>
              <a:rPr lang="ru-RU" dirty="0"/>
              <a:t> </a:t>
            </a:r>
            <a:r>
              <a:rPr lang="ru-RU" dirty="0" err="1"/>
              <a:t>Identity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279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DBD59-DE3E-4B1C-9AE0-E5467217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63C7F7-D336-4AA1-9231-4C3943554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97B0F9-7EEB-44E6-B3E3-196F5BCB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3" y="147415"/>
            <a:ext cx="11710827" cy="58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7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AEE23-A568-4109-B97A-492E580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016B7-6670-40F4-BF9A-53DBC30A1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9FC3E7-C25A-4466-B044-59B1FC35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105" y="122343"/>
            <a:ext cx="10824870" cy="540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5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76C91-B3B4-4591-BC0D-9AAAC912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9D30-7C23-46AF-B28B-A82954B6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7AF199-3CEB-44F4-AA4E-A5FDF93F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39" y="162371"/>
            <a:ext cx="11710361" cy="57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3E70E-F25E-4B31-9A0F-57EADC25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DDCC1-9A2E-4D37-B5BD-DD50164CB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2E5599-B94C-4600-81FC-CAC90DCB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" y="0"/>
            <a:ext cx="4286848" cy="36866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33DC07-2186-48CA-B493-502F9AD56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69" y="1811709"/>
            <a:ext cx="10150831" cy="50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1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9D7C7-6CBC-44C1-A5F2-42709D64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587B43-D290-4290-BA5E-5110791B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209F1F-EBF6-4DE4-9244-789305CD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3638" cy="314368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E67DC3-8132-4460-AE00-7E9643C30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354" y="2633621"/>
            <a:ext cx="5342282" cy="42243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20943EC-92F8-43EB-A8CE-9777DCE8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547" y="0"/>
            <a:ext cx="602245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8B354-F81C-41A4-86BD-787491D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F2B4B6-3F40-4994-B336-B3AB3603B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BD803E-08A2-4187-9C6A-639F09AA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00" y="170917"/>
            <a:ext cx="11230098" cy="50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46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4934A-CCBF-4F5A-9F67-17262726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233B0-BE92-45E6-BABE-FCC1F01B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38F77E-1AD1-4C25-AC4F-35EE7095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10" y="54225"/>
            <a:ext cx="5366995" cy="67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015E2-38BB-40AD-AE94-DC64A01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55944-4BCF-4E24-A122-3C37F023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839401-D517-4435-90DF-9738D7B7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44" y="85458"/>
            <a:ext cx="9650311" cy="655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CBFD5-45CD-4983-BC65-B7393661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1" y="70502"/>
            <a:ext cx="9601200" cy="1485900"/>
          </a:xfrm>
        </p:spPr>
        <p:txBody>
          <a:bodyPr/>
          <a:lstStyle/>
          <a:p>
            <a:r>
              <a:rPr lang="ru-RU" dirty="0"/>
              <a:t>Модели в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931A3-A72F-427E-A568-6357C98A5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032" y="813451"/>
            <a:ext cx="9601200" cy="5800993"/>
          </a:xfrm>
        </p:spPr>
        <p:txBody>
          <a:bodyPr>
            <a:normAutofit/>
          </a:bodyPr>
          <a:lstStyle/>
          <a:p>
            <a:r>
              <a:rPr lang="ru-RU" dirty="0"/>
              <a:t>Анализ</a:t>
            </a:r>
          </a:p>
          <a:p>
            <a:r>
              <a:rPr lang="ru-RU" dirty="0"/>
              <a:t>Направление на анализ</a:t>
            </a:r>
          </a:p>
          <a:p>
            <a:r>
              <a:rPr lang="ru-RU" dirty="0"/>
              <a:t>Лаборант </a:t>
            </a:r>
          </a:p>
          <a:p>
            <a:r>
              <a:rPr lang="ru-RU" dirty="0"/>
              <a:t>Диагноз</a:t>
            </a:r>
          </a:p>
          <a:p>
            <a:r>
              <a:rPr lang="ru-RU" dirty="0"/>
              <a:t>Доктор</a:t>
            </a:r>
          </a:p>
          <a:p>
            <a:r>
              <a:rPr lang="ru-RU" dirty="0"/>
              <a:t>Запись ко врачу</a:t>
            </a:r>
          </a:p>
          <a:p>
            <a:r>
              <a:rPr lang="ru-RU" dirty="0"/>
              <a:t>Обследование</a:t>
            </a:r>
          </a:p>
          <a:p>
            <a:r>
              <a:rPr lang="ru-RU" dirty="0"/>
              <a:t>Направление на обследование</a:t>
            </a:r>
          </a:p>
          <a:p>
            <a:r>
              <a:rPr lang="ru-RU" dirty="0"/>
              <a:t>Врач функциональной диагностики</a:t>
            </a:r>
          </a:p>
          <a:p>
            <a:r>
              <a:rPr lang="ru-RU" dirty="0"/>
              <a:t>Осмотр у врача</a:t>
            </a:r>
          </a:p>
          <a:p>
            <a:r>
              <a:rPr lang="ru-RU" dirty="0"/>
              <a:t>Пациент</a:t>
            </a:r>
          </a:p>
          <a:p>
            <a:r>
              <a:rPr lang="ru-RU" dirty="0"/>
              <a:t>Медицинский регистратор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190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6EEF0-895F-4116-A47F-DE54A9161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27B79-177B-4703-BA11-81737E17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2FE17E-86CA-4710-B579-A2D76786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78" y="834721"/>
            <a:ext cx="11405787" cy="56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16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A3595-FC61-47A2-9A6A-0A2AFDB3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E3DBE0-8BA4-4CDC-92AF-5A55745C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3254DB-1D37-437A-8A70-C1F6F05B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7" y="400940"/>
            <a:ext cx="11068228" cy="30994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8A04B3-A9D6-4452-9324-0687277E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27" y="3614663"/>
            <a:ext cx="11068228" cy="27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63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BB154-F54D-4373-B13E-82DDC333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B2FB0-741F-491F-B58D-0BA7A623D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0A7380-7ACA-4003-ADA0-304E49C9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69" y="1630373"/>
            <a:ext cx="11356731" cy="38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81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76E77-C391-480D-A309-7CF08173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A2D2E-0530-40E1-B5C8-745088357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463FCE2-844B-4298-B7D7-F9BFD5B2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0573"/>
            <a:ext cx="9767843" cy="36374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20A9AD6-C2F5-453A-AD72-FDCE01F86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640" y="0"/>
            <a:ext cx="4667901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F2ED0-4044-4D8E-B236-A10143D6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27F0B-CFF7-4FB9-B47A-F642A5B2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9FBBF7-FD44-4E12-90B7-17213293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84" y="180987"/>
            <a:ext cx="7917031" cy="64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36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1B877-2445-4BAF-A381-0A509F36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9824D-9768-483F-BAE3-EF4CCE1A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B4FB095-AA2F-407A-99F3-337BA7117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9046" cy="49287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159A8E7-BE0D-42BF-980D-B76651AD5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896" y="4107653"/>
            <a:ext cx="7919103" cy="27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4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51B58-2177-490C-9F15-B6383745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CC28E-D12E-4613-ABCB-F89CEC7D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A916036-DA28-4D41-9922-D9ABC3B12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74" y="193105"/>
            <a:ext cx="6571886" cy="61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4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BF3A1-80E0-4D16-89DC-824D3B6C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9BF74-D3CE-43C6-AB84-5F79E2350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BB8A87-EBD5-4A7E-909D-6E2E4A9B5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28" y="827314"/>
            <a:ext cx="8639423" cy="48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73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F315A-B85E-43DE-BE91-D55247BF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F0DAB-06C1-43E9-930A-41FF3195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E40B90-9EC3-4AFF-97C7-EA31BAE3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09" y="0"/>
            <a:ext cx="10634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65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981E1-2C08-440C-9F64-4796C363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D67D2-077E-4E5B-95E4-F7E90F1A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D859D3-6FB4-4FEF-A3D7-4890F06A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4" y="1410951"/>
            <a:ext cx="11910391" cy="44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66231-0B94-4583-9A64-67B6B6D5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28" y="13887"/>
            <a:ext cx="9601200" cy="1485900"/>
          </a:xfrm>
        </p:spPr>
        <p:txBody>
          <a:bodyPr/>
          <a:lstStyle/>
          <a:p>
            <a:r>
              <a:rPr lang="ru-RU" dirty="0"/>
              <a:t>Схема </a:t>
            </a:r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5382CD-DC04-494F-ADD2-C7DA3F5EF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720" b="14218"/>
          <a:stretch/>
        </p:blipFill>
        <p:spPr>
          <a:xfrm>
            <a:off x="3290628" y="13886"/>
            <a:ext cx="6717480" cy="6844113"/>
          </a:xfrm>
        </p:spPr>
      </p:pic>
    </p:spTree>
    <p:extLst>
      <p:ext uri="{BB962C8B-B14F-4D97-AF65-F5344CB8AC3E}">
        <p14:creationId xmlns:p14="http://schemas.microsoft.com/office/powerpoint/2010/main" val="18022953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997BA-0684-4587-B94E-BD443FF3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D48E78-2DBD-470D-9E3D-40A3A1D8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11C4F3-4855-40DA-9C70-DD8EE539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60434" cy="217228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35CE38-787A-4AD3-ADCA-960CBBA1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647950"/>
            <a:ext cx="6308034" cy="4210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F32857-A0D2-4DD6-B56D-1B828A44E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889" y="0"/>
            <a:ext cx="5471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5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366CC-EE4E-4357-8576-8B41A94E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9238A-9672-43BB-95AC-63D471AC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E1A8A0-6E73-4E48-A3DC-44F1E8ED7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24" y="127985"/>
            <a:ext cx="11422879" cy="21580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170C1D-0740-41A7-81E9-7F9BDD272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790" y="2286000"/>
            <a:ext cx="9202434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6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4A243-E916-43FF-B495-15001BC7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D14F2-AB84-46B1-A338-72390300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13308-044B-488F-8079-B4935E105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08" y="76200"/>
            <a:ext cx="5361148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95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B1A4-A88A-4837-A610-18AB60BB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B053D-E2AF-43AE-AE96-96D31AA4F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841100-0CBF-4493-966D-CA9D25C0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7" y="142081"/>
            <a:ext cx="11551065" cy="19078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81A271-5083-493E-A705-2831D0EC0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005" y="2122562"/>
            <a:ext cx="494416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E5EB2-9CC0-457F-9554-39D645C1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3665F-164A-4059-94C5-067EC9BA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2172E1-4D5D-4C86-8550-DA5D6AF43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3" y="2286000"/>
            <a:ext cx="11858714" cy="22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115A6-DF86-481A-9855-15999DA1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8" y="104686"/>
            <a:ext cx="9601200" cy="1485900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Identity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FCD4FF-7B6B-4906-A34B-AB9B67544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6" b="3801"/>
          <a:stretch/>
        </p:blipFill>
        <p:spPr>
          <a:xfrm>
            <a:off x="5002140" y="0"/>
            <a:ext cx="3546534" cy="684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3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02827-5D5A-4639-89E7-198A20F74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77" y="65754"/>
            <a:ext cx="9601200" cy="1485900"/>
          </a:xfrm>
        </p:spPr>
        <p:txBody>
          <a:bodyPr/>
          <a:lstStyle/>
          <a:p>
            <a:r>
              <a:rPr lang="ru-RU" dirty="0" err="1"/>
              <a:t>Кастомная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авторизация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98586-8C9C-45EF-9EA1-3DEDFC0C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260" y="0"/>
            <a:ext cx="3166419" cy="6858000"/>
          </a:xfrm>
          <a:prstGeom prst="rect">
            <a:avLst/>
          </a:prstGeo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5E824F4B-C386-4748-9DDE-41BB76AE0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69723FC-5737-4FB9-9430-AC935D3E0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679" y="0"/>
            <a:ext cx="3734321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B0F4D-301B-4011-A591-49EEE741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20" y="0"/>
            <a:ext cx="9601200" cy="1485900"/>
          </a:xfrm>
        </p:spPr>
        <p:txBody>
          <a:bodyPr/>
          <a:lstStyle/>
          <a:p>
            <a:r>
              <a:rPr lang="ru-RU" dirty="0"/>
              <a:t>Остальные </a:t>
            </a:r>
            <a:br>
              <a:rPr lang="ru-RU" dirty="0"/>
            </a:br>
            <a:r>
              <a:rPr lang="ru-RU" dirty="0"/>
              <a:t>сущности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80F9C8-04AC-4F2A-B6AD-A17BA151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F4E36B-CA8D-49C1-B37C-6013561E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37" y="0"/>
            <a:ext cx="5065655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CCFC1D-EC1E-4C31-BDFC-113D9DD98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826" y="0"/>
            <a:ext cx="3563173" cy="665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5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69253-5881-4E89-B347-1119C588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394" y="10468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effectLst/>
                <a:ea typeface="Times New Roman" panose="02020603050405020304" pitchFamily="18" charset="0"/>
              </a:rPr>
              <a:t>Информационная система «Поликлиника» позволяет</a:t>
            </a:r>
            <a:r>
              <a:rPr lang="en-US" sz="4400" dirty="0">
                <a:effectLst/>
                <a:ea typeface="Times New Roman" panose="02020603050405020304" pitchFamily="18" charset="0"/>
              </a:rPr>
              <a:t>:</a:t>
            </a:r>
            <a:br>
              <a:rPr lang="ru-RU" sz="4400" dirty="0">
                <a:effectLst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20EA3-4CD7-4BEA-B3E3-67A9173D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394" y="1260504"/>
            <a:ext cx="11344542" cy="5597495"/>
          </a:xfrm>
        </p:spPr>
        <p:txBody>
          <a:bodyPr>
            <a:normAutofit fontScale="92500"/>
          </a:bodyPr>
          <a:lstStyle/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пациенту просматривать данные о состоянии заявки на прием у терапевта, своем диагнозе, выписанном рецепте, проведенном осмотре;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любому человеку зарегистрироваться как пользователь системы;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зарегистрированному пользователю присвоить роль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ea typeface="Times New Roman" panose="02020603050405020304" pitchFamily="18" charset="0"/>
            </a:endParaRP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пользователю с определенной ролью внести необходимые данные о себе;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пациенту записываться на прием к терапевту;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врачу выписывать направления на обследования, консультировать пациента по лечению, выписывать рецепт, ставить диагноз, выписывать направления на анализ;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врачам функциональной диагностики вести отчет по обследованию систем и органов человека;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лаборантам вести отчет по сбору биологических жидкостей и продуктов жизнедеятельности людей;</a:t>
            </a:r>
          </a:p>
          <a:p>
            <a:pPr marL="342900" marR="79375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работнику регистратуры обрабатывать заявки на прием у врачей;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effectLst/>
                <a:ea typeface="Times New Roman" panose="02020603050405020304" pitchFamily="18" charset="0"/>
              </a:rPr>
              <a:t>автоматически высылать уведомления на почту о принятии заявки регистратурой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2447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1D105-8741-4701-8A5B-D6683D8AC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53" y="96141"/>
            <a:ext cx="9601200" cy="1485900"/>
          </a:xfrm>
        </p:spPr>
        <p:txBody>
          <a:bodyPr/>
          <a:lstStyle/>
          <a:p>
            <a:r>
              <a:rPr lang="ru-RU" dirty="0"/>
              <a:t>Минимальный набор требований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BACC80-0664-4482-AD71-E3B21B22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53" y="1004130"/>
            <a:ext cx="9601200" cy="5853869"/>
          </a:xfrm>
        </p:spPr>
        <p:txBody>
          <a:bodyPr>
            <a:normAutofit/>
          </a:bodyPr>
          <a:lstStyle/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поддержка (авторизация) различных типов пользователей (администратор, </a:t>
            </a:r>
            <a:r>
              <a:rPr lang="ru-RU" sz="2400" b="0" dirty="0" err="1">
                <a:effectLst/>
                <a:ea typeface="Times New Roman" panose="02020603050405020304" pitchFamily="18" charset="0"/>
              </a:rPr>
              <a:t>врач,пациент</a:t>
            </a:r>
            <a:r>
              <a:rPr lang="ru-RU" sz="2400" b="0" dirty="0">
                <a:effectLst/>
                <a:ea typeface="Times New Roman" panose="02020603050405020304" pitchFamily="18" charset="0"/>
              </a:rPr>
              <a:t>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поддержка справочников диагнозов (адм.);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поддержка справочника врачей (адм.);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выписка рецепта (врач);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 marR="180340" algn="just">
              <a:lnSpc>
                <a:spcPct val="110000"/>
              </a:lnSpc>
              <a:spcBef>
                <a:spcPts val="1400"/>
              </a:spcBef>
              <a:spcAft>
                <a:spcPts val="1400"/>
              </a:spcAft>
            </a:pPr>
            <a:r>
              <a:rPr lang="ru-RU" sz="2400" b="0" dirty="0">
                <a:effectLst/>
                <a:ea typeface="Times New Roman" panose="02020603050405020304" pitchFamily="18" charset="0"/>
              </a:rPr>
              <a:t>подача заявок и просмотр их состояния (пациент);</a:t>
            </a:r>
            <a:endParaRPr lang="ru-RU" sz="2400" b="1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effectLst/>
                <a:ea typeface="Times New Roman" panose="02020603050405020304" pitchFamily="18" charset="0"/>
              </a:rPr>
              <a:t>назначение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пациенту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лечащего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врача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ea typeface="Times New Roman" panose="02020603050405020304" pitchFamily="18" charset="0"/>
              </a:rPr>
              <a:t>система</a:t>
            </a:r>
            <a:r>
              <a:rPr lang="en-US" sz="2400" dirty="0">
                <a:effectLst/>
                <a:ea typeface="Times New Roman" panose="02020603050405020304" pitchFamily="18" charset="0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565865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748</TotalTime>
  <Words>547</Words>
  <Application>Microsoft Office PowerPoint</Application>
  <PresentationFormat>Широкоэкранный</PresentationFormat>
  <Paragraphs>74</Paragraphs>
  <Slides>44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47" baseType="lpstr">
      <vt:lpstr>Franklin Gothic Book</vt:lpstr>
      <vt:lpstr>Уголки</vt:lpstr>
      <vt:lpstr>Документ Microsoft Visio</vt:lpstr>
      <vt:lpstr>Программная система учета пациентов в информационной системе «Поликлиника»</vt:lpstr>
      <vt:lpstr>Презентация PowerPoint</vt:lpstr>
      <vt:lpstr>Модели в системе</vt:lpstr>
      <vt:lpstr>Схема бд</vt:lpstr>
      <vt:lpstr>Часть Identity</vt:lpstr>
      <vt:lpstr>Кастомная  авторизация</vt:lpstr>
      <vt:lpstr>Остальные  сущности</vt:lpstr>
      <vt:lpstr>Информационная система «Поликлиника» позволяет: </vt:lpstr>
      <vt:lpstr>Минимальный набор требований</vt:lpstr>
      <vt:lpstr>Общая диаграмма  прецедентов</vt:lpstr>
      <vt:lpstr>Работник регистратуры</vt:lpstr>
      <vt:lpstr>Пациент</vt:lpstr>
      <vt:lpstr>Врач функциональной диагностики</vt:lpstr>
      <vt:lpstr>Лаборант</vt:lpstr>
      <vt:lpstr>Врач</vt:lpstr>
      <vt:lpstr>Пользователь системы</vt:lpstr>
      <vt:lpstr>Процесс осмотра</vt:lpstr>
      <vt:lpstr>Процесс подтверждения направления</vt:lpstr>
      <vt:lpstr>Диаграмма состояний  для сущности направление</vt:lpstr>
      <vt:lpstr>Технологический стек</vt:lpstr>
      <vt:lpstr>Реализация аутентификации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</dc:creator>
  <cp:lastModifiedBy>Egor</cp:lastModifiedBy>
  <cp:revision>62</cp:revision>
  <dcterms:created xsi:type="dcterms:W3CDTF">2022-12-21T15:06:50Z</dcterms:created>
  <dcterms:modified xsi:type="dcterms:W3CDTF">2022-12-23T02:45:37Z</dcterms:modified>
</cp:coreProperties>
</file>