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7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70" r:id="rId34"/>
    <p:sldId id="271" r:id="rId35"/>
    <p:sldId id="272" r:id="rId36"/>
    <p:sldId id="273" r:id="rId37"/>
    <p:sldId id="274" r:id="rId38"/>
    <p:sldId id="299" r:id="rId39"/>
    <p:sldId id="275" r:id="rId40"/>
    <p:sldId id="268" r:id="rId41"/>
    <p:sldId id="269" r:id="rId42"/>
    <p:sldId id="276" r:id="rId43"/>
    <p:sldId id="277" r:id="rId44"/>
    <p:sldId id="278" r:id="rId45"/>
    <p:sldId id="30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275C1-40AE-489C-AB11-D944FFA7832D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1A793-F3A3-4AF2-872D-C1B4140DC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38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2556A2-0805-46E6-BA5C-12E53EB099F7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E18D-BC4D-4FD6-9098-DAEB0F960B9F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D340-5F3B-422B-83A8-E59DAFE77757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6218-1D2B-4FB5-9D27-BBBCCDABC68F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E9BF86-D932-455C-83EB-55A59F902EE5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5411-3051-43B1-AA98-488C8BF9D19A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00C1-586A-40EC-9CF7-BD8A3705CC5B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FC3A-C44E-4F4F-94B7-7F49CE363C88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C022-6B99-4C29-B9D9-34360FE4087B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0A6BDF-90E7-4FFF-AD8A-03A5B3C5C448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28CAA8-34C0-4770-BF02-45F4EE66E44E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5654ED9-01D8-4BE3-AAD5-6DCF91F57524}" type="datetime1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9CAC1-B7BF-43AA-B801-668488F76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349" y="2933591"/>
            <a:ext cx="9853301" cy="2098226"/>
          </a:xfrm>
        </p:spPr>
        <p:txBody>
          <a:bodyPr/>
          <a:lstStyle/>
          <a:p>
            <a:r>
              <a:rPr lang="ru-RU" sz="6000" dirty="0"/>
              <a:t>Программная система учета пациентов в информационной системе «Поликлиника»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441C71-CD04-45FC-BCFB-A08B48F60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9349" y="5332576"/>
            <a:ext cx="6831673" cy="1444737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Выполнил</a:t>
            </a:r>
          </a:p>
          <a:p>
            <a:pPr algn="r"/>
            <a:r>
              <a:rPr lang="ru-RU" dirty="0"/>
              <a:t>студент группы ИСТ-220</a:t>
            </a:r>
          </a:p>
          <a:p>
            <a:pPr algn="r"/>
            <a:r>
              <a:rPr lang="ru-RU" dirty="0"/>
              <a:t>Крылов Егор</a:t>
            </a:r>
          </a:p>
        </p:txBody>
      </p:sp>
    </p:spTree>
    <p:extLst>
      <p:ext uri="{BB962C8B-B14F-4D97-AF65-F5344CB8AC3E}">
        <p14:creationId xmlns:p14="http://schemas.microsoft.com/office/powerpoint/2010/main" val="164503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541C2-6644-4292-90D9-6FC5874B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323" y="82191"/>
            <a:ext cx="9601200" cy="1485900"/>
          </a:xfrm>
        </p:spPr>
        <p:txBody>
          <a:bodyPr/>
          <a:lstStyle/>
          <a:p>
            <a:r>
              <a:rPr lang="ru-RU" dirty="0"/>
              <a:t>Общая диаграмма </a:t>
            </a:r>
            <a:br>
              <a:rPr lang="ru-RU" dirty="0"/>
            </a:br>
            <a:r>
              <a:rPr lang="ru-RU" dirty="0"/>
              <a:t>прецедентов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664608-3FA4-4C0B-B307-62F14CE2C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D70FCF-6B4F-42AB-B246-E29E738F810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106705" y="1347744"/>
            <a:ext cx="14175381" cy="47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4F3111CD-25B6-4099-871A-FF7F7B8E88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767862"/>
              </p:ext>
            </p:extLst>
          </p:nvPr>
        </p:nvGraphicFramePr>
        <p:xfrm>
          <a:off x="4279183" y="82191"/>
          <a:ext cx="6693617" cy="6693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Visio" r:id="rId3" imgW="14525549" imgH="14430241" progId="Visio.Drawing.15">
                  <p:embed/>
                </p:oleObj>
              </mc:Choice>
              <mc:Fallback>
                <p:oleObj name="Visio" r:id="rId3" imgW="14525549" imgH="1443024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183" y="82191"/>
                        <a:ext cx="6693617" cy="66936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6DC4AA-DB6D-4B6B-8D44-7323F1AA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10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9508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05E8F-D666-4BDB-A582-05FCBA3A6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673" y="138870"/>
            <a:ext cx="9601200" cy="1485900"/>
          </a:xfrm>
        </p:spPr>
        <p:txBody>
          <a:bodyPr/>
          <a:lstStyle/>
          <a:p>
            <a:r>
              <a:rPr lang="ru-RU" dirty="0"/>
              <a:t>Работник регистратуры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A2776C-9EFC-4EE7-B295-043D2F646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489" y="1325597"/>
            <a:ext cx="7875396" cy="482951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0F3095-82F2-404C-91F9-122F85A6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11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381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86FE0-BD6D-4F51-A7AB-93439C77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43" y="247650"/>
            <a:ext cx="9601200" cy="1485900"/>
          </a:xfrm>
        </p:spPr>
        <p:txBody>
          <a:bodyPr/>
          <a:lstStyle/>
          <a:p>
            <a:r>
              <a:rPr lang="ru-RU" dirty="0"/>
              <a:t>Пациент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8CA8D3-4E92-48A7-AE6A-ED54F94A6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F2242E-62B0-495E-B6A8-C680EA889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25" y="89676"/>
            <a:ext cx="8255237" cy="6520674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EDDDC0-75F4-4FDC-B3BF-261D9160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12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396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7AA57-42B8-4307-AF5E-18C70F33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031" y="164506"/>
            <a:ext cx="9601200" cy="1485900"/>
          </a:xfrm>
        </p:spPr>
        <p:txBody>
          <a:bodyPr/>
          <a:lstStyle/>
          <a:p>
            <a:r>
              <a:rPr lang="ru-RU" dirty="0"/>
              <a:t>Врач функциональной диагностики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96E1A8-319A-4EB2-AC2A-C5A858201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72178E-EC52-4DF3-8380-8E14F54B7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744" y="1084085"/>
            <a:ext cx="6258282" cy="5689347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798DB7-7443-4EE6-8E74-CE31FCD1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13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393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13742-4FB0-427E-A630-5FB38451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948" y="335422"/>
            <a:ext cx="9601200" cy="1485900"/>
          </a:xfrm>
        </p:spPr>
        <p:txBody>
          <a:bodyPr/>
          <a:lstStyle/>
          <a:p>
            <a:r>
              <a:rPr lang="ru-RU" dirty="0"/>
              <a:t>Лаборант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9BAFA7-2138-4137-8AF5-0A9093CA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F0114A-CB84-426F-8828-51C495361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709" y="1565883"/>
            <a:ext cx="6245619" cy="4301517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4B8A7C-342E-4924-B64A-74188E23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14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5452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F90D2-0D0B-4061-B527-2B4B103E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57C7B1-20A5-447C-9706-80076B0BB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FACAFE-0C38-4296-B0FA-33D140BD9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604" y="1673773"/>
            <a:ext cx="6942796" cy="5017584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B8952-68EF-4F9F-A9EA-0C902464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15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2157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44B9D-21BE-48B4-80CC-E6D68A4A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6D9230-B716-4D21-99A2-FA826B6C3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79F379-93B5-4AA3-B15D-ED9130CC4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382" y="2286000"/>
            <a:ext cx="3590881" cy="4411654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2DC218-5355-4F3D-A95B-521FF205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16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017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C619B-4A22-4AD9-AAAC-5BFA81CE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86" y="103605"/>
            <a:ext cx="9601200" cy="1485900"/>
          </a:xfrm>
        </p:spPr>
        <p:txBody>
          <a:bodyPr/>
          <a:lstStyle/>
          <a:p>
            <a:r>
              <a:rPr lang="ru-RU" dirty="0"/>
              <a:t>Процесс осмотра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9BEC919-93E4-4CFC-997E-463036150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067" y="18585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6B4F9B5-3F5C-463A-A6B3-A329A648A0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857678"/>
              </p:ext>
            </p:extLst>
          </p:nvPr>
        </p:nvGraphicFramePr>
        <p:xfrm>
          <a:off x="5960215" y="0"/>
          <a:ext cx="6097353" cy="6754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Visio" r:id="rId3" imgW="5095951" imgH="5657850" progId="Visio.Drawing.15">
                  <p:embed/>
                </p:oleObj>
              </mc:Choice>
              <mc:Fallback>
                <p:oleObj name="Visio" r:id="rId3" imgW="5095951" imgH="56578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0215" y="0"/>
                        <a:ext cx="6097353" cy="67543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3E82DE-A7D0-4753-ABF4-5F2ED9C9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17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9696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72003-92EF-40D0-ADA0-9BCFEC9A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40" y="93254"/>
            <a:ext cx="9601200" cy="1485900"/>
          </a:xfrm>
        </p:spPr>
        <p:txBody>
          <a:bodyPr/>
          <a:lstStyle/>
          <a:p>
            <a:r>
              <a:rPr lang="ru-RU" dirty="0"/>
              <a:t>Процесс подтверждения направления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3486BA-6E42-4E31-9323-8D3AA5686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9BF37BA-B142-4E14-A5F9-253101CD8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15" y="3081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43B56455-55CF-43CC-B927-0C6786E858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171383"/>
              </p:ext>
            </p:extLst>
          </p:nvPr>
        </p:nvGraphicFramePr>
        <p:xfrm>
          <a:off x="4760007" y="908875"/>
          <a:ext cx="7431993" cy="594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Visio" r:id="rId3" imgW="4933798" imgH="3952931" progId="Visio.Drawing.15">
                  <p:embed/>
                </p:oleObj>
              </mc:Choice>
              <mc:Fallback>
                <p:oleObj name="Visio" r:id="rId3" imgW="4933798" imgH="395293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007" y="908875"/>
                        <a:ext cx="7431993" cy="5949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236194-B0D7-4436-8DBD-A74462D9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18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7708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2946B-C518-4195-B78B-E5095FA4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761" y="96140"/>
            <a:ext cx="9601200" cy="1485900"/>
          </a:xfrm>
        </p:spPr>
        <p:txBody>
          <a:bodyPr/>
          <a:lstStyle/>
          <a:p>
            <a:r>
              <a:rPr lang="ru-RU" dirty="0"/>
              <a:t>Диаграмма состояний </a:t>
            </a:r>
            <a:br>
              <a:rPr lang="ru-RU" dirty="0"/>
            </a:br>
            <a:r>
              <a:rPr lang="ru-RU" dirty="0"/>
              <a:t>для сущности направление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4BCC52-4A65-4D69-910A-FFA7443C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5CFD97F-238A-439B-A730-0FC017F82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660" y="12135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C3DD1E0-E161-4892-BEA7-810574087A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03614"/>
              </p:ext>
            </p:extLst>
          </p:nvPr>
        </p:nvGraphicFramePr>
        <p:xfrm>
          <a:off x="3779353" y="0"/>
          <a:ext cx="8412647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Visio" r:id="rId3" imgW="8810549" imgH="7191218" progId="Visio.Drawing.15">
                  <p:embed/>
                </p:oleObj>
              </mc:Choice>
              <mc:Fallback>
                <p:oleObj name="Visio" r:id="rId3" imgW="8810549" imgH="719121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353" y="0"/>
                        <a:ext cx="8412647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E1E1FA-B567-4DC7-BB46-99E206D5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19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827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64CD3E5-BE41-46C2-8AA8-39A06DF4A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38" y="0"/>
            <a:ext cx="11457062" cy="6858000"/>
          </a:xfrm>
        </p:spPr>
        <p:txBody>
          <a:bodyPr>
            <a:normAutofit fontScale="92500"/>
          </a:bodyPr>
          <a:lstStyle/>
          <a:p>
            <a:pPr marL="180340" marR="18034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effectLst/>
                <a:ea typeface="Times New Roman" panose="02020603050405020304" pitchFamily="18" charset="0"/>
              </a:rPr>
              <a:t>В ходе выполнения курсового проекта требовалось разработать программную систему учета пациентов в информационной системе «Поликлиника» для автоматизации учета и хранения обращений пациентов в поликлинику.</a:t>
            </a:r>
          </a:p>
          <a:p>
            <a:pPr marL="180340" marR="18034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effectLst/>
                <a:ea typeface="Times New Roman" panose="02020603050405020304" pitchFamily="18" charset="0"/>
              </a:rPr>
              <a:t>Цель работы: разработать программную систему учета пациентов в информационной системе «Поликлиника», избавиться от большинства бумажных документов, например карточек и направлений.</a:t>
            </a:r>
          </a:p>
          <a:p>
            <a:pPr marL="180340" marR="18034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effectLst/>
                <a:ea typeface="Times New Roman" panose="02020603050405020304" pitchFamily="18" charset="0"/>
              </a:rPr>
              <a:t>Для достижения поставленной цели необходимо решить следующие задачи:</a:t>
            </a:r>
          </a:p>
          <a:p>
            <a:pPr marR="18034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effectLst/>
                <a:ea typeface="Times New Roman" panose="02020603050405020304" pitchFamily="18" charset="0"/>
              </a:rPr>
              <a:t>хранение данных о пациентах, врачах, лаборантах, врачей функциональной диагностики; </a:t>
            </a:r>
          </a:p>
          <a:p>
            <a:pPr marR="18034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effectLst/>
                <a:ea typeface="Times New Roman" panose="02020603050405020304" pitchFamily="18" charset="0"/>
              </a:rPr>
              <a:t>хранение данных о заявках на прием у врача;</a:t>
            </a:r>
          </a:p>
          <a:p>
            <a:pPr marR="18034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effectLst/>
                <a:ea typeface="Times New Roman" panose="02020603050405020304" pitchFamily="18" charset="0"/>
              </a:rPr>
              <a:t>хранение данных о направлениях на обследование, анализ;</a:t>
            </a:r>
          </a:p>
          <a:p>
            <a:pPr marR="18034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effectLst/>
                <a:ea typeface="Times New Roman" panose="02020603050405020304" pitchFamily="18" charset="0"/>
              </a:rPr>
              <a:t>хранение данных о результатах обследования, результатов анализов;</a:t>
            </a:r>
          </a:p>
          <a:p>
            <a:pPr marR="18034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effectLst/>
                <a:ea typeface="Times New Roman" panose="02020603050405020304" pitchFamily="18" charset="0"/>
              </a:rPr>
              <a:t>хранение данных об осмотрах, проведенных врачом;</a:t>
            </a:r>
          </a:p>
          <a:p>
            <a:pPr marR="18034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effectLst/>
                <a:ea typeface="Times New Roman" panose="02020603050405020304" pitchFamily="18" charset="0"/>
              </a:rPr>
              <a:t>хранение данных о выписанных рецептах;</a:t>
            </a:r>
          </a:p>
          <a:p>
            <a:pPr marR="18034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effectLst/>
                <a:ea typeface="Times New Roman" panose="02020603050405020304" pitchFamily="18" charset="0"/>
              </a:rPr>
              <a:t>предоставление пациенту возможности просматривать данные о состоянии заявки на прием у терапевта, своем диагнозе, выписанном рецепте, результате осмотра;</a:t>
            </a:r>
          </a:p>
          <a:p>
            <a:pPr marR="18034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effectLst/>
                <a:ea typeface="Times New Roman" panose="02020603050405020304" pitchFamily="18" charset="0"/>
              </a:rPr>
              <a:t>предоставление работнику регистратуры возможности обрабатывать подачу заявок на прием к врачам;</a:t>
            </a:r>
          </a:p>
          <a:p>
            <a:pPr marR="18034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effectLst/>
                <a:ea typeface="Times New Roman" panose="02020603050405020304" pitchFamily="18" charset="0"/>
              </a:rPr>
              <a:t>предоставление врачу возможности выписывать направления на обследования, консультировать пациента по лечению, выписывать рецепт, ставить диагноз, выписывать направления на анализ;</a:t>
            </a:r>
          </a:p>
          <a:p>
            <a:pPr marR="18034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effectLst/>
                <a:ea typeface="Times New Roman" panose="02020603050405020304" pitchFamily="18" charset="0"/>
              </a:rPr>
              <a:t>предоставление врачам функциональной диагностики возможности вести отчет по обследованию систем и органов человека;</a:t>
            </a:r>
          </a:p>
          <a:p>
            <a:pPr marR="18034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effectLst/>
                <a:ea typeface="Times New Roman" panose="02020603050405020304" pitchFamily="18" charset="0"/>
              </a:rPr>
              <a:t>предоставление лаборантам возможности вести отчет по сбору биологических жидкостей и продуктов жизнедеятельности людей;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effectLst/>
                <a:ea typeface="Times New Roman" panose="02020603050405020304" pitchFamily="18" charset="0"/>
              </a:rPr>
              <a:t>уведомление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пациента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о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состоянии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заявки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на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прием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у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врача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;</a:t>
            </a:r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4B9D4C-D7A7-478F-AFA1-EF374395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0510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BE6F4-BE56-4F21-8F8B-E494DC88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849" y="0"/>
            <a:ext cx="9601200" cy="1485900"/>
          </a:xfrm>
        </p:spPr>
        <p:txBody>
          <a:bodyPr/>
          <a:lstStyle/>
          <a:p>
            <a:r>
              <a:rPr lang="ru-RU" dirty="0"/>
              <a:t>Технологический стек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32F68C-8E10-4AF6-BA68-9EFE6E84B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849" y="940037"/>
            <a:ext cx="9601200" cy="4628260"/>
          </a:xfrm>
        </p:spPr>
        <p:txBody>
          <a:bodyPr>
            <a:normAutofit/>
          </a:bodyPr>
          <a:lstStyle/>
          <a:p>
            <a:r>
              <a:rPr lang="ru-RU" sz="3200" dirty="0"/>
              <a:t>реализация на платформе .</a:t>
            </a:r>
            <a:r>
              <a:rPr lang="ru-RU" sz="3200" dirty="0" err="1"/>
              <a:t>net</a:t>
            </a:r>
            <a:endParaRPr lang="ru-RU" sz="3200" dirty="0"/>
          </a:p>
          <a:p>
            <a:r>
              <a:rPr lang="ru-RU" sz="3200" dirty="0"/>
              <a:t>использование технологии asp.net </a:t>
            </a:r>
            <a:r>
              <a:rPr lang="ru-RU" sz="3200" dirty="0" err="1"/>
              <a:t>core</a:t>
            </a:r>
            <a:r>
              <a:rPr lang="ru-RU" sz="3200" dirty="0"/>
              <a:t> 6</a:t>
            </a:r>
          </a:p>
          <a:p>
            <a:r>
              <a:rPr lang="ru-RU" sz="3200" dirty="0"/>
              <a:t>использование паттерна проектирования MVC</a:t>
            </a:r>
          </a:p>
          <a:p>
            <a:r>
              <a:rPr lang="ru-RU" sz="3200" dirty="0"/>
              <a:t>использование </a:t>
            </a:r>
            <a:r>
              <a:rPr lang="ru-RU" sz="3200" dirty="0" err="1"/>
              <a:t>entity</a:t>
            </a:r>
            <a:r>
              <a:rPr lang="ru-RU" sz="3200" dirty="0"/>
              <a:t> </a:t>
            </a:r>
            <a:r>
              <a:rPr lang="ru-RU" sz="3200" dirty="0" err="1"/>
              <a:t>framework</a:t>
            </a:r>
            <a:endParaRPr lang="ru-RU" sz="3200" dirty="0"/>
          </a:p>
          <a:p>
            <a:r>
              <a:rPr lang="ru-RU" sz="3200" dirty="0"/>
              <a:t>использование </a:t>
            </a:r>
            <a:r>
              <a:rPr lang="ru-RU" sz="3200" dirty="0" err="1"/>
              <a:t>linq</a:t>
            </a:r>
            <a:endParaRPr lang="ru-RU" sz="3200" dirty="0"/>
          </a:p>
          <a:p>
            <a:r>
              <a:rPr lang="ru-RU" sz="3200" dirty="0"/>
              <a:t>использование базы данных MSSQL</a:t>
            </a:r>
          </a:p>
          <a:p>
            <a:r>
              <a:rPr lang="ru-RU" sz="3200" dirty="0"/>
              <a:t>использование </a:t>
            </a:r>
            <a:r>
              <a:rPr lang="ru-RU" sz="3200" dirty="0" err="1"/>
              <a:t>микросервисов</a:t>
            </a:r>
            <a:r>
              <a:rPr lang="ru-RU" sz="3200" dirty="0"/>
              <a:t> на Web API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84C949-C71A-4D49-B961-DDAF448E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20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336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5EA48-6B6C-408E-A004-3BB972BD9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78" y="121778"/>
            <a:ext cx="9601200" cy="1485900"/>
          </a:xfrm>
        </p:spPr>
        <p:txBody>
          <a:bodyPr/>
          <a:lstStyle/>
          <a:p>
            <a:r>
              <a:rPr lang="ru-RU" dirty="0"/>
              <a:t>Реализация аутентификации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85B74-5C81-426E-AD17-637D12A94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77" y="864728"/>
            <a:ext cx="11272127" cy="5279398"/>
          </a:xfrm>
        </p:spPr>
        <p:txBody>
          <a:bodyPr>
            <a:normAutofit/>
          </a:bodyPr>
          <a:lstStyle/>
          <a:p>
            <a:r>
              <a:rPr lang="ru-RU" sz="3200" dirty="0"/>
              <a:t>Для реализации аутентификации использовался API asp.net </a:t>
            </a:r>
            <a:r>
              <a:rPr lang="ru-RU" sz="3200" dirty="0" err="1"/>
              <a:t>core</a:t>
            </a:r>
            <a:r>
              <a:rPr lang="ru-RU" sz="3200" dirty="0"/>
              <a:t> 6 – </a:t>
            </a:r>
            <a:r>
              <a:rPr lang="ru-RU" sz="3200" dirty="0" err="1"/>
              <a:t>Identity</a:t>
            </a:r>
            <a:r>
              <a:rPr lang="ru-RU" sz="3200" dirty="0"/>
              <a:t>. С помощью него реализовывался стандартный пользователь системой, а также его права доступа на базе ролей. Для поддержки разных типов пользователей помимо ролей использовались собственные таблицы со значениями, которые были связаны с таблицами, которые были </a:t>
            </a:r>
            <a:r>
              <a:rPr lang="ru-RU" sz="3200" dirty="0" err="1"/>
              <a:t>сгенерированны</a:t>
            </a:r>
            <a:r>
              <a:rPr lang="ru-RU" sz="3200" dirty="0"/>
              <a:t> </a:t>
            </a:r>
            <a:r>
              <a:rPr lang="ru-RU" sz="3200" dirty="0" err="1"/>
              <a:t>Identity</a:t>
            </a:r>
            <a:r>
              <a:rPr lang="ru-RU" sz="3200" dirty="0"/>
              <a:t>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5EC143-C31B-4DA1-88EC-8F6776EF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21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2796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DBD59-DE3E-4B1C-9AE0-E5467217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63C7F7-D336-4AA1-9231-4C3943554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97B0F9-7EEB-44E6-B3E3-196F5BCB2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50"/>
            <a:ext cx="11710827" cy="584625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E7D588-8DFA-4F19-BD97-CB1B65B5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22</a:t>
            </a:fld>
            <a:endParaRPr lang="en-US" sz="20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7D58C75-642C-422E-8C99-467BD8BBC3B0}"/>
              </a:ext>
            </a:extLst>
          </p:cNvPr>
          <p:cNvSpPr txBox="1">
            <a:spLocks/>
          </p:cNvSpPr>
          <p:nvPr/>
        </p:nvSpPr>
        <p:spPr>
          <a:xfrm>
            <a:off x="6764518" y="2944275"/>
            <a:ext cx="4208282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Точка зрения пациента</a:t>
            </a:r>
          </a:p>
        </p:txBody>
      </p:sp>
    </p:spTree>
    <p:extLst>
      <p:ext uri="{BB962C8B-B14F-4D97-AF65-F5344CB8AC3E}">
        <p14:creationId xmlns:p14="http://schemas.microsoft.com/office/powerpoint/2010/main" val="2306971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AEE23-A568-4109-B97A-492E5808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4016B7-6670-40F4-BF9A-53DBC30A1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9FC3E7-C25A-4466-B044-59B1FC358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71" y="0"/>
            <a:ext cx="11831329" cy="5909489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B450D9-2C9C-4F15-AB2A-89F0B27F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23</a:t>
            </a:fld>
            <a:endParaRPr lang="en-US" sz="20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8331C9C-4ED9-476F-B3E4-0B1153D0D752}"/>
              </a:ext>
            </a:extLst>
          </p:cNvPr>
          <p:cNvSpPr txBox="1">
            <a:spLocks/>
          </p:cNvSpPr>
          <p:nvPr/>
        </p:nvSpPr>
        <p:spPr>
          <a:xfrm>
            <a:off x="6172200" y="2902607"/>
            <a:ext cx="4208282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Точка зрения пациента</a:t>
            </a:r>
          </a:p>
        </p:txBody>
      </p:sp>
    </p:spTree>
    <p:extLst>
      <p:ext uri="{BB962C8B-B14F-4D97-AF65-F5344CB8AC3E}">
        <p14:creationId xmlns:p14="http://schemas.microsoft.com/office/powerpoint/2010/main" val="4283958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76C91-B3B4-4591-BC0D-9AAAC912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519D30-7C23-46AF-B28B-A82954B6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7AF199-3CEB-44F4-AA4E-A5FDF93F4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105"/>
            <a:ext cx="11710361" cy="5794252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218DC3-4893-444F-8A95-6AE448E8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24</a:t>
            </a:fld>
            <a:endParaRPr lang="en-US" sz="20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FCA400C-4E96-48B4-990B-AFC6BC78FEA9}"/>
              </a:ext>
            </a:extLst>
          </p:cNvPr>
          <p:cNvSpPr txBox="1">
            <a:spLocks/>
          </p:cNvSpPr>
          <p:nvPr/>
        </p:nvSpPr>
        <p:spPr>
          <a:xfrm>
            <a:off x="6096000" y="2757686"/>
            <a:ext cx="4208282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Точка зрения пациента</a:t>
            </a:r>
          </a:p>
        </p:txBody>
      </p:sp>
    </p:spTree>
    <p:extLst>
      <p:ext uri="{BB962C8B-B14F-4D97-AF65-F5344CB8AC3E}">
        <p14:creationId xmlns:p14="http://schemas.microsoft.com/office/powerpoint/2010/main" val="161591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3E70E-F25E-4B31-9A0F-57EADC25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0DDCC1-9A2E-4D37-B5BD-DD50164CB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2E5599-B94C-4600-81FC-CAC90DCB6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9" y="0"/>
            <a:ext cx="4286848" cy="368668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33DC07-2186-48CA-B493-502F9AD565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991"/>
          <a:stretch/>
        </p:blipFill>
        <p:spPr>
          <a:xfrm>
            <a:off x="2028350" y="3605675"/>
            <a:ext cx="10150831" cy="2725457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F9C563-BEBF-4092-9488-C4312324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25</a:t>
            </a:fld>
            <a:endParaRPr lang="en-US" sz="20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2AF65DF-AAC2-47E2-99CD-D3967DCAF6B7}"/>
              </a:ext>
            </a:extLst>
          </p:cNvPr>
          <p:cNvSpPr txBox="1">
            <a:spLocks/>
          </p:cNvSpPr>
          <p:nvPr/>
        </p:nvSpPr>
        <p:spPr>
          <a:xfrm>
            <a:off x="6764518" y="800100"/>
            <a:ext cx="4208282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Точка зрения пациента</a:t>
            </a:r>
          </a:p>
        </p:txBody>
      </p:sp>
    </p:spTree>
    <p:extLst>
      <p:ext uri="{BB962C8B-B14F-4D97-AF65-F5344CB8AC3E}">
        <p14:creationId xmlns:p14="http://schemas.microsoft.com/office/powerpoint/2010/main" val="2409781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9D7C7-6CBC-44C1-A5F2-42709D64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7390" y="4076700"/>
            <a:ext cx="4208282" cy="1485900"/>
          </a:xfrm>
        </p:spPr>
        <p:txBody>
          <a:bodyPr/>
          <a:lstStyle/>
          <a:p>
            <a:r>
              <a:rPr lang="ru-RU" dirty="0"/>
              <a:t>Точка зрения админа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209F1F-EBF6-4DE4-9244-789305CD1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3638" cy="314368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3E67DC3-8132-4460-AE00-7E9643C30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354" y="2633621"/>
            <a:ext cx="5342282" cy="422437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20943EC-92F8-43EB-A8CE-9777DCE89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547" y="0"/>
            <a:ext cx="6022453" cy="34290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B7B27E-BABF-477F-898D-28DB807A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26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7195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8B354-F81C-41A4-86BD-787491D0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F2B4B6-3F40-4994-B336-B3AB3603B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BD803E-08A2-4187-9C6A-639F09AAE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30098" cy="5033472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B327AF-1E79-42C1-9852-94A67AA1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27</a:t>
            </a:fld>
            <a:endParaRPr lang="en-US" sz="20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381FBEA-79C4-498A-86AC-67812C11B31D}"/>
              </a:ext>
            </a:extLst>
          </p:cNvPr>
          <p:cNvSpPr txBox="1">
            <a:spLocks/>
          </p:cNvSpPr>
          <p:nvPr/>
        </p:nvSpPr>
        <p:spPr>
          <a:xfrm>
            <a:off x="6475761" y="5238750"/>
            <a:ext cx="4208282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Точка зрения доктора</a:t>
            </a:r>
          </a:p>
        </p:txBody>
      </p:sp>
    </p:spTree>
    <p:extLst>
      <p:ext uri="{BB962C8B-B14F-4D97-AF65-F5344CB8AC3E}">
        <p14:creationId xmlns:p14="http://schemas.microsoft.com/office/powerpoint/2010/main" val="754646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4934A-CCBF-4F5A-9F67-17262726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4233B0-BE92-45E6-BABE-FCC1F01BB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38F77E-1AD1-4C25-AC4F-35EE7095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510" y="54225"/>
            <a:ext cx="5366995" cy="6749549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A4E470-65B5-4D6E-9898-C2FB5D5E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28</a:t>
            </a:fld>
            <a:endParaRPr lang="en-US" sz="20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CCC1C77-80B4-4A05-B301-EB1672D87773}"/>
              </a:ext>
            </a:extLst>
          </p:cNvPr>
          <p:cNvSpPr txBox="1">
            <a:spLocks/>
          </p:cNvSpPr>
          <p:nvPr/>
        </p:nvSpPr>
        <p:spPr>
          <a:xfrm>
            <a:off x="8118505" y="4495800"/>
            <a:ext cx="3688484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Точка зрения доктора</a:t>
            </a:r>
          </a:p>
        </p:txBody>
      </p:sp>
    </p:spTree>
    <p:extLst>
      <p:ext uri="{BB962C8B-B14F-4D97-AF65-F5344CB8AC3E}">
        <p14:creationId xmlns:p14="http://schemas.microsoft.com/office/powerpoint/2010/main" val="396195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015E2-38BB-40AD-AE94-DC64A01A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E55944-4BCF-4E24-A122-3C37F0230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839401-D517-4435-90DF-9738D7B7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0311" cy="6550351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D3CFF5-2AC3-48E9-A85C-6BC4127E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29</a:t>
            </a:fld>
            <a:endParaRPr lang="en-US" sz="20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6D6D2B8-C42C-4662-89AA-C362C55A0376}"/>
              </a:ext>
            </a:extLst>
          </p:cNvPr>
          <p:cNvSpPr txBox="1">
            <a:spLocks/>
          </p:cNvSpPr>
          <p:nvPr/>
        </p:nvSpPr>
        <p:spPr>
          <a:xfrm>
            <a:off x="7368595" y="2976813"/>
            <a:ext cx="4208282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Точка зрения доктора</a:t>
            </a:r>
          </a:p>
        </p:txBody>
      </p:sp>
    </p:spTree>
    <p:extLst>
      <p:ext uri="{BB962C8B-B14F-4D97-AF65-F5344CB8AC3E}">
        <p14:creationId xmlns:p14="http://schemas.microsoft.com/office/powerpoint/2010/main" val="77379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CBFD5-45CD-4983-BC65-B7393661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11" y="70502"/>
            <a:ext cx="9601200" cy="1485900"/>
          </a:xfrm>
        </p:spPr>
        <p:txBody>
          <a:bodyPr/>
          <a:lstStyle/>
          <a:p>
            <a:r>
              <a:rPr lang="ru-RU" dirty="0"/>
              <a:t>Модели в системе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5931A3-A72F-427E-A568-6357C98A5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032" y="813451"/>
            <a:ext cx="9601200" cy="5800993"/>
          </a:xfrm>
        </p:spPr>
        <p:txBody>
          <a:bodyPr>
            <a:normAutofit/>
          </a:bodyPr>
          <a:lstStyle/>
          <a:p>
            <a:r>
              <a:rPr lang="ru-RU" dirty="0"/>
              <a:t>Анализ</a:t>
            </a:r>
          </a:p>
          <a:p>
            <a:r>
              <a:rPr lang="ru-RU" dirty="0"/>
              <a:t>Направление на анализ</a:t>
            </a:r>
          </a:p>
          <a:p>
            <a:r>
              <a:rPr lang="ru-RU" dirty="0"/>
              <a:t>Лаборант </a:t>
            </a:r>
          </a:p>
          <a:p>
            <a:r>
              <a:rPr lang="ru-RU" dirty="0"/>
              <a:t>Диагноз</a:t>
            </a:r>
          </a:p>
          <a:p>
            <a:r>
              <a:rPr lang="ru-RU" dirty="0"/>
              <a:t>Доктор</a:t>
            </a:r>
          </a:p>
          <a:p>
            <a:r>
              <a:rPr lang="ru-RU" dirty="0"/>
              <a:t>Запись ко врачу</a:t>
            </a:r>
          </a:p>
          <a:p>
            <a:r>
              <a:rPr lang="ru-RU" dirty="0"/>
              <a:t>Обследование</a:t>
            </a:r>
          </a:p>
          <a:p>
            <a:r>
              <a:rPr lang="ru-RU" dirty="0"/>
              <a:t>Направление на обследование</a:t>
            </a:r>
          </a:p>
          <a:p>
            <a:r>
              <a:rPr lang="ru-RU" dirty="0"/>
              <a:t>Врач функциональной диагностики</a:t>
            </a:r>
          </a:p>
          <a:p>
            <a:r>
              <a:rPr lang="ru-RU" dirty="0"/>
              <a:t>Осмотр у врача</a:t>
            </a:r>
          </a:p>
          <a:p>
            <a:r>
              <a:rPr lang="ru-RU" dirty="0"/>
              <a:t>Пациент</a:t>
            </a:r>
          </a:p>
          <a:p>
            <a:r>
              <a:rPr lang="ru-RU" dirty="0"/>
              <a:t>Медицинский регистратор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F208F8-151D-4F64-B881-B307A870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7190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6EEF0-895F-4116-A47F-DE54A916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E27B79-177B-4703-BA11-81737E178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2FE17E-86CA-4710-B579-A2D76786B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05787" cy="5609403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F736A2-08C5-4F88-BD16-044ED93E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30</a:t>
            </a:fld>
            <a:endParaRPr lang="en-US" sz="20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9711821-17AC-42CC-A65C-B830C9687F42}"/>
              </a:ext>
            </a:extLst>
          </p:cNvPr>
          <p:cNvSpPr txBox="1">
            <a:spLocks/>
          </p:cNvSpPr>
          <p:nvPr/>
        </p:nvSpPr>
        <p:spPr>
          <a:xfrm>
            <a:off x="6172200" y="5429250"/>
            <a:ext cx="4208282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Точка зрения доктора</a:t>
            </a:r>
          </a:p>
        </p:txBody>
      </p:sp>
    </p:spTree>
    <p:extLst>
      <p:ext uri="{BB962C8B-B14F-4D97-AF65-F5344CB8AC3E}">
        <p14:creationId xmlns:p14="http://schemas.microsoft.com/office/powerpoint/2010/main" val="1345716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A3595-FC61-47A2-9A6A-0A2AFDB3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E3DBE0-8BA4-4CDC-92AF-5A55745C2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3254DB-1D37-437A-8A70-C1F6F05B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68228" cy="30994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8A04B3-A9D6-4452-9324-0687277E7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99423"/>
            <a:ext cx="11068228" cy="2715928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E91F6A-27AD-4141-A03D-C00801F7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31</a:t>
            </a:fld>
            <a:endParaRPr lang="en-US" sz="20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E8002A7-161C-443B-98BE-ABF84AF635B4}"/>
              </a:ext>
            </a:extLst>
          </p:cNvPr>
          <p:cNvSpPr txBox="1">
            <a:spLocks/>
          </p:cNvSpPr>
          <p:nvPr/>
        </p:nvSpPr>
        <p:spPr>
          <a:xfrm>
            <a:off x="7502456" y="155335"/>
            <a:ext cx="4208282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Точка зрения доктора</a:t>
            </a:r>
          </a:p>
        </p:txBody>
      </p:sp>
    </p:spTree>
    <p:extLst>
      <p:ext uri="{BB962C8B-B14F-4D97-AF65-F5344CB8AC3E}">
        <p14:creationId xmlns:p14="http://schemas.microsoft.com/office/powerpoint/2010/main" val="3943716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BB154-F54D-4373-B13E-82DDC333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B2FB0-741F-491F-B58D-0BA7A623D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0A7380-7ACA-4003-ADA0-304E49C9E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56731" cy="384532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FF3A0-8137-49CC-AFF1-9729D2F4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32</a:t>
            </a:fld>
            <a:endParaRPr lang="en-US" sz="20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7F3F6FB-E189-4873-8DFE-890DF4B99793}"/>
              </a:ext>
            </a:extLst>
          </p:cNvPr>
          <p:cNvSpPr txBox="1">
            <a:spLocks/>
          </p:cNvSpPr>
          <p:nvPr/>
        </p:nvSpPr>
        <p:spPr>
          <a:xfrm>
            <a:off x="6764518" y="4036816"/>
            <a:ext cx="4208282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Точка зрения доктора</a:t>
            </a:r>
          </a:p>
        </p:txBody>
      </p:sp>
    </p:spTree>
    <p:extLst>
      <p:ext uri="{BB962C8B-B14F-4D97-AF65-F5344CB8AC3E}">
        <p14:creationId xmlns:p14="http://schemas.microsoft.com/office/powerpoint/2010/main" val="3086281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C0A2D2E-0530-40E1-B5C8-745088357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463FCE2-844B-4298-B7D7-F9BFD5B2A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0573"/>
            <a:ext cx="9767843" cy="363742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20A9AD6-C2F5-453A-AD72-FDCE01F86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640" y="0"/>
            <a:ext cx="4667901" cy="4925112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E5F038-8841-49E3-AB81-44CB2597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33</a:t>
            </a:fld>
            <a:endParaRPr lang="en-US" sz="20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28B8123-D4CC-4EB7-B862-57E757257F6F}"/>
              </a:ext>
            </a:extLst>
          </p:cNvPr>
          <p:cNvSpPr txBox="1">
            <a:spLocks/>
          </p:cNvSpPr>
          <p:nvPr/>
        </p:nvSpPr>
        <p:spPr>
          <a:xfrm>
            <a:off x="2096617" y="685800"/>
            <a:ext cx="4208282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Точка зрения пациента</a:t>
            </a:r>
          </a:p>
        </p:txBody>
      </p:sp>
    </p:spTree>
    <p:extLst>
      <p:ext uri="{BB962C8B-B14F-4D97-AF65-F5344CB8AC3E}">
        <p14:creationId xmlns:p14="http://schemas.microsoft.com/office/powerpoint/2010/main" val="7502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F2ED0-4044-4D8E-B236-A10143D6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27F0B-CFF7-4FB9-B47A-F642A5B2D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9FBBF7-FD44-4E12-90B7-17213293E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8179"/>
            <a:ext cx="7917031" cy="6496025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234985-618E-46DB-BCCE-FA9C1F79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34</a:t>
            </a:fld>
            <a:endParaRPr lang="en-US" sz="20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A4C5AC0-693A-4B1E-964A-739B8837703A}"/>
              </a:ext>
            </a:extLst>
          </p:cNvPr>
          <p:cNvSpPr txBox="1">
            <a:spLocks/>
          </p:cNvSpPr>
          <p:nvPr/>
        </p:nvSpPr>
        <p:spPr>
          <a:xfrm>
            <a:off x="8064181" y="800100"/>
            <a:ext cx="4208282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Точка зрения медицинского регистратора</a:t>
            </a:r>
          </a:p>
        </p:txBody>
      </p:sp>
    </p:spTree>
    <p:extLst>
      <p:ext uri="{BB962C8B-B14F-4D97-AF65-F5344CB8AC3E}">
        <p14:creationId xmlns:p14="http://schemas.microsoft.com/office/powerpoint/2010/main" val="4172036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1B877-2445-4BAF-A381-0A509F36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9824D-9768-483F-BAE3-EF4CCE1AC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B4FB095-AA2F-407A-99F3-337BA7117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042"/>
          <a:stretch/>
        </p:blipFill>
        <p:spPr>
          <a:xfrm>
            <a:off x="22806" y="3175"/>
            <a:ext cx="9601200" cy="260244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159A8E7-BE0D-42BF-980D-B76651AD5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57" y="2696469"/>
            <a:ext cx="11458685" cy="3979663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359233-06EC-4E2F-8C0A-8DDCFC1B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35</a:t>
            </a:fld>
            <a:endParaRPr lang="en-US" sz="20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228FAA9-0669-40DF-98A2-B6EB6A453096}"/>
              </a:ext>
            </a:extLst>
          </p:cNvPr>
          <p:cNvSpPr txBox="1">
            <a:spLocks/>
          </p:cNvSpPr>
          <p:nvPr/>
        </p:nvSpPr>
        <p:spPr>
          <a:xfrm>
            <a:off x="7983718" y="2972097"/>
            <a:ext cx="4208282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Точка зрения медицинского регистратора</a:t>
            </a:r>
          </a:p>
        </p:txBody>
      </p:sp>
    </p:spTree>
    <p:extLst>
      <p:ext uri="{BB962C8B-B14F-4D97-AF65-F5344CB8AC3E}">
        <p14:creationId xmlns:p14="http://schemas.microsoft.com/office/powerpoint/2010/main" val="2589394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51B58-2177-490C-9F15-B6383745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BCC28E-D12E-4613-ABCB-F89CEC7D2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A916036-DA28-4D41-9922-D9ABC3B1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149"/>
            <a:ext cx="6571886" cy="6164141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C1BF45-F193-4847-9D14-49E29FF8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36</a:t>
            </a:fld>
            <a:endParaRPr lang="en-US" sz="20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69BEEFE-9FAA-4992-9C9E-6EF386DF77D7}"/>
              </a:ext>
            </a:extLst>
          </p:cNvPr>
          <p:cNvSpPr txBox="1">
            <a:spLocks/>
          </p:cNvSpPr>
          <p:nvPr/>
        </p:nvSpPr>
        <p:spPr>
          <a:xfrm>
            <a:off x="7368595" y="800100"/>
            <a:ext cx="4208282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Точка зрения медицинского регистратора</a:t>
            </a:r>
          </a:p>
        </p:txBody>
      </p:sp>
    </p:spTree>
    <p:extLst>
      <p:ext uri="{BB962C8B-B14F-4D97-AF65-F5344CB8AC3E}">
        <p14:creationId xmlns:p14="http://schemas.microsoft.com/office/powerpoint/2010/main" val="157244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BF3A1-80E0-4D16-89DC-824D3B6C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09BF74-D3CE-43C6-AB84-5F79E2350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BB8A87-EBD5-4A7E-909D-6E2E4A9B5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39423" cy="4804228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E10213-C7DD-4AB6-9D7E-A485F1BC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37</a:t>
            </a:fld>
            <a:endParaRPr lang="en-US" sz="20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A2CE295-142E-45E6-AE43-53AD3FF10D45}"/>
              </a:ext>
            </a:extLst>
          </p:cNvPr>
          <p:cNvSpPr txBox="1">
            <a:spLocks/>
          </p:cNvSpPr>
          <p:nvPr/>
        </p:nvSpPr>
        <p:spPr>
          <a:xfrm>
            <a:off x="5802741" y="2686050"/>
            <a:ext cx="4208282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Точка зрения пациента</a:t>
            </a:r>
          </a:p>
        </p:txBody>
      </p:sp>
    </p:spTree>
    <p:extLst>
      <p:ext uri="{BB962C8B-B14F-4D97-AF65-F5344CB8AC3E}">
        <p14:creationId xmlns:p14="http://schemas.microsoft.com/office/powerpoint/2010/main" val="4067973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F315A-B85E-43DE-BE91-D55247BFE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F0DAB-06C1-43E9-930A-41FF31954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E40B90-9EC3-4AFF-97C7-EA31BAE39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09" y="0"/>
            <a:ext cx="10124322" cy="6529068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2AF906-F1B8-4386-A8C6-E8BB6F0E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38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3665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981E1-2C08-440C-9F64-4796C363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5D67D2-077E-4E5B-95E4-F7E90F1A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D859D3-6FB4-4FEF-A3D7-4890F06A7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04" y="1410951"/>
            <a:ext cx="11910391" cy="4456449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A6FEFE-EA57-4159-8E4B-2504CF98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39</a:t>
            </a:fld>
            <a:endParaRPr lang="en-US" sz="20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CD11CC9-03B0-4065-907C-812C711F5573}"/>
              </a:ext>
            </a:extLst>
          </p:cNvPr>
          <p:cNvSpPr txBox="1">
            <a:spLocks/>
          </p:cNvSpPr>
          <p:nvPr/>
        </p:nvSpPr>
        <p:spPr>
          <a:xfrm>
            <a:off x="5818784" y="1543050"/>
            <a:ext cx="4208282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Точка зрения пациента</a:t>
            </a:r>
          </a:p>
        </p:txBody>
      </p:sp>
    </p:spTree>
    <p:extLst>
      <p:ext uri="{BB962C8B-B14F-4D97-AF65-F5344CB8AC3E}">
        <p14:creationId xmlns:p14="http://schemas.microsoft.com/office/powerpoint/2010/main" val="25342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66231-0B94-4583-9A64-67B6B6D5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28" y="13887"/>
            <a:ext cx="9601200" cy="1485900"/>
          </a:xfrm>
        </p:spPr>
        <p:txBody>
          <a:bodyPr/>
          <a:lstStyle/>
          <a:p>
            <a:r>
              <a:rPr lang="ru-RU" dirty="0"/>
              <a:t>Схема </a:t>
            </a:r>
            <a:r>
              <a:rPr lang="ru-RU" dirty="0" err="1"/>
              <a:t>бд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25382CD-DC04-494F-ADD2-C7DA3F5EF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720" b="14218"/>
          <a:stretch/>
        </p:blipFill>
        <p:spPr>
          <a:xfrm>
            <a:off x="3290628" y="13886"/>
            <a:ext cx="6717480" cy="6844113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BA02C3-E772-4116-95A0-E95355CC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22953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997BA-0684-4587-B94E-BD443FF3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D48E78-2DBD-470D-9E3D-40A3A1D84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11C4F3-4855-40DA-9C70-DD8EE539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0434" cy="217228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435CE38-787A-4AD3-ADCA-960CBBA13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647950"/>
            <a:ext cx="6308034" cy="42100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F32857-A0D2-4DD6-B56D-1B828A44E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889" y="0"/>
            <a:ext cx="5471111" cy="685800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2C2E89-F9F6-4302-90B1-1812DF94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40</a:t>
            </a:fld>
            <a:endParaRPr lang="en-US" sz="200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5848732-4927-41B4-A504-26B809881310}"/>
              </a:ext>
            </a:extLst>
          </p:cNvPr>
          <p:cNvSpPr txBox="1">
            <a:spLocks/>
          </p:cNvSpPr>
          <p:nvPr/>
        </p:nvSpPr>
        <p:spPr>
          <a:xfrm>
            <a:off x="9061164" y="16042"/>
            <a:ext cx="3283236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Точка зрения врача</a:t>
            </a:r>
          </a:p>
        </p:txBody>
      </p:sp>
    </p:spTree>
    <p:extLst>
      <p:ext uri="{BB962C8B-B14F-4D97-AF65-F5344CB8AC3E}">
        <p14:creationId xmlns:p14="http://schemas.microsoft.com/office/powerpoint/2010/main" val="39169257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366CC-EE4E-4357-8576-8B41A94E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09238A-9672-43BB-95AC-63D471AC9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1E1A8A0-6E73-4E48-A3DC-44F1E8ED7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486" y="128988"/>
            <a:ext cx="11422879" cy="21580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170C1D-0740-41A7-81E9-7F9BDD272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6486" y="2286000"/>
            <a:ext cx="9202434" cy="4210638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E40A58-8E79-4725-9118-5B01E74C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41</a:t>
            </a:fld>
            <a:endParaRPr lang="en-US" sz="2000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D6F7ADA-FAF7-4261-B85B-29395DC34F56}"/>
              </a:ext>
            </a:extLst>
          </p:cNvPr>
          <p:cNvSpPr txBox="1">
            <a:spLocks/>
          </p:cNvSpPr>
          <p:nvPr/>
        </p:nvSpPr>
        <p:spPr>
          <a:xfrm>
            <a:off x="6062600" y="2590800"/>
            <a:ext cx="4208282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Точка зрения пациента</a:t>
            </a:r>
          </a:p>
        </p:txBody>
      </p:sp>
    </p:spTree>
    <p:extLst>
      <p:ext uri="{BB962C8B-B14F-4D97-AF65-F5344CB8AC3E}">
        <p14:creationId xmlns:p14="http://schemas.microsoft.com/office/powerpoint/2010/main" val="4167186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4A243-E916-43FF-B495-15001BC7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ED14F2-AB84-46B1-A338-72390300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113308-044B-488F-8079-B4935E105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72" y="0"/>
            <a:ext cx="5361148" cy="67818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CDBF76-12DB-48FA-BBC8-1701017D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42</a:t>
            </a:fld>
            <a:endParaRPr lang="en-US" sz="20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AF77056-21D8-4809-AF60-B0F1CC2591E3}"/>
              </a:ext>
            </a:extLst>
          </p:cNvPr>
          <p:cNvSpPr txBox="1">
            <a:spLocks/>
          </p:cNvSpPr>
          <p:nvPr/>
        </p:nvSpPr>
        <p:spPr>
          <a:xfrm>
            <a:off x="6484120" y="507107"/>
            <a:ext cx="3283236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Точка зрения врача</a:t>
            </a:r>
          </a:p>
        </p:txBody>
      </p:sp>
    </p:spTree>
    <p:extLst>
      <p:ext uri="{BB962C8B-B14F-4D97-AF65-F5344CB8AC3E}">
        <p14:creationId xmlns:p14="http://schemas.microsoft.com/office/powerpoint/2010/main" val="29191895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2B1A4-A88A-4837-A610-18AB60BB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0B053D-E2AF-43AE-AE96-96D31AA4F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841100-0CBF-4493-966D-CA9D25C0E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47" y="142081"/>
            <a:ext cx="11551065" cy="19078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81A271-5083-493E-A705-2831D0EC0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005" y="2122562"/>
            <a:ext cx="4944165" cy="4601217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BD466A-4C4E-43CF-95B2-7E547B9F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43</a:t>
            </a:fld>
            <a:endParaRPr lang="en-US" sz="20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971F913-964F-48A2-BBD9-BA096B6FE409}"/>
              </a:ext>
            </a:extLst>
          </p:cNvPr>
          <p:cNvSpPr txBox="1">
            <a:spLocks/>
          </p:cNvSpPr>
          <p:nvPr/>
        </p:nvSpPr>
        <p:spPr>
          <a:xfrm>
            <a:off x="8629264" y="2438400"/>
            <a:ext cx="3283236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Точка зрения лаборанта</a:t>
            </a:r>
          </a:p>
        </p:txBody>
      </p:sp>
    </p:spTree>
    <p:extLst>
      <p:ext uri="{BB962C8B-B14F-4D97-AF65-F5344CB8AC3E}">
        <p14:creationId xmlns:p14="http://schemas.microsoft.com/office/powerpoint/2010/main" val="101877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E5EB2-9CC0-457F-9554-39D645C1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F3665F-164A-4059-94C5-067EC9BAA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2172E1-4D5D-4C86-8550-DA5D6AF43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3" y="2286000"/>
            <a:ext cx="11858714" cy="2215845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B0BD10-A18C-426E-8CDF-80F3E075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44</a:t>
            </a:fld>
            <a:endParaRPr lang="en-US" sz="20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C1BCC32-9908-4FEA-B6AE-C8DC33D0AAA4}"/>
              </a:ext>
            </a:extLst>
          </p:cNvPr>
          <p:cNvSpPr txBox="1">
            <a:spLocks/>
          </p:cNvSpPr>
          <p:nvPr/>
        </p:nvSpPr>
        <p:spPr>
          <a:xfrm>
            <a:off x="6303159" y="918620"/>
            <a:ext cx="3283236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Точка зрения пациента</a:t>
            </a:r>
          </a:p>
        </p:txBody>
      </p:sp>
    </p:spTree>
    <p:extLst>
      <p:ext uri="{BB962C8B-B14F-4D97-AF65-F5344CB8AC3E}">
        <p14:creationId xmlns:p14="http://schemas.microsoft.com/office/powerpoint/2010/main" val="3175888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66FA27-7854-46B9-B755-853C3670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26" y="0"/>
            <a:ext cx="9601200" cy="1485900"/>
          </a:xfrm>
        </p:spPr>
        <p:txBody>
          <a:bodyPr>
            <a:normAutofit/>
          </a:bodyPr>
          <a:lstStyle/>
          <a:p>
            <a:r>
              <a:rPr lang="ru-RU" sz="6000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13939B-7D54-416B-BC51-4A6D2258B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126" y="1084218"/>
            <a:ext cx="11403874" cy="5220788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В результате выполненной работы был произведен анализ предметной области «Поликлиника», определены основные процессы, происходящие в системе, спроектирована система хранения данных, описана реализация бизнес-логики.</a:t>
            </a:r>
            <a:endParaRPr lang="ru-RU" sz="2800" b="1" dirty="0"/>
          </a:p>
          <a:p>
            <a:r>
              <a:rPr lang="ru-RU" sz="2800" dirty="0"/>
              <a:t>Были разработаны страницы регистрации, авторизации, меню, подтверждения данных, присвоения ролей пользователям, списка заявлений, осмотров, пациентов, врачей, лаборантов, врачей функциональной диагностики, мед регистраторов, анализов, обследований.</a:t>
            </a:r>
            <a:endParaRPr lang="ru-RU" sz="2800" b="1" dirty="0"/>
          </a:p>
          <a:p>
            <a:r>
              <a:rPr lang="ru-RU" sz="2800" dirty="0"/>
              <a:t>Был спроектирован </a:t>
            </a:r>
            <a:r>
              <a:rPr lang="ru-RU" sz="2800" dirty="0" err="1"/>
              <a:t>микросервис</a:t>
            </a:r>
            <a:r>
              <a:rPr lang="ru-RU" sz="2800" dirty="0"/>
              <a:t> позволяющий автоматически отправлять уведомления на почту.</a:t>
            </a:r>
            <a:endParaRPr lang="ru-RU" sz="2800" b="1" dirty="0"/>
          </a:p>
          <a:p>
            <a:r>
              <a:rPr lang="en-US" sz="2800" dirty="0" err="1"/>
              <a:t>Текущее</a:t>
            </a:r>
            <a:r>
              <a:rPr lang="en-US" sz="2800" dirty="0"/>
              <a:t> </a:t>
            </a:r>
            <a:r>
              <a:rPr lang="en-US" sz="2800" dirty="0" err="1"/>
              <a:t>состояние</a:t>
            </a:r>
            <a:r>
              <a:rPr lang="en-US" sz="2800" dirty="0"/>
              <a:t> </a:t>
            </a:r>
            <a:r>
              <a:rPr lang="en-US" sz="2800" dirty="0" err="1"/>
              <a:t>системы</a:t>
            </a:r>
            <a:r>
              <a:rPr lang="en-US" sz="2800" dirty="0"/>
              <a:t> </a:t>
            </a:r>
            <a:r>
              <a:rPr lang="en-US" sz="2800" dirty="0" err="1"/>
              <a:t>позволяет</a:t>
            </a:r>
            <a:r>
              <a:rPr lang="en-US" sz="2800" dirty="0"/>
              <a:t> </a:t>
            </a:r>
            <a:r>
              <a:rPr lang="en-US" sz="2800" dirty="0" err="1"/>
              <a:t>ее</a:t>
            </a:r>
            <a:r>
              <a:rPr lang="en-US" sz="2800" dirty="0"/>
              <a:t> </a:t>
            </a:r>
            <a:r>
              <a:rPr lang="en-US" sz="2800" dirty="0" err="1"/>
              <a:t>использование</a:t>
            </a:r>
            <a:r>
              <a:rPr lang="en-US" sz="2800" dirty="0"/>
              <a:t> в </a:t>
            </a:r>
            <a:r>
              <a:rPr lang="en-US" sz="2800" dirty="0" err="1"/>
              <a:t>реальной</a:t>
            </a:r>
            <a:r>
              <a:rPr lang="en-US" sz="2800" dirty="0"/>
              <a:t> </a:t>
            </a:r>
            <a:r>
              <a:rPr lang="en-US" sz="2800" dirty="0" err="1"/>
              <a:t>поликлинике</a:t>
            </a:r>
            <a:r>
              <a:rPr lang="en-US" sz="2800" dirty="0"/>
              <a:t>.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A187E3-0AC3-494B-A3EC-4F834276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45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138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115A6-DF86-481A-9855-15999DA1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78" y="104686"/>
            <a:ext cx="9601200" cy="1485900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Identity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FCD4FF-7B6B-4906-A34B-AB9B67544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6" b="3801"/>
          <a:stretch/>
        </p:blipFill>
        <p:spPr>
          <a:xfrm>
            <a:off x="5002140" y="0"/>
            <a:ext cx="3546534" cy="6840884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F19A2E-CC70-4333-8DB3-CCB8A209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093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02827-5D5A-4639-89E7-198A20F7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77" y="65754"/>
            <a:ext cx="9601200" cy="1485900"/>
          </a:xfrm>
        </p:spPr>
        <p:txBody>
          <a:bodyPr/>
          <a:lstStyle/>
          <a:p>
            <a:r>
              <a:rPr lang="ru-RU" dirty="0" err="1"/>
              <a:t>Кастомная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авторизация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198586-8C9C-45EF-9EA1-3DEDFC0C1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260" y="0"/>
            <a:ext cx="3166419" cy="6858000"/>
          </a:xfrm>
          <a:prstGeom prst="rect">
            <a:avLst/>
          </a:prstGeo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5E824F4B-C386-4748-9DDE-41BB76AE0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69723FC-5737-4FB9-9430-AC935D3E0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680" y="0"/>
            <a:ext cx="3714250" cy="6566263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4AD5E3-A8B7-44D4-BF5E-52412AC6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208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B0F4D-301B-4011-A591-49EEE741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120" y="0"/>
            <a:ext cx="9601200" cy="1485900"/>
          </a:xfrm>
        </p:spPr>
        <p:txBody>
          <a:bodyPr/>
          <a:lstStyle/>
          <a:p>
            <a:r>
              <a:rPr lang="ru-RU" dirty="0"/>
              <a:t>Остальные </a:t>
            </a:r>
            <a:br>
              <a:rPr lang="ru-RU" dirty="0"/>
            </a:br>
            <a:r>
              <a:rPr lang="ru-RU" dirty="0"/>
              <a:t>сущности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F4E36B-CA8D-49C1-B37C-6013561E6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078" y="0"/>
            <a:ext cx="5065655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CCFC1D-EC1E-4C31-BDFC-113D9DD98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903" y="0"/>
            <a:ext cx="3513097" cy="6566263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949F51-B935-4991-8201-DC0D8FFF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725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A69253-5881-4E89-B347-1119C588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94" y="104686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effectLst/>
                <a:ea typeface="Times New Roman" panose="02020603050405020304" pitchFamily="18" charset="0"/>
              </a:rPr>
              <a:t>Информационная система «Поликлиника» позволяет</a:t>
            </a:r>
            <a:r>
              <a:rPr lang="en-US" sz="4400" dirty="0">
                <a:effectLst/>
                <a:ea typeface="Times New Roman" panose="02020603050405020304" pitchFamily="18" charset="0"/>
              </a:rPr>
              <a:t>:</a:t>
            </a:r>
            <a:br>
              <a:rPr lang="ru-RU" sz="4400" dirty="0">
                <a:effectLst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620EA3-4CD7-4BEA-B3E3-67A9173D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394" y="1260504"/>
            <a:ext cx="11344542" cy="5597495"/>
          </a:xfrm>
        </p:spPr>
        <p:txBody>
          <a:bodyPr>
            <a:normAutofit fontScale="92500"/>
          </a:bodyPr>
          <a:lstStyle/>
          <a:p>
            <a:pPr marL="342900" marR="79375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</a:rPr>
              <a:t>пациенту просматривать данные о состоянии заявки на прием у терапевта, своем диагнозе, выписанном рецепте, проведенном осмотре;</a:t>
            </a:r>
          </a:p>
          <a:p>
            <a:pPr marL="342900" marR="79375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</a:rPr>
              <a:t>любому человеку зарегистрироваться как пользователь системы;</a:t>
            </a:r>
          </a:p>
          <a:p>
            <a:pPr marL="342900" marR="79375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</a:rPr>
              <a:t>зарегистрированному пользователю присвоить роль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;</a:t>
            </a:r>
            <a:endParaRPr lang="ru-RU" sz="2400" dirty="0">
              <a:effectLst/>
              <a:ea typeface="Times New Roman" panose="02020603050405020304" pitchFamily="18" charset="0"/>
            </a:endParaRPr>
          </a:p>
          <a:p>
            <a:pPr marL="342900" marR="79375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</a:rPr>
              <a:t>пользователю с определенной ролью внести необходимые данные о себе;</a:t>
            </a:r>
          </a:p>
          <a:p>
            <a:pPr marL="342900" marR="79375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</a:rPr>
              <a:t>пациенту записываться на прием к терапевту;</a:t>
            </a:r>
          </a:p>
          <a:p>
            <a:pPr marL="342900" marR="79375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</a:rPr>
              <a:t>врачу выписывать направления на обследования, консультировать пациента по лечению, выписывать рецепт, ставить диагноз, выписывать направления на анализ;</a:t>
            </a:r>
          </a:p>
          <a:p>
            <a:pPr marL="342900" marR="79375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</a:rPr>
              <a:t>врачам функциональной диагностики вести отчет по обследованию систем и органов человека;</a:t>
            </a:r>
          </a:p>
          <a:p>
            <a:pPr marL="342900" marR="79375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</a:rPr>
              <a:t>лаборантам вести отчет по сбору биологических жидкостей и продуктов жизнедеятельности людей;</a:t>
            </a:r>
          </a:p>
          <a:p>
            <a:pPr marL="342900" marR="79375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</a:rPr>
              <a:t>работнику регистратуры обрабатывать заявки на прием у врачей;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</a:rPr>
              <a:t>автоматически высылать уведомления на почту о принятии заявки регистратурой</a:t>
            </a:r>
            <a:endParaRPr lang="ru-RU" sz="2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07E327-B559-41C9-AFA9-822DE9AF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447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1D105-8741-4701-8A5B-D6683D8A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53" y="96141"/>
            <a:ext cx="9601200" cy="1485900"/>
          </a:xfrm>
        </p:spPr>
        <p:txBody>
          <a:bodyPr/>
          <a:lstStyle/>
          <a:p>
            <a:r>
              <a:rPr lang="ru-RU" dirty="0"/>
              <a:t>Минимальный набор требований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BACC80-0664-4482-AD71-E3B21B22E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853" y="1004130"/>
            <a:ext cx="9601200" cy="5853869"/>
          </a:xfrm>
        </p:spPr>
        <p:txBody>
          <a:bodyPr>
            <a:normAutofit/>
          </a:bodyPr>
          <a:lstStyle/>
          <a:p>
            <a:pPr marR="180340" algn="just">
              <a:lnSpc>
                <a:spcPct val="110000"/>
              </a:lnSpc>
              <a:spcBef>
                <a:spcPts val="1400"/>
              </a:spcBef>
              <a:spcAft>
                <a:spcPts val="1400"/>
              </a:spcAft>
            </a:pPr>
            <a:r>
              <a:rPr lang="ru-RU" sz="2400" b="0" dirty="0">
                <a:effectLst/>
                <a:ea typeface="Times New Roman" panose="02020603050405020304" pitchFamily="18" charset="0"/>
              </a:rPr>
              <a:t>поддержка (авторизация) различных типов пользователей (администратор, </a:t>
            </a:r>
            <a:r>
              <a:rPr lang="ru-RU" sz="2400" b="0" dirty="0" err="1">
                <a:effectLst/>
                <a:ea typeface="Times New Roman" panose="02020603050405020304" pitchFamily="18" charset="0"/>
              </a:rPr>
              <a:t>врач,пациент</a:t>
            </a:r>
            <a:r>
              <a:rPr lang="ru-RU" sz="2400" b="0" dirty="0">
                <a:effectLst/>
                <a:ea typeface="Times New Roman" panose="02020603050405020304" pitchFamily="18" charset="0"/>
              </a:rPr>
              <a:t>);</a:t>
            </a:r>
            <a:endParaRPr lang="ru-RU" sz="2400" b="1" dirty="0">
              <a:effectLst/>
              <a:ea typeface="Times New Roman" panose="02020603050405020304" pitchFamily="18" charset="0"/>
            </a:endParaRPr>
          </a:p>
          <a:p>
            <a:pPr marR="180340" algn="just">
              <a:lnSpc>
                <a:spcPct val="110000"/>
              </a:lnSpc>
              <a:spcBef>
                <a:spcPts val="1400"/>
              </a:spcBef>
              <a:spcAft>
                <a:spcPts val="1400"/>
              </a:spcAft>
            </a:pPr>
            <a:r>
              <a:rPr lang="ru-RU" sz="2400" b="0" dirty="0">
                <a:effectLst/>
                <a:ea typeface="Times New Roman" panose="02020603050405020304" pitchFamily="18" charset="0"/>
              </a:rPr>
              <a:t>поддержка справочников диагнозов (адм.);</a:t>
            </a:r>
            <a:endParaRPr lang="ru-RU" sz="2400" b="1" dirty="0">
              <a:effectLst/>
              <a:ea typeface="Times New Roman" panose="02020603050405020304" pitchFamily="18" charset="0"/>
            </a:endParaRPr>
          </a:p>
          <a:p>
            <a:pPr marR="180340" algn="just">
              <a:lnSpc>
                <a:spcPct val="110000"/>
              </a:lnSpc>
              <a:spcBef>
                <a:spcPts val="1400"/>
              </a:spcBef>
              <a:spcAft>
                <a:spcPts val="1400"/>
              </a:spcAft>
            </a:pPr>
            <a:r>
              <a:rPr lang="ru-RU" sz="2400" b="0" dirty="0">
                <a:effectLst/>
                <a:ea typeface="Times New Roman" panose="02020603050405020304" pitchFamily="18" charset="0"/>
              </a:rPr>
              <a:t>поддержка справочника врачей (адм.);</a:t>
            </a:r>
            <a:endParaRPr lang="ru-RU" sz="2400" b="1" dirty="0">
              <a:effectLst/>
              <a:ea typeface="Times New Roman" panose="02020603050405020304" pitchFamily="18" charset="0"/>
            </a:endParaRPr>
          </a:p>
          <a:p>
            <a:pPr marR="180340" algn="just">
              <a:lnSpc>
                <a:spcPct val="110000"/>
              </a:lnSpc>
              <a:spcBef>
                <a:spcPts val="1400"/>
              </a:spcBef>
              <a:spcAft>
                <a:spcPts val="1400"/>
              </a:spcAft>
            </a:pPr>
            <a:r>
              <a:rPr lang="ru-RU" sz="2400" b="0" dirty="0">
                <a:effectLst/>
                <a:ea typeface="Times New Roman" panose="02020603050405020304" pitchFamily="18" charset="0"/>
              </a:rPr>
              <a:t>выписка рецепта (врач);</a:t>
            </a:r>
            <a:endParaRPr lang="ru-RU" sz="2400" b="1" dirty="0">
              <a:effectLst/>
              <a:ea typeface="Times New Roman" panose="02020603050405020304" pitchFamily="18" charset="0"/>
            </a:endParaRPr>
          </a:p>
          <a:p>
            <a:pPr marR="180340" algn="just">
              <a:lnSpc>
                <a:spcPct val="110000"/>
              </a:lnSpc>
              <a:spcBef>
                <a:spcPts val="1400"/>
              </a:spcBef>
              <a:spcAft>
                <a:spcPts val="1400"/>
              </a:spcAft>
            </a:pPr>
            <a:r>
              <a:rPr lang="ru-RU" sz="2400" b="0" dirty="0">
                <a:effectLst/>
                <a:ea typeface="Times New Roman" panose="02020603050405020304" pitchFamily="18" charset="0"/>
              </a:rPr>
              <a:t>подача заявок и просмотр их состояния (пациент);</a:t>
            </a:r>
            <a:endParaRPr lang="ru-RU" sz="2400" b="1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effectLst/>
                <a:ea typeface="Times New Roman" panose="02020603050405020304" pitchFamily="18" charset="0"/>
              </a:rPr>
              <a:t>назначение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пациенту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лечащего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врача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(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система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).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A0EE2C-7AA3-4919-B59D-C42CB132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z="2000" smtClean="0"/>
              <a:t>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4565865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808</TotalTime>
  <Words>737</Words>
  <Application>Microsoft Office PowerPoint</Application>
  <PresentationFormat>Широкоэкранный</PresentationFormat>
  <Paragraphs>145</Paragraphs>
  <Slides>45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0" baseType="lpstr">
      <vt:lpstr>Calibri</vt:lpstr>
      <vt:lpstr>Franklin Gothic Book</vt:lpstr>
      <vt:lpstr>Times New Roman</vt:lpstr>
      <vt:lpstr>Уголки</vt:lpstr>
      <vt:lpstr>Visio</vt:lpstr>
      <vt:lpstr>Программная система учета пациентов в информационной системе «Поликлиника»</vt:lpstr>
      <vt:lpstr>Презентация PowerPoint</vt:lpstr>
      <vt:lpstr>Модели в системе</vt:lpstr>
      <vt:lpstr>Схема бд</vt:lpstr>
      <vt:lpstr>Часть Identity</vt:lpstr>
      <vt:lpstr>Кастомная  авторизация</vt:lpstr>
      <vt:lpstr>Остальные  сущности</vt:lpstr>
      <vt:lpstr>Информационная система «Поликлиника» позволяет: </vt:lpstr>
      <vt:lpstr>Минимальный набор требований</vt:lpstr>
      <vt:lpstr>Общая диаграмма  прецедентов</vt:lpstr>
      <vt:lpstr>Работник регистратуры</vt:lpstr>
      <vt:lpstr>Пациент</vt:lpstr>
      <vt:lpstr>Врач функциональной диагностики</vt:lpstr>
      <vt:lpstr>Лаборант</vt:lpstr>
      <vt:lpstr>Врач</vt:lpstr>
      <vt:lpstr>Пользователь системы</vt:lpstr>
      <vt:lpstr>Процесс осмотра</vt:lpstr>
      <vt:lpstr>Процесс подтверждения направления</vt:lpstr>
      <vt:lpstr>Диаграмма состояний  для сущности направление</vt:lpstr>
      <vt:lpstr>Технологический стек</vt:lpstr>
      <vt:lpstr>Реализация аутентификации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Точка зрения админа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Egor</dc:creator>
  <cp:lastModifiedBy>Егор Крылов</cp:lastModifiedBy>
  <cp:revision>83</cp:revision>
  <dcterms:created xsi:type="dcterms:W3CDTF">2022-12-21T15:06:50Z</dcterms:created>
  <dcterms:modified xsi:type="dcterms:W3CDTF">2022-12-28T06:50:40Z</dcterms:modified>
</cp:coreProperties>
</file>