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44826</c:v>
                </c:pt>
                <c:pt idx="1">
                  <c:v>44827</c:v>
                </c:pt>
                <c:pt idx="2">
                  <c:v>44828</c:v>
                </c:pt>
                <c:pt idx="3">
                  <c:v>44829</c:v>
                </c:pt>
                <c:pt idx="4">
                  <c:v>44830</c:v>
                </c:pt>
                <c:pt idx="5">
                  <c:v>44830</c:v>
                </c:pt>
                <c:pt idx="6">
                  <c:v>44831</c:v>
                </c:pt>
                <c:pt idx="7">
                  <c:v>44832</c:v>
                </c:pt>
                <c:pt idx="8">
                  <c:v>44833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2-4B7C-9DDA-CE30CD45DF5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2-4B7C-9DDA-CE30CD45D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631743"/>
        <c:axId val="909628831"/>
      </c:barChart>
      <c:catAx>
        <c:axId val="909631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28831"/>
        <c:crosses val="autoZero"/>
        <c:auto val="1"/>
        <c:lblAlgn val="ctr"/>
        <c:lblOffset val="100"/>
        <c:noMultiLvlLbl val="0"/>
      </c:catAx>
      <c:valAx>
        <c:axId val="909628831"/>
        <c:scaling>
          <c:orientation val="minMax"/>
          <c:min val="448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3174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0B8-AD89-40EE-9084-8E9B9867FB6F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29E5-574D-4B6F-A9FA-F035E987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9BA4-F6C1-4B35-9530-8C867DB8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21" y="1133053"/>
            <a:ext cx="10099704" cy="4638710"/>
          </a:xfrm>
        </p:spPr>
        <p:txBody>
          <a:bodyPr/>
          <a:lstStyle/>
          <a:p>
            <a:r>
              <a:rPr lang="ru-RU" sz="6600" dirty="0"/>
              <a:t>Программная система учета пациентов в информационной системе «Поликлиника»</a:t>
            </a:r>
          </a:p>
        </p:txBody>
      </p:sp>
    </p:spTree>
    <p:extLst>
      <p:ext uri="{BB962C8B-B14F-4D97-AF65-F5344CB8AC3E}">
        <p14:creationId xmlns:p14="http://schemas.microsoft.com/office/powerpoint/2010/main" val="35348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51C7-0DEB-424B-B890-D6A6F78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0"/>
            <a:ext cx="1135451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66FF3-7380-4694-BB63-EFF5EE5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47" y="1683520"/>
            <a:ext cx="11474153" cy="5174479"/>
          </a:xfrm>
        </p:spPr>
        <p:txBody>
          <a:bodyPr>
            <a:normAutofit/>
          </a:bodyPr>
          <a:lstStyle/>
          <a:p>
            <a:r>
              <a:rPr lang="ru-RU" dirty="0"/>
              <a:t>Краткая характеристика бизнес-процесса</a:t>
            </a:r>
          </a:p>
          <a:p>
            <a:pPr marL="0" indent="0">
              <a:buNone/>
            </a:pPr>
            <a:r>
              <a:rPr lang="ru-RU" dirty="0"/>
              <a:t>При первом обращении в поликлинику пациента в регистратуре ему заводят карточку. Пациент отправляется на первичный осмотр к терапевту. В кабинете у терапевта доктор проводит осмотр пациента. На основании осмотра терапевт в праве выписать направление к любому узкому специалисту. Терапевт оформляет прием в карточке с рекомендациями и направлениями. Либо если заболевание пациента находится в компетенции терапевта, то он делает запись в карточке об осмотре, дает рекомендации пациента по лечению, может выписать больничный лист, если требуется и назначает повторную явку после проведенного лечения. В случае если терапевт дает направление к узкому специалисту, то пациенту необходимо вернуться с направлением в регистратуру и там записаться к узкому специалисту. Так же терапевт имеет возможность назначить ряд анализов и обследований для уточнения диагноза. С направлением на анализы пациент проходит в процедурный кабинет для сдачи анализов, либо с направлением на диагностические процедуры пациент проходит в отделение функциональной диагностики. Врачи данных отделений выдают бумажные версии заключений анализов</a:t>
            </a:r>
            <a:r>
              <a:rPr lang="en-US" dirty="0"/>
              <a:t>/</a:t>
            </a:r>
            <a:r>
              <a:rPr lang="ru-RU" dirty="0"/>
              <a:t>диагностических процедур. С</a:t>
            </a:r>
            <a:r>
              <a:rPr lang="en-US" dirty="0"/>
              <a:t> </a:t>
            </a:r>
            <a:r>
              <a:rPr lang="ru-RU" dirty="0"/>
              <a:t>выданными заключениями пациент возвращается к терапевту повторно. По результатам анализов терапевт корректирует тактику лечения или назначает консультацию у узкого специалиста. Если была назначена консультация у узкого специалиста пациент записывается через регистратуру на прием к нужному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23086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Врач - специалист с высшим медицинским образованием, использующий свои навыки, знания и опыт в профилактике и лечении заболеваний, поддержании нормальной жизнедеятельности организма человека.</a:t>
            </a:r>
          </a:p>
          <a:p>
            <a:r>
              <a:rPr lang="ru-RU" dirty="0"/>
              <a:t>Пациент  - Больной, лечащийся у врача.</a:t>
            </a:r>
          </a:p>
          <a:p>
            <a:r>
              <a:rPr lang="ru-RU" dirty="0"/>
              <a:t>Регистратура - подразделение амбулаторно-поликлинического учреждения, осуществляющее запись больных на прием к врачу при первичном обращении, регулирование их потока, хранение медицинских карт, регистрацию листков нетрудоспособности.</a:t>
            </a:r>
          </a:p>
          <a:p>
            <a:r>
              <a:rPr lang="ru-RU" dirty="0"/>
              <a:t>Направление – это обращение врача к другому врачу с целью проконсультироваться относительно состояния здоровья пациента, определения или уточнение диагноза, тактики лечения (начать, продолжить, изменить, прекратить начатое лечение) или трудоспособности пациента</a:t>
            </a:r>
          </a:p>
          <a:p>
            <a:r>
              <a:rPr lang="ru-RU" dirty="0"/>
              <a:t>Анализ – исследование биологических жидкостей человека.</a:t>
            </a:r>
          </a:p>
          <a:p>
            <a:r>
              <a:rPr lang="ru-RU" dirty="0"/>
              <a:t>Медицинская карта — медицинский документ, в котором лечащими врачами ведётся запись истории болезни пациента и назначаемого ему лечения.</a:t>
            </a:r>
          </a:p>
          <a:p>
            <a:r>
              <a:rPr lang="ru-RU" dirty="0"/>
              <a:t>Листок нетрудоспособности – это финансовый и юридический документ, подтверждающий временную нетрудоспособность граждан, а также документ, на основании которого начисляется пособие по временной нетрудоспособности на время болезни застрахованного лица, взамен утраченного им заработка</a:t>
            </a:r>
          </a:p>
          <a:p>
            <a:r>
              <a:rPr lang="ru-RU" dirty="0"/>
              <a:t>Лечебно-диагностические процедуры – это процесс определения возможного заболевания.</a:t>
            </a:r>
          </a:p>
          <a:p>
            <a:r>
              <a:rPr lang="ru-RU" dirty="0"/>
              <a:t>Диагноз - медицинское заключение о состоянии здоровья обследуемого, а также сущности болезни и состоянии пациента, выраженное в принятой медицинской терминологии и основанное на всестороннем систематическом изучении пациента.</a:t>
            </a:r>
          </a:p>
        </p:txBody>
      </p:sp>
    </p:spTree>
    <p:extLst>
      <p:ext uri="{BB962C8B-B14F-4D97-AF65-F5344CB8AC3E}">
        <p14:creationId xmlns:p14="http://schemas.microsoft.com/office/powerpoint/2010/main" val="16023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5B5D-2761-46B1-97FA-83414C19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740"/>
            <a:ext cx="9601200" cy="124020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Название проекта</a:t>
            </a:r>
            <a:r>
              <a:rPr lang="en-US" dirty="0"/>
              <a:t>:</a:t>
            </a:r>
            <a:r>
              <a:rPr lang="ru-RU" sz="4400" dirty="0"/>
              <a:t> </a:t>
            </a:r>
            <a:br>
              <a:rPr lang="en-US" sz="4400" dirty="0"/>
            </a:br>
            <a:r>
              <a:rPr lang="ru-RU" sz="3600" dirty="0"/>
              <a:t>Система учета пациентов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1B389-4B4D-45B5-BCC6-6B5E1A2F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01" y="1845892"/>
            <a:ext cx="11482699" cy="485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Автоматизировать, ускорить и упростить работу с данными пациентов.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Автоматизация и ускорение процесса учета пациентов</a:t>
            </a:r>
          </a:p>
          <a:p>
            <a:r>
              <a:rPr lang="ru-RU" dirty="0"/>
              <a:t>Ускорение процесса документооборота </a:t>
            </a:r>
          </a:p>
          <a:p>
            <a:r>
              <a:rPr lang="ru-RU" dirty="0"/>
              <a:t>Уменьшение человеческих ошибок при работе с документами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75"/>
            <a:ext cx="9601200" cy="1362159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358781"/>
            <a:ext cx="11397241" cy="1235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/>
              <a:t>Медпред</a:t>
            </a:r>
            <a:r>
              <a:rPr lang="ru-RU" sz="2800" dirty="0"/>
              <a:t> </a:t>
            </a:r>
            <a:r>
              <a:rPr lang="en-US" sz="2800" dirty="0"/>
              <a:t>CRM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Инновационная CRM для планирования, учета и анализа работы медицинских и торговых представителей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0C3162-E04C-4B86-8195-1BAE737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69557"/>
              </p:ext>
            </p:extLst>
          </p:nvPr>
        </p:nvGraphicFramePr>
        <p:xfrm>
          <a:off x="882397" y="2595357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4246993798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73249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30000р.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776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34F31-F759-40CA-8B9A-CAD38270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9612"/>
              </p:ext>
            </p:extLst>
          </p:nvPr>
        </p:nvGraphicFramePr>
        <p:xfrm>
          <a:off x="882397" y="325167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39931752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22858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5903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047045-2832-4913-AA8F-2B80D444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854"/>
              </p:ext>
            </p:extLst>
          </p:nvPr>
        </p:nvGraphicFramePr>
        <p:xfrm>
          <a:off x="882397" y="418131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969386813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352159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188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7448AA1-0D12-4311-A17E-7DEED311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5341"/>
              </p:ext>
            </p:extLst>
          </p:nvPr>
        </p:nvGraphicFramePr>
        <p:xfrm>
          <a:off x="882397" y="5122321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78918363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05272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Рабочее время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12497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2595358"/>
            <a:ext cx="6983340" cy="412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Управление стационаром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Управление филиалами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1911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Medesk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Облачная медицинская информационная система (МИС) для организации работы частной клиники.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7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База клиентов</a:t>
            </a:r>
            <a:endParaRPr lang="en-US" dirty="0"/>
          </a:p>
          <a:p>
            <a:r>
              <a:rPr lang="ru-RU" dirty="0"/>
              <a:t>Защита конфиденциальности данных</a:t>
            </a:r>
            <a:endParaRPr lang="en-US" dirty="0"/>
          </a:p>
          <a:p>
            <a:r>
              <a:rPr lang="ru-RU" dirty="0"/>
              <a:t>История визитов</a:t>
            </a:r>
            <a:endParaRPr lang="en-US" dirty="0"/>
          </a:p>
          <a:p>
            <a:r>
              <a:rPr lang="ru-RU" dirty="0"/>
              <a:t>Мониторинг сроков годности</a:t>
            </a:r>
            <a:endParaRPr lang="en-US" dirty="0"/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  <a:endParaRPr lang="en-US" dirty="0"/>
          </a:p>
          <a:p>
            <a:r>
              <a:rPr lang="ru-RU" dirty="0"/>
              <a:t>Видеосвязь</a:t>
            </a:r>
            <a:endParaRPr lang="en-US" dirty="0"/>
          </a:p>
          <a:p>
            <a:r>
              <a:rPr lang="ru-RU" dirty="0"/>
              <a:t>Интеграция с лабораториями</a:t>
            </a:r>
            <a:endParaRPr lang="en-US" dirty="0"/>
          </a:p>
          <a:p>
            <a:r>
              <a:rPr lang="ru-RU" dirty="0"/>
              <a:t>Контроль движения продукции</a:t>
            </a:r>
            <a:endParaRPr lang="en-US" dirty="0"/>
          </a:p>
          <a:p>
            <a:r>
              <a:rPr lang="ru-RU" dirty="0"/>
              <a:t>Напоминания</a:t>
            </a:r>
            <a:endParaRPr lang="en-US" dirty="0"/>
          </a:p>
          <a:p>
            <a:r>
              <a:rPr lang="ru-RU" dirty="0"/>
              <a:t>База пациентов</a:t>
            </a:r>
            <a:endParaRPr lang="en-US" dirty="0"/>
          </a:p>
          <a:p>
            <a:r>
              <a:rPr lang="ru-RU" dirty="0"/>
              <a:t>ЕГИСЗ</a:t>
            </a:r>
            <a:endParaRPr lang="en-US" dirty="0"/>
          </a:p>
          <a:p>
            <a:r>
              <a:rPr lang="ru-RU" dirty="0"/>
              <a:t>Интеграция телефонии</a:t>
            </a:r>
            <a:endParaRPr lang="en-US" dirty="0"/>
          </a:p>
          <a:p>
            <a:r>
              <a:rPr lang="ru-RU" dirty="0"/>
              <a:t>Настройка оборудования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290FD2-9613-4D2C-B8DC-CBA957D1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5923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30210317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379662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3500р.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601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D5C034-A02A-463C-B29B-343761CD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568"/>
              </p:ext>
            </p:extLst>
          </p:nvPr>
        </p:nvGraphicFramePr>
        <p:xfrm>
          <a:off x="882397" y="299557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2476403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27797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66348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45845DB-CE33-4718-A083-690C86F7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5221"/>
              </p:ext>
            </p:extLst>
          </p:nvPr>
        </p:nvGraphicFramePr>
        <p:xfrm>
          <a:off x="882397" y="3661663"/>
          <a:ext cx="4238626" cy="120396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0152557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69386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Вебинары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32519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2A9110-EC39-488B-85F9-CFC02A75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0348"/>
              </p:ext>
            </p:extLst>
          </p:nvPr>
        </p:nvGraphicFramePr>
        <p:xfrm>
          <a:off x="882397" y="487441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50100166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723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MEDODS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Современная платформа для организации работы частной медицинской и стоматологической клиники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</a:p>
          <a:p>
            <a:r>
              <a:rPr lang="ru-RU" dirty="0"/>
              <a:t>Онлайн-запись</a:t>
            </a:r>
          </a:p>
          <a:p>
            <a:r>
              <a:rPr lang="ru-RU" dirty="0"/>
              <a:t>Складской учет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Профосмотры</a:t>
            </a:r>
          </a:p>
          <a:p>
            <a:r>
              <a:rPr lang="ru-RU" dirty="0"/>
              <a:t>ЕГИСЗ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BC5562-155E-4EB0-8940-DAF0B97EA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256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897918552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38479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3900р.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164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8DA348E-A0EA-4508-8507-19D061CF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246"/>
              </p:ext>
            </p:extLst>
          </p:nvPr>
        </p:nvGraphicFramePr>
        <p:xfrm>
          <a:off x="882397" y="2986844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93118201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413118762"/>
                    </a:ext>
                  </a:extLst>
                </a:gridCol>
              </a:tblGrid>
              <a:tr h="883208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30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FE18AD-5B3C-47FF-BBE8-D40A58D8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5136"/>
              </p:ext>
            </p:extLst>
          </p:nvPr>
        </p:nvGraphicFramePr>
        <p:xfrm>
          <a:off x="882397" y="390775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7277574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2776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6229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4A5C879-746E-456F-BE08-FCAD4813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9621"/>
              </p:ext>
            </p:extLst>
          </p:nvPr>
        </p:nvGraphicFramePr>
        <p:xfrm>
          <a:off x="882397" y="456307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605574004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6176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24/7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5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9C6F-21AD-41B7-9F80-AB4A5C3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9049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B4F2D6-D5FD-4BBB-92AB-74EA5816C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886163"/>
              </p:ext>
            </p:extLst>
          </p:nvPr>
        </p:nvGraphicFramePr>
        <p:xfrm>
          <a:off x="1397725" y="944880"/>
          <a:ext cx="9601195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41061157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15541440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97344077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208448252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1050604930"/>
                    </a:ext>
                  </a:extLst>
                </a:gridCol>
              </a:tblGrid>
              <a:tr h="423017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Медпред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Medesk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MEDODS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Служба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Исправность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Взвешенная общая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2FBF-C8AD-4CC9-92B4-0401E1B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1788-0456-4907-A06E-C5227768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состоит из 1 человека.</a:t>
            </a:r>
          </a:p>
          <a:p>
            <a:r>
              <a:rPr lang="ru-RU" dirty="0"/>
              <a:t>Крылов Егор – весь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4070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54451-8AF4-49EE-B9AD-DB337653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8A666-01EE-4891-9CCD-067997C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10" y="1367527"/>
            <a:ext cx="3825489" cy="54904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основных задач и сроки выполнения на ближайшее время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9FC19FF-5E79-4847-A1A1-F7070038F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63499"/>
              </p:ext>
            </p:extLst>
          </p:nvPr>
        </p:nvGraphicFramePr>
        <p:xfrm>
          <a:off x="937011" y="1504259"/>
          <a:ext cx="7429500" cy="39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3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914C-E73C-4B30-A486-BED2760E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C36A-04FB-41A0-8949-ED81EB55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Swing</a:t>
            </a:r>
            <a:r>
              <a:rPr lang="ru-RU" dirty="0"/>
              <a:t> – библиотека для создания графического интерфейса</a:t>
            </a:r>
          </a:p>
          <a:p>
            <a:r>
              <a:rPr lang="en-US" dirty="0"/>
              <a:t>MS SQL – </a:t>
            </a:r>
            <a:r>
              <a:rPr lang="ru-RU" dirty="0"/>
              <a:t>СУБД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398</TotalTime>
  <Words>736</Words>
  <Application>Microsoft Office PowerPoint</Application>
  <PresentationFormat>Широкоэкранный</PresentationFormat>
  <Paragraphs>143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Программная система учета пациентов в информационной системе «Поликлиника»</vt:lpstr>
      <vt:lpstr>Название проекта:  Система учета пациентов </vt:lpstr>
      <vt:lpstr>Обзор аналогов</vt:lpstr>
      <vt:lpstr>Обзор аналогов</vt:lpstr>
      <vt:lpstr>Обзор аналогов</vt:lpstr>
      <vt:lpstr>Обзор аналогов</vt:lpstr>
      <vt:lpstr>Команда</vt:lpstr>
      <vt:lpstr>Календарный план проекта</vt:lpstr>
      <vt:lpstr>Обзор актуальны технологий</vt:lpstr>
      <vt:lpstr>Анализ предметной области  Описание предметной области</vt:lpstr>
      <vt:lpstr>Словарь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учета пациентов в информационной системе «Поликлиника»</dc:title>
  <dc:creator>Egor</dc:creator>
  <cp:lastModifiedBy>Егор Крылов</cp:lastModifiedBy>
  <cp:revision>27</cp:revision>
  <dcterms:created xsi:type="dcterms:W3CDTF">2022-09-20T12:55:18Z</dcterms:created>
  <dcterms:modified xsi:type="dcterms:W3CDTF">2022-09-21T05:33:06Z</dcterms:modified>
</cp:coreProperties>
</file>