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C0A9C-F50F-4746-AE5B-B6EDED81CB78}">
          <p14:sldIdLst>
            <p14:sldId id="256"/>
          </p14:sldIdLst>
        </p14:section>
        <p14:section name="Untitled Section" id="{5B610305-5BF6-4B9C-A6AA-46B3363E165C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/>
              <a:t>Modeling and Analyzing Predictive Booking Completeness and Determining the most Determining Factors.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1" y="180493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Modelling with LGBM Classifier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5AB44-3A26-2FF4-3D53-3900EA055EC4}"/>
              </a:ext>
            </a:extLst>
          </p:cNvPr>
          <p:cNvSpPr txBox="1"/>
          <p:nvPr/>
        </p:nvSpPr>
        <p:spPr>
          <a:xfrm>
            <a:off x="487841" y="3580919"/>
            <a:ext cx="35486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From the results obtained, the model has </a:t>
            </a:r>
            <a:r>
              <a:rPr lang="en-US" b="1" dirty="0"/>
              <a:t>84% Accuracy, 79% AUC, Recall 0.17, Precision 0.47, F1 0.25, Kappa 0.18, MCC 0.21</a:t>
            </a:r>
            <a:r>
              <a:rPr lang="en-US" dirty="0"/>
              <a:t>.</a:t>
            </a:r>
          </a:p>
        </p:txBody>
      </p:sp>
      <p:pic>
        <p:nvPicPr>
          <p:cNvPr id="7" name="Content Placeholder 6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A9A7A6C8-A50D-F31A-722A-EB983F0B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74" y="1469194"/>
            <a:ext cx="5365163" cy="33824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57DA4-0AB3-BFF8-C616-F8FF80AF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31" y="616745"/>
            <a:ext cx="7483488" cy="647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A94D3B-97C3-8AB0-6A57-ADFF1E3F7289}"/>
              </a:ext>
            </a:extLst>
          </p:cNvPr>
          <p:cNvSpPr txBox="1"/>
          <p:nvPr/>
        </p:nvSpPr>
        <p:spPr>
          <a:xfrm>
            <a:off x="4520683" y="505635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Model can predict </a:t>
            </a:r>
            <a:r>
              <a:rPr lang="en-US" b="1" dirty="0"/>
              <a:t>True Negative </a:t>
            </a:r>
            <a:r>
              <a:rPr lang="en-US" dirty="0"/>
              <a:t>(Model predicts booking not completed correctly): </a:t>
            </a:r>
            <a:r>
              <a:rPr lang="en-US" b="1" dirty="0"/>
              <a:t>8905</a:t>
            </a:r>
            <a:r>
              <a:rPr lang="en-US" dirty="0"/>
              <a:t>, </a:t>
            </a:r>
            <a:r>
              <a:rPr lang="en-US" b="1" dirty="0"/>
              <a:t>False Negative </a:t>
            </a:r>
            <a:r>
              <a:rPr lang="en-US" dirty="0"/>
              <a:t>(Model predicts booking not completed but incorrect): </a:t>
            </a:r>
            <a:r>
              <a:rPr lang="en-US" b="1" dirty="0"/>
              <a:t>528</a:t>
            </a:r>
            <a:r>
              <a:rPr lang="en-US" dirty="0"/>
              <a:t>, </a:t>
            </a:r>
            <a:r>
              <a:rPr lang="en-US" b="1" dirty="0"/>
              <a:t>True Positive </a:t>
            </a:r>
            <a:r>
              <a:rPr lang="en-US" dirty="0"/>
              <a:t>(Model predicts booking completed correctly): </a:t>
            </a:r>
            <a:r>
              <a:rPr lang="en-US" b="1" dirty="0"/>
              <a:t>1715</a:t>
            </a:r>
            <a:r>
              <a:rPr lang="en-US" dirty="0"/>
              <a:t>, </a:t>
            </a:r>
            <a:r>
              <a:rPr lang="en-US" b="1" dirty="0"/>
              <a:t>True Negative</a:t>
            </a:r>
            <a:r>
              <a:rPr lang="en-US" dirty="0"/>
              <a:t> (Model predicts booking completed but wrong): </a:t>
            </a:r>
            <a:r>
              <a:rPr lang="en-US" b="1" dirty="0"/>
              <a:t>3852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0746-453E-AB01-46C6-30AC21EB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 CURVES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44740-1F8F-FBB3-1B8B-0A4FCC7FC934}"/>
              </a:ext>
            </a:extLst>
          </p:cNvPr>
          <p:cNvSpPr txBox="1"/>
          <p:nvPr/>
        </p:nvSpPr>
        <p:spPr>
          <a:xfrm>
            <a:off x="375051" y="2251192"/>
            <a:ext cx="4150296" cy="188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ROC curves for Class 0 and Class 1: The dashed blue curve represents the model performance for class 0, while the solid green curve represents the performance for class 1. </a:t>
            </a:r>
            <a:r>
              <a:rPr lang="en-US" sz="1700" b="1" dirty="0"/>
              <a:t>Both curves have the same AUC (0.79), </a:t>
            </a:r>
            <a:r>
              <a:rPr lang="en-US" sz="1700" dirty="0"/>
              <a:t>indicating comparably good performance for both classes.</a:t>
            </a:r>
          </a:p>
        </p:txBody>
      </p:sp>
      <p:pic>
        <p:nvPicPr>
          <p:cNvPr id="10" name="Content Placeholder 9" descr="A graph of a curve&#10;&#10;Description automatically generated">
            <a:extLst>
              <a:ext uri="{FF2B5EF4-FFF2-40B4-BE49-F238E27FC236}">
                <a16:creationId xmlns:a16="http://schemas.microsoft.com/office/drawing/2014/main" id="{62C71F88-EB37-EA60-FC76-0B4C3A7C6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957285"/>
            <a:ext cx="6656832" cy="4842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0910B5-3A17-F455-F07A-D3BB5063490E}"/>
              </a:ext>
            </a:extLst>
          </p:cNvPr>
          <p:cNvSpPr txBox="1"/>
          <p:nvPr/>
        </p:nvSpPr>
        <p:spPr>
          <a:xfrm>
            <a:off x="473584" y="4230470"/>
            <a:ext cx="4051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Micro-Average and Macro-Average curves: The dotted yellow curve represents the </a:t>
            </a:r>
            <a:r>
              <a:rPr lang="en-US" sz="1600" b="1" dirty="0"/>
              <a:t>micro-average with an AUC of 0.80</a:t>
            </a:r>
            <a:r>
              <a:rPr lang="en-US" sz="1600" dirty="0"/>
              <a:t>, while the dashed cyan curve represents the </a:t>
            </a:r>
            <a:r>
              <a:rPr lang="en-US" sz="1600" b="1" dirty="0"/>
              <a:t>macro-average with an AUC of 0.79</a:t>
            </a:r>
            <a:r>
              <a:rPr lang="en-US" sz="1600" dirty="0"/>
              <a:t>. Both give an idea of the overall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45501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0746-453E-AB01-46C6-30AC21EB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Importance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38DF1-DB7D-BE24-44FE-CBF774442B7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From the modeling results using </a:t>
            </a:r>
            <a:r>
              <a:rPr lang="en-US" sz="2200" b="1" dirty="0"/>
              <a:t>LGBM</a:t>
            </a:r>
            <a:r>
              <a:rPr lang="en-US" sz="2200" dirty="0"/>
              <a:t>. The features that have the most influence on the target booking complete are: </a:t>
            </a:r>
            <a:r>
              <a:rPr lang="en-US" sz="2200" b="1" dirty="0"/>
              <a:t>Route</a:t>
            </a:r>
            <a:r>
              <a:rPr lang="en-US" sz="2200" dirty="0"/>
              <a:t>,</a:t>
            </a:r>
            <a:r>
              <a:rPr lang="en-US" sz="2200" b="1" dirty="0"/>
              <a:t> Booking Origin</a:t>
            </a:r>
            <a:r>
              <a:rPr lang="en-US" sz="2200" dirty="0"/>
              <a:t>,</a:t>
            </a:r>
            <a:r>
              <a:rPr lang="en-US" sz="2200" b="1" dirty="0"/>
              <a:t> Length of Stay</a:t>
            </a:r>
            <a:r>
              <a:rPr lang="en-US" sz="2200" dirty="0"/>
              <a:t>,</a:t>
            </a:r>
            <a:r>
              <a:rPr lang="en-US" sz="2200" b="1" dirty="0"/>
              <a:t> Purchase Lead</a:t>
            </a:r>
            <a:r>
              <a:rPr lang="en-US" sz="2200" dirty="0"/>
              <a:t>,</a:t>
            </a:r>
            <a:r>
              <a:rPr lang="en-US" sz="2200" b="1" dirty="0"/>
              <a:t> Flight Hour</a:t>
            </a:r>
            <a:r>
              <a:rPr lang="en-US" sz="2200" dirty="0"/>
              <a:t>, and</a:t>
            </a:r>
            <a:r>
              <a:rPr lang="en-US" sz="2200" b="1" dirty="0"/>
              <a:t> Flight Day.</a:t>
            </a:r>
          </a:p>
        </p:txBody>
      </p:sp>
      <p:pic>
        <p:nvPicPr>
          <p:cNvPr id="9" name="Content Placeholder 8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0DAB5554-85D0-04DD-4C12-1745EC87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61440"/>
            <a:ext cx="6903720" cy="39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9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- Task 1</Template>
  <TotalTime>34</TotalTime>
  <Words>236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Modeling and Analyzing Predictive Booking Completeness and Determining the most Determining Factors.</vt:lpstr>
      <vt:lpstr>Modelling with LGBM Classifier</vt:lpstr>
      <vt:lpstr>ROC CURVES</vt:lpstr>
      <vt:lpstr>Features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Topan Alkahaari</dc:creator>
  <cp:lastModifiedBy>M. Topan Alkahaari</cp:lastModifiedBy>
  <cp:revision>3</cp:revision>
  <dcterms:created xsi:type="dcterms:W3CDTF">2024-06-30T06:10:08Z</dcterms:created>
  <dcterms:modified xsi:type="dcterms:W3CDTF">2024-06-30T06:44:27Z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2024-06-25T10:52:00Z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ac86999d-696b-4557-91ee-4b67e627ad82</vt:lpwstr>
  </property>
  <property fmtid="{D5CDD505-2E9C-101B-9397-08002B2CF9AE}" pid="7" name="MSIP_Label_defa4170-0d19-0005-0004-bc88714345d2_ActionId">
    <vt:lpwstr>60a34c7d-f8cf-47b0-8885-b6d44e8961ae</vt:lpwstr>
  </property>
  <property fmtid="{D5CDD505-2E9C-101B-9397-08002B2CF9AE}" pid="8" name="MSIP_Label_defa4170-0d19-0005-0004-bc88714345d2_ContentBits">
    <vt:lpwstr>0</vt:lpwstr>
  </property>
</Properties>
</file>