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D1C0A9C-F50F-4746-AE5B-B6EDED81CB78}">
          <p14:sldIdLst>
            <p14:sldId id="256"/>
          </p14:sldIdLst>
        </p14:section>
        <p14:section name="Untitled Section" id="{5B610305-5BF6-4B9C-A6AA-46B3363E165C}">
          <p14:sldIdLst>
            <p14:sldId id="257"/>
            <p14:sldId id="258"/>
            <p14:sldId id="259"/>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26/06/2024</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26/06/2024</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26/06/2024</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26/06/2024</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26/06/2024</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26/06/2024</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26/06/2024</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26/06/2024</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26/06/2024</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26/06/2024</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26/06/2024</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26/06/2024</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a:xfrm>
            <a:off x="1901162" y="3050434"/>
            <a:ext cx="3722933" cy="757130"/>
          </a:xfrm>
          <a:ln w="25400" cap="sq">
            <a:solidFill>
              <a:srgbClr val="FFFFFF"/>
            </a:solidFill>
            <a:miter lim="800000"/>
          </a:ln>
        </p:spPr>
        <p:txBody>
          <a:bodyPr vert="horz" wrap="square" lIns="91440" tIns="45720" rIns="91440" bIns="45720" rtlCol="0" anchor="ctr">
            <a:normAutofit/>
          </a:bodyPr>
          <a:lstStyle/>
          <a:p>
            <a:r>
              <a:rPr lang="en-US" sz="2400" kern="1200">
                <a:solidFill>
                  <a:srgbClr val="FFFFFF"/>
                </a:solidFill>
                <a:latin typeface="+mj-lt"/>
                <a:ea typeface="+mj-ea"/>
                <a:cs typeface="+mj-cs"/>
              </a:rPr>
              <a:t>Analysis Sentiment and Topic Modelling</a:t>
            </a:r>
          </a:p>
        </p:txBody>
      </p:sp>
      <p:sp>
        <p:nvSpPr>
          <p:cNvPr id="14" name="Rectangle 13">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a:xfrm>
            <a:off x="6624900" y="1890382"/>
            <a:ext cx="5053066" cy="1011438"/>
          </a:xfrm>
        </p:spPr>
        <p:txBody>
          <a:bodyPr vert="horz" lIns="91440" tIns="45720" rIns="91440" bIns="45720" rtlCol="0">
            <a:normAutofit/>
          </a:bodyPr>
          <a:lstStyle/>
          <a:p>
            <a:pPr indent="-228600" algn="just">
              <a:buFont typeface="Arial" panose="020B0604020202020204" pitchFamily="34" charset="0"/>
              <a:buChar char="•"/>
            </a:pPr>
            <a:r>
              <a:rPr lang="en-US" sz="1800" dirty="0"/>
              <a:t>This analysis aims to provide deeper insights into customer perceptions and experiences of the services provided by British Airways.</a:t>
            </a:r>
          </a:p>
        </p:txBody>
      </p:sp>
      <p:sp>
        <p:nvSpPr>
          <p:cNvPr id="5" name="TextBox 4">
            <a:extLst>
              <a:ext uri="{FF2B5EF4-FFF2-40B4-BE49-F238E27FC236}">
                <a16:creationId xmlns:a16="http://schemas.microsoft.com/office/drawing/2014/main" id="{39FF46F0-86CE-C749-DAB2-9C498D3C10DA}"/>
              </a:ext>
            </a:extLst>
          </p:cNvPr>
          <p:cNvSpPr txBox="1"/>
          <p:nvPr/>
        </p:nvSpPr>
        <p:spPr>
          <a:xfrm>
            <a:off x="6570204" y="3671315"/>
            <a:ext cx="5057398" cy="2546605"/>
          </a:xfrm>
          <a:prstGeom prst="rect">
            <a:avLst/>
          </a:prstGeom>
        </p:spPr>
        <p:txBody>
          <a:bodyPr vert="horz" lIns="91440" tIns="45720" rIns="91440" bIns="45720" rtlCol="0">
            <a:normAutofit/>
          </a:bodyPr>
          <a:lstStyle/>
          <a:p>
            <a:pPr indent="-228600" algn="just">
              <a:lnSpc>
                <a:spcPct val="90000"/>
              </a:lnSpc>
              <a:spcAft>
                <a:spcPts val="600"/>
              </a:spcAft>
              <a:buFont typeface="Arial" panose="020B0604020202020204" pitchFamily="34" charset="0"/>
              <a:buChar char="•"/>
            </a:pPr>
            <a:r>
              <a:rPr lang="en-US" dirty="0"/>
              <a:t>In this analysis, we have collected and analyzed hundreds of customer reviews online. We used natural language processing technology to identify the main sentiments in the reviews, whether they were positive, negative or neutral. In addition, we also applied topic modeling to find the main themes that were frequently discussed by customers.</a:t>
            </a:r>
          </a:p>
        </p:txBody>
      </p:sp>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a:xfrm>
            <a:off x="866191" y="180493"/>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Sentiment Distribution</a:t>
            </a:r>
          </a:p>
        </p:txBody>
      </p:sp>
      <p:pic>
        <p:nvPicPr>
          <p:cNvPr id="5" name="Content Placeholder 4" descr="A graph showing a number of reviews&#10;&#10;Description automatically generated">
            <a:extLst>
              <a:ext uri="{FF2B5EF4-FFF2-40B4-BE49-F238E27FC236}">
                <a16:creationId xmlns:a16="http://schemas.microsoft.com/office/drawing/2014/main" id="{C9DD1027-AE5B-089E-1B62-7469FDB1B0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6288" y="848508"/>
            <a:ext cx="7347537" cy="4702428"/>
          </a:xfrm>
          <a:prstGeom prst="rect">
            <a:avLst/>
          </a:prstGeom>
        </p:spPr>
      </p:pic>
      <p:sp>
        <p:nvSpPr>
          <p:cNvPr id="11" name="TextBox 10">
            <a:extLst>
              <a:ext uri="{FF2B5EF4-FFF2-40B4-BE49-F238E27FC236}">
                <a16:creationId xmlns:a16="http://schemas.microsoft.com/office/drawing/2014/main" id="{7D85AB44-3A26-2FF4-3D53-3900EA055EC4}"/>
              </a:ext>
            </a:extLst>
          </p:cNvPr>
          <p:cNvSpPr txBox="1"/>
          <p:nvPr/>
        </p:nvSpPr>
        <p:spPr>
          <a:xfrm>
            <a:off x="487841" y="3580919"/>
            <a:ext cx="3548692" cy="2862322"/>
          </a:xfrm>
          <a:prstGeom prst="rect">
            <a:avLst/>
          </a:prstGeom>
          <a:noFill/>
        </p:spPr>
        <p:txBody>
          <a:bodyPr wrap="square">
            <a:spAutoFit/>
          </a:bodyPr>
          <a:lstStyle/>
          <a:p>
            <a:pPr algn="just"/>
            <a:r>
              <a:rPr lang="en-US" dirty="0"/>
              <a:t>From the results of the processing that has been done. It can be seen that </a:t>
            </a:r>
            <a:r>
              <a:rPr lang="en-US" b="1" dirty="0"/>
              <a:t>positive</a:t>
            </a:r>
            <a:r>
              <a:rPr lang="en-US" dirty="0"/>
              <a:t> sentiment is indeed higher than </a:t>
            </a:r>
            <a:r>
              <a:rPr lang="en-US" b="1" dirty="0"/>
              <a:t>negative</a:t>
            </a:r>
            <a:r>
              <a:rPr lang="en-US" dirty="0"/>
              <a:t> and </a:t>
            </a:r>
            <a:r>
              <a:rPr lang="en-US" b="1" dirty="0"/>
              <a:t>neutral</a:t>
            </a:r>
            <a:r>
              <a:rPr lang="en-US" dirty="0"/>
              <a:t>. However, from these results, the negative sentiment is also quite high, about half of the positive sentiment, which indicates that there are still many complaints from customers.</a:t>
            </a:r>
          </a:p>
        </p:txBody>
      </p:sp>
      <p:sp>
        <p:nvSpPr>
          <p:cNvPr id="13" name="TextBox 12">
            <a:extLst>
              <a:ext uri="{FF2B5EF4-FFF2-40B4-BE49-F238E27FC236}">
                <a16:creationId xmlns:a16="http://schemas.microsoft.com/office/drawing/2014/main" id="{80AFF7E2-10AE-EC35-B4FD-B4F3C133D3E6}"/>
              </a:ext>
            </a:extLst>
          </p:cNvPr>
          <p:cNvSpPr txBox="1"/>
          <p:nvPr/>
        </p:nvSpPr>
        <p:spPr>
          <a:xfrm>
            <a:off x="5806290" y="5824826"/>
            <a:ext cx="6097554" cy="646331"/>
          </a:xfrm>
          <a:prstGeom prst="rect">
            <a:avLst/>
          </a:prstGeom>
          <a:noFill/>
        </p:spPr>
        <p:txBody>
          <a:bodyPr wrap="square">
            <a:spAutoFit/>
          </a:bodyPr>
          <a:lstStyle/>
          <a:p>
            <a:pPr algn="just"/>
            <a:r>
              <a:rPr lang="en-US" dirty="0"/>
              <a:t>Recommendation:</a:t>
            </a:r>
          </a:p>
          <a:p>
            <a:pPr algn="just"/>
            <a:r>
              <a:rPr lang="en-US" dirty="0"/>
              <a:t>1. Proactively handle customer complaints</a:t>
            </a:r>
          </a:p>
        </p:txBody>
      </p:sp>
    </p:spTree>
    <p:extLst>
      <p:ext uri="{BB962C8B-B14F-4D97-AF65-F5344CB8AC3E}">
        <p14:creationId xmlns:p14="http://schemas.microsoft.com/office/powerpoint/2010/main" val="1911081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BF65200E-BE19-61BA-8C12-E73CE7790A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0" y="4850097"/>
            <a:ext cx="12202175" cy="2021488"/>
            <a:chOff x="-1" y="-29768"/>
            <a:chExt cx="12202175" cy="1519356"/>
          </a:xfrm>
        </p:grpSpPr>
        <p:sp>
          <p:nvSpPr>
            <p:cNvPr id="29" name="Rectangle 28">
              <a:extLst>
                <a:ext uri="{FF2B5EF4-FFF2-40B4-BE49-F238E27FC236}">
                  <a16:creationId xmlns:a16="http://schemas.microsoft.com/office/drawing/2014/main" id="{4DCB7929-1F93-E966-9A22-29A959C2A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E9333BF-F59E-1341-F162-50F5832385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289101" y="-1429602"/>
              <a:ext cx="1507122" cy="4319024"/>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F345832-F005-417F-6A2A-8481A275FF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962663" y="-3992432"/>
              <a:ext cx="1519356" cy="9444683"/>
            </a:xfrm>
            <a:prstGeom prst="rect">
              <a:avLst/>
            </a:prstGeom>
            <a:gradFill>
              <a:gsLst>
                <a:gs pos="29000">
                  <a:schemeClr val="accent5">
                    <a:lumMod val="60000"/>
                    <a:lumOff val="40000"/>
                    <a:alpha val="0"/>
                  </a:schemeClr>
                </a:gs>
                <a:gs pos="100000">
                  <a:schemeClr val="accent5">
                    <a:lumMod val="75000"/>
                    <a:alpha val="7000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79F0746-453E-AB01-46C6-30AC21EB172E}"/>
              </a:ext>
            </a:extLst>
          </p:cNvPr>
          <p:cNvSpPr>
            <a:spLocks noGrp="1"/>
          </p:cNvSpPr>
          <p:nvPr>
            <p:ph type="title"/>
          </p:nvPr>
        </p:nvSpPr>
        <p:spPr>
          <a:xfrm>
            <a:off x="1621155" y="4729268"/>
            <a:ext cx="8949690" cy="702264"/>
          </a:xfrm>
        </p:spPr>
        <p:txBody>
          <a:bodyPr vert="horz" lIns="91440" tIns="45720" rIns="91440" bIns="45720" rtlCol="0" anchor="b">
            <a:normAutofit/>
          </a:bodyPr>
          <a:lstStyle/>
          <a:p>
            <a:pPr algn="ctr"/>
            <a:r>
              <a:rPr lang="en-US" sz="3600" b="1" dirty="0">
                <a:solidFill>
                  <a:srgbClr val="FFFFFF"/>
                </a:solidFill>
              </a:rPr>
              <a:t>Sentiment Positive</a:t>
            </a:r>
          </a:p>
        </p:txBody>
      </p:sp>
      <p:pic>
        <p:nvPicPr>
          <p:cNvPr id="7" name="Content Placeholder 6" descr="A graph with different colored bars&#10;&#10;Description automatically generated">
            <a:extLst>
              <a:ext uri="{FF2B5EF4-FFF2-40B4-BE49-F238E27FC236}">
                <a16:creationId xmlns:a16="http://schemas.microsoft.com/office/drawing/2014/main" id="{7754479C-D58F-0DA9-66A0-6F8C288F44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7618" y="904579"/>
            <a:ext cx="4997064" cy="3148153"/>
          </a:xfrm>
          <a:prstGeom prst="rect">
            <a:avLst/>
          </a:prstGeom>
        </p:spPr>
      </p:pic>
      <p:pic>
        <p:nvPicPr>
          <p:cNvPr id="9" name="Picture 8" descr="A close up of words&#10;&#10;Description automatically generated">
            <a:extLst>
              <a:ext uri="{FF2B5EF4-FFF2-40B4-BE49-F238E27FC236}">
                <a16:creationId xmlns:a16="http://schemas.microsoft.com/office/drawing/2014/main" id="{CF6EB98A-55EC-C23A-03E0-9C5D7E3DB5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7318" y="1129849"/>
            <a:ext cx="4997064" cy="2698414"/>
          </a:xfrm>
          <a:prstGeom prst="rect">
            <a:avLst/>
          </a:prstGeom>
        </p:spPr>
      </p:pic>
      <p:sp>
        <p:nvSpPr>
          <p:cNvPr id="4" name="TextBox 3">
            <a:extLst>
              <a:ext uri="{FF2B5EF4-FFF2-40B4-BE49-F238E27FC236}">
                <a16:creationId xmlns:a16="http://schemas.microsoft.com/office/drawing/2014/main" id="{E9C44740-1F8F-FBB3-1B8B-0A4FCC7FC934}"/>
              </a:ext>
            </a:extLst>
          </p:cNvPr>
          <p:cNvSpPr txBox="1"/>
          <p:nvPr/>
        </p:nvSpPr>
        <p:spPr>
          <a:xfrm>
            <a:off x="205273" y="5307090"/>
            <a:ext cx="11831217" cy="646331"/>
          </a:xfrm>
          <a:prstGeom prst="rect">
            <a:avLst/>
          </a:prstGeom>
          <a:noFill/>
        </p:spPr>
        <p:txBody>
          <a:bodyPr wrap="square">
            <a:spAutoFit/>
          </a:bodyPr>
          <a:lstStyle/>
          <a:p>
            <a:pPr algn="just"/>
            <a:r>
              <a:rPr lang="en-US" dirty="0"/>
              <a:t>Dari </a:t>
            </a:r>
            <a:r>
              <a:rPr lang="en-US" dirty="0" err="1"/>
              <a:t>analisis</a:t>
            </a:r>
            <a:r>
              <a:rPr lang="en-US" dirty="0"/>
              <a:t> yang </a:t>
            </a:r>
            <a:r>
              <a:rPr lang="en-US" dirty="0" err="1"/>
              <a:t>telah</a:t>
            </a:r>
            <a:r>
              <a:rPr lang="en-US" dirty="0"/>
              <a:t> </a:t>
            </a:r>
            <a:r>
              <a:rPr lang="en-US" dirty="0" err="1"/>
              <a:t>dilakukan</a:t>
            </a:r>
            <a:r>
              <a:rPr lang="en-US" dirty="0"/>
              <a:t> </a:t>
            </a:r>
            <a:r>
              <a:rPr lang="en-US" dirty="0" err="1"/>
              <a:t>didapat</a:t>
            </a:r>
            <a:r>
              <a:rPr lang="en-US" dirty="0"/>
              <a:t> </a:t>
            </a:r>
            <a:r>
              <a:rPr lang="en-US" dirty="0" err="1"/>
              <a:t>beberapa</a:t>
            </a:r>
            <a:r>
              <a:rPr lang="en-US" dirty="0"/>
              <a:t> kata positive yang sering </a:t>
            </a:r>
            <a:r>
              <a:rPr lang="en-US" dirty="0" err="1"/>
              <a:t>dibahas</a:t>
            </a:r>
            <a:r>
              <a:rPr lang="en-US" dirty="0"/>
              <a:t> oleh pelanggan: Business Class, Cabin Crew, Customer Service.</a:t>
            </a:r>
          </a:p>
        </p:txBody>
      </p:sp>
      <p:sp>
        <p:nvSpPr>
          <p:cNvPr id="6" name="TextBox 5">
            <a:extLst>
              <a:ext uri="{FF2B5EF4-FFF2-40B4-BE49-F238E27FC236}">
                <a16:creationId xmlns:a16="http://schemas.microsoft.com/office/drawing/2014/main" id="{71C0E141-757C-BF5C-4FB2-76D3EAB53B06}"/>
              </a:ext>
            </a:extLst>
          </p:cNvPr>
          <p:cNvSpPr txBox="1"/>
          <p:nvPr/>
        </p:nvSpPr>
        <p:spPr>
          <a:xfrm>
            <a:off x="180391" y="5880387"/>
            <a:ext cx="11880979" cy="923330"/>
          </a:xfrm>
          <a:prstGeom prst="rect">
            <a:avLst/>
          </a:prstGeom>
          <a:noFill/>
        </p:spPr>
        <p:txBody>
          <a:bodyPr wrap="square">
            <a:spAutoFit/>
          </a:bodyPr>
          <a:lstStyle/>
          <a:p>
            <a:pPr algn="just"/>
            <a:r>
              <a:rPr lang="en-US" dirty="0"/>
              <a:t>Recommendation: 1. </a:t>
            </a:r>
            <a:r>
              <a:rPr lang="en-US" dirty="0" err="1"/>
              <a:t>Meningkatkan</a:t>
            </a:r>
            <a:r>
              <a:rPr lang="en-US" dirty="0"/>
              <a:t> </a:t>
            </a:r>
            <a:r>
              <a:rPr lang="en-US" dirty="0" err="1"/>
              <a:t>kualitas</a:t>
            </a:r>
            <a:r>
              <a:rPr lang="en-US" dirty="0"/>
              <a:t> pada business class di British airways</a:t>
            </a:r>
          </a:p>
          <a:p>
            <a:pPr algn="just"/>
            <a:r>
              <a:rPr lang="en-US" dirty="0"/>
              <a:t>2. </a:t>
            </a:r>
            <a:r>
              <a:rPr lang="en-US" dirty="0" err="1"/>
              <a:t>Mempertahankan</a:t>
            </a:r>
            <a:r>
              <a:rPr lang="en-US" dirty="0"/>
              <a:t> </a:t>
            </a:r>
            <a:r>
              <a:rPr lang="en-US" dirty="0" err="1"/>
              <a:t>kinerja</a:t>
            </a:r>
            <a:r>
              <a:rPr lang="en-US" dirty="0"/>
              <a:t> cabin crew</a:t>
            </a:r>
          </a:p>
          <a:p>
            <a:pPr algn="just"/>
            <a:r>
              <a:rPr lang="en-US" dirty="0"/>
              <a:t>3. Customer Service yang </a:t>
            </a:r>
            <a:r>
              <a:rPr lang="en-US" dirty="0" err="1"/>
              <a:t>selalu</a:t>
            </a:r>
            <a:r>
              <a:rPr lang="en-US" dirty="0"/>
              <a:t> </a:t>
            </a:r>
            <a:r>
              <a:rPr lang="en-US" dirty="0" err="1"/>
              <a:t>ditingkatkan</a:t>
            </a:r>
            <a:r>
              <a:rPr lang="en-US" dirty="0"/>
              <a:t>.</a:t>
            </a:r>
          </a:p>
        </p:txBody>
      </p:sp>
    </p:spTree>
    <p:extLst>
      <p:ext uri="{BB962C8B-B14F-4D97-AF65-F5344CB8AC3E}">
        <p14:creationId xmlns:p14="http://schemas.microsoft.com/office/powerpoint/2010/main" val="3455013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BF65200E-BE19-61BA-8C12-E73CE7790A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0" y="4850097"/>
            <a:ext cx="12202175" cy="2021488"/>
            <a:chOff x="-1" y="-29768"/>
            <a:chExt cx="12202175" cy="1519356"/>
          </a:xfrm>
        </p:grpSpPr>
        <p:sp>
          <p:nvSpPr>
            <p:cNvPr id="37" name="Rectangle 36">
              <a:extLst>
                <a:ext uri="{FF2B5EF4-FFF2-40B4-BE49-F238E27FC236}">
                  <a16:creationId xmlns:a16="http://schemas.microsoft.com/office/drawing/2014/main" id="{4DCB7929-1F93-E966-9A22-29A959C2A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E9333BF-F59E-1341-F162-50F5832385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289101" y="-1429602"/>
              <a:ext cx="1507122" cy="4319024"/>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F345832-F005-417F-6A2A-8481A275FF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962663" y="-3992432"/>
              <a:ext cx="1519356" cy="9444683"/>
            </a:xfrm>
            <a:prstGeom prst="rect">
              <a:avLst/>
            </a:prstGeom>
            <a:gradFill>
              <a:gsLst>
                <a:gs pos="29000">
                  <a:schemeClr val="accent5">
                    <a:lumMod val="60000"/>
                    <a:lumOff val="40000"/>
                    <a:alpha val="0"/>
                  </a:schemeClr>
                </a:gs>
                <a:gs pos="100000">
                  <a:schemeClr val="accent5">
                    <a:lumMod val="75000"/>
                    <a:alpha val="7000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79F0746-453E-AB01-46C6-30AC21EB172E}"/>
              </a:ext>
            </a:extLst>
          </p:cNvPr>
          <p:cNvSpPr>
            <a:spLocks noGrp="1"/>
          </p:cNvSpPr>
          <p:nvPr>
            <p:ph type="title"/>
          </p:nvPr>
        </p:nvSpPr>
        <p:spPr>
          <a:xfrm>
            <a:off x="1621155" y="4719549"/>
            <a:ext cx="8949690" cy="702264"/>
          </a:xfrm>
        </p:spPr>
        <p:txBody>
          <a:bodyPr vert="horz" lIns="91440" tIns="45720" rIns="91440" bIns="45720" rtlCol="0" anchor="b">
            <a:normAutofit/>
          </a:bodyPr>
          <a:lstStyle/>
          <a:p>
            <a:pPr algn="ctr"/>
            <a:r>
              <a:rPr lang="en-US" sz="3600" b="1" dirty="0">
                <a:solidFill>
                  <a:srgbClr val="FFFFFF"/>
                </a:solidFill>
              </a:rPr>
              <a:t>Sentiment Negative</a:t>
            </a:r>
          </a:p>
        </p:txBody>
      </p:sp>
      <p:pic>
        <p:nvPicPr>
          <p:cNvPr id="6" name="Content Placeholder 5" descr="A graph with different colored bars&#10;&#10;Description automatically generated">
            <a:extLst>
              <a:ext uri="{FF2B5EF4-FFF2-40B4-BE49-F238E27FC236}">
                <a16:creationId xmlns:a16="http://schemas.microsoft.com/office/drawing/2014/main" id="{21E582D8-3D37-65E1-3180-18B5A75051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7618" y="892086"/>
            <a:ext cx="4997064" cy="3173138"/>
          </a:xfrm>
          <a:prstGeom prst="rect">
            <a:avLst/>
          </a:prstGeom>
        </p:spPr>
      </p:pic>
      <p:pic>
        <p:nvPicPr>
          <p:cNvPr id="10" name="Picture 9" descr="A close up of words&#10;&#10;Description automatically generated">
            <a:extLst>
              <a:ext uri="{FF2B5EF4-FFF2-40B4-BE49-F238E27FC236}">
                <a16:creationId xmlns:a16="http://schemas.microsoft.com/office/drawing/2014/main" id="{3265610F-C6AA-9487-220F-61797B684B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7318" y="1129849"/>
            <a:ext cx="4997064" cy="2698414"/>
          </a:xfrm>
          <a:prstGeom prst="rect">
            <a:avLst/>
          </a:prstGeom>
        </p:spPr>
      </p:pic>
      <p:sp>
        <p:nvSpPr>
          <p:cNvPr id="4" name="TextBox 3">
            <a:extLst>
              <a:ext uri="{FF2B5EF4-FFF2-40B4-BE49-F238E27FC236}">
                <a16:creationId xmlns:a16="http://schemas.microsoft.com/office/drawing/2014/main" id="{73138DF1-DB7D-BE24-44FE-CBF774442B7F}"/>
              </a:ext>
            </a:extLst>
          </p:cNvPr>
          <p:cNvSpPr txBox="1"/>
          <p:nvPr/>
        </p:nvSpPr>
        <p:spPr>
          <a:xfrm>
            <a:off x="74645" y="5283357"/>
            <a:ext cx="12027159" cy="646331"/>
          </a:xfrm>
          <a:prstGeom prst="rect">
            <a:avLst/>
          </a:prstGeom>
          <a:noFill/>
        </p:spPr>
        <p:txBody>
          <a:bodyPr wrap="square">
            <a:spAutoFit/>
          </a:bodyPr>
          <a:lstStyle/>
          <a:p>
            <a:pPr algn="just"/>
            <a:r>
              <a:rPr lang="en-US" dirty="0"/>
              <a:t>From the analysis that has been done, several negative words are often discussed by customers: Flight Delayed, Customer Service</a:t>
            </a:r>
          </a:p>
        </p:txBody>
      </p:sp>
      <p:sp>
        <p:nvSpPr>
          <p:cNvPr id="7" name="TextBox 6">
            <a:extLst>
              <a:ext uri="{FF2B5EF4-FFF2-40B4-BE49-F238E27FC236}">
                <a16:creationId xmlns:a16="http://schemas.microsoft.com/office/drawing/2014/main" id="{BED89583-A4D1-34D0-F003-1A7F17FC5A21}"/>
              </a:ext>
            </a:extLst>
          </p:cNvPr>
          <p:cNvSpPr txBox="1"/>
          <p:nvPr/>
        </p:nvSpPr>
        <p:spPr>
          <a:xfrm>
            <a:off x="74644" y="5846935"/>
            <a:ext cx="11924522" cy="646331"/>
          </a:xfrm>
          <a:prstGeom prst="rect">
            <a:avLst/>
          </a:prstGeom>
          <a:noFill/>
        </p:spPr>
        <p:txBody>
          <a:bodyPr wrap="square">
            <a:spAutoFit/>
          </a:bodyPr>
          <a:lstStyle/>
          <a:p>
            <a:pPr algn="just"/>
            <a:r>
              <a:rPr lang="en-US" dirty="0"/>
              <a:t>Recommendation: 1. Take action or improvement to minimize flight delayed.</a:t>
            </a:r>
          </a:p>
          <a:p>
            <a:pPr algn="just"/>
            <a:r>
              <a:rPr lang="en-US" dirty="0"/>
              <a:t>2. Improve Customer Service performance.</a:t>
            </a:r>
          </a:p>
        </p:txBody>
      </p:sp>
    </p:spTree>
    <p:extLst>
      <p:ext uri="{BB962C8B-B14F-4D97-AF65-F5344CB8AC3E}">
        <p14:creationId xmlns:p14="http://schemas.microsoft.com/office/powerpoint/2010/main" val="1499398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a:xfrm>
            <a:off x="866191" y="180493"/>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Topic Distribution</a:t>
            </a:r>
          </a:p>
        </p:txBody>
      </p:sp>
      <p:sp>
        <p:nvSpPr>
          <p:cNvPr id="11" name="TextBox 10">
            <a:extLst>
              <a:ext uri="{FF2B5EF4-FFF2-40B4-BE49-F238E27FC236}">
                <a16:creationId xmlns:a16="http://schemas.microsoft.com/office/drawing/2014/main" id="{7D85AB44-3A26-2FF4-3D53-3900EA055EC4}"/>
              </a:ext>
            </a:extLst>
          </p:cNvPr>
          <p:cNvSpPr txBox="1"/>
          <p:nvPr/>
        </p:nvSpPr>
        <p:spPr>
          <a:xfrm>
            <a:off x="487841" y="3580919"/>
            <a:ext cx="3548692" cy="1477328"/>
          </a:xfrm>
          <a:prstGeom prst="rect">
            <a:avLst/>
          </a:prstGeom>
          <a:noFill/>
        </p:spPr>
        <p:txBody>
          <a:bodyPr wrap="square">
            <a:spAutoFit/>
          </a:bodyPr>
          <a:lstStyle/>
          <a:p>
            <a:pPr algn="just"/>
            <a:r>
              <a:rPr lang="en-US" dirty="0"/>
              <a:t>Topic 0: Class and business</a:t>
            </a:r>
          </a:p>
          <a:p>
            <a:pPr algn="just"/>
            <a:r>
              <a:rPr lang="en-US" dirty="0"/>
              <a:t>Topic 1: Seating and service</a:t>
            </a:r>
          </a:p>
          <a:p>
            <a:pPr algn="just"/>
            <a:r>
              <a:rPr lang="en-US" dirty="0"/>
              <a:t>Topic 2: Cabin and flight crew</a:t>
            </a:r>
          </a:p>
          <a:p>
            <a:pPr algn="just"/>
            <a:r>
              <a:rPr lang="en-US" dirty="0"/>
              <a:t>Topic 3: quality and food</a:t>
            </a:r>
          </a:p>
          <a:p>
            <a:pPr algn="just"/>
            <a:r>
              <a:rPr lang="en-US" dirty="0"/>
              <a:t>Topic 4: General and airline services</a:t>
            </a:r>
          </a:p>
        </p:txBody>
      </p:sp>
      <p:sp>
        <p:nvSpPr>
          <p:cNvPr id="13" name="TextBox 12">
            <a:extLst>
              <a:ext uri="{FF2B5EF4-FFF2-40B4-BE49-F238E27FC236}">
                <a16:creationId xmlns:a16="http://schemas.microsoft.com/office/drawing/2014/main" id="{80AFF7E2-10AE-EC35-B4FD-B4F3C133D3E6}"/>
              </a:ext>
            </a:extLst>
          </p:cNvPr>
          <p:cNvSpPr txBox="1"/>
          <p:nvPr/>
        </p:nvSpPr>
        <p:spPr>
          <a:xfrm>
            <a:off x="4546656" y="5103674"/>
            <a:ext cx="7461841" cy="1754326"/>
          </a:xfrm>
          <a:prstGeom prst="rect">
            <a:avLst/>
          </a:prstGeom>
          <a:noFill/>
        </p:spPr>
        <p:txBody>
          <a:bodyPr wrap="square">
            <a:spAutoFit/>
          </a:bodyPr>
          <a:lstStyle/>
          <a:p>
            <a:pPr algn="just"/>
            <a:r>
              <a:rPr lang="en-US" dirty="0"/>
              <a:t>From the results of the analysis conducted: Topic 4, 3, and 1 are the most frequently discussed topics by customers.</a:t>
            </a:r>
          </a:p>
          <a:p>
            <a:pPr algn="just"/>
            <a:r>
              <a:rPr lang="en-US" dirty="0"/>
              <a:t>Recommendation: 1. Improve or maintain the quality of services and food provided by British airways.</a:t>
            </a:r>
          </a:p>
          <a:p>
            <a:pPr algn="just"/>
            <a:r>
              <a:rPr lang="en-US" dirty="0"/>
              <a:t>2. Improve or add new experiences to improve the quality of service and seating.</a:t>
            </a:r>
          </a:p>
        </p:txBody>
      </p:sp>
      <p:pic>
        <p:nvPicPr>
          <p:cNvPr id="7" name="Content Placeholder 6" descr="A graph with different colored squares&#10;&#10;Description automatically generated">
            <a:extLst>
              <a:ext uri="{FF2B5EF4-FFF2-40B4-BE49-F238E27FC236}">
                <a16:creationId xmlns:a16="http://schemas.microsoft.com/office/drawing/2014/main" id="{D3A83E98-E51F-FB0E-DE04-177FD22D7A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4216" y="724613"/>
            <a:ext cx="8028938" cy="4351338"/>
          </a:xfrm>
        </p:spPr>
      </p:pic>
    </p:spTree>
    <p:extLst>
      <p:ext uri="{BB962C8B-B14F-4D97-AF65-F5344CB8AC3E}">
        <p14:creationId xmlns:p14="http://schemas.microsoft.com/office/powerpoint/2010/main" val="2048860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340</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Analysis Sentiment and Topic Modelling</vt:lpstr>
      <vt:lpstr>Sentiment Distribution</vt:lpstr>
      <vt:lpstr>Sentiment Positive</vt:lpstr>
      <vt:lpstr>Sentiment Negative</vt:lpstr>
      <vt:lpstr>Topic Distribution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M. Topan Alkahaari</cp:lastModifiedBy>
  <cp:revision>5</cp:revision>
  <dcterms:created xsi:type="dcterms:W3CDTF">2022-12-06T11:13:27Z</dcterms:created>
  <dcterms:modified xsi:type="dcterms:W3CDTF">2024-06-26T03:59:37Z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2024-06-25T10:52:00Z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ac86999d-696b-4557-91ee-4b67e627ad82</vt:lpwstr>
  </property>
  <property fmtid="{D5CDD505-2E9C-101B-9397-08002B2CF9AE}" pid="7" name="MSIP_Label_defa4170-0d19-0005-0004-bc88714345d2_ActionId">
    <vt:lpwstr>60a34c7d-f8cf-47b0-8885-b6d44e8961ae</vt:lpwstr>
  </property>
  <property fmtid="{D5CDD505-2E9C-101B-9397-08002B2CF9AE}" pid="8" name="MSIP_Label_defa4170-0d19-0005-0004-bc88714345d2_ContentBits">
    <vt:lpwstr>0</vt:lpwstr>
  </property>
</Properties>
</file>