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84" r:id="rId17"/>
    <p:sldId id="283" r:id="rId18"/>
    <p:sldId id="277" r:id="rId19"/>
    <p:sldId id="294" r:id="rId20"/>
    <p:sldId id="278" r:id="rId21"/>
    <p:sldId id="279" r:id="rId22"/>
    <p:sldId id="280" r:id="rId23"/>
    <p:sldId id="285" r:id="rId24"/>
    <p:sldId id="287" r:id="rId25"/>
    <p:sldId id="286" r:id="rId26"/>
    <p:sldId id="288" r:id="rId27"/>
    <p:sldId id="289" r:id="rId28"/>
    <p:sldId id="290" r:id="rId29"/>
    <p:sldId id="291" r:id="rId30"/>
    <p:sldId id="292" r:id="rId31"/>
    <p:sldId id="293" r:id="rId32"/>
    <p:sldId id="295" r:id="rId33"/>
    <p:sldId id="296" r:id="rId34"/>
    <p:sldId id="297" r:id="rId35"/>
    <p:sldId id="298" r:id="rId36"/>
    <p:sldId id="299" r:id="rId37"/>
    <p:sldId id="300" r:id="rId38"/>
    <p:sldId id="281" r:id="rId39"/>
    <p:sldId id="282" r:id="rId4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 id="265"/>
            <p14:sldId id="266"/>
            <p14:sldId id="267"/>
            <p14:sldId id="268"/>
            <p14:sldId id="269"/>
            <p14:sldId id="270"/>
            <p14:sldId id="271"/>
            <p14:sldId id="272"/>
            <p14:sldId id="273"/>
            <p14:sldId id="274"/>
            <p14:sldId id="275"/>
            <p14:sldId id="284"/>
            <p14:sldId id="283"/>
            <p14:sldId id="277"/>
            <p14:sldId id="294"/>
            <p14:sldId id="278"/>
            <p14:sldId id="279"/>
            <p14:sldId id="280"/>
            <p14:sldId id="285"/>
            <p14:sldId id="287"/>
            <p14:sldId id="286"/>
            <p14:sldId id="288"/>
            <p14:sldId id="289"/>
            <p14:sldId id="290"/>
            <p14:sldId id="291"/>
            <p14:sldId id="292"/>
            <p14:sldId id="293"/>
            <p14:sldId id="295"/>
            <p14:sldId id="296"/>
            <p14:sldId id="297"/>
            <p14:sldId id="298"/>
            <p14:sldId id="299"/>
            <p14:sldId id="300"/>
            <p14:sldId id="281"/>
            <p14:sldId id="282"/>
          </p14:sldIdLst>
        </p14:section>
        <p14:section name="Créez, impressionnez votre auditoire et collaborez" id="{B9B51309-D148-4332-87C2-07BE32FBCA3B}">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B785"/>
    <a:srgbClr val="D2B4A6"/>
    <a:srgbClr val="734F29"/>
    <a:srgbClr val="D24726"/>
    <a:srgbClr val="DD462F"/>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97021-014A-4C00-9B00-7B452DBE69D4}" v="1" dt="2023-06-08T07:17:36.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19-08-05T02:47:41.727" v="95"/>
      <pc:docMkLst>
        <pc:docMk/>
      </pc:docMkLst>
      <pc:sldChg chg="modSp mod modNotes">
        <pc:chgData name="Fake Test User" userId="SID-0" providerId="Test" clId="FakeClientId" dt="2019-08-02T07:56:00.070" v="32" actId="790"/>
        <pc:sldMkLst>
          <pc:docMk/>
          <pc:sldMk cId="2471807738" sldId="256"/>
        </pc:sldMkLst>
        <pc:spChg chg="mod">
          <ac:chgData name="Fake Test User" userId="SID-0" providerId="Test" clId="FakeClientId" dt="2019-08-02T07:56:00.070" v="32" actId="790"/>
          <ac:spMkLst>
            <pc:docMk/>
            <pc:sldMk cId="2471807738" sldId="256"/>
            <ac:spMk id="2" creationId="{00000000-0000-0000-0000-000000000000}"/>
          </ac:spMkLst>
        </pc:spChg>
        <pc:spChg chg="mod">
          <ac:chgData name="Fake Test User" userId="SID-0" providerId="Test" clId="FakeClientId" dt="2019-08-02T07:56:00.070" v="32" actId="790"/>
          <ac:spMkLst>
            <pc:docMk/>
            <pc:sldMk cId="2471807738" sldId="256"/>
            <ac:spMk id="3" creationId="{00000000-0000-0000-0000-000000000000}"/>
          </ac:spMkLst>
        </pc:spChg>
      </pc:sldChg>
      <pc:sldChg chg="modSp mod modNotes">
        <pc:chgData name="Fake Test User" userId="SID-0" providerId="Test" clId="FakeClientId" dt="2019-08-02T09:04:03.889" v="92" actId="20577"/>
        <pc:sldMkLst>
          <pc:docMk/>
          <pc:sldMk cId="1328676004" sldId="257"/>
        </pc:sldMkLst>
        <pc:spChg chg="mod">
          <ac:chgData name="Fake Test User" userId="SID-0" providerId="Test" clId="FakeClientId" dt="2019-08-02T07:55:36.946" v="29" actId="790"/>
          <ac:spMkLst>
            <pc:docMk/>
            <pc:sldMk cId="1328676004" sldId="257"/>
            <ac:spMk id="2" creationId="{00000000-0000-0000-0000-000000000000}"/>
          </ac:spMkLst>
        </pc:spChg>
        <pc:spChg chg="mod">
          <ac:chgData name="Fake Test User" userId="SID-0" providerId="Test" clId="FakeClientId" dt="2019-08-02T09:04:03.889" v="92" actId="20577"/>
          <ac:spMkLst>
            <pc:docMk/>
            <pc:sldMk cId="1328676004" sldId="257"/>
            <ac:spMk id="3" creationId="{00000000-0000-0000-0000-000000000000}"/>
          </ac:spMkLst>
        </pc:spChg>
        <pc:picChg chg="mod">
          <ac:chgData name="Fake Test User" userId="SID-0" providerId="Test" clId="FakeClientId" dt="2019-08-02T07:56:49.755" v="83" actId="1036"/>
          <ac:picMkLst>
            <pc:docMk/>
            <pc:sldMk cId="1328676004" sldId="257"/>
            <ac:picMk id="6" creationId="{00000000-0000-0000-0000-000000000000}"/>
          </ac:picMkLst>
        </pc:picChg>
        <pc:picChg chg="mod">
          <ac:chgData name="Fake Test User" userId="SID-0" providerId="Test" clId="FakeClientId" dt="2019-08-02T08:01:36.102" v="87" actId="14826"/>
          <ac:picMkLst>
            <pc:docMk/>
            <pc:sldMk cId="1328676004" sldId="257"/>
            <ac:picMk id="7" creationId="{00000000-0000-0000-0000-000000000000}"/>
          </ac:picMkLst>
        </pc:picChg>
        <pc:picChg chg="mod">
          <ac:chgData name="Fake Test User" userId="SID-0" providerId="Test" clId="FakeClientId" dt="2019-08-02T07:56:44.365" v="76" actId="1035"/>
          <ac:picMkLst>
            <pc:docMk/>
            <pc:sldMk cId="1328676004" sldId="257"/>
            <ac:picMk id="9" creationId="{00000000-0000-0000-0000-000000000000}"/>
          </ac:picMkLst>
        </pc:picChg>
        <pc:picChg chg="mod">
          <ac:chgData name="Fake Test User" userId="SID-0" providerId="Test" clId="FakeClientId" dt="2019-08-02T08:01:51.789" v="88" actId="14826"/>
          <ac:picMkLst>
            <pc:docMk/>
            <pc:sldMk cId="1328676004" sldId="257"/>
            <ac:picMk id="11" creationId="{00000000-0000-0000-0000-000000000000}"/>
          </ac:picMkLst>
        </pc:picChg>
      </pc:sldChg>
      <pc:sldChg chg="modSp mod modNotes">
        <pc:chgData name="Fake Test User" userId="SID-0" providerId="Test" clId="FakeClientId" dt="2019-08-02T08:01:15.384" v="86" actId="14826"/>
        <pc:sldMkLst>
          <pc:docMk/>
          <pc:sldMk cId="2090733893" sldId="262"/>
        </pc:sldMkLst>
        <pc:spChg chg="mod">
          <ac:chgData name="Fake Test User" userId="SID-0" providerId="Test" clId="FakeClientId" dt="2019-08-02T07:55:28.431" v="28" actId="790"/>
          <ac:spMkLst>
            <pc:docMk/>
            <pc:sldMk cId="2090733893" sldId="262"/>
            <ac:spMk id="2" creationId="{00000000-0000-0000-0000-000000000000}"/>
          </ac:spMkLst>
        </pc:spChg>
        <pc:spChg chg="mod">
          <ac:chgData name="Fake Test User" userId="SID-0" providerId="Test" clId="FakeClientId" dt="2019-08-02T07:55:28.431" v="28" actId="790"/>
          <ac:spMkLst>
            <pc:docMk/>
            <pc:sldMk cId="2090733893" sldId="262"/>
            <ac:spMk id="3" creationId="{00000000-0000-0000-0000-000000000000}"/>
          </ac:spMkLst>
        </pc:spChg>
        <pc:picChg chg="mod">
          <ac:chgData name="Fake Test User" userId="SID-0" providerId="Test" clId="FakeClientId" dt="2019-08-02T08:01:01.072" v="85" actId="14826"/>
          <ac:picMkLst>
            <pc:docMk/>
            <pc:sldMk cId="2090733893" sldId="262"/>
            <ac:picMk id="4" creationId="{00000000-0000-0000-0000-000000000000}"/>
          </ac:picMkLst>
        </pc:picChg>
        <pc:picChg chg="mod">
          <ac:chgData name="Fake Test User" userId="SID-0" providerId="Test" clId="FakeClientId" dt="2019-08-02T08:01:15.384" v="86" actId="14826"/>
          <ac:picMkLst>
            <pc:docMk/>
            <pc:sldMk cId="2090733893" sldId="262"/>
            <ac:picMk id="5" creationId="{00000000-0000-0000-0000-000000000000}"/>
          </ac:picMkLst>
        </pc:picChg>
        <pc:picChg chg="mod">
          <ac:chgData name="Fake Test User" userId="SID-0" providerId="Test" clId="FakeClientId" dt="2019-08-02T08:00:44.870" v="84" actId="14826"/>
          <ac:picMkLst>
            <pc:docMk/>
            <pc:sldMk cId="2090733893" sldId="262"/>
            <ac:picMk id="6" creationId="{00000000-0000-0000-0000-000000000000}"/>
          </ac:picMkLst>
        </pc:picChg>
      </pc:sldChg>
      <pc:sldChg chg="modSp mod modNotes">
        <pc:chgData name="Fake Test User" userId="SID-0" providerId="Test" clId="FakeClientId" dt="2019-08-02T09:05:49.337" v="94"/>
        <pc:sldMkLst>
          <pc:docMk/>
          <pc:sldMk cId="2317502127" sldId="263"/>
        </pc:sldMkLst>
        <pc:spChg chg="mod">
          <ac:chgData name="Fake Test User" userId="SID-0" providerId="Test" clId="FakeClientId" dt="2019-08-02T07:55:52.180" v="31" actId="790"/>
          <ac:spMkLst>
            <pc:docMk/>
            <pc:sldMk cId="2317502127" sldId="263"/>
            <ac:spMk id="2" creationId="{00000000-0000-0000-0000-000000000000}"/>
          </ac:spMkLst>
        </pc:spChg>
        <pc:spChg chg="mod">
          <ac:chgData name="Fake Test User" userId="SID-0" providerId="Test" clId="FakeClientId" dt="2019-08-02T07:55:52.180" v="31" actId="790"/>
          <ac:spMkLst>
            <pc:docMk/>
            <pc:sldMk cId="2317502127" sldId="263"/>
            <ac:spMk id="3" creationId="{00000000-0000-0000-0000-000000000000}"/>
          </ac:spMkLst>
        </pc:spChg>
        <pc:spChg chg="mod">
          <ac:chgData name="Fake Test User" userId="SID-0" providerId="Test" clId="FakeClientId" dt="2019-08-02T07:55:52.180" v="31" actId="790"/>
          <ac:spMkLst>
            <pc:docMk/>
            <pc:sldMk cId="2317502127" sldId="263"/>
            <ac:spMk id="4" creationId="{00000000-0000-0000-0000-000000000000}"/>
          </ac:spMkLst>
        </pc:spChg>
        <pc:spChg chg="mod">
          <ac:chgData name="Fake Test User" userId="SID-0" providerId="Test" clId="FakeClientId" dt="2019-08-02T09:05:49.337" v="94"/>
          <ac:spMkLst>
            <pc:docMk/>
            <pc:sldMk cId="2317502127" sldId="263"/>
            <ac:spMk id="8" creationId="{00000000-0000-0000-0000-000000000000}"/>
          </ac:spMkLst>
        </pc:spChg>
        <pc:spChg chg="mod">
          <ac:chgData name="Fake Test User" userId="SID-0" providerId="Test" clId="FakeClientId" dt="2019-08-02T09:05:35.603" v="93"/>
          <ac:spMkLst>
            <pc:docMk/>
            <pc:sldMk cId="2317502127" sldId="263"/>
            <ac:spMk id="9" creationId="{00000000-0000-0000-0000-000000000000}"/>
          </ac:spMkLst>
        </pc:spChg>
      </pc:sldChg>
      <pc:sldChg chg="modSp mod modNotes">
        <pc:chgData name="Fake Test User" userId="SID-0" providerId="Test" clId="FakeClientId" dt="2019-08-02T08:02:10.616" v="89" actId="14826"/>
        <pc:sldMkLst>
          <pc:docMk/>
          <pc:sldMk cId="1531532291" sldId="264"/>
        </pc:sldMkLst>
        <pc:spChg chg="mod">
          <ac:chgData name="Fake Test User" userId="SID-0" providerId="Test" clId="FakeClientId" dt="2019-08-02T07:55:44.117" v="30" actId="790"/>
          <ac:spMkLst>
            <pc:docMk/>
            <pc:sldMk cId="1531532291" sldId="264"/>
            <ac:spMk id="2" creationId="{00000000-0000-0000-0000-000000000000}"/>
          </ac:spMkLst>
        </pc:spChg>
        <pc:spChg chg="mod">
          <ac:chgData name="Fake Test User" userId="SID-0" providerId="Test" clId="FakeClientId" dt="2019-08-02T07:55:44.117" v="30" actId="790"/>
          <ac:spMkLst>
            <pc:docMk/>
            <pc:sldMk cId="1531532291" sldId="264"/>
            <ac:spMk id="3" creationId="{00000000-0000-0000-0000-000000000000}"/>
          </ac:spMkLst>
        </pc:spChg>
        <pc:picChg chg="mod">
          <ac:chgData name="Fake Test User" userId="SID-0" providerId="Test" clId="FakeClientId" dt="2019-08-02T08:02:10.616" v="89" actId="14826"/>
          <ac:picMkLst>
            <pc:docMk/>
            <pc:sldMk cId="1531532291" sldId="264"/>
            <ac:picMk id="5" creationId="{00000000-0000-0000-0000-000000000000}"/>
          </ac:picMkLst>
        </pc:picChg>
      </pc:sldChg>
      <pc:sldMasterChg chg="modSp mod modSldLayout">
        <pc:chgData name="Fake Test User" userId="SID-0" providerId="Test" clId="FakeClientId" dt="2019-08-05T02:47:41.727" v="95"/>
        <pc:sldMasterMkLst>
          <pc:docMk/>
          <pc:sldMasterMk cId="946754946" sldId="2147483660"/>
        </pc:sldMasterMkLst>
        <pc:spChg chg="mod">
          <ac:chgData name="Fake Test User" userId="SID-0" providerId="Test" clId="FakeClientId" dt="2019-08-02T07:50:40.647" v="19" actId="790"/>
          <ac:spMkLst>
            <pc:docMk/>
            <pc:sldMasterMk cId="946754946" sldId="2147483660"/>
            <ac:spMk id="2" creationId="{00000000-0000-0000-0000-000000000000}"/>
          </ac:spMkLst>
        </pc:spChg>
        <pc:spChg chg="mod">
          <ac:chgData name="Fake Test User" userId="SID-0" providerId="Test" clId="FakeClientId" dt="2019-08-02T07:50:40.647" v="19" actId="790"/>
          <ac:spMkLst>
            <pc:docMk/>
            <pc:sldMasterMk cId="946754946" sldId="2147483660"/>
            <ac:spMk id="3" creationId="{00000000-0000-0000-0000-000000000000}"/>
          </ac:spMkLst>
        </pc:spChg>
        <pc:spChg chg="mod">
          <ac:chgData name="Fake Test User" userId="SID-0" providerId="Test" clId="FakeClientId" dt="2019-08-02T07:50:40.647" v="19" actId="790"/>
          <ac:spMkLst>
            <pc:docMk/>
            <pc:sldMasterMk cId="946754946" sldId="2147483660"/>
            <ac:spMk id="4" creationId="{00000000-0000-0000-0000-000000000000}"/>
          </ac:spMkLst>
        </pc:spChg>
        <pc:spChg chg="mod">
          <ac:chgData name="Fake Test User" userId="SID-0" providerId="Test" clId="FakeClientId" dt="2019-08-02T07:50:40.647" v="19" actId="790"/>
          <ac:spMkLst>
            <pc:docMk/>
            <pc:sldMasterMk cId="946754946" sldId="2147483660"/>
            <ac:spMk id="5" creationId="{00000000-0000-0000-0000-000000000000}"/>
          </ac:spMkLst>
        </pc:spChg>
        <pc:spChg chg="mod">
          <ac:chgData name="Fake Test User" userId="SID-0" providerId="Test" clId="FakeClientId" dt="2019-08-02T07:50:40.647" v="19" actId="790"/>
          <ac:spMkLst>
            <pc:docMk/>
            <pc:sldMasterMk cId="946754946" sldId="2147483660"/>
            <ac:spMk id="6" creationId="{00000000-0000-0000-0000-000000000000}"/>
          </ac:spMkLst>
        </pc:spChg>
        <pc:sldLayoutChg chg="modSp mod">
          <pc:chgData name="Fake Test User" userId="SID-0" providerId="Test" clId="FakeClientId" dt="2019-08-02T07:47:47.774" v="7" actId="790"/>
          <pc:sldLayoutMkLst>
            <pc:docMk/>
            <pc:sldMasterMk cId="946754946" sldId="2147483660"/>
            <pc:sldLayoutMk cId="1718549498" sldId="2147483661"/>
          </pc:sldLayoutMkLst>
          <pc:spChg chg="mod">
            <ac:chgData name="Fake Test User" userId="SID-0" providerId="Test" clId="FakeClientId" dt="2019-08-02T07:47:47.774" v="7"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2T07:47:47.774" v="7"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2T07:48:37.053" v="8" actId="790"/>
          <pc:sldLayoutMkLst>
            <pc:docMk/>
            <pc:sldMasterMk cId="946754946" sldId="2147483660"/>
            <pc:sldLayoutMk cId="2185836540" sldId="2147483662"/>
          </pc:sldLayoutMkLst>
          <pc:spChg chg="mod">
            <ac:chgData name="Fake Test User" userId="SID-0" providerId="Test" clId="FakeClientId" dt="2019-08-02T07:48:37.053" v="8"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2T07:48:37.053" v="8"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2T07:48:53.714" v="9" actId="790"/>
          <pc:sldLayoutMkLst>
            <pc:docMk/>
            <pc:sldMasterMk cId="946754946" sldId="2147483660"/>
            <pc:sldLayoutMk cId="1335655537" sldId="2147483663"/>
          </pc:sldLayoutMkLst>
          <pc:spChg chg="mod">
            <ac:chgData name="Fake Test User" userId="SID-0" providerId="Test" clId="FakeClientId" dt="2019-08-02T07:48:53.714" v="9"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2T07:48:53.714" v="9"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2T07:49:06.041" v="10" actId="790"/>
          <pc:sldLayoutMkLst>
            <pc:docMk/>
            <pc:sldMasterMk cId="946754946" sldId="2147483660"/>
            <pc:sldLayoutMk cId="3328223887" sldId="2147483664"/>
          </pc:sldLayoutMkLst>
          <pc:spChg chg="mod">
            <ac:chgData name="Fake Test User" userId="SID-0" providerId="Test" clId="FakeClientId" dt="2019-08-02T07:49:06.041" v="1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2T07:49:06.041" v="1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5T02:47:41.727" v="95"/>
          <pc:sldLayoutMkLst>
            <pc:docMk/>
            <pc:sldMasterMk cId="946754946" sldId="2147483660"/>
            <pc:sldLayoutMk cId="3606029816" sldId="2147483665"/>
          </pc:sldLayoutMkLst>
          <pc:spChg chg="mod">
            <ac:chgData name="Fake Test User" userId="SID-0" providerId="Test" clId="FakeClientId" dt="2019-08-02T07:49:15.119" v="1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5T02:47:41.727" v="95"/>
            <ac:spMkLst>
              <pc:docMk/>
              <pc:sldMasterMk cId="946754946" sldId="2147483660"/>
              <pc:sldLayoutMk cId="3606029816" sldId="2147483665"/>
              <ac:spMk id="5"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2T07:49:15.119" v="1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2T07:49:30.244" v="12" actId="790"/>
          <pc:sldLayoutMkLst>
            <pc:docMk/>
            <pc:sldMasterMk cId="946754946" sldId="2147483660"/>
            <pc:sldLayoutMk cId="100814485" sldId="2147483666"/>
          </pc:sldLayoutMkLst>
          <pc:spChg chg="mod">
            <ac:chgData name="Fake Test User" userId="SID-0" providerId="Test" clId="FakeClientId" dt="2019-08-02T07:49:30.244" v="1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2T07:49:30.244" v="1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2T07:49:41.431" v="13" actId="790"/>
          <pc:sldLayoutMkLst>
            <pc:docMk/>
            <pc:sldMasterMk cId="946754946" sldId="2147483660"/>
            <pc:sldLayoutMk cId="4037432058" sldId="2147483667"/>
          </pc:sldLayoutMkLst>
          <pc:spChg chg="mod">
            <ac:chgData name="Fake Test User" userId="SID-0" providerId="Test" clId="FakeClientId" dt="2019-08-02T07:49:41.431" v="1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2T07:49:41.431" v="1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2T07:49:41.431" v="1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2T07:49:51.102" v="14" actId="790"/>
          <pc:sldLayoutMkLst>
            <pc:docMk/>
            <pc:sldMasterMk cId="946754946" sldId="2147483660"/>
            <pc:sldLayoutMk cId="1784193825" sldId="2147483668"/>
          </pc:sldLayoutMkLst>
          <pc:spChg chg="mod">
            <ac:chgData name="Fake Test User" userId="SID-0" providerId="Test" clId="FakeClientId" dt="2019-08-02T07:49:51.102" v="14"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2T07:49:51.102" v="14"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2T07:49:58.555" v="15" actId="790"/>
          <pc:sldLayoutMkLst>
            <pc:docMk/>
            <pc:sldMasterMk cId="946754946" sldId="2147483660"/>
            <pc:sldLayoutMk cId="3161095380" sldId="2147483669"/>
          </pc:sldLayoutMkLst>
          <pc:spChg chg="mod">
            <ac:chgData name="Fake Test User" userId="SID-0" providerId="Test" clId="FakeClientId" dt="2019-08-02T07:49:58.555" v="15"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2T07:49:58.555" v="15"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2T07:50:05.789" v="16" actId="790"/>
          <pc:sldLayoutMkLst>
            <pc:docMk/>
            <pc:sldMasterMk cId="946754946" sldId="2147483660"/>
            <pc:sldLayoutMk cId="596921339" sldId="2147483670"/>
          </pc:sldLayoutMkLst>
          <pc:spChg chg="mod">
            <ac:chgData name="Fake Test User" userId="SID-0" providerId="Test" clId="FakeClientId" dt="2019-08-02T07:50:05.789" v="16"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2T07:50:05.789" v="16"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2T07:50:24.991" v="18" actId="790"/>
          <pc:sldLayoutMkLst>
            <pc:docMk/>
            <pc:sldMasterMk cId="946754946" sldId="2147483660"/>
            <pc:sldLayoutMk cId="1302266631" sldId="2147483671"/>
          </pc:sldLayoutMkLst>
          <pc:spChg chg="mod">
            <ac:chgData name="Fake Test User" userId="SID-0" providerId="Test" clId="FakeClientId" dt="2019-08-02T07:50:24.991" v="18"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2T07:50:24.991" v="18" actId="790"/>
            <ac:spMkLst>
              <pc:docMk/>
              <pc:sldMasterMk cId="946754946" sldId="2147483660"/>
              <pc:sldLayoutMk cId="1302266631" sldId="2147483671"/>
              <ac:spMk id="8" creationId="{00000000-0000-0000-0000-000000000000}"/>
            </ac:spMkLst>
          </pc:spChg>
        </pc:sldLayoutChg>
      </pc:sldMasterChg>
    </pc:docChg>
  </pc:docChgLst>
  <pc:docChgLst>
    <pc:chgData name="Soulef SAOUD" userId="S::soulef.saoud@labom2iformation.fr::f96a1db6-1001-4de7-8e8e-31c4c0dd4828" providerId="AD" clId="Web-{67D97021-014A-4C00-9B00-7B452DBE69D4}"/>
    <pc:docChg chg="modSld">
      <pc:chgData name="Soulef SAOUD" userId="S::soulef.saoud@labom2iformation.fr::f96a1db6-1001-4de7-8e8e-31c4c0dd4828" providerId="AD" clId="Web-{67D97021-014A-4C00-9B00-7B452DBE69D4}" dt="2023-06-08T07:17:36.778" v="0"/>
      <pc:docMkLst>
        <pc:docMk/>
      </pc:docMkLst>
      <pc:sldChg chg="mod modShow">
        <pc:chgData name="Soulef SAOUD" userId="S::soulef.saoud@labom2iformation.fr::f96a1db6-1001-4de7-8e8e-31c4c0dd4828" providerId="AD" clId="Web-{67D97021-014A-4C00-9B00-7B452DBE69D4}" dt="2023-06-08T07:17:36.778" v="0"/>
        <pc:sldMkLst>
          <pc:docMk/>
          <pc:sldMk cId="2655758607"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39EDDF0-E385-4E7B-A78C-7D97CABDF0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1"/>
          </a:p>
        </p:txBody>
      </p:sp>
      <p:sp>
        <p:nvSpPr>
          <p:cNvPr id="3" name="Espace réservé de la date 2">
            <a:extLst>
              <a:ext uri="{FF2B5EF4-FFF2-40B4-BE49-F238E27FC236}">
                <a16:creationId xmlns:a16="http://schemas.microsoft.com/office/drawing/2014/main" id="{D575BFFE-4A85-44EA-984D-F538D7CF15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CA80C8-535F-440E-AA0E-1AA1F0916E66}" type="datetime1">
              <a:rPr lang="fr-FR" noProof="1" smtClean="0"/>
              <a:t>08/06/2023</a:t>
            </a:fld>
            <a:endParaRPr lang="fr-FR" noProof="1"/>
          </a:p>
        </p:txBody>
      </p:sp>
      <p:sp>
        <p:nvSpPr>
          <p:cNvPr id="4" name="Espace réservé du pied de page 3">
            <a:extLst>
              <a:ext uri="{FF2B5EF4-FFF2-40B4-BE49-F238E27FC236}">
                <a16:creationId xmlns:a16="http://schemas.microsoft.com/office/drawing/2014/main" id="{A2F27037-9A1F-4071-8767-8992AD3328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1"/>
          </a:p>
        </p:txBody>
      </p:sp>
      <p:sp>
        <p:nvSpPr>
          <p:cNvPr id="5" name="Espace réservé du numéro de diapositive 4">
            <a:extLst>
              <a:ext uri="{FF2B5EF4-FFF2-40B4-BE49-F238E27FC236}">
                <a16:creationId xmlns:a16="http://schemas.microsoft.com/office/drawing/2014/main" id="{3F197AF3-92B7-4C80-B4E8-9070C8AA85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F6F08F-0F05-4FF1-A4A2-687DED3B701D}" type="slidenum">
              <a:rPr lang="fr-FR" noProof="1" smtClean="0"/>
              <a:t>‹#›</a:t>
            </a:fld>
            <a:endParaRPr lang="fr-FR" noProof="1"/>
          </a:p>
        </p:txBody>
      </p:sp>
    </p:spTree>
    <p:extLst>
      <p:ext uri="{BB962C8B-B14F-4D97-AF65-F5344CB8AC3E}">
        <p14:creationId xmlns:p14="http://schemas.microsoft.com/office/powerpoint/2010/main" val="3341984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846C65A-61FB-4959-83C9-6E4B5CD9F47A}" type="datetime1">
              <a:rPr lang="fr-FR" noProof="1" smtClean="0"/>
              <a:t>08/06/2023</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r.wikipedia.org/wiki/Document_%C3%A9lectroniqu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rtlCol="0"/>
          <a:lstStyle/>
          <a:p>
            <a:pPr rtl="0"/>
            <a:endParaRPr lang="fr-FR" noProof="1"/>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noProof="1" smtClean="0"/>
              <a:t>1</a:t>
            </a:fld>
            <a:endParaRPr lang="fr-FR" noProof="1"/>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https://www.geeksforgeeks.org/difference-between-ddl-and-dml-in-dbms/</a:t>
            </a: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12</a:t>
            </a:fld>
            <a:endParaRPr lang="fr-FR" noProof="1"/>
          </a:p>
        </p:txBody>
      </p:sp>
    </p:spTree>
    <p:extLst>
      <p:ext uri="{BB962C8B-B14F-4D97-AF65-F5344CB8AC3E}">
        <p14:creationId xmlns:p14="http://schemas.microsoft.com/office/powerpoint/2010/main" val="84873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https://www.geeksforgeeks.org/difference-between-ddl-and-dml-in-dbms/</a:t>
            </a: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13</a:t>
            </a:fld>
            <a:endParaRPr lang="fr-FR" noProof="1"/>
          </a:p>
        </p:txBody>
      </p:sp>
    </p:spTree>
    <p:extLst>
      <p:ext uri="{BB962C8B-B14F-4D97-AF65-F5344CB8AC3E}">
        <p14:creationId xmlns:p14="http://schemas.microsoft.com/office/powerpoint/2010/main" val="3527986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https://www.geeksforgeeks.org/difference-between-ddl-and-dml-in-dbms/</a:t>
            </a: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14</a:t>
            </a:fld>
            <a:endParaRPr lang="fr-FR" noProof="1"/>
          </a:p>
        </p:txBody>
      </p:sp>
    </p:spTree>
    <p:extLst>
      <p:ext uri="{BB962C8B-B14F-4D97-AF65-F5344CB8AC3E}">
        <p14:creationId xmlns:p14="http://schemas.microsoft.com/office/powerpoint/2010/main" val="3868566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https://www.geeksforgeeks.org/difference-between-ddl-and-dml-in-dbms/</a:t>
            </a: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15</a:t>
            </a:fld>
            <a:endParaRPr lang="fr-FR" noProof="1"/>
          </a:p>
        </p:txBody>
      </p:sp>
    </p:spTree>
    <p:extLst>
      <p:ext uri="{BB962C8B-B14F-4D97-AF65-F5344CB8AC3E}">
        <p14:creationId xmlns:p14="http://schemas.microsoft.com/office/powerpoint/2010/main" val="356221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17</a:t>
            </a:fld>
            <a:endParaRPr lang="fr-FR" noProof="1"/>
          </a:p>
        </p:txBody>
      </p:sp>
    </p:spTree>
    <p:extLst>
      <p:ext uri="{BB962C8B-B14F-4D97-AF65-F5344CB8AC3E}">
        <p14:creationId xmlns:p14="http://schemas.microsoft.com/office/powerpoint/2010/main" val="3917474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18</a:t>
            </a:fld>
            <a:endParaRPr lang="fr-FR" noProof="1"/>
          </a:p>
        </p:txBody>
      </p:sp>
    </p:spTree>
    <p:extLst>
      <p:ext uri="{BB962C8B-B14F-4D97-AF65-F5344CB8AC3E}">
        <p14:creationId xmlns:p14="http://schemas.microsoft.com/office/powerpoint/2010/main" val="233993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19</a:t>
            </a:fld>
            <a:endParaRPr lang="fr-FR" noProof="1"/>
          </a:p>
        </p:txBody>
      </p:sp>
    </p:spTree>
    <p:extLst>
      <p:ext uri="{BB962C8B-B14F-4D97-AF65-F5344CB8AC3E}">
        <p14:creationId xmlns:p14="http://schemas.microsoft.com/office/powerpoint/2010/main" val="103443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35</a:t>
            </a:fld>
            <a:endParaRPr lang="fr-FR" noProof="1"/>
          </a:p>
        </p:txBody>
      </p:sp>
    </p:spTree>
    <p:extLst>
      <p:ext uri="{BB962C8B-B14F-4D97-AF65-F5344CB8AC3E}">
        <p14:creationId xmlns:p14="http://schemas.microsoft.com/office/powerpoint/2010/main" val="388443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36</a:t>
            </a:fld>
            <a:endParaRPr lang="fr-FR" noProof="1"/>
          </a:p>
        </p:txBody>
      </p:sp>
    </p:spTree>
    <p:extLst>
      <p:ext uri="{BB962C8B-B14F-4D97-AF65-F5344CB8AC3E}">
        <p14:creationId xmlns:p14="http://schemas.microsoft.com/office/powerpoint/2010/main" val="316876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err="1">
                <a:solidFill>
                  <a:schemeClr val="tx1">
                    <a:lumMod val="75000"/>
                    <a:lumOff val="25000"/>
                  </a:schemeClr>
                </a:solidFill>
              </a:rPr>
              <a:t>Cest</a:t>
            </a:r>
            <a:r>
              <a:rPr lang="fr-FR" sz="1200" b="1">
                <a:solidFill>
                  <a:schemeClr val="tx1">
                    <a:lumMod val="75000"/>
                    <a:lumOff val="25000"/>
                  </a:schemeClr>
                </a:solidFill>
              </a:rPr>
              <a:t> le </a:t>
            </a:r>
            <a:r>
              <a:rPr lang="fr-FR" sz="1200" b="1" err="1">
                <a:solidFill>
                  <a:schemeClr val="tx1">
                    <a:lumMod val="75000"/>
                    <a:lumOff val="25000"/>
                  </a:schemeClr>
                </a:solidFill>
              </a:rPr>
              <a:t>parallele</a:t>
            </a:r>
            <a:r>
              <a:rPr lang="fr-FR" sz="1200" b="1">
                <a:solidFill>
                  <a:schemeClr val="tx1">
                    <a:lumMod val="75000"/>
                    <a:lumOff val="25000"/>
                  </a:schemeClr>
                </a:solidFill>
              </a:rPr>
              <a:t> entre les </a:t>
            </a:r>
            <a:r>
              <a:rPr lang="fr-FR" sz="1200" b="1" err="1">
                <a:solidFill>
                  <a:schemeClr val="tx1">
                    <a:lumMod val="75000"/>
                    <a:lumOff val="25000"/>
                  </a:schemeClr>
                </a:solidFill>
              </a:rPr>
              <a:t>reseau</a:t>
            </a:r>
            <a:r>
              <a:rPr lang="fr-FR" sz="1200" b="1">
                <a:solidFill>
                  <a:schemeClr val="tx1">
                    <a:lumMod val="75000"/>
                    <a:lumOff val="25000"/>
                  </a:schemeClr>
                </a:solidFill>
              </a:rPr>
              <a:t> maille et les </a:t>
            </a:r>
            <a:r>
              <a:rPr lang="fr-FR" sz="1200" b="1" err="1">
                <a:solidFill>
                  <a:schemeClr val="tx1">
                    <a:lumMod val="75000"/>
                    <a:lumOff val="25000"/>
                  </a:schemeClr>
                </a:solidFill>
              </a:rPr>
              <a:t>reseau</a:t>
            </a:r>
            <a:r>
              <a:rPr lang="fr-FR" sz="1200" b="1">
                <a:solidFill>
                  <a:schemeClr val="tx1">
                    <a:lumMod val="75000"/>
                    <a:lumOff val="25000"/>
                  </a:schemeClr>
                </a:solidFill>
              </a:rPr>
              <a:t> ramifies</a:t>
            </a:r>
          </a:p>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4</a:t>
            </a:fld>
            <a:endParaRPr lang="fr-FR" noProof="1"/>
          </a:p>
        </p:txBody>
      </p:sp>
    </p:spTree>
    <p:extLst>
      <p:ext uri="{BB962C8B-B14F-4D97-AF65-F5344CB8AC3E}">
        <p14:creationId xmlns:p14="http://schemas.microsoft.com/office/powerpoint/2010/main" val="23886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a:solidFill>
                  <a:schemeClr val="tx1"/>
                </a:solidFill>
                <a:effectLst/>
                <a:latin typeface="+mn-lt"/>
                <a:ea typeface="+mn-ea"/>
                <a:cs typeface="+mn-cs"/>
              </a:rPr>
              <a:t>Un </a:t>
            </a:r>
            <a:r>
              <a:rPr lang="fr-FR" sz="1200" b="1" i="0" kern="1200">
                <a:solidFill>
                  <a:schemeClr val="tx1"/>
                </a:solidFill>
                <a:effectLst/>
                <a:latin typeface="+mn-lt"/>
                <a:ea typeface="+mn-ea"/>
                <a:cs typeface="+mn-cs"/>
              </a:rPr>
              <a:t>hyperlien</a:t>
            </a:r>
            <a:r>
              <a:rPr lang="fr-FR" sz="1200" b="0" i="0" kern="1200">
                <a:solidFill>
                  <a:schemeClr val="tx1"/>
                </a:solidFill>
                <a:effectLst/>
                <a:latin typeface="+mn-lt"/>
                <a:ea typeface="+mn-ea"/>
                <a:cs typeface="+mn-cs"/>
              </a:rPr>
              <a:t> ou </a:t>
            </a:r>
            <a:r>
              <a:rPr lang="fr-FR" sz="1200" b="1" i="0" kern="1200">
                <a:solidFill>
                  <a:schemeClr val="tx1"/>
                </a:solidFill>
                <a:effectLst/>
                <a:latin typeface="+mn-lt"/>
                <a:ea typeface="+mn-ea"/>
                <a:cs typeface="+mn-cs"/>
              </a:rPr>
              <a:t>lien hypertexte</a:t>
            </a:r>
            <a:r>
              <a:rPr lang="fr-FR" sz="1200" b="0" i="0" kern="1200">
                <a:solidFill>
                  <a:schemeClr val="tx1"/>
                </a:solidFill>
                <a:effectLst/>
                <a:latin typeface="+mn-lt"/>
                <a:ea typeface="+mn-ea"/>
                <a:cs typeface="+mn-cs"/>
              </a:rPr>
              <a:t>, est une référence placée dans le contenu d'un </a:t>
            </a:r>
            <a:r>
              <a:rPr lang="fr-FR" sz="1200" b="0" i="0" u="none" strike="noStrike" kern="1200">
                <a:solidFill>
                  <a:schemeClr val="tx1"/>
                </a:solidFill>
                <a:effectLst/>
                <a:latin typeface="+mn-lt"/>
                <a:ea typeface="+mn-ea"/>
                <a:cs typeface="+mn-cs"/>
                <a:hlinkClick r:id="rId3" tooltip="Document électronique"/>
              </a:rPr>
              <a:t>document électronique</a:t>
            </a:r>
            <a:r>
              <a:rPr lang="fr-FR" sz="1200" b="0" i="0" kern="1200">
                <a:solidFill>
                  <a:schemeClr val="tx1"/>
                </a:solidFill>
                <a:effectLst/>
                <a:latin typeface="+mn-lt"/>
                <a:ea typeface="+mn-ea"/>
                <a:cs typeface="+mn-cs"/>
              </a:rPr>
              <a:t> permettant de passer automatiquement d'un document consulté à un autre document ou à une autre partie du même document.</a:t>
            </a:r>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5</a:t>
            </a:fld>
            <a:endParaRPr lang="fr-FR" noProof="1"/>
          </a:p>
        </p:txBody>
      </p:sp>
    </p:spTree>
    <p:extLst>
      <p:ext uri="{BB962C8B-B14F-4D97-AF65-F5344CB8AC3E}">
        <p14:creationId xmlns:p14="http://schemas.microsoft.com/office/powerpoint/2010/main" val="27859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6</a:t>
            </a:fld>
            <a:endParaRPr lang="fr-FR" noProof="1"/>
          </a:p>
        </p:txBody>
      </p:sp>
    </p:spTree>
    <p:extLst>
      <p:ext uri="{BB962C8B-B14F-4D97-AF65-F5344CB8AC3E}">
        <p14:creationId xmlns:p14="http://schemas.microsoft.com/office/powerpoint/2010/main" val="75156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7</a:t>
            </a:fld>
            <a:endParaRPr lang="fr-FR" noProof="1"/>
          </a:p>
        </p:txBody>
      </p:sp>
    </p:spTree>
    <p:extLst>
      <p:ext uri="{BB962C8B-B14F-4D97-AF65-F5344CB8AC3E}">
        <p14:creationId xmlns:p14="http://schemas.microsoft.com/office/powerpoint/2010/main" val="106691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a:t>Les </a:t>
            </a:r>
            <a:r>
              <a:rPr lang="en-US" err="1"/>
              <a:t>exemples</a:t>
            </a:r>
            <a:r>
              <a:rPr lang="en-US"/>
              <a:t> de </a:t>
            </a:r>
            <a:r>
              <a:rPr lang="en-US" err="1"/>
              <a:t>langages</a:t>
            </a:r>
            <a:r>
              <a:rPr lang="en-US" baseline="0"/>
              <a:t> server </a:t>
            </a:r>
            <a:r>
              <a:rPr lang="en-US" baseline="0" err="1"/>
              <a:t>seront</a:t>
            </a:r>
            <a:r>
              <a:rPr lang="en-US" baseline="0"/>
              <a:t> legions </a:t>
            </a:r>
            <a:r>
              <a:rPr lang="en-US" baseline="0" err="1"/>
              <a:t>donc</a:t>
            </a:r>
            <a:r>
              <a:rPr lang="en-US" baseline="0"/>
              <a:t> on se </a:t>
            </a:r>
            <a:r>
              <a:rPr lang="en-US" baseline="0" err="1"/>
              <a:t>prive</a:t>
            </a:r>
            <a:r>
              <a:rPr lang="en-US" baseline="0"/>
              <a:t> </a:t>
            </a:r>
            <a:r>
              <a:rPr lang="en-US" baseline="0" err="1"/>
              <a:t>d’exemples</a:t>
            </a:r>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8</a:t>
            </a:fld>
            <a:endParaRPr lang="fr-FR" noProof="1"/>
          </a:p>
        </p:txBody>
      </p:sp>
    </p:spTree>
    <p:extLst>
      <p:ext uri="{BB962C8B-B14F-4D97-AF65-F5344CB8AC3E}">
        <p14:creationId xmlns:p14="http://schemas.microsoft.com/office/powerpoint/2010/main" val="171204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9</a:t>
            </a:fld>
            <a:endParaRPr lang="fr-FR" noProof="1"/>
          </a:p>
        </p:txBody>
      </p:sp>
    </p:spTree>
    <p:extLst>
      <p:ext uri="{BB962C8B-B14F-4D97-AF65-F5344CB8AC3E}">
        <p14:creationId xmlns:p14="http://schemas.microsoft.com/office/powerpoint/2010/main" val="306016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10</a:t>
            </a:fld>
            <a:endParaRPr lang="fr-FR" noProof="1"/>
          </a:p>
        </p:txBody>
      </p:sp>
    </p:spTree>
    <p:extLst>
      <p:ext uri="{BB962C8B-B14F-4D97-AF65-F5344CB8AC3E}">
        <p14:creationId xmlns:p14="http://schemas.microsoft.com/office/powerpoint/2010/main" val="227268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DF61EA0F-A667-4B49-8422-0062BC55E249}" type="slidenum">
              <a:rPr lang="fr-FR" noProof="1" smtClean="0"/>
              <a:t>11</a:t>
            </a:fld>
            <a:endParaRPr lang="fr-FR" noProof="1"/>
          </a:p>
        </p:txBody>
      </p:sp>
    </p:spTree>
    <p:extLst>
      <p:ext uri="{BB962C8B-B14F-4D97-AF65-F5344CB8AC3E}">
        <p14:creationId xmlns:p14="http://schemas.microsoft.com/office/powerpoint/2010/main" val="249428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fr-FR" noProof="1"/>
              <a:t>Modifiez le style du titre</a:t>
            </a:r>
          </a:p>
        </p:txBody>
      </p:sp>
      <p:sp>
        <p:nvSpPr>
          <p:cNvPr id="3" name="Sous-titre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1"/>
              <a:t>Modifiez le style des sous-titres du masque</a:t>
            </a:r>
          </a:p>
        </p:txBody>
      </p:sp>
      <p:sp>
        <p:nvSpPr>
          <p:cNvPr id="4" name="Espace réservé de la date 3"/>
          <p:cNvSpPr>
            <a:spLocks noGrp="1"/>
          </p:cNvSpPr>
          <p:nvPr>
            <p:ph type="dt" sz="half" idx="10"/>
          </p:nvPr>
        </p:nvSpPr>
        <p:spPr/>
        <p:txBody>
          <a:bodyPr rtlCol="0"/>
          <a:lstStyle/>
          <a:p>
            <a:pPr rtl="0"/>
            <a:fld id="{AA77023D-EB21-4259-80AC-48A788C55EA1}" type="datetime1">
              <a:rPr lang="fr-FR" noProof="1" smtClean="0"/>
              <a:t>08/06/2023</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fr-FR" noProof="1"/>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10"/>
          </p:nvPr>
        </p:nvSpPr>
        <p:spPr/>
        <p:txBody>
          <a:bodyPr rtlCol="0"/>
          <a:lstStyle/>
          <a:p>
            <a:pPr rtl="0"/>
            <a:fld id="{B5EF757E-1FC7-49D5-AEB2-732A3E6CC1EA}" type="datetime1">
              <a:rPr lang="fr-FR" noProof="1" smtClean="0"/>
              <a:t>08/06/2023</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vertical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defRPr>
            </a:lvl1pPr>
          </a:lstStyle>
          <a:p>
            <a:pPr rtl="0"/>
            <a:r>
              <a:rPr lang="fr-FR" noProof="1"/>
              <a:t>Modifiez le style du titre</a:t>
            </a:r>
          </a:p>
        </p:txBody>
      </p:sp>
      <p:sp>
        <p:nvSpPr>
          <p:cNvPr id="3" name="Espace réservé du texte vertical 2"/>
          <p:cNvSpPr>
            <a:spLocks noGrp="1"/>
          </p:cNvSpPr>
          <p:nvPr>
            <p:ph type="body" orient="vert" idx="1" hasCustomPrompt="1"/>
          </p:nvPr>
        </p:nvSpPr>
        <p:spPr>
          <a:xfrm>
            <a:off x="838201" y="365125"/>
            <a:ext cx="7734300" cy="5811838"/>
          </a:xfrm>
        </p:spPr>
        <p:txBody>
          <a:bodyPr vert="eaVert"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10"/>
          </p:nvPr>
        </p:nvSpPr>
        <p:spPr/>
        <p:txBody>
          <a:bodyPr rtlCol="0"/>
          <a:lstStyle/>
          <a:p>
            <a:pPr rtl="0"/>
            <a:fld id="{F38C3719-54C4-4F10-9146-F0097BD58485}" type="datetime1">
              <a:rPr lang="fr-FR" noProof="1" dirty="0" smtClean="0"/>
              <a:t>08/06/2023</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fr-FR" noProof="1"/>
              <a:t>Modifiez le style du titre</a:t>
            </a:r>
          </a:p>
        </p:txBody>
      </p:sp>
      <p:sp>
        <p:nvSpPr>
          <p:cNvPr id="3" name="Espace réservé du contenu 2"/>
          <p:cNvSpPr>
            <a:spLocks noGrp="1"/>
          </p:cNvSpPr>
          <p:nvPr>
            <p:ph idx="1" hasCustomPrompt="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10"/>
          </p:nvPr>
        </p:nvSpPr>
        <p:spPr/>
        <p:txBody>
          <a:bodyPr rtlCol="0"/>
          <a:lstStyle/>
          <a:p>
            <a:pPr rtl="0"/>
            <a:fld id="{1C8CAD2D-47EE-4F0A-BAF2-92133FFDB43B}" type="datetime1">
              <a:rPr lang="fr-FR" noProof="1" smtClean="0"/>
              <a:t>08/06/2023</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fr-FR" noProof="1"/>
              <a:t>Modifiez le style du titre</a:t>
            </a:r>
          </a:p>
        </p:txBody>
      </p:sp>
      <p:sp>
        <p:nvSpPr>
          <p:cNvPr id="3" name="Espace réservé du texte 2"/>
          <p:cNvSpPr>
            <a:spLocks noGrp="1"/>
          </p:cNvSpPr>
          <p:nvPr>
            <p:ph type="body" idx="1" hasCustomPrompt="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fr-FR" noProof="1"/>
              <a:t>Modifiez les styles du texte du masque</a:t>
            </a:r>
          </a:p>
        </p:txBody>
      </p:sp>
      <p:sp>
        <p:nvSpPr>
          <p:cNvPr id="4" name="Espace réservé de la date 3"/>
          <p:cNvSpPr>
            <a:spLocks noGrp="1"/>
          </p:cNvSpPr>
          <p:nvPr>
            <p:ph type="dt" sz="half" idx="10"/>
          </p:nvPr>
        </p:nvSpPr>
        <p:spPr/>
        <p:txBody>
          <a:bodyPr rtlCol="0"/>
          <a:lstStyle/>
          <a:p>
            <a:pPr rtl="0"/>
            <a:fld id="{FCC0A4B0-B6AE-4170-ACA7-FAB91F4CF5B0}" type="datetime1">
              <a:rPr lang="fr-FR" noProof="1" smtClean="0"/>
              <a:t>08/06/2023</a:t>
            </a:fld>
            <a:endParaRPr lang="fr-FR" noProof="1"/>
          </a:p>
        </p:txBody>
      </p:sp>
      <p:sp>
        <p:nvSpPr>
          <p:cNvPr id="5" name="Espace réservé du pied de page 4"/>
          <p:cNvSpPr>
            <a:spLocks noGrp="1"/>
          </p:cNvSpPr>
          <p:nvPr>
            <p:ph type="ftr" sz="quarter" idx="11"/>
          </p:nvPr>
        </p:nvSpPr>
        <p:spPr/>
        <p:txBody>
          <a:bodyPr rtlCol="0"/>
          <a:lstStyle/>
          <a:p>
            <a:pPr rtl="0"/>
            <a:endParaRPr lang="fr-FR" noProof="1"/>
          </a:p>
        </p:txBody>
      </p:sp>
      <p:sp>
        <p:nvSpPr>
          <p:cNvPr id="6" name="Espace réservé du numéro de diapositive 5"/>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fr-FR" noProof="1"/>
              <a:t>Modifiez le style du titre</a:t>
            </a:r>
          </a:p>
        </p:txBody>
      </p:sp>
      <p:sp>
        <p:nvSpPr>
          <p:cNvPr id="3" name="Espace réservé du contenu 2"/>
          <p:cNvSpPr>
            <a:spLocks noGrp="1"/>
          </p:cNvSpPr>
          <p:nvPr>
            <p:ph sz="half" idx="1" hasCustomPrompt="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4" name="Espace réservé du contenu 3"/>
          <p:cNvSpPr>
            <a:spLocks noGrp="1"/>
          </p:cNvSpPr>
          <p:nvPr>
            <p:ph sz="half" idx="2" hasCustomPrompt="1"/>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5" name="Espace réservé de la date 4"/>
          <p:cNvSpPr>
            <a:spLocks noGrp="1"/>
          </p:cNvSpPr>
          <p:nvPr>
            <p:ph type="dt" sz="half" idx="10"/>
          </p:nvPr>
        </p:nvSpPr>
        <p:spPr/>
        <p:txBody>
          <a:bodyPr rtlCol="0"/>
          <a:lstStyle/>
          <a:p>
            <a:pPr rtl="0"/>
            <a:fld id="{CE7B8C0C-3F00-4B27-BB5E-7BBF8923B0AC}" type="datetime1">
              <a:rPr lang="fr-FR" noProof="1" smtClean="0"/>
              <a:t>08/06/2023</a:t>
            </a:fld>
            <a:endParaRPr lang="fr-FR" noProof="1"/>
          </a:p>
        </p:txBody>
      </p:sp>
      <p:sp>
        <p:nvSpPr>
          <p:cNvPr id="6" name="Espace réservé du pied de page 5"/>
          <p:cNvSpPr>
            <a:spLocks noGrp="1"/>
          </p:cNvSpPr>
          <p:nvPr>
            <p:ph type="ftr" sz="quarter" idx="11"/>
          </p:nvPr>
        </p:nvSpPr>
        <p:spPr/>
        <p:txBody>
          <a:bodyPr rtlCol="0"/>
          <a:lstStyle/>
          <a:p>
            <a:pPr rtl="0"/>
            <a:endParaRPr lang="fr-FR" noProof="1"/>
          </a:p>
        </p:txBody>
      </p:sp>
      <p:sp>
        <p:nvSpPr>
          <p:cNvPr id="7" name="Espace réservé du numéro de diapositive 6"/>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fr-FR" noProof="1"/>
              <a:t>Modifiez le style du titre</a:t>
            </a:r>
          </a:p>
        </p:txBody>
      </p:sp>
      <p:sp>
        <p:nvSpPr>
          <p:cNvPr id="3" name="Espace réservé du texte 2"/>
          <p:cNvSpPr>
            <a:spLocks noGrp="1"/>
          </p:cNvSpPr>
          <p:nvPr>
            <p:ph type="body" idx="1" hasCustomPrompt="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1"/>
              <a:t>Modifiez les styles du texte du masque</a:t>
            </a:r>
          </a:p>
        </p:txBody>
      </p:sp>
      <p:sp>
        <p:nvSpPr>
          <p:cNvPr id="4" name="Espace réservé du contenu 3"/>
          <p:cNvSpPr>
            <a:spLocks noGrp="1"/>
          </p:cNvSpPr>
          <p:nvPr>
            <p:ph sz="half" idx="2" hasCustomPrompt="1"/>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5" name="Espace réservé du texte 4"/>
          <p:cNvSpPr>
            <a:spLocks noGrp="1"/>
          </p:cNvSpPr>
          <p:nvPr>
            <p:ph type="body" sz="quarter" idx="3" hasCustomPrompt="1"/>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1"/>
              <a:t>Modifiez les styles du texte du masque</a:t>
            </a:r>
          </a:p>
        </p:txBody>
      </p:sp>
      <p:sp>
        <p:nvSpPr>
          <p:cNvPr id="6" name="Espace réservé du contenu 5"/>
          <p:cNvSpPr>
            <a:spLocks noGrp="1"/>
          </p:cNvSpPr>
          <p:nvPr>
            <p:ph sz="quarter" idx="4" hasCustomPrompt="1"/>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7" name="Espace réservé de la date 6"/>
          <p:cNvSpPr>
            <a:spLocks noGrp="1"/>
          </p:cNvSpPr>
          <p:nvPr>
            <p:ph type="dt" sz="half" idx="10"/>
          </p:nvPr>
        </p:nvSpPr>
        <p:spPr/>
        <p:txBody>
          <a:bodyPr rtlCol="0"/>
          <a:lstStyle/>
          <a:p>
            <a:pPr rtl="0"/>
            <a:fld id="{F6305260-D424-4061-9197-7E7FCCF9A9AC}" type="datetime1">
              <a:rPr lang="fr-FR" noProof="1" smtClean="0"/>
              <a:t>08/06/2023</a:t>
            </a:fld>
            <a:endParaRPr lang="fr-FR" noProof="1"/>
          </a:p>
        </p:txBody>
      </p:sp>
      <p:sp>
        <p:nvSpPr>
          <p:cNvPr id="8" name="Espace réservé du pied de page 7"/>
          <p:cNvSpPr>
            <a:spLocks noGrp="1"/>
          </p:cNvSpPr>
          <p:nvPr>
            <p:ph type="ftr" sz="quarter" idx="11"/>
          </p:nvPr>
        </p:nvSpPr>
        <p:spPr/>
        <p:txBody>
          <a:bodyPr rtlCol="0"/>
          <a:lstStyle/>
          <a:p>
            <a:pPr rtl="0"/>
            <a:endParaRPr lang="fr-FR" noProof="1"/>
          </a:p>
        </p:txBody>
      </p:sp>
      <p:sp>
        <p:nvSpPr>
          <p:cNvPr id="9" name="Espace réservé du numéro de diapositive 8"/>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
        <p:nvSpPr>
          <p:cNvPr id="2" name="Titre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fr-FR" noProof="1"/>
              <a:t>Modifiez le style du titre</a:t>
            </a:r>
          </a:p>
        </p:txBody>
      </p:sp>
      <p:sp>
        <p:nvSpPr>
          <p:cNvPr id="3" name="Espace réservé de la date 2"/>
          <p:cNvSpPr>
            <a:spLocks noGrp="1"/>
          </p:cNvSpPr>
          <p:nvPr>
            <p:ph type="dt" sz="half" idx="10"/>
          </p:nvPr>
        </p:nvSpPr>
        <p:spPr/>
        <p:txBody>
          <a:bodyPr rtlCol="0"/>
          <a:lstStyle/>
          <a:p>
            <a:pPr rtl="0"/>
            <a:fld id="{5A6D3428-F1F3-47AB-8038-47BFC9D48AAC}" type="datetime1">
              <a:rPr lang="fr-FR" noProof="1" smtClean="0"/>
              <a:t>08/06/2023</a:t>
            </a:fld>
            <a:endParaRPr lang="fr-FR" noProof="1"/>
          </a:p>
        </p:txBody>
      </p:sp>
      <p:sp>
        <p:nvSpPr>
          <p:cNvPr id="4" name="Espace réservé du pied de page 3"/>
          <p:cNvSpPr>
            <a:spLocks noGrp="1"/>
          </p:cNvSpPr>
          <p:nvPr>
            <p:ph type="ftr" sz="quarter" idx="11"/>
          </p:nvPr>
        </p:nvSpPr>
        <p:spPr/>
        <p:txBody>
          <a:bodyPr rtlCol="0"/>
          <a:lstStyle/>
          <a:p>
            <a:pPr rtl="0"/>
            <a:endParaRPr lang="fr-FR" noProof="1"/>
          </a:p>
        </p:txBody>
      </p:sp>
      <p:sp>
        <p:nvSpPr>
          <p:cNvPr id="5" name="Espace réservé du numéro de diapositive 4"/>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F4B81FF-C0CA-4DB0-A68E-10B4A2DD1BA6}" type="datetime1">
              <a:rPr lang="fr-FR" noProof="1" smtClean="0"/>
              <a:t>08/06/2023</a:t>
            </a:fld>
            <a:endParaRPr lang="fr-FR" noProof="1"/>
          </a:p>
        </p:txBody>
      </p:sp>
      <p:sp>
        <p:nvSpPr>
          <p:cNvPr id="3" name="Espace réservé du pied de page 2"/>
          <p:cNvSpPr>
            <a:spLocks noGrp="1"/>
          </p:cNvSpPr>
          <p:nvPr>
            <p:ph type="ftr" sz="quarter" idx="11"/>
          </p:nvPr>
        </p:nvSpPr>
        <p:spPr/>
        <p:txBody>
          <a:bodyPr rtlCol="0"/>
          <a:lstStyle/>
          <a:p>
            <a:pPr rtl="0"/>
            <a:endParaRPr lang="fr-FR" noProof="1"/>
          </a:p>
        </p:txBody>
      </p:sp>
      <p:sp>
        <p:nvSpPr>
          <p:cNvPr id="4" name="Espace réservé du numéro de diapositive 3"/>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1"/>
              <a:t>Modifiez le style du titre</a:t>
            </a:r>
          </a:p>
        </p:txBody>
      </p:sp>
      <p:sp>
        <p:nvSpPr>
          <p:cNvPr id="3" name="Espace réservé du contenu 2"/>
          <p:cNvSpPr>
            <a:spLocks noGrp="1"/>
          </p:cNvSpPr>
          <p:nvPr>
            <p:ph idx="1" hasCustomPrompt="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fr-FR" noProof="1"/>
              <a:t>Modifiez les styles du texte du masque</a:t>
            </a:r>
          </a:p>
          <a:p>
            <a:pPr marL="0" lvl="1" indent="0" rtl="0">
              <a:lnSpc>
                <a:spcPct val="150000"/>
              </a:lnSpc>
              <a:spcAft>
                <a:spcPts val="1200"/>
              </a:spcAft>
              <a:buNone/>
            </a:pPr>
            <a:r>
              <a:rPr lang="fr-FR" noProof="1"/>
              <a:t>Deuxième niveau</a:t>
            </a:r>
          </a:p>
          <a:p>
            <a:pPr marL="0" lvl="2" indent="0" rtl="0">
              <a:lnSpc>
                <a:spcPct val="150000"/>
              </a:lnSpc>
              <a:spcAft>
                <a:spcPts val="1200"/>
              </a:spcAft>
              <a:buNone/>
            </a:pPr>
            <a:r>
              <a:rPr lang="fr-FR" noProof="1"/>
              <a:t>Troisième niveau</a:t>
            </a:r>
          </a:p>
          <a:p>
            <a:pPr marL="0" lvl="3" indent="0" rtl="0">
              <a:lnSpc>
                <a:spcPct val="150000"/>
              </a:lnSpc>
              <a:spcAft>
                <a:spcPts val="1200"/>
              </a:spcAft>
              <a:buNone/>
            </a:pPr>
            <a:r>
              <a:rPr lang="fr-FR" noProof="1"/>
              <a:t>Quatrième niveau</a:t>
            </a:r>
          </a:p>
          <a:p>
            <a:pPr marL="0" lvl="4" indent="0" rtl="0">
              <a:lnSpc>
                <a:spcPct val="150000"/>
              </a:lnSpc>
              <a:spcAft>
                <a:spcPts val="1200"/>
              </a:spcAft>
              <a:buNone/>
            </a:pPr>
            <a:r>
              <a:rPr lang="fr-FR" noProof="1"/>
              <a:t>Cinquième niveau</a:t>
            </a:r>
          </a:p>
        </p:txBody>
      </p:sp>
      <p:sp>
        <p:nvSpPr>
          <p:cNvPr id="4" name="Espace réservé du texte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1"/>
              <a:t>Modifiez les styles du texte du masque</a:t>
            </a:r>
          </a:p>
        </p:txBody>
      </p:sp>
      <p:sp>
        <p:nvSpPr>
          <p:cNvPr id="5" name="Espace réservé de la date 4"/>
          <p:cNvSpPr>
            <a:spLocks noGrp="1"/>
          </p:cNvSpPr>
          <p:nvPr>
            <p:ph type="dt" sz="half" idx="10"/>
          </p:nvPr>
        </p:nvSpPr>
        <p:spPr/>
        <p:txBody>
          <a:bodyPr rtlCol="0"/>
          <a:lstStyle/>
          <a:p>
            <a:pPr rtl="0"/>
            <a:fld id="{16A5960A-B127-42D0-A79C-20A9A31ACBAB}" type="datetime1">
              <a:rPr lang="fr-FR" noProof="1" smtClean="0"/>
              <a:t>08/06/2023</a:t>
            </a:fld>
            <a:endParaRPr lang="fr-FR" noProof="1"/>
          </a:p>
        </p:txBody>
      </p:sp>
      <p:sp>
        <p:nvSpPr>
          <p:cNvPr id="6" name="Espace réservé du pied de page 5"/>
          <p:cNvSpPr>
            <a:spLocks noGrp="1"/>
          </p:cNvSpPr>
          <p:nvPr>
            <p:ph type="ftr" sz="quarter" idx="11"/>
          </p:nvPr>
        </p:nvSpPr>
        <p:spPr/>
        <p:txBody>
          <a:bodyPr rtlCol="0"/>
          <a:lstStyle/>
          <a:p>
            <a:pPr rtl="0"/>
            <a:endParaRPr lang="fr-FR" noProof="1"/>
          </a:p>
        </p:txBody>
      </p:sp>
      <p:sp>
        <p:nvSpPr>
          <p:cNvPr id="7" name="Espace réservé du numéro de diapositive 6"/>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rtlCol="0" anchor="b"/>
          <a:lstStyle>
            <a:lvl1pPr>
              <a:defRPr sz="3200"/>
            </a:lvl1pPr>
          </a:lstStyle>
          <a:p>
            <a:pPr rtl="0"/>
            <a:r>
              <a:rPr lang="fr-FR" noProof="1"/>
              <a:t>Modifiez le style du titre</a:t>
            </a:r>
          </a:p>
        </p:txBody>
      </p:sp>
      <p:sp>
        <p:nvSpPr>
          <p:cNvPr id="3" name="Espace réservé d’image 2"/>
          <p:cNvSpPr>
            <a:spLocks noGrp="1"/>
          </p:cNvSpPr>
          <p:nvPr>
            <p:ph type="pic" idx="1" hasCustomPrompt="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1"/>
              <a:t>Cliquez sur l’icône pour ajouter une image</a:t>
            </a:r>
          </a:p>
        </p:txBody>
      </p:sp>
      <p:sp>
        <p:nvSpPr>
          <p:cNvPr id="4" name="Espace réservé du texte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1"/>
              <a:t>Modifiez les styles du texte du masque</a:t>
            </a:r>
          </a:p>
        </p:txBody>
      </p:sp>
      <p:sp>
        <p:nvSpPr>
          <p:cNvPr id="5" name="Espace réservé de la date 4"/>
          <p:cNvSpPr>
            <a:spLocks noGrp="1"/>
          </p:cNvSpPr>
          <p:nvPr>
            <p:ph type="dt" sz="half" idx="10"/>
          </p:nvPr>
        </p:nvSpPr>
        <p:spPr/>
        <p:txBody>
          <a:bodyPr rtlCol="0"/>
          <a:lstStyle/>
          <a:p>
            <a:pPr rtl="0"/>
            <a:fld id="{A67CF7A1-B77D-4115-9B56-9BEB252ABBA1}" type="datetime1">
              <a:rPr lang="fr-FR" noProof="1" smtClean="0"/>
              <a:t>08/06/2023</a:t>
            </a:fld>
            <a:endParaRPr lang="fr-FR" noProof="1"/>
          </a:p>
        </p:txBody>
      </p:sp>
      <p:sp>
        <p:nvSpPr>
          <p:cNvPr id="6" name="Espace réservé du pied de page 5"/>
          <p:cNvSpPr>
            <a:spLocks noGrp="1"/>
          </p:cNvSpPr>
          <p:nvPr>
            <p:ph type="ftr" sz="quarter" idx="11"/>
          </p:nvPr>
        </p:nvSpPr>
        <p:spPr/>
        <p:txBody>
          <a:bodyPr rtlCol="0"/>
          <a:lstStyle/>
          <a:p>
            <a:pPr rtl="0"/>
            <a:endParaRPr lang="fr-FR" noProof="1"/>
          </a:p>
        </p:txBody>
      </p:sp>
      <p:sp>
        <p:nvSpPr>
          <p:cNvPr id="7" name="Espace réservé du numéro de diapositive 6"/>
          <p:cNvSpPr>
            <a:spLocks noGrp="1"/>
          </p:cNvSpPr>
          <p:nvPr>
            <p:ph type="sldNum" sz="quarter" idx="12"/>
          </p:nvPr>
        </p:nvSpPr>
        <p:spPr/>
        <p:txBody>
          <a:bodyPr rtlCol="0"/>
          <a:lstStyle/>
          <a:p>
            <a:pPr rtl="0"/>
            <a:fld id="{9860EDB8-5305-433F-BE41-D7A86D811DB3}" type="slidenum">
              <a:rPr lang="fr-FR" noProof="1" dirty="0" smtClean="0"/>
              <a:t>‹#›</a:t>
            </a:fld>
            <a:endParaRPr lang="fr-FR"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fr-FR" noProof="1"/>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4" name="Espace réservé de la date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D67509D-424C-4425-9A28-8396B563BC91}" type="datetime1">
              <a:rPr lang="fr-FR" noProof="1" dirty="0" smtClean="0"/>
              <a:t>08/06/2023</a:t>
            </a:fld>
            <a:endParaRPr lang="fr-FR" noProof="1"/>
          </a:p>
        </p:txBody>
      </p:sp>
      <p:sp>
        <p:nvSpPr>
          <p:cNvPr id="5" name="Espace réservé du pied de page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1"/>
          </a:p>
        </p:txBody>
      </p:sp>
      <p:sp>
        <p:nvSpPr>
          <p:cNvPr id="6" name="Espace réservé du numéro de diapositive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fr-FR" noProof="1" dirty="0" smtClean="0"/>
              <a:t>‹#›</a:t>
            </a:fld>
            <a:endParaRPr lang="fr-FR"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b-fiddle.com/f/9y8dT6CBqtUcMdhax74HLD/81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hyperlink" Target="https://pingtool.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en-US" noProof="1"/>
              <a:t>FONDAMENTAUX DU WEB</a:t>
            </a:r>
            <a:endParaRPr lang="fr-FR" noProof="1"/>
          </a:p>
        </p:txBody>
      </p:sp>
      <p:sp>
        <p:nvSpPr>
          <p:cNvPr id="3" name="Sous-titre 2"/>
          <p:cNvSpPr>
            <a:spLocks noGrp="1"/>
          </p:cNvSpPr>
          <p:nvPr>
            <p:ph type="subTitle" idx="1"/>
          </p:nvPr>
        </p:nvSpPr>
        <p:spPr/>
        <p:txBody>
          <a:bodyPr rtlCol="0">
            <a:normAutofit/>
          </a:bodyPr>
          <a:lstStyle/>
          <a:p>
            <a:pPr rtl="0"/>
            <a:r>
              <a:rPr lang="en-US" noProof="1"/>
              <a:t>Par GUIFFO Fabrice</a:t>
            </a:r>
            <a:endParaRPr lang="fr-FR" noProof="1"/>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b="1"/>
              <a:t>Les bases de </a:t>
            </a:r>
            <a:r>
              <a:rPr lang="fr-FR" sz="2800" b="1" err="1"/>
              <a:t>donnees</a:t>
            </a:r>
            <a:r>
              <a:rPr lang="en-US" sz="2800" b="1"/>
              <a:t> et les </a:t>
            </a:r>
            <a:r>
              <a:rPr lang="en-US" sz="2800" b="1" err="1"/>
              <a:t>systemes</a:t>
            </a:r>
            <a:r>
              <a:rPr lang="en-US" sz="2800" b="1"/>
              <a:t> de </a:t>
            </a:r>
            <a:r>
              <a:rPr lang="en-US" sz="2800" b="1" err="1"/>
              <a:t>gestion</a:t>
            </a:r>
            <a:r>
              <a:rPr lang="en-US" sz="2800" b="1"/>
              <a:t> des bases de </a:t>
            </a:r>
            <a:r>
              <a:rPr lang="en-US" sz="2800" b="1" err="1"/>
              <a:t>donnees</a:t>
            </a:r>
            <a:endParaRPr lang="fr-FR" sz="2800"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u contenu 2"/>
          <p:cNvSpPr>
            <a:spLocks noGrp="1"/>
          </p:cNvSpPr>
          <p:nvPr>
            <p:ph idx="1"/>
          </p:nvPr>
        </p:nvSpPr>
        <p:spPr>
          <a:xfrm>
            <a:off x="838201" y="1825625"/>
            <a:ext cx="10515600" cy="2488467"/>
          </a:xfrm>
        </p:spPr>
        <p:txBody>
          <a:bodyPr>
            <a:noAutofit/>
          </a:bodyPr>
          <a:lstStyle/>
          <a:p>
            <a:pPr marL="285750" lvl="0" indent="-285750" algn="just">
              <a:buFont typeface="Arial" panose="020B0604020202020204" pitchFamily="34" charset="0"/>
              <a:buChar char="•"/>
            </a:pPr>
            <a:r>
              <a:rPr lang="fr-FR" sz="1200">
                <a:solidFill>
                  <a:schemeClr val="tx1"/>
                </a:solidFill>
              </a:rPr>
              <a:t>Depuis le début nous parlons de la communication sur le web en termes de requêtes de données, de traitement et de réponse mais la matière première de tout ce processus est la donnée	: qu’elle soit brut ou transformée</a:t>
            </a:r>
          </a:p>
          <a:p>
            <a:pPr marL="285750" lvl="0" indent="-285750" algn="just">
              <a:buFont typeface="Arial" panose="020B0604020202020204" pitchFamily="34" charset="0"/>
              <a:buChar char="•"/>
            </a:pPr>
            <a:r>
              <a:rPr lang="fr-FR" sz="1200">
                <a:solidFill>
                  <a:schemeClr val="tx1"/>
                </a:solidFill>
              </a:rPr>
              <a:t>La donnée peut prendre diverses formes (son, texte, image, </a:t>
            </a:r>
            <a:r>
              <a:rPr lang="fr-FR" sz="1200" err="1">
                <a:solidFill>
                  <a:schemeClr val="tx1"/>
                </a:solidFill>
              </a:rPr>
              <a:t>etc</a:t>
            </a:r>
            <a:r>
              <a:rPr lang="fr-FR" sz="1200">
                <a:solidFill>
                  <a:schemeClr val="tx1"/>
                </a:solidFill>
              </a:rPr>
              <a:t>) mais en informatique nous distinguons des </a:t>
            </a:r>
            <a:r>
              <a:rPr lang="fr-FR" sz="1200" b="1">
                <a:solidFill>
                  <a:schemeClr val="tx1"/>
                </a:solidFill>
              </a:rPr>
              <a:t>types de </a:t>
            </a:r>
            <a:r>
              <a:rPr lang="fr-FR" sz="1200" b="1" err="1">
                <a:solidFill>
                  <a:schemeClr val="tx1"/>
                </a:solidFill>
              </a:rPr>
              <a:t>donnees</a:t>
            </a:r>
            <a:r>
              <a:rPr lang="fr-FR" sz="1200" b="1">
                <a:solidFill>
                  <a:schemeClr val="tx1"/>
                </a:solidFill>
              </a:rPr>
              <a:t> biens </a:t>
            </a:r>
            <a:r>
              <a:rPr lang="fr-FR" sz="1200" b="1" err="1">
                <a:solidFill>
                  <a:schemeClr val="tx1"/>
                </a:solidFill>
              </a:rPr>
              <a:t>precis</a:t>
            </a:r>
            <a:r>
              <a:rPr lang="fr-FR" sz="1200" b="1">
                <a:solidFill>
                  <a:schemeClr val="tx1"/>
                </a:solidFill>
              </a:rPr>
              <a:t> </a:t>
            </a:r>
            <a:r>
              <a:rPr lang="fr-FR" sz="1200">
                <a:solidFill>
                  <a:schemeClr val="tx1"/>
                </a:solidFill>
              </a:rPr>
              <a:t>qui sont les supers ensembles a partir duquel se </a:t>
            </a:r>
            <a:r>
              <a:rPr lang="fr-FR" sz="1200" err="1">
                <a:solidFill>
                  <a:schemeClr val="tx1"/>
                </a:solidFill>
              </a:rPr>
              <a:t>definit</a:t>
            </a:r>
            <a:r>
              <a:rPr lang="fr-FR" sz="1200">
                <a:solidFill>
                  <a:schemeClr val="tx1"/>
                </a:solidFill>
              </a:rPr>
              <a:t> toutes les autres </a:t>
            </a:r>
            <a:r>
              <a:rPr lang="fr-FR" sz="1200" err="1">
                <a:solidFill>
                  <a:schemeClr val="tx1"/>
                </a:solidFill>
              </a:rPr>
              <a:t>donnees</a:t>
            </a:r>
            <a:endParaRPr lang="fr-FR" sz="1200">
              <a:solidFill>
                <a:schemeClr val="tx1"/>
              </a:solidFill>
            </a:endParaRPr>
          </a:p>
          <a:p>
            <a:pPr marL="285750" lvl="0" indent="-285750" algn="just">
              <a:buFont typeface="Arial" panose="020B0604020202020204" pitchFamily="34" charset="0"/>
              <a:buChar char="•"/>
            </a:pPr>
            <a:r>
              <a:rPr lang="fr-FR" sz="1200">
                <a:solidFill>
                  <a:schemeClr val="tx1"/>
                </a:solidFill>
              </a:rPr>
              <a:t>En informatique cette donnée est stocke dans une structure qu’on appelle Base de données qui peut </a:t>
            </a:r>
            <a:r>
              <a:rPr lang="fr-FR" sz="1200" err="1">
                <a:solidFill>
                  <a:schemeClr val="tx1"/>
                </a:solidFill>
              </a:rPr>
              <a:t>etre</a:t>
            </a:r>
            <a:r>
              <a:rPr lang="fr-FR" sz="1200">
                <a:solidFill>
                  <a:schemeClr val="tx1"/>
                </a:solidFill>
              </a:rPr>
              <a:t> un serveur distinct et optimise pour cette tache. La BDD est comme une aire d’entreposage a l’</a:t>
            </a:r>
            <a:r>
              <a:rPr lang="fr-FR" sz="1200" err="1">
                <a:solidFill>
                  <a:schemeClr val="tx1"/>
                </a:solidFill>
              </a:rPr>
              <a:t>interieur</a:t>
            </a:r>
            <a:r>
              <a:rPr lang="fr-FR" sz="1200">
                <a:solidFill>
                  <a:schemeClr val="tx1"/>
                </a:solidFill>
              </a:rPr>
              <a:t> duquel se situe un gestionnaire. Il s’agit d’un logiciel/système dit de gestion de base de </a:t>
            </a:r>
            <a:r>
              <a:rPr lang="fr-FR" sz="1200" err="1">
                <a:solidFill>
                  <a:schemeClr val="tx1"/>
                </a:solidFill>
              </a:rPr>
              <a:t>donnees</a:t>
            </a:r>
            <a:r>
              <a:rPr lang="fr-FR" sz="1200">
                <a:solidFill>
                  <a:schemeClr val="tx1"/>
                </a:solidFill>
              </a:rPr>
              <a:t> qui est charge d’optimiser l’entreposage dans la BDD, et vers qui on s’</a:t>
            </a:r>
            <a:r>
              <a:rPr lang="fr-FR" sz="1200" err="1">
                <a:solidFill>
                  <a:schemeClr val="tx1"/>
                </a:solidFill>
              </a:rPr>
              <a:t>addresse</a:t>
            </a:r>
            <a:r>
              <a:rPr lang="fr-FR" sz="1200">
                <a:solidFill>
                  <a:schemeClr val="tx1"/>
                </a:solidFill>
              </a:rPr>
              <a:t> pour tout traitement dans la BDD.</a:t>
            </a:r>
          </a:p>
        </p:txBody>
      </p:sp>
    </p:spTree>
    <p:extLst>
      <p:ext uri="{BB962C8B-B14F-4D97-AF65-F5344CB8AC3E}">
        <p14:creationId xmlns:p14="http://schemas.microsoft.com/office/powerpoint/2010/main" val="359012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b="1"/>
              <a:t>Les bases de </a:t>
            </a:r>
            <a:r>
              <a:rPr lang="fr-FR" sz="2800" b="1" err="1"/>
              <a:t>donnees</a:t>
            </a:r>
            <a:r>
              <a:rPr lang="en-US" sz="2800" b="1"/>
              <a:t> et les </a:t>
            </a:r>
            <a:r>
              <a:rPr lang="en-US" sz="2800" b="1" err="1"/>
              <a:t>systemes</a:t>
            </a:r>
            <a:r>
              <a:rPr lang="en-US" sz="2800" b="1"/>
              <a:t> de </a:t>
            </a:r>
            <a:r>
              <a:rPr lang="en-US" sz="2800" b="1" err="1"/>
              <a:t>gestion</a:t>
            </a:r>
            <a:r>
              <a:rPr lang="en-US" sz="2800" b="1"/>
              <a:t> des bases de </a:t>
            </a:r>
            <a:r>
              <a:rPr lang="en-US" sz="2800" b="1" err="1"/>
              <a:t>donnees</a:t>
            </a:r>
            <a:r>
              <a:rPr lang="en-US" sz="2800" b="1"/>
              <a:t>: les SGBD</a:t>
            </a:r>
            <a:endParaRPr lang="fr-FR" sz="2800"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9" name="Image 8" descr="Le serveur utilise le SQL pour communiquer avec la base de données. Le serveur utilise ensuite le langage serveur PHP pour générer la page, et utilise les langages HTML, CSS ou JS pour l'envoyer au clien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434" y="2332892"/>
            <a:ext cx="5760720" cy="2376000"/>
          </a:xfrm>
          <a:prstGeom prst="rect">
            <a:avLst/>
          </a:prstGeom>
          <a:noFill/>
          <a:ln>
            <a:noFill/>
          </a:ln>
        </p:spPr>
      </p:pic>
      <p:pic>
        <p:nvPicPr>
          <p:cNvPr id="8" name="Image 7" descr="infocep.fr - Focus métier : Responsable d'entrepôt logistiqu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369" y="2422977"/>
            <a:ext cx="3850811" cy="2547608"/>
          </a:xfrm>
          <a:prstGeom prst="rect">
            <a:avLst/>
          </a:prstGeom>
          <a:noFill/>
          <a:ln>
            <a:noFill/>
          </a:ln>
        </p:spPr>
      </p:pic>
    </p:spTree>
    <p:extLst>
      <p:ext uri="{BB962C8B-B14F-4D97-AF65-F5344CB8AC3E}">
        <p14:creationId xmlns:p14="http://schemas.microsoft.com/office/powerpoint/2010/main" val="324942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b="1"/>
              <a:t>Les bases de </a:t>
            </a:r>
            <a:r>
              <a:rPr lang="fr-FR" sz="2800" b="1" err="1"/>
              <a:t>donnees</a:t>
            </a:r>
            <a:r>
              <a:rPr lang="en-US" sz="2800" b="1"/>
              <a:t> et les </a:t>
            </a:r>
            <a:r>
              <a:rPr lang="en-US" sz="2800" b="1" err="1"/>
              <a:t>systemes</a:t>
            </a:r>
            <a:r>
              <a:rPr lang="en-US" sz="2800" b="1"/>
              <a:t> de </a:t>
            </a:r>
            <a:r>
              <a:rPr lang="en-US" sz="2800" b="1" err="1"/>
              <a:t>gestion</a:t>
            </a:r>
            <a:r>
              <a:rPr lang="en-US" sz="2800" b="1"/>
              <a:t> des bases de </a:t>
            </a:r>
            <a:r>
              <a:rPr lang="en-US" sz="2800" b="1" err="1"/>
              <a:t>donnees</a:t>
            </a:r>
            <a:r>
              <a:rPr lang="en-US" sz="2800" b="1"/>
              <a:t>: les SGBD</a:t>
            </a:r>
            <a:endParaRPr lang="fr-FR" sz="2800"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Espace réservé du contenu 2"/>
          <p:cNvSpPr>
            <a:spLocks noGrp="1"/>
          </p:cNvSpPr>
          <p:nvPr>
            <p:ph idx="1"/>
          </p:nvPr>
        </p:nvSpPr>
        <p:spPr>
          <a:xfrm>
            <a:off x="838201" y="1825625"/>
            <a:ext cx="5515707" cy="4246929"/>
          </a:xfrm>
        </p:spPr>
        <p:txBody>
          <a:bodyPr>
            <a:noAutofit/>
          </a:bodyPr>
          <a:lstStyle/>
          <a:p>
            <a:pPr marL="285750" lvl="0" indent="-285750" algn="just">
              <a:buFont typeface="Arial" panose="020B0604020202020204" pitchFamily="34" charset="0"/>
              <a:buChar char="•"/>
            </a:pPr>
            <a:r>
              <a:rPr lang="fr-FR" sz="1200">
                <a:solidFill>
                  <a:schemeClr val="tx1"/>
                </a:solidFill>
              </a:rPr>
              <a:t>En fonction de la structure des </a:t>
            </a:r>
            <a:r>
              <a:rPr lang="fr-FR" sz="1200" err="1">
                <a:solidFill>
                  <a:schemeClr val="tx1"/>
                </a:solidFill>
              </a:rPr>
              <a:t>donnees</a:t>
            </a:r>
            <a:r>
              <a:rPr lang="fr-FR" sz="1200">
                <a:solidFill>
                  <a:schemeClr val="tx1"/>
                </a:solidFill>
              </a:rPr>
              <a:t> qui sont stockes et des besoins d’utilisations (</a:t>
            </a:r>
            <a:r>
              <a:rPr lang="fr-FR" sz="1200" err="1">
                <a:solidFill>
                  <a:schemeClr val="tx1"/>
                </a:solidFill>
              </a:rPr>
              <a:t>coherence</a:t>
            </a:r>
            <a:r>
              <a:rPr lang="fr-FR" sz="1200">
                <a:solidFill>
                  <a:schemeClr val="tx1"/>
                </a:solidFill>
              </a:rPr>
              <a:t>, </a:t>
            </a:r>
            <a:r>
              <a:rPr lang="fr-FR" sz="1200" err="1">
                <a:solidFill>
                  <a:schemeClr val="tx1"/>
                </a:solidFill>
              </a:rPr>
              <a:t>availability</a:t>
            </a:r>
            <a:r>
              <a:rPr lang="fr-FR" sz="1200">
                <a:solidFill>
                  <a:schemeClr val="tx1"/>
                </a:solidFill>
              </a:rPr>
              <a:t>, partition </a:t>
            </a:r>
            <a:r>
              <a:rPr lang="fr-FR" sz="1200" err="1">
                <a:solidFill>
                  <a:schemeClr val="tx1"/>
                </a:solidFill>
              </a:rPr>
              <a:t>tolerance</a:t>
            </a:r>
            <a:r>
              <a:rPr lang="fr-FR" sz="1200">
                <a:solidFill>
                  <a:schemeClr val="tx1"/>
                </a:solidFill>
              </a:rPr>
              <a:t>) nous pouvons avoir a faire a </a:t>
            </a:r>
            <a:r>
              <a:rPr lang="fr-FR" sz="1200" err="1">
                <a:solidFill>
                  <a:schemeClr val="tx1"/>
                </a:solidFill>
              </a:rPr>
              <a:t>differents</a:t>
            </a:r>
            <a:r>
              <a:rPr lang="fr-FR" sz="1200">
                <a:solidFill>
                  <a:schemeClr val="tx1"/>
                </a:solidFill>
              </a:rPr>
              <a:t> types de SGBD chacun optimise pour son cas d’usage. On distingue ainsi 02 grandes familles de SGBD : les </a:t>
            </a:r>
            <a:r>
              <a:rPr lang="fr-FR" sz="1200" err="1">
                <a:solidFill>
                  <a:schemeClr val="tx1"/>
                </a:solidFill>
              </a:rPr>
              <a:t>systemes</a:t>
            </a:r>
            <a:r>
              <a:rPr lang="fr-FR" sz="1200">
                <a:solidFill>
                  <a:schemeClr val="tx1"/>
                </a:solidFill>
              </a:rPr>
              <a:t> de gestion de base de </a:t>
            </a:r>
            <a:r>
              <a:rPr lang="fr-FR" sz="1200" err="1">
                <a:solidFill>
                  <a:schemeClr val="tx1"/>
                </a:solidFill>
              </a:rPr>
              <a:t>donnees</a:t>
            </a:r>
            <a:r>
              <a:rPr lang="fr-FR" sz="1200">
                <a:solidFill>
                  <a:schemeClr val="tx1"/>
                </a:solidFill>
              </a:rPr>
              <a:t> </a:t>
            </a:r>
            <a:r>
              <a:rPr lang="fr-FR" sz="1200" err="1">
                <a:solidFill>
                  <a:schemeClr val="tx1"/>
                </a:solidFill>
              </a:rPr>
              <a:t>relationelles</a:t>
            </a:r>
            <a:r>
              <a:rPr lang="fr-FR" sz="1200">
                <a:solidFill>
                  <a:schemeClr val="tx1"/>
                </a:solidFill>
              </a:rPr>
              <a:t> et les </a:t>
            </a:r>
            <a:r>
              <a:rPr lang="fr-FR" sz="1200" err="1">
                <a:solidFill>
                  <a:schemeClr val="tx1"/>
                </a:solidFill>
              </a:rPr>
              <a:t>systemes</a:t>
            </a:r>
            <a:r>
              <a:rPr lang="fr-FR" sz="1200">
                <a:solidFill>
                  <a:schemeClr val="tx1"/>
                </a:solidFill>
              </a:rPr>
              <a:t> de gestion de base de </a:t>
            </a:r>
            <a:r>
              <a:rPr lang="fr-FR" sz="1200" err="1">
                <a:solidFill>
                  <a:schemeClr val="tx1"/>
                </a:solidFill>
              </a:rPr>
              <a:t>donnnees</a:t>
            </a:r>
            <a:r>
              <a:rPr lang="fr-FR" sz="1200">
                <a:solidFill>
                  <a:schemeClr val="tx1"/>
                </a:solidFill>
              </a:rPr>
              <a:t> </a:t>
            </a:r>
            <a:r>
              <a:rPr lang="fr-FR" sz="1200" err="1">
                <a:solidFill>
                  <a:schemeClr val="tx1"/>
                </a:solidFill>
              </a:rPr>
              <a:t>NoSQL</a:t>
            </a:r>
            <a:r>
              <a:rPr lang="fr-FR" sz="1200">
                <a:solidFill>
                  <a:schemeClr val="tx1"/>
                </a:solidFill>
              </a:rPr>
              <a:t>.</a:t>
            </a:r>
          </a:p>
          <a:p>
            <a:pPr marL="285750" lvl="0" indent="-285750" algn="just">
              <a:buFont typeface="Arial" panose="020B0604020202020204" pitchFamily="34" charset="0"/>
              <a:buChar char="•"/>
            </a:pPr>
            <a:r>
              <a:rPr lang="fr-FR" sz="1200">
                <a:solidFill>
                  <a:schemeClr val="tx1"/>
                </a:solidFill>
              </a:rPr>
              <a:t>Pour un </a:t>
            </a:r>
            <a:r>
              <a:rPr lang="fr-FR" sz="1200" err="1">
                <a:solidFill>
                  <a:schemeClr val="tx1"/>
                </a:solidFill>
              </a:rPr>
              <a:t>debut</a:t>
            </a:r>
            <a:r>
              <a:rPr lang="fr-FR" sz="1200">
                <a:solidFill>
                  <a:schemeClr val="tx1"/>
                </a:solidFill>
              </a:rPr>
              <a:t> le focus est sur les SGBDR qui stockent les </a:t>
            </a:r>
            <a:r>
              <a:rPr lang="fr-FR" sz="1200" err="1">
                <a:solidFill>
                  <a:schemeClr val="tx1"/>
                </a:solidFill>
              </a:rPr>
              <a:t>donnees</a:t>
            </a:r>
            <a:r>
              <a:rPr lang="fr-FR" sz="1200">
                <a:solidFill>
                  <a:schemeClr val="tx1"/>
                </a:solidFill>
              </a:rPr>
              <a:t> sous forme de table et utilise le SQL comme langage d’interaction.</a:t>
            </a:r>
          </a:p>
          <a:p>
            <a:pPr marL="285750" lvl="0" indent="-285750" algn="just">
              <a:buFont typeface="Arial" panose="020B0604020202020204" pitchFamily="34" charset="0"/>
              <a:buChar char="•"/>
            </a:pPr>
            <a:r>
              <a:rPr lang="fr-FR" sz="1200" b="1">
                <a:solidFill>
                  <a:schemeClr val="tx1"/>
                </a:solidFill>
              </a:rPr>
              <a:t>SQL : </a:t>
            </a:r>
            <a:r>
              <a:rPr lang="fr-FR" sz="1200" b="1" err="1">
                <a:solidFill>
                  <a:schemeClr val="tx1"/>
                </a:solidFill>
              </a:rPr>
              <a:t>Structured</a:t>
            </a:r>
            <a:r>
              <a:rPr lang="fr-FR" sz="1200" b="1">
                <a:solidFill>
                  <a:schemeClr val="tx1"/>
                </a:solidFill>
              </a:rPr>
              <a:t> </a:t>
            </a:r>
            <a:r>
              <a:rPr lang="fr-FR" sz="1200" b="1" err="1">
                <a:solidFill>
                  <a:schemeClr val="tx1"/>
                </a:solidFill>
              </a:rPr>
              <a:t>Query</a:t>
            </a:r>
            <a:r>
              <a:rPr lang="fr-FR" sz="1200" b="1">
                <a:solidFill>
                  <a:schemeClr val="tx1"/>
                </a:solidFill>
              </a:rPr>
              <a:t> </a:t>
            </a:r>
            <a:r>
              <a:rPr lang="fr-FR" sz="1200" b="1" err="1">
                <a:solidFill>
                  <a:schemeClr val="tx1"/>
                </a:solidFill>
              </a:rPr>
              <a:t>Language</a:t>
            </a:r>
            <a:r>
              <a:rPr lang="fr-FR" sz="1200" b="1">
                <a:solidFill>
                  <a:schemeClr val="tx1"/>
                </a:solidFill>
              </a:rPr>
              <a:t> </a:t>
            </a:r>
            <a:r>
              <a:rPr lang="fr-FR" sz="1200">
                <a:solidFill>
                  <a:schemeClr val="tx1"/>
                </a:solidFill>
              </a:rPr>
              <a:t>permet entre autre de faire 04 </a:t>
            </a:r>
            <a:r>
              <a:rPr lang="fr-FR" sz="1200" err="1">
                <a:solidFill>
                  <a:schemeClr val="tx1"/>
                </a:solidFill>
              </a:rPr>
              <a:t>operations</a:t>
            </a:r>
            <a:r>
              <a:rPr lang="fr-FR" sz="1200">
                <a:solidFill>
                  <a:schemeClr val="tx1"/>
                </a:solidFill>
              </a:rPr>
              <a:t> basiques CRUD : INSERT/SELECT/UPDATE/DELETE</a:t>
            </a:r>
          </a:p>
          <a:p>
            <a:pPr marL="285750" lvl="0" indent="-285750" algn="just">
              <a:buFont typeface="Arial" panose="020B0604020202020204" pitchFamily="34" charset="0"/>
              <a:buChar char="•"/>
            </a:pPr>
            <a:r>
              <a:rPr lang="fr-FR" sz="1200">
                <a:solidFill>
                  <a:schemeClr val="tx1"/>
                </a:solidFill>
              </a:rPr>
              <a:t>Chaque SGBDR a sa variante de SQL seul des SGBDR tels que </a:t>
            </a:r>
            <a:r>
              <a:rPr lang="fr-FR" sz="1200" err="1">
                <a:solidFill>
                  <a:schemeClr val="tx1"/>
                </a:solidFill>
              </a:rPr>
              <a:t>Postgresql</a:t>
            </a:r>
            <a:r>
              <a:rPr lang="fr-FR" sz="1200">
                <a:solidFill>
                  <a:schemeClr val="tx1"/>
                </a:solidFill>
              </a:rPr>
              <a:t> suivent les </a:t>
            </a:r>
            <a:r>
              <a:rPr lang="fr-FR" sz="1200" err="1">
                <a:solidFill>
                  <a:schemeClr val="tx1"/>
                </a:solidFill>
              </a:rPr>
              <a:t>specs</a:t>
            </a:r>
            <a:r>
              <a:rPr lang="fr-FR" sz="1200">
                <a:solidFill>
                  <a:schemeClr val="tx1"/>
                </a:solidFill>
              </a:rPr>
              <a:t> de SQL scrupuleusement</a:t>
            </a:r>
          </a:p>
          <a:p>
            <a:pPr marL="285750" lvl="0" indent="-285750" algn="just">
              <a:buFont typeface="Arial" panose="020B0604020202020204" pitchFamily="34" charset="0"/>
              <a:buChar char="•"/>
            </a:pPr>
            <a:endParaRPr lang="fr-FR" sz="1200">
              <a:solidFill>
                <a:schemeClr val="tx1"/>
              </a:solidFill>
            </a:endParaRPr>
          </a:p>
        </p:txBody>
      </p:sp>
      <p:pic>
        <p:nvPicPr>
          <p:cNvPr id="10" name="Image 9" descr="Le théorème CAP : Bien choisir sa base de données - multi ..."/>
          <p:cNvPicPr/>
          <p:nvPr/>
        </p:nvPicPr>
        <p:blipFill>
          <a:blip r:embed="rId3">
            <a:extLst>
              <a:ext uri="{28A0092B-C50C-407E-A947-70E740481C1C}">
                <a14:useLocalDpi xmlns:a14="http://schemas.microsoft.com/office/drawing/2010/main" val="0"/>
              </a:ext>
            </a:extLst>
          </a:blip>
          <a:srcRect/>
          <a:stretch>
            <a:fillRect/>
          </a:stretch>
        </p:blipFill>
        <p:spPr bwMode="auto">
          <a:xfrm>
            <a:off x="6477001" y="2396269"/>
            <a:ext cx="4876800" cy="2886075"/>
          </a:xfrm>
          <a:prstGeom prst="rect">
            <a:avLst/>
          </a:prstGeom>
          <a:noFill/>
          <a:ln>
            <a:noFill/>
          </a:ln>
        </p:spPr>
      </p:pic>
    </p:spTree>
    <p:extLst>
      <p:ext uri="{BB962C8B-B14F-4D97-AF65-F5344CB8AC3E}">
        <p14:creationId xmlns:p14="http://schemas.microsoft.com/office/powerpoint/2010/main" val="28825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b="1"/>
              <a:t>Les bases de </a:t>
            </a:r>
            <a:r>
              <a:rPr lang="fr-FR" sz="2800" b="1" err="1"/>
              <a:t>donnees</a:t>
            </a:r>
            <a:r>
              <a:rPr lang="en-US" sz="2800" b="1"/>
              <a:t> et les </a:t>
            </a:r>
            <a:r>
              <a:rPr lang="en-US" sz="2800" b="1" err="1"/>
              <a:t>systemes</a:t>
            </a:r>
            <a:r>
              <a:rPr lang="en-US" sz="2800" b="1"/>
              <a:t> de </a:t>
            </a:r>
            <a:r>
              <a:rPr lang="en-US" sz="2800" b="1" err="1"/>
              <a:t>gestion</a:t>
            </a:r>
            <a:r>
              <a:rPr lang="en-US" sz="2800" b="1"/>
              <a:t> des bases de </a:t>
            </a:r>
            <a:r>
              <a:rPr lang="en-US" sz="2800" b="1" err="1"/>
              <a:t>donnees</a:t>
            </a:r>
            <a:r>
              <a:rPr lang="en-US" sz="2800" b="1"/>
              <a:t>: les SGBD</a:t>
            </a:r>
            <a:endParaRPr lang="fr-FR" sz="2800"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0" name="Picture 2" descr="Représentation graphique de la clé étrangè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84" y="2496343"/>
            <a:ext cx="6276975"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38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b="1"/>
              <a:t>Les bases de </a:t>
            </a:r>
            <a:r>
              <a:rPr lang="fr-FR" sz="2800" b="1" err="1"/>
              <a:t>donnees</a:t>
            </a:r>
            <a:r>
              <a:rPr lang="en-US" sz="2800" b="1"/>
              <a:t> et les </a:t>
            </a:r>
            <a:r>
              <a:rPr lang="en-US" sz="2800" b="1" err="1"/>
              <a:t>systemes</a:t>
            </a:r>
            <a:r>
              <a:rPr lang="en-US" sz="2800" b="1"/>
              <a:t> de </a:t>
            </a:r>
            <a:r>
              <a:rPr lang="en-US" sz="2800" b="1" err="1"/>
              <a:t>gestion</a:t>
            </a:r>
            <a:r>
              <a:rPr lang="en-US" sz="2800" b="1"/>
              <a:t> des bases de </a:t>
            </a:r>
            <a:r>
              <a:rPr lang="en-US" sz="2800" b="1" err="1"/>
              <a:t>donnees</a:t>
            </a:r>
            <a:r>
              <a:rPr lang="en-US" sz="2800" b="1"/>
              <a:t>: les SGBD</a:t>
            </a:r>
            <a:endParaRPr lang="fr-FR" sz="2800"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6" name="Picture 2" descr="https://user.oc-static.com/upload/2017/05/26/14957896633548_ColumnSt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386266"/>
            <a:ext cx="10936848" cy="34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17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2800" b="1"/>
              <a:t>Les bases de </a:t>
            </a:r>
            <a:r>
              <a:rPr lang="fr-FR" sz="2800" b="1" err="1"/>
              <a:t>donnees</a:t>
            </a:r>
            <a:r>
              <a:rPr lang="en-US" sz="2800" b="1"/>
              <a:t> et les </a:t>
            </a:r>
            <a:r>
              <a:rPr lang="en-US" sz="2800" b="1" err="1"/>
              <a:t>systemes</a:t>
            </a:r>
            <a:r>
              <a:rPr lang="en-US" sz="2800" b="1"/>
              <a:t> de </a:t>
            </a:r>
            <a:r>
              <a:rPr lang="en-US" sz="2800" b="1" err="1"/>
              <a:t>gestion</a:t>
            </a:r>
            <a:r>
              <a:rPr lang="en-US" sz="2800" b="1"/>
              <a:t> des bases de </a:t>
            </a:r>
            <a:r>
              <a:rPr lang="en-US" sz="2800" b="1" err="1"/>
              <a:t>donnees</a:t>
            </a:r>
            <a:r>
              <a:rPr lang="en-US" sz="2800" b="1"/>
              <a:t>: petite </a:t>
            </a:r>
            <a:r>
              <a:rPr lang="en-US" sz="2800" b="1" err="1"/>
              <a:t>manip</a:t>
            </a:r>
            <a:endParaRPr lang="fr-FR" sz="2800"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Espace réservé du contenu 2"/>
          <p:cNvSpPr>
            <a:spLocks noGrp="1"/>
          </p:cNvSpPr>
          <p:nvPr>
            <p:ph idx="1"/>
          </p:nvPr>
        </p:nvSpPr>
        <p:spPr>
          <a:xfrm>
            <a:off x="838201" y="1825625"/>
            <a:ext cx="10515600" cy="4246929"/>
          </a:xfrm>
        </p:spPr>
        <p:txBody>
          <a:bodyPr>
            <a:noAutofit/>
          </a:bodyPr>
          <a:lstStyle/>
          <a:p>
            <a:r>
              <a:rPr lang="fr-FR" sz="1200">
                <a:solidFill>
                  <a:schemeClr val="tx1"/>
                </a:solidFill>
              </a:rPr>
              <a:t>Rendez-vous dans </a:t>
            </a:r>
            <a:r>
              <a:rPr lang="fr-FR" sz="1200" b="1">
                <a:solidFill>
                  <a:schemeClr val="tx1"/>
                </a:solidFill>
                <a:hlinkClick r:id="rId3"/>
              </a:rPr>
              <a:t>https://www.db-fiddle.com/f/9y8dT6CBqtUcMdhax74HLD/818</a:t>
            </a:r>
            <a:r>
              <a:rPr lang="fr-FR" sz="1200">
                <a:solidFill>
                  <a:schemeClr val="tx1"/>
                </a:solidFill>
              </a:rPr>
              <a:t>. Vous allez pouvoir vous amuser avec une base de données déjà conçue qui contient les noms de tous les départements français. Comme vous le voyez, une requête est déjà prête : </a:t>
            </a:r>
          </a:p>
          <a:p>
            <a:r>
              <a:rPr lang="fr-FR" sz="1200">
                <a:solidFill>
                  <a:schemeClr val="tx1"/>
                </a:solidFill>
              </a:rPr>
              <a:t>SELECT </a:t>
            </a:r>
            <a:r>
              <a:rPr lang="fr-FR" sz="1200" err="1">
                <a:solidFill>
                  <a:schemeClr val="tx1"/>
                </a:solidFill>
              </a:rPr>
              <a:t>departement_nom</a:t>
            </a:r>
            <a:r>
              <a:rPr lang="fr-FR" sz="1200">
                <a:solidFill>
                  <a:schemeClr val="tx1"/>
                </a:solidFill>
              </a:rPr>
              <a:t> FROM </a:t>
            </a:r>
            <a:r>
              <a:rPr lang="fr-FR" sz="1200" err="1">
                <a:solidFill>
                  <a:schemeClr val="tx1"/>
                </a:solidFill>
              </a:rPr>
              <a:t>departement</a:t>
            </a:r>
            <a:r>
              <a:rPr lang="fr-FR" sz="1200">
                <a:solidFill>
                  <a:schemeClr val="tx1"/>
                </a:solidFill>
              </a:rPr>
              <a:t>;</a:t>
            </a:r>
          </a:p>
          <a:p>
            <a:r>
              <a:rPr lang="fr-FR" sz="1200">
                <a:solidFill>
                  <a:schemeClr val="tx1"/>
                </a:solidFill>
              </a:rPr>
              <a:t>Lancer la requête en cliquant sur "</a:t>
            </a:r>
            <a:r>
              <a:rPr lang="fr-FR" sz="1200" err="1">
                <a:solidFill>
                  <a:schemeClr val="tx1"/>
                </a:solidFill>
              </a:rPr>
              <a:t>Run</a:t>
            </a:r>
            <a:r>
              <a:rPr lang="fr-FR" sz="1200">
                <a:solidFill>
                  <a:schemeClr val="tx1"/>
                </a:solidFill>
              </a:rPr>
              <a:t>". Vous devriez voir s’afficher en bas la liste des noms de départements !</a:t>
            </a:r>
          </a:p>
          <a:p>
            <a:pPr marL="171450" indent="-171450">
              <a:buFont typeface="Arial" panose="020B0604020202020204" pitchFamily="34" charset="0"/>
              <a:buChar char="•"/>
            </a:pPr>
            <a:r>
              <a:rPr lang="fr-FR" sz="1200">
                <a:solidFill>
                  <a:schemeClr val="tx1"/>
                </a:solidFill>
              </a:rPr>
              <a:t>Modifiez votre demande en changeant la requête dans la section de droite. On va récupérer tous les départements ainsi que leur code (numéro): </a:t>
            </a:r>
            <a:br>
              <a:rPr lang="fr-FR" sz="1200">
                <a:solidFill>
                  <a:schemeClr val="tx1"/>
                </a:solidFill>
              </a:rPr>
            </a:br>
            <a:r>
              <a:rPr lang="fr-FR" sz="1200">
                <a:solidFill>
                  <a:schemeClr val="tx1"/>
                </a:solidFill>
              </a:rPr>
              <a:t>SELECT </a:t>
            </a:r>
            <a:r>
              <a:rPr lang="fr-FR" sz="1200" err="1">
                <a:solidFill>
                  <a:schemeClr val="tx1"/>
                </a:solidFill>
              </a:rPr>
              <a:t>departement_code</a:t>
            </a:r>
            <a:r>
              <a:rPr lang="fr-FR" sz="1200">
                <a:solidFill>
                  <a:schemeClr val="tx1"/>
                </a:solidFill>
              </a:rPr>
              <a:t>, </a:t>
            </a:r>
            <a:r>
              <a:rPr lang="fr-FR" sz="1200" err="1">
                <a:solidFill>
                  <a:schemeClr val="tx1"/>
                </a:solidFill>
              </a:rPr>
              <a:t>departement_nom</a:t>
            </a:r>
            <a:r>
              <a:rPr lang="fr-FR" sz="1200">
                <a:solidFill>
                  <a:schemeClr val="tx1"/>
                </a:solidFill>
              </a:rPr>
              <a:t> FROM </a:t>
            </a:r>
            <a:r>
              <a:rPr lang="fr-FR" sz="1200" err="1">
                <a:solidFill>
                  <a:schemeClr val="tx1"/>
                </a:solidFill>
              </a:rPr>
              <a:t>departement</a:t>
            </a:r>
            <a:r>
              <a:rPr lang="fr-FR" sz="1200">
                <a:solidFill>
                  <a:schemeClr val="tx1"/>
                </a:solidFill>
              </a:rPr>
              <a:t>;</a:t>
            </a:r>
            <a:br>
              <a:rPr lang="fr-FR" sz="1200">
                <a:solidFill>
                  <a:schemeClr val="tx1"/>
                </a:solidFill>
              </a:rPr>
            </a:br>
            <a:r>
              <a:rPr lang="fr-FR" sz="1200">
                <a:solidFill>
                  <a:schemeClr val="tx1"/>
                </a:solidFill>
              </a:rPr>
              <a:t>Cliquez sur "</a:t>
            </a:r>
            <a:r>
              <a:rPr lang="fr-FR" sz="1200" err="1">
                <a:solidFill>
                  <a:schemeClr val="tx1"/>
                </a:solidFill>
              </a:rPr>
              <a:t>Run</a:t>
            </a:r>
            <a:r>
              <a:rPr lang="fr-FR" sz="1200">
                <a:solidFill>
                  <a:schemeClr val="tx1"/>
                </a:solidFill>
              </a:rPr>
              <a:t>" et regardez les résultats s'afficher en bas !</a:t>
            </a:r>
          </a:p>
          <a:p>
            <a:pPr marL="171450" indent="-171450">
              <a:buFont typeface="Arial" panose="020B0604020202020204" pitchFamily="34" charset="0"/>
              <a:buChar char="•"/>
            </a:pPr>
            <a:r>
              <a:rPr lang="fr-FR" sz="1200">
                <a:solidFill>
                  <a:schemeClr val="tx1"/>
                </a:solidFill>
              </a:rPr>
              <a:t>Vous voulez savoir quel département possède le code 30 ? Demandez-le à la base de données ! </a:t>
            </a:r>
            <a:br>
              <a:rPr lang="fr-FR" sz="1200">
                <a:solidFill>
                  <a:schemeClr val="tx1"/>
                </a:solidFill>
              </a:rPr>
            </a:br>
            <a:r>
              <a:rPr lang="fr-FR" sz="1200">
                <a:solidFill>
                  <a:schemeClr val="tx1"/>
                </a:solidFill>
              </a:rPr>
              <a:t>SELECT </a:t>
            </a:r>
            <a:r>
              <a:rPr lang="fr-FR" sz="1200" err="1">
                <a:solidFill>
                  <a:schemeClr val="tx1"/>
                </a:solidFill>
              </a:rPr>
              <a:t>departement_code</a:t>
            </a:r>
            <a:r>
              <a:rPr lang="fr-FR" sz="1200">
                <a:solidFill>
                  <a:schemeClr val="tx1"/>
                </a:solidFill>
              </a:rPr>
              <a:t>, </a:t>
            </a:r>
            <a:r>
              <a:rPr lang="fr-FR" sz="1200" err="1">
                <a:solidFill>
                  <a:schemeClr val="tx1"/>
                </a:solidFill>
              </a:rPr>
              <a:t>departement_nom</a:t>
            </a:r>
            <a:r>
              <a:rPr lang="fr-FR" sz="1200">
                <a:solidFill>
                  <a:schemeClr val="tx1"/>
                </a:solidFill>
              </a:rPr>
              <a:t> FROM </a:t>
            </a:r>
            <a:r>
              <a:rPr lang="fr-FR" sz="1200" err="1">
                <a:solidFill>
                  <a:schemeClr val="tx1"/>
                </a:solidFill>
              </a:rPr>
              <a:t>departement</a:t>
            </a:r>
            <a:r>
              <a:rPr lang="fr-FR" sz="1200">
                <a:solidFill>
                  <a:schemeClr val="tx1"/>
                </a:solidFill>
              </a:rPr>
              <a:t> WHERE </a:t>
            </a:r>
            <a:r>
              <a:rPr lang="fr-FR" sz="1200" err="1">
                <a:solidFill>
                  <a:schemeClr val="tx1"/>
                </a:solidFill>
              </a:rPr>
              <a:t>departement_code</a:t>
            </a:r>
            <a:r>
              <a:rPr lang="fr-FR" sz="1200">
                <a:solidFill>
                  <a:schemeClr val="tx1"/>
                </a:solidFill>
              </a:rPr>
              <a:t> = '30';</a:t>
            </a:r>
          </a:p>
          <a:p>
            <a:pPr marL="171450" indent="-171450">
              <a:buFont typeface="Arial" panose="020B0604020202020204" pitchFamily="34" charset="0"/>
              <a:buChar char="•"/>
            </a:pPr>
            <a:r>
              <a:rPr lang="fr-FR" sz="1200">
                <a:solidFill>
                  <a:schemeClr val="tx1"/>
                </a:solidFill>
              </a:rPr>
              <a:t>Pour aller plus loin : on peut aussi demander la liste des départements qui commencent par la lettre C ! Ou n’importe quelle autre lettre d’ailleurs. </a:t>
            </a:r>
            <a:br>
              <a:rPr lang="fr-FR" sz="1200">
                <a:solidFill>
                  <a:schemeClr val="tx1"/>
                </a:solidFill>
              </a:rPr>
            </a:br>
            <a:r>
              <a:rPr lang="fr-FR" sz="1200">
                <a:solidFill>
                  <a:schemeClr val="tx1"/>
                </a:solidFill>
              </a:rPr>
              <a:t>SELECT </a:t>
            </a:r>
            <a:r>
              <a:rPr lang="fr-FR" sz="1200" err="1">
                <a:solidFill>
                  <a:schemeClr val="tx1"/>
                </a:solidFill>
              </a:rPr>
              <a:t>departement_code</a:t>
            </a:r>
            <a:r>
              <a:rPr lang="fr-FR" sz="1200">
                <a:solidFill>
                  <a:schemeClr val="tx1"/>
                </a:solidFill>
              </a:rPr>
              <a:t>, </a:t>
            </a:r>
            <a:r>
              <a:rPr lang="fr-FR" sz="1200" err="1">
                <a:solidFill>
                  <a:schemeClr val="tx1"/>
                </a:solidFill>
              </a:rPr>
              <a:t>departement_nom</a:t>
            </a:r>
            <a:r>
              <a:rPr lang="fr-FR" sz="1200">
                <a:solidFill>
                  <a:schemeClr val="tx1"/>
                </a:solidFill>
              </a:rPr>
              <a:t> FROM </a:t>
            </a:r>
            <a:r>
              <a:rPr lang="fr-FR" sz="1200" err="1">
                <a:solidFill>
                  <a:schemeClr val="tx1"/>
                </a:solidFill>
              </a:rPr>
              <a:t>departement</a:t>
            </a:r>
            <a:r>
              <a:rPr lang="fr-FR" sz="1200">
                <a:solidFill>
                  <a:schemeClr val="tx1"/>
                </a:solidFill>
              </a:rPr>
              <a:t> WHERE </a:t>
            </a:r>
            <a:r>
              <a:rPr lang="fr-FR" sz="1200" err="1">
                <a:solidFill>
                  <a:schemeClr val="tx1"/>
                </a:solidFill>
              </a:rPr>
              <a:t>departement_nom</a:t>
            </a:r>
            <a:r>
              <a:rPr lang="fr-FR" sz="1200">
                <a:solidFill>
                  <a:schemeClr val="tx1"/>
                </a:solidFill>
              </a:rPr>
              <a:t> LIKE 'C%';</a:t>
            </a:r>
          </a:p>
        </p:txBody>
      </p:sp>
    </p:spTree>
    <p:extLst>
      <p:ext uri="{BB962C8B-B14F-4D97-AF65-F5344CB8AC3E}">
        <p14:creationId xmlns:p14="http://schemas.microsoft.com/office/powerpoint/2010/main" val="118787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La Normalisation sur le web</a:t>
            </a:r>
          </a:p>
        </p:txBody>
      </p:sp>
      <p:pic>
        <p:nvPicPr>
          <p:cNvPr id="3074" name="Picture 2" descr="Le serveur à gauche du schéma demande, en espagnol, à l'autre serveur s'il parle espagnol. L'autre lui répon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95523" y="2801976"/>
            <a:ext cx="5184000" cy="29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14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a:t>LE FONCTIONNEMENT D’INTERNET/DU RESEAU : LES PROTOCOLES DU WEB, SERVEUR DNS</a:t>
            </a:r>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Espace réservé du contenu 2"/>
          <p:cNvSpPr>
            <a:spLocks noGrp="1"/>
          </p:cNvSpPr>
          <p:nvPr>
            <p:ph idx="1"/>
          </p:nvPr>
        </p:nvSpPr>
        <p:spPr>
          <a:xfrm>
            <a:off x="838201" y="1825625"/>
            <a:ext cx="6828691" cy="4602574"/>
          </a:xfrm>
        </p:spPr>
        <p:txBody>
          <a:bodyPr>
            <a:noAutofit/>
          </a:bodyPr>
          <a:lstStyle/>
          <a:p>
            <a:pPr marL="171450" indent="-171450">
              <a:buFont typeface="Arial" panose="020B0604020202020204" pitchFamily="34" charset="0"/>
              <a:buChar char="•"/>
            </a:pPr>
            <a:r>
              <a:rPr lang="fr-FR" sz="1200">
                <a:solidFill>
                  <a:schemeClr val="tx1"/>
                </a:solidFill>
              </a:rPr>
              <a:t>Nous l’avons déjà dit: les serveurs sont les machines qui possèdent les sites web et qui les distribuent aux clients</a:t>
            </a:r>
          </a:p>
          <a:p>
            <a:pPr marL="171450" indent="-171450">
              <a:buFont typeface="Arial" panose="020B0604020202020204" pitchFamily="34" charset="0"/>
              <a:buChar char="•"/>
            </a:pPr>
            <a:r>
              <a:rPr lang="fr-FR" sz="1200" b="1">
                <a:solidFill>
                  <a:schemeClr val="tx1"/>
                </a:solidFill>
              </a:rPr>
              <a:t>La question qui se pose est celle de savoir comment on identifie un ordinateur sur une toile qui plus est d’envergure mondiale ? </a:t>
            </a:r>
          </a:p>
          <a:p>
            <a:pPr marL="171450" indent="-171450">
              <a:buFont typeface="Arial" panose="020B0604020202020204" pitchFamily="34" charset="0"/>
              <a:buChar char="•"/>
            </a:pPr>
            <a:r>
              <a:rPr lang="fr-FR" sz="1200">
                <a:solidFill>
                  <a:schemeClr val="tx1"/>
                </a:solidFill>
              </a:rPr>
              <a:t>C’est pour </a:t>
            </a:r>
            <a:r>
              <a:rPr lang="fr-FR" sz="1200" err="1">
                <a:solidFill>
                  <a:schemeClr val="tx1"/>
                </a:solidFill>
              </a:rPr>
              <a:t>repondre</a:t>
            </a:r>
            <a:r>
              <a:rPr lang="fr-FR" sz="1200">
                <a:solidFill>
                  <a:schemeClr val="tx1"/>
                </a:solidFill>
              </a:rPr>
              <a:t> a cette </a:t>
            </a:r>
            <a:r>
              <a:rPr lang="fr-FR" sz="1200" err="1">
                <a:solidFill>
                  <a:schemeClr val="tx1"/>
                </a:solidFill>
              </a:rPr>
              <a:t>preoccupation</a:t>
            </a:r>
            <a:r>
              <a:rPr lang="fr-FR" sz="1200">
                <a:solidFill>
                  <a:schemeClr val="tx1"/>
                </a:solidFill>
              </a:rPr>
              <a:t> et d’autre </a:t>
            </a:r>
            <a:r>
              <a:rPr lang="fr-FR" sz="1200" err="1">
                <a:solidFill>
                  <a:schemeClr val="tx1"/>
                </a:solidFill>
              </a:rPr>
              <a:t>preoccupations</a:t>
            </a:r>
            <a:r>
              <a:rPr lang="fr-FR" sz="1200">
                <a:solidFill>
                  <a:schemeClr val="tx1"/>
                </a:solidFill>
              </a:rPr>
              <a:t> techniques similaires qu’on été introduit des </a:t>
            </a:r>
            <a:r>
              <a:rPr lang="fr-FR" sz="1200" b="1">
                <a:solidFill>
                  <a:schemeClr val="tx1"/>
                </a:solidFill>
              </a:rPr>
              <a:t>protocoles ou recettes </a:t>
            </a:r>
            <a:r>
              <a:rPr lang="fr-FR" sz="1200">
                <a:solidFill>
                  <a:schemeClr val="tx1"/>
                </a:solidFill>
              </a:rPr>
              <a:t>qui standardisent la </a:t>
            </a:r>
            <a:r>
              <a:rPr lang="fr-FR" sz="1200" err="1">
                <a:solidFill>
                  <a:schemeClr val="tx1"/>
                </a:solidFill>
              </a:rPr>
              <a:t>methode</a:t>
            </a:r>
            <a:r>
              <a:rPr lang="fr-FR" sz="1200">
                <a:solidFill>
                  <a:schemeClr val="tx1"/>
                </a:solidFill>
              </a:rPr>
              <a:t> de </a:t>
            </a:r>
            <a:r>
              <a:rPr lang="fr-FR" sz="1200" err="1">
                <a:solidFill>
                  <a:schemeClr val="tx1"/>
                </a:solidFill>
              </a:rPr>
              <a:t>resolution</a:t>
            </a:r>
            <a:r>
              <a:rPr lang="fr-FR" sz="1200">
                <a:solidFill>
                  <a:schemeClr val="tx1"/>
                </a:solidFill>
              </a:rPr>
              <a:t> de ces </a:t>
            </a:r>
            <a:r>
              <a:rPr lang="fr-FR" sz="1200" err="1">
                <a:solidFill>
                  <a:schemeClr val="tx1"/>
                </a:solidFill>
              </a:rPr>
              <a:t>preoccupations</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Il existe des protocoles pour l’adressage, pour le transfert, pour la </a:t>
            </a:r>
            <a:r>
              <a:rPr lang="fr-FR" sz="1200" err="1">
                <a:solidFill>
                  <a:schemeClr val="tx1"/>
                </a:solidFill>
              </a:rPr>
              <a:t>securisation</a:t>
            </a:r>
            <a:r>
              <a:rPr lang="fr-FR" sz="1200">
                <a:solidFill>
                  <a:schemeClr val="tx1"/>
                </a:solidFill>
              </a:rPr>
              <a:t> des </a:t>
            </a:r>
            <a:r>
              <a:rPr lang="fr-FR" sz="1200" err="1">
                <a:solidFill>
                  <a:schemeClr val="tx1"/>
                </a:solidFill>
              </a:rPr>
              <a:t>echanges</a:t>
            </a:r>
            <a:r>
              <a:rPr lang="fr-FR" sz="1200">
                <a:solidFill>
                  <a:schemeClr val="tx1"/>
                </a:solidFill>
              </a:rPr>
              <a:t> </a:t>
            </a:r>
            <a:r>
              <a:rPr lang="fr-FR" sz="1200" err="1">
                <a:solidFill>
                  <a:schemeClr val="tx1"/>
                </a:solidFill>
              </a:rPr>
              <a:t>etc</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Dans le cas </a:t>
            </a:r>
            <a:r>
              <a:rPr lang="fr-FR" sz="1200" err="1">
                <a:solidFill>
                  <a:schemeClr val="tx1"/>
                </a:solidFill>
              </a:rPr>
              <a:t>present</a:t>
            </a:r>
            <a:r>
              <a:rPr lang="fr-FR" sz="1200">
                <a:solidFill>
                  <a:schemeClr val="tx1"/>
                </a:solidFill>
              </a:rPr>
              <a:t> nous avons a faire au protocole d’adressage </a:t>
            </a:r>
            <a:r>
              <a:rPr lang="fr-FR" sz="1200" b="1">
                <a:solidFill>
                  <a:schemeClr val="tx1"/>
                </a:solidFill>
              </a:rPr>
              <a:t>Internet Protocol (IP). </a:t>
            </a:r>
            <a:r>
              <a:rPr lang="fr-FR" sz="1200">
                <a:solidFill>
                  <a:schemeClr val="tx1"/>
                </a:solidFill>
              </a:rPr>
              <a:t>Selon celui-ci chaque machine sur le </a:t>
            </a:r>
            <a:r>
              <a:rPr lang="fr-FR" sz="1200" err="1">
                <a:solidFill>
                  <a:schemeClr val="tx1"/>
                </a:solidFill>
              </a:rPr>
              <a:t>reseau</a:t>
            </a:r>
            <a:r>
              <a:rPr lang="fr-FR" sz="1200">
                <a:solidFill>
                  <a:schemeClr val="tx1"/>
                </a:solidFill>
              </a:rPr>
              <a:t> est assigne une </a:t>
            </a:r>
            <a:r>
              <a:rPr lang="fr-FR" sz="1200" err="1">
                <a:solidFill>
                  <a:schemeClr val="tx1"/>
                </a:solidFill>
              </a:rPr>
              <a:t>addresse</a:t>
            </a:r>
            <a:r>
              <a:rPr lang="fr-FR" sz="1200">
                <a:solidFill>
                  <a:schemeClr val="tx1"/>
                </a:solidFill>
              </a:rPr>
              <a:t> IP qui est une suite de 4 blocs de 3 chiffres </a:t>
            </a:r>
            <a:r>
              <a:rPr lang="fr-FR" sz="1200" err="1">
                <a:solidFill>
                  <a:schemeClr val="tx1"/>
                </a:solidFill>
              </a:rPr>
              <a:t>separes</a:t>
            </a:r>
            <a:r>
              <a:rPr lang="fr-FR" sz="1200">
                <a:solidFill>
                  <a:schemeClr val="tx1"/>
                </a:solidFill>
              </a:rPr>
              <a:t> par des points qui lui est unique et l’identifie. Ainsi pour atteindre un ordinateur sur le </a:t>
            </a:r>
            <a:r>
              <a:rPr lang="fr-FR" sz="1200" err="1">
                <a:solidFill>
                  <a:schemeClr val="tx1"/>
                </a:solidFill>
              </a:rPr>
              <a:t>reseau</a:t>
            </a:r>
            <a:r>
              <a:rPr lang="fr-FR" sz="1200">
                <a:solidFill>
                  <a:schemeClr val="tx1"/>
                </a:solidFill>
              </a:rPr>
              <a:t> il suffit de connaitre son </a:t>
            </a:r>
            <a:r>
              <a:rPr lang="fr-FR" sz="1200" err="1">
                <a:solidFill>
                  <a:schemeClr val="tx1"/>
                </a:solidFill>
              </a:rPr>
              <a:t>addresse</a:t>
            </a:r>
            <a:r>
              <a:rPr lang="fr-FR" sz="1200">
                <a:solidFill>
                  <a:schemeClr val="tx1"/>
                </a:solidFill>
              </a:rPr>
              <a:t> IP </a:t>
            </a:r>
          </a:p>
        </p:txBody>
      </p:sp>
      <p:pic>
        <p:nvPicPr>
          <p:cNvPr id="6" name="Image 5" descr="Image représentant un datacenter, où sont stockés les serveurs."/>
          <p:cNvPicPr/>
          <p:nvPr/>
        </p:nvPicPr>
        <p:blipFill>
          <a:blip r:embed="rId3">
            <a:extLst>
              <a:ext uri="{28A0092B-C50C-407E-A947-70E740481C1C}">
                <a14:useLocalDpi xmlns:a14="http://schemas.microsoft.com/office/drawing/2010/main" val="0"/>
              </a:ext>
            </a:extLst>
          </a:blip>
          <a:srcRect/>
          <a:stretch>
            <a:fillRect/>
          </a:stretch>
        </p:blipFill>
        <p:spPr bwMode="auto">
          <a:xfrm>
            <a:off x="8011161" y="1461842"/>
            <a:ext cx="3342640" cy="2339975"/>
          </a:xfrm>
          <a:prstGeom prst="rect">
            <a:avLst/>
          </a:prstGeom>
          <a:noFill/>
          <a:ln>
            <a:noFill/>
          </a:ln>
        </p:spPr>
      </p:pic>
      <p:pic>
        <p:nvPicPr>
          <p:cNvPr id="8" name="Image 7" descr="Photographie représentant un plongeur à proximité d'un câble sous-marin"/>
          <p:cNvPicPr/>
          <p:nvPr/>
        </p:nvPicPr>
        <p:blipFill>
          <a:blip r:embed="rId4">
            <a:extLst>
              <a:ext uri="{28A0092B-C50C-407E-A947-70E740481C1C}">
                <a14:useLocalDpi xmlns:a14="http://schemas.microsoft.com/office/drawing/2010/main" val="0"/>
              </a:ext>
            </a:extLst>
          </a:blip>
          <a:srcRect/>
          <a:stretch>
            <a:fillRect/>
          </a:stretch>
        </p:blipFill>
        <p:spPr bwMode="auto">
          <a:xfrm>
            <a:off x="8011162" y="4255477"/>
            <a:ext cx="3342640" cy="2172722"/>
          </a:xfrm>
          <a:prstGeom prst="rect">
            <a:avLst/>
          </a:prstGeom>
          <a:noFill/>
          <a:ln>
            <a:noFill/>
          </a:ln>
        </p:spPr>
      </p:pic>
    </p:spTree>
    <p:extLst>
      <p:ext uri="{BB962C8B-B14F-4D97-AF65-F5344CB8AC3E}">
        <p14:creationId xmlns:p14="http://schemas.microsoft.com/office/powerpoint/2010/main" val="691675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a:t>LE FONCTIONNEMENT D’INTERNET/DU RESEAU : LES PROTOCOLES DU WEB, SERVEUR DNS</a:t>
            </a:r>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Espace réservé du contenu 2"/>
          <p:cNvSpPr>
            <a:spLocks noGrp="1"/>
          </p:cNvSpPr>
          <p:nvPr>
            <p:ph idx="1"/>
          </p:nvPr>
        </p:nvSpPr>
        <p:spPr>
          <a:xfrm>
            <a:off x="838201" y="1825625"/>
            <a:ext cx="6828691" cy="4602574"/>
          </a:xfrm>
        </p:spPr>
        <p:txBody>
          <a:bodyPr>
            <a:noAutofit/>
          </a:bodyPr>
          <a:lstStyle/>
          <a:p>
            <a:pPr marL="171450" indent="-171450" algn="just">
              <a:buFont typeface="Arial" panose="020B0604020202020204" pitchFamily="34" charset="0"/>
              <a:buChar char="•"/>
            </a:pPr>
            <a:r>
              <a:rPr lang="fr-FR" sz="1200">
                <a:solidFill>
                  <a:schemeClr val="tx1"/>
                </a:solidFill>
              </a:rPr>
              <a:t>Toutefois, cette adresse IP n’est pas facile a mémoriser d’où le besoin d’avoir un nom dit </a:t>
            </a:r>
            <a:r>
              <a:rPr lang="fr-FR" sz="1200" b="1">
                <a:solidFill>
                  <a:schemeClr val="tx1"/>
                </a:solidFill>
              </a:rPr>
              <a:t>nom de domaine </a:t>
            </a:r>
            <a:r>
              <a:rPr lang="fr-FR" sz="1200">
                <a:solidFill>
                  <a:schemeClr val="tx1"/>
                </a:solidFill>
              </a:rPr>
              <a:t> pour chaque site web qui est associe a une adresse IP au sein d’un</a:t>
            </a:r>
            <a:r>
              <a:rPr lang="fr-FR" sz="1200" b="1">
                <a:solidFill>
                  <a:schemeClr val="tx1"/>
                </a:solidFill>
              </a:rPr>
              <a:t> annuaire</a:t>
            </a:r>
            <a:r>
              <a:rPr lang="fr-FR" sz="1200">
                <a:solidFill>
                  <a:schemeClr val="tx1"/>
                </a:solidFill>
              </a:rPr>
              <a:t> dit Domain Name System (DNS). </a:t>
            </a:r>
          </a:p>
          <a:p>
            <a:pPr marL="171450" indent="-171450" algn="just">
              <a:buFont typeface="Arial" panose="020B0604020202020204" pitchFamily="34" charset="0"/>
              <a:buChar char="•"/>
            </a:pPr>
            <a:r>
              <a:rPr lang="fr-FR" sz="1200">
                <a:solidFill>
                  <a:schemeClr val="tx1"/>
                </a:solidFill>
              </a:rPr>
              <a:t>C’est cette DNS au niveau du ISP qui fait la </a:t>
            </a:r>
            <a:r>
              <a:rPr lang="fr-FR" sz="1200" b="1">
                <a:solidFill>
                  <a:schemeClr val="tx1"/>
                </a:solidFill>
              </a:rPr>
              <a:t>résolution</a:t>
            </a:r>
            <a:r>
              <a:rPr lang="fr-FR" sz="1200">
                <a:solidFill>
                  <a:schemeClr val="tx1"/>
                </a:solidFill>
              </a:rPr>
              <a:t>  des DN en adresses IP avant l’envoi des requêtes</a:t>
            </a:r>
          </a:p>
          <a:p>
            <a:pPr marL="171450" indent="-171450" algn="just">
              <a:buFont typeface="Arial" panose="020B0604020202020204" pitchFamily="34" charset="0"/>
              <a:buChar char="•"/>
            </a:pPr>
            <a:r>
              <a:rPr lang="fr-FR" sz="1200">
                <a:solidFill>
                  <a:schemeClr val="tx1"/>
                </a:solidFill>
              </a:rPr>
              <a:t>On peut se servir d’outils en ligne tels que  </a:t>
            </a:r>
            <a:r>
              <a:rPr lang="fr-FR" sz="1200" u="sng">
                <a:solidFill>
                  <a:schemeClr val="tx1"/>
                </a:solidFill>
                <a:hlinkClick r:id="rId3"/>
              </a:rPr>
              <a:t>pingtool.org</a:t>
            </a:r>
            <a:r>
              <a:rPr lang="fr-FR" sz="1200">
                <a:solidFill>
                  <a:schemeClr val="tx1"/>
                </a:solidFill>
              </a:rPr>
              <a:t> pour faire des résolutions/conversions de </a:t>
            </a:r>
            <a:r>
              <a:rPr lang="fr-FR" sz="1200" err="1">
                <a:solidFill>
                  <a:schemeClr val="tx1"/>
                </a:solidFill>
              </a:rPr>
              <a:t>domain</a:t>
            </a:r>
            <a:r>
              <a:rPr lang="fr-FR" sz="1200">
                <a:solidFill>
                  <a:schemeClr val="tx1"/>
                </a:solidFill>
              </a:rPr>
              <a:t> </a:t>
            </a:r>
            <a:r>
              <a:rPr lang="fr-FR" sz="1200" err="1">
                <a:solidFill>
                  <a:schemeClr val="tx1"/>
                </a:solidFill>
              </a:rPr>
              <a:t>name</a:t>
            </a:r>
            <a:r>
              <a:rPr lang="fr-FR" sz="1200">
                <a:solidFill>
                  <a:schemeClr val="tx1"/>
                </a:solidFill>
              </a:rPr>
              <a:t> (nom d’</a:t>
            </a:r>
            <a:r>
              <a:rPr lang="fr-FR" sz="1200" err="1">
                <a:solidFill>
                  <a:schemeClr val="tx1"/>
                </a:solidFill>
              </a:rPr>
              <a:t>hote</a:t>
            </a:r>
            <a:r>
              <a:rPr lang="fr-FR" sz="1200">
                <a:solidFill>
                  <a:schemeClr val="tx1"/>
                </a:solidFill>
              </a:rPr>
              <a:t>) en adresse IP. Vous pouvez tester avec un site connu, </a:t>
            </a:r>
            <a:r>
              <a:rPr lang="fr-FR" sz="1200" b="1">
                <a:solidFill>
                  <a:schemeClr val="tx1"/>
                </a:solidFill>
              </a:rPr>
              <a:t>Ex Google.com</a:t>
            </a:r>
          </a:p>
          <a:p>
            <a:pPr marL="171450" indent="-171450" algn="just">
              <a:buFont typeface="Arial" panose="020B0604020202020204" pitchFamily="34" charset="0"/>
              <a:buChar char="•"/>
            </a:pPr>
            <a:r>
              <a:rPr lang="fr-FR" sz="1200">
                <a:solidFill>
                  <a:schemeClr val="tx1"/>
                </a:solidFill>
              </a:rPr>
              <a:t>Les protocoles de transferts sont plus nombreux, ils déterminent des choses tels que l’ordre d’envoi des paquets, la garantie de réception des paquets, l’</a:t>
            </a:r>
            <a:r>
              <a:rPr lang="fr-FR" sz="1200" err="1">
                <a:solidFill>
                  <a:schemeClr val="tx1"/>
                </a:solidFill>
              </a:rPr>
              <a:t>etablissement</a:t>
            </a:r>
            <a:r>
              <a:rPr lang="fr-FR" sz="1200">
                <a:solidFill>
                  <a:schemeClr val="tx1"/>
                </a:solidFill>
              </a:rPr>
              <a:t> d’une connexion/</a:t>
            </a:r>
            <a:r>
              <a:rPr lang="fr-FR" sz="1200" err="1">
                <a:solidFill>
                  <a:schemeClr val="tx1"/>
                </a:solidFill>
              </a:rPr>
              <a:t>websocket</a:t>
            </a:r>
            <a:r>
              <a:rPr lang="fr-FR" sz="1200">
                <a:solidFill>
                  <a:schemeClr val="tx1"/>
                </a:solidFill>
              </a:rPr>
              <a:t>, </a:t>
            </a:r>
            <a:r>
              <a:rPr lang="fr-FR" sz="1200" err="1">
                <a:solidFill>
                  <a:schemeClr val="tx1"/>
                </a:solidFill>
              </a:rPr>
              <a:t>etc</a:t>
            </a:r>
            <a:endParaRPr lang="fr-FR" sz="1200">
              <a:solidFill>
                <a:schemeClr val="tx1"/>
              </a:solidFill>
            </a:endParaRPr>
          </a:p>
          <a:p>
            <a:pPr marL="171450" indent="-171450" algn="just">
              <a:buFont typeface="Arial" panose="020B0604020202020204" pitchFamily="34" charset="0"/>
              <a:buChar char="•"/>
            </a:pPr>
            <a:endParaRPr lang="fr-FR" sz="1200">
              <a:solidFill>
                <a:schemeClr val="tx1"/>
              </a:solidFill>
            </a:endParaRPr>
          </a:p>
        </p:txBody>
      </p:sp>
      <p:sp>
        <p:nvSpPr>
          <p:cNvPr id="3" name="ZoneTexte 2"/>
          <p:cNvSpPr txBox="1"/>
          <p:nvPr/>
        </p:nvSpPr>
        <p:spPr>
          <a:xfrm>
            <a:off x="8733693" y="3872996"/>
            <a:ext cx="2995247" cy="507831"/>
          </a:xfrm>
          <a:prstGeom prst="rect">
            <a:avLst/>
          </a:prstGeom>
          <a:noFill/>
        </p:spPr>
        <p:txBody>
          <a:bodyPr wrap="square" rtlCol="0">
            <a:spAutoFit/>
          </a:bodyPr>
          <a:lstStyle/>
          <a:p>
            <a:pPr algn="ctr"/>
            <a:r>
              <a:rPr lang="fr-FR" b="1"/>
              <a:t>192.168.123.132</a:t>
            </a:r>
          </a:p>
          <a:p>
            <a:pPr algn="ctr"/>
            <a:r>
              <a:rPr lang="fr-FR" sz="900"/>
              <a:t>Exemple d’adresse IP</a:t>
            </a:r>
          </a:p>
        </p:txBody>
      </p:sp>
    </p:spTree>
    <p:extLst>
      <p:ext uri="{BB962C8B-B14F-4D97-AF65-F5344CB8AC3E}">
        <p14:creationId xmlns:p14="http://schemas.microsoft.com/office/powerpoint/2010/main" val="196567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a:t>LE FONCTIONNEMENT D’INTERNET/DU RESEAU : LES PROTOCOLES DU WEB, SERVEUR DNS</a:t>
            </a:r>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Espace réservé du contenu 2"/>
          <p:cNvSpPr>
            <a:spLocks noGrp="1"/>
          </p:cNvSpPr>
          <p:nvPr>
            <p:ph idx="1"/>
          </p:nvPr>
        </p:nvSpPr>
        <p:spPr>
          <a:xfrm>
            <a:off x="838201" y="1825625"/>
            <a:ext cx="10515600" cy="2042990"/>
          </a:xfrm>
        </p:spPr>
        <p:txBody>
          <a:bodyPr>
            <a:noAutofit/>
          </a:bodyPr>
          <a:lstStyle/>
          <a:p>
            <a:pPr marL="171450" indent="-171450" algn="just">
              <a:buFont typeface="Arial" panose="020B0604020202020204" pitchFamily="34" charset="0"/>
              <a:buChar char="•"/>
            </a:pPr>
            <a:r>
              <a:rPr lang="fr-FR" sz="1200">
                <a:solidFill>
                  <a:schemeClr val="tx1"/>
                </a:solidFill>
              </a:rPr>
              <a:t>TCP (Transmission Control Protocol) est le premier suivi du User </a:t>
            </a:r>
            <a:r>
              <a:rPr lang="fr-FR" sz="1200" err="1">
                <a:solidFill>
                  <a:schemeClr val="tx1"/>
                </a:solidFill>
              </a:rPr>
              <a:t>Datagram</a:t>
            </a:r>
            <a:r>
              <a:rPr lang="fr-FR" sz="1200">
                <a:solidFill>
                  <a:schemeClr val="tx1"/>
                </a:solidFill>
              </a:rPr>
              <a:t> Protocol (UDP) ensemble ils sont les protocoles de transfert de bas niveau sur les bases des quels sont construits les protocoles de haut niveau</a:t>
            </a:r>
          </a:p>
          <a:p>
            <a:pPr marL="171450" indent="-171450" algn="just">
              <a:buFont typeface="Arial" panose="020B0604020202020204" pitchFamily="34" charset="0"/>
              <a:buChar char="•"/>
            </a:pPr>
            <a:r>
              <a:rPr lang="fr-FR" sz="1200">
                <a:solidFill>
                  <a:schemeClr val="tx1"/>
                </a:solidFill>
              </a:rPr>
              <a:t>Exemples de protocoles de haut niveau: </a:t>
            </a:r>
            <a:r>
              <a:rPr lang="fr-FR" sz="1200" b="1">
                <a:solidFill>
                  <a:schemeClr val="tx1"/>
                </a:solidFill>
              </a:rPr>
              <a:t>HTTP</a:t>
            </a:r>
            <a:r>
              <a:rPr lang="fr-FR" sz="1200">
                <a:solidFill>
                  <a:schemeClr val="tx1"/>
                </a:solidFill>
              </a:rPr>
              <a:t> –</a:t>
            </a:r>
            <a:r>
              <a:rPr lang="fr-FR" sz="1200" err="1">
                <a:solidFill>
                  <a:schemeClr val="tx1"/>
                </a:solidFill>
              </a:rPr>
              <a:t>hypertext</a:t>
            </a:r>
            <a:r>
              <a:rPr lang="fr-FR" sz="1200">
                <a:solidFill>
                  <a:schemeClr val="tx1"/>
                </a:solidFill>
              </a:rPr>
              <a:t> </a:t>
            </a:r>
            <a:r>
              <a:rPr lang="fr-FR" sz="1200" err="1">
                <a:solidFill>
                  <a:schemeClr val="tx1"/>
                </a:solidFill>
              </a:rPr>
              <a:t>transfer</a:t>
            </a:r>
            <a:r>
              <a:rPr lang="fr-FR" sz="1200">
                <a:solidFill>
                  <a:schemeClr val="tx1"/>
                </a:solidFill>
              </a:rPr>
              <a:t> </a:t>
            </a:r>
            <a:r>
              <a:rPr lang="fr-FR" sz="1200" err="1">
                <a:solidFill>
                  <a:schemeClr val="tx1"/>
                </a:solidFill>
              </a:rPr>
              <a:t>protocol</a:t>
            </a:r>
            <a:r>
              <a:rPr lang="fr-FR" sz="1200">
                <a:solidFill>
                  <a:schemeClr val="tx1"/>
                </a:solidFill>
              </a:rPr>
              <a:t>- (transfert de </a:t>
            </a:r>
            <a:r>
              <a:rPr lang="fr-FR" sz="1200" err="1">
                <a:solidFill>
                  <a:schemeClr val="tx1"/>
                </a:solidFill>
              </a:rPr>
              <a:t>donnees</a:t>
            </a:r>
            <a:r>
              <a:rPr lang="fr-FR" sz="1200">
                <a:solidFill>
                  <a:schemeClr val="tx1"/>
                </a:solidFill>
              </a:rPr>
              <a:t> hypertextes), </a:t>
            </a:r>
            <a:r>
              <a:rPr lang="fr-FR" sz="1200" b="1">
                <a:solidFill>
                  <a:schemeClr val="tx1"/>
                </a:solidFill>
              </a:rPr>
              <a:t>HTTPS, SMTP </a:t>
            </a:r>
            <a:r>
              <a:rPr lang="fr-FR" sz="1200">
                <a:solidFill>
                  <a:schemeClr val="tx1"/>
                </a:solidFill>
              </a:rPr>
              <a:t>(Simple Mail Transfer Protocol pour l’</a:t>
            </a:r>
            <a:r>
              <a:rPr lang="fr-FR" sz="1200" err="1">
                <a:solidFill>
                  <a:schemeClr val="tx1"/>
                </a:solidFill>
              </a:rPr>
              <a:t>echange</a:t>
            </a:r>
            <a:r>
              <a:rPr lang="fr-FR" sz="1200">
                <a:solidFill>
                  <a:schemeClr val="tx1"/>
                </a:solidFill>
              </a:rPr>
              <a:t> de mail), </a:t>
            </a:r>
            <a:r>
              <a:rPr lang="fr-FR" sz="1200" b="1">
                <a:solidFill>
                  <a:schemeClr val="tx1"/>
                </a:solidFill>
              </a:rPr>
              <a:t>FTP </a:t>
            </a:r>
            <a:r>
              <a:rPr lang="fr-FR" sz="1200">
                <a:solidFill>
                  <a:schemeClr val="tx1"/>
                </a:solidFill>
              </a:rPr>
              <a:t>(File Transfer Protocol pour l’</a:t>
            </a:r>
            <a:r>
              <a:rPr lang="fr-FR" sz="1200" err="1">
                <a:solidFill>
                  <a:schemeClr val="tx1"/>
                </a:solidFill>
              </a:rPr>
              <a:t>echange</a:t>
            </a:r>
            <a:r>
              <a:rPr lang="fr-FR" sz="1200">
                <a:solidFill>
                  <a:schemeClr val="tx1"/>
                </a:solidFill>
              </a:rPr>
              <a:t> de fichiers), … </a:t>
            </a:r>
            <a:r>
              <a:rPr lang="fr-FR" sz="1200" err="1">
                <a:solidFill>
                  <a:schemeClr val="tx1"/>
                </a:solidFill>
              </a:rPr>
              <a:t>etc</a:t>
            </a:r>
            <a:endParaRPr lang="fr-FR" sz="1200">
              <a:solidFill>
                <a:schemeClr val="tx1"/>
              </a:solidFill>
            </a:endParaRPr>
          </a:p>
          <a:p>
            <a:pPr marL="171450" indent="-171450" algn="just">
              <a:buFont typeface="Arial" panose="020B0604020202020204" pitchFamily="34" charset="0"/>
              <a:buChar char="•"/>
            </a:pPr>
            <a:r>
              <a:rPr lang="fr-FR" sz="1200" b="1">
                <a:solidFill>
                  <a:schemeClr val="tx1"/>
                </a:solidFill>
              </a:rPr>
              <a:t>HTTP</a:t>
            </a:r>
            <a:r>
              <a:rPr lang="fr-FR" sz="1200">
                <a:solidFill>
                  <a:schemeClr val="tx1"/>
                </a:solidFill>
              </a:rPr>
              <a:t> est donc le protocole d’</a:t>
            </a:r>
            <a:r>
              <a:rPr lang="fr-FR" sz="1200" err="1">
                <a:solidFill>
                  <a:schemeClr val="tx1"/>
                </a:solidFill>
              </a:rPr>
              <a:t>echange</a:t>
            </a:r>
            <a:r>
              <a:rPr lang="fr-FR" sz="1200">
                <a:solidFill>
                  <a:schemeClr val="tx1"/>
                </a:solidFill>
              </a:rPr>
              <a:t> a la base du web</a:t>
            </a:r>
          </a:p>
          <a:p>
            <a:pPr algn="just"/>
            <a:endParaRPr lang="fr-FR" sz="1200">
              <a:solidFill>
                <a:schemeClr val="tx1"/>
              </a:solidFill>
            </a:endParaRPr>
          </a:p>
        </p:txBody>
      </p:sp>
      <p:pic>
        <p:nvPicPr>
          <p:cNvPr id="8" name="Image 7"/>
          <p:cNvPicPr/>
          <p:nvPr/>
        </p:nvPicPr>
        <p:blipFill>
          <a:blip r:embed="rId3"/>
          <a:stretch>
            <a:fillRect/>
          </a:stretch>
        </p:blipFill>
        <p:spPr>
          <a:xfrm>
            <a:off x="1366433" y="3868615"/>
            <a:ext cx="6089443" cy="1220507"/>
          </a:xfrm>
          <a:prstGeom prst="rect">
            <a:avLst/>
          </a:prstGeom>
        </p:spPr>
      </p:pic>
      <p:pic>
        <p:nvPicPr>
          <p:cNvPr id="9" name="Image 8"/>
          <p:cNvPicPr/>
          <p:nvPr/>
        </p:nvPicPr>
        <p:blipFill>
          <a:blip r:embed="rId4"/>
          <a:stretch>
            <a:fillRect/>
          </a:stretch>
        </p:blipFill>
        <p:spPr>
          <a:xfrm>
            <a:off x="5176911" y="5183652"/>
            <a:ext cx="6176890" cy="1346102"/>
          </a:xfrm>
          <a:prstGeom prst="rect">
            <a:avLst/>
          </a:prstGeom>
        </p:spPr>
      </p:pic>
      <p:sp>
        <p:nvSpPr>
          <p:cNvPr id="6" name="ZoneTexte 5"/>
          <p:cNvSpPr txBox="1"/>
          <p:nvPr/>
        </p:nvSpPr>
        <p:spPr>
          <a:xfrm>
            <a:off x="8639908" y="4246308"/>
            <a:ext cx="2098431" cy="261610"/>
          </a:xfrm>
          <a:prstGeom prst="rect">
            <a:avLst/>
          </a:prstGeom>
          <a:noFill/>
        </p:spPr>
        <p:txBody>
          <a:bodyPr wrap="square" rtlCol="0">
            <a:spAutoFit/>
          </a:bodyPr>
          <a:lstStyle/>
          <a:p>
            <a:r>
              <a:rPr lang="fr-FR" sz="1100" b="1"/>
              <a:t>Requête HTTP</a:t>
            </a:r>
          </a:p>
        </p:txBody>
      </p:sp>
      <p:cxnSp>
        <p:nvCxnSpPr>
          <p:cNvPr id="11" name="Connecteur droit avec flèche 10"/>
          <p:cNvCxnSpPr>
            <a:stCxn id="6" idx="1"/>
          </p:cNvCxnSpPr>
          <p:nvPr/>
        </p:nvCxnSpPr>
        <p:spPr>
          <a:xfrm flipH="1" flipV="1">
            <a:off x="7608278" y="4372708"/>
            <a:ext cx="1031630" cy="4405"/>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842868" y="5733592"/>
            <a:ext cx="2295379" cy="276999"/>
          </a:xfrm>
          <a:prstGeom prst="rect">
            <a:avLst/>
          </a:prstGeom>
          <a:noFill/>
        </p:spPr>
        <p:txBody>
          <a:bodyPr wrap="square" rtlCol="0">
            <a:spAutoFit/>
          </a:bodyPr>
          <a:lstStyle/>
          <a:p>
            <a:r>
              <a:rPr lang="fr-FR" sz="1200" b="1"/>
              <a:t>Réponse HTTP</a:t>
            </a:r>
          </a:p>
        </p:txBody>
      </p:sp>
      <p:cxnSp>
        <p:nvCxnSpPr>
          <p:cNvPr id="13" name="Connecteur droit avec flèche 12"/>
          <p:cNvCxnSpPr/>
          <p:nvPr/>
        </p:nvCxnSpPr>
        <p:spPr>
          <a:xfrm flipH="1">
            <a:off x="3622431" y="5853413"/>
            <a:ext cx="1031631" cy="3289"/>
          </a:xfrm>
          <a:prstGeom prst="straightConnector1">
            <a:avLst/>
          </a:prstGeom>
          <a:ln w="66675">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21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Objectifs</a:t>
            </a:r>
            <a:r>
              <a:rPr lang="en-US"/>
              <a:t> du </a:t>
            </a:r>
            <a:r>
              <a:rPr lang="fr-FR"/>
              <a:t>cours</a:t>
            </a:r>
            <a:r>
              <a:rPr lang="en-US"/>
              <a:t> &amp; </a:t>
            </a:r>
            <a:r>
              <a:rPr lang="fr-FR" err="1"/>
              <a:t>prerequis</a:t>
            </a:r>
            <a:endParaRPr lang="fr-FR"/>
          </a:p>
        </p:txBody>
      </p:sp>
      <p:sp>
        <p:nvSpPr>
          <p:cNvPr id="3" name="Espace réservé du contenu 2"/>
          <p:cNvSpPr>
            <a:spLocks noGrp="1"/>
          </p:cNvSpPr>
          <p:nvPr>
            <p:ph idx="1"/>
          </p:nvPr>
        </p:nvSpPr>
        <p:spPr>
          <a:xfrm>
            <a:off x="1014846" y="1794451"/>
            <a:ext cx="10338955" cy="4803775"/>
          </a:xfrm>
        </p:spPr>
        <p:txBody>
          <a:bodyPr/>
          <a:lstStyle/>
          <a:p>
            <a:r>
              <a:rPr lang="fr-FR" b="1" u="sng">
                <a:solidFill>
                  <a:schemeClr val="tx1">
                    <a:lumMod val="75000"/>
                    <a:lumOff val="25000"/>
                  </a:schemeClr>
                </a:solidFill>
              </a:rPr>
              <a:t>Objectif(s</a:t>
            </a:r>
            <a:r>
              <a:rPr lang="en-US" b="1" u="sng">
                <a:solidFill>
                  <a:schemeClr val="tx1">
                    <a:lumMod val="75000"/>
                    <a:lumOff val="25000"/>
                  </a:schemeClr>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a:solidFill>
                  <a:schemeClr val="tx1">
                    <a:lumMod val="75000"/>
                    <a:lumOff val="25000"/>
                  </a:schemeClr>
                </a:solidFill>
              </a:rPr>
              <a:t>Revue de </a:t>
            </a:r>
            <a:r>
              <a:rPr lang="fr-FR">
                <a:solidFill>
                  <a:schemeClr val="tx1">
                    <a:lumMod val="75000"/>
                    <a:lumOff val="25000"/>
                  </a:schemeClr>
                </a:solidFill>
              </a:rPr>
              <a:t>littérature</a:t>
            </a:r>
            <a:r>
              <a:rPr lang="en-US">
                <a:solidFill>
                  <a:schemeClr val="tx1">
                    <a:lumMod val="75000"/>
                    <a:lumOff val="25000"/>
                  </a:schemeClr>
                </a:solidFill>
              </a:rPr>
              <a:t> sur les </a:t>
            </a:r>
            <a:r>
              <a:rPr lang="fr-FR">
                <a:solidFill>
                  <a:schemeClr val="tx1">
                    <a:lumMod val="75000"/>
                    <a:lumOff val="25000"/>
                  </a:schemeClr>
                </a:solidFill>
              </a:rPr>
              <a:t>origines</a:t>
            </a:r>
            <a:r>
              <a:rPr lang="en-US">
                <a:solidFill>
                  <a:schemeClr val="tx1">
                    <a:lumMod val="75000"/>
                    <a:lumOff val="25000"/>
                  </a:schemeClr>
                </a:solidFill>
              </a:rPr>
              <a:t> et </a:t>
            </a:r>
            <a:r>
              <a:rPr lang="fr-FR">
                <a:solidFill>
                  <a:schemeClr val="tx1">
                    <a:lumMod val="75000"/>
                    <a:lumOff val="25000"/>
                  </a:schemeClr>
                </a:solidFill>
              </a:rPr>
              <a:t>l’</a:t>
            </a:r>
            <a:r>
              <a:rPr lang="fr-FR" err="1">
                <a:solidFill>
                  <a:schemeClr val="tx1">
                    <a:lumMod val="75000"/>
                    <a:lumOff val="25000"/>
                  </a:schemeClr>
                </a:solidFill>
              </a:rPr>
              <a:t>evolution</a:t>
            </a:r>
            <a:r>
              <a:rPr lang="en-US">
                <a:solidFill>
                  <a:schemeClr val="tx1">
                    <a:lumMod val="75000"/>
                    <a:lumOff val="25000"/>
                  </a:schemeClr>
                </a:solidFill>
              </a:rPr>
              <a:t> du web</a:t>
            </a:r>
          </a:p>
          <a:p>
            <a:pPr marL="285750" indent="-285750">
              <a:buFont typeface="Arial" panose="020B0604020202020204" pitchFamily="34" charset="0"/>
              <a:buChar char="•"/>
            </a:pPr>
            <a:r>
              <a:rPr lang="fr-FR">
                <a:solidFill>
                  <a:schemeClr val="tx1">
                    <a:lumMod val="75000"/>
                    <a:lumOff val="25000"/>
                  </a:schemeClr>
                </a:solidFill>
              </a:rPr>
              <a:t>Paradigme</a:t>
            </a:r>
            <a:r>
              <a:rPr lang="en-US">
                <a:solidFill>
                  <a:schemeClr val="tx1">
                    <a:lumMod val="75000"/>
                    <a:lumOff val="25000"/>
                  </a:schemeClr>
                </a:solidFill>
              </a:rPr>
              <a:t> Client-Server</a:t>
            </a:r>
          </a:p>
          <a:p>
            <a:pPr marL="285750" indent="-285750">
              <a:buFont typeface="Arial" panose="020B0604020202020204" pitchFamily="34" charset="0"/>
              <a:buChar char="•"/>
            </a:pPr>
            <a:r>
              <a:rPr lang="en-US">
                <a:solidFill>
                  <a:schemeClr val="tx1">
                    <a:lumMod val="75000"/>
                    <a:lumOff val="25000"/>
                  </a:schemeClr>
                </a:solidFill>
              </a:rPr>
              <a:t>Les bases de </a:t>
            </a:r>
            <a:r>
              <a:rPr lang="fr-FR">
                <a:solidFill>
                  <a:schemeClr val="tx1">
                    <a:lumMod val="75000"/>
                    <a:lumOff val="25000"/>
                  </a:schemeClr>
                </a:solidFill>
              </a:rPr>
              <a:t>données</a:t>
            </a:r>
            <a:r>
              <a:rPr lang="en-US">
                <a:solidFill>
                  <a:schemeClr val="tx1">
                    <a:lumMod val="75000"/>
                    <a:lumOff val="25000"/>
                  </a:schemeClr>
                </a:solidFill>
              </a:rPr>
              <a:t> et les </a:t>
            </a:r>
            <a:r>
              <a:rPr lang="fr-FR">
                <a:solidFill>
                  <a:schemeClr val="tx1">
                    <a:lumMod val="75000"/>
                    <a:lumOff val="25000"/>
                  </a:schemeClr>
                </a:solidFill>
              </a:rPr>
              <a:t>systèmes</a:t>
            </a:r>
            <a:r>
              <a:rPr lang="en-US">
                <a:solidFill>
                  <a:schemeClr val="tx1">
                    <a:lumMod val="75000"/>
                    <a:lumOff val="25000"/>
                  </a:schemeClr>
                </a:solidFill>
              </a:rPr>
              <a:t> de </a:t>
            </a:r>
            <a:r>
              <a:rPr lang="fr-FR">
                <a:solidFill>
                  <a:schemeClr val="tx1">
                    <a:lumMod val="75000"/>
                    <a:lumOff val="25000"/>
                  </a:schemeClr>
                </a:solidFill>
              </a:rPr>
              <a:t>gestion</a:t>
            </a:r>
            <a:r>
              <a:rPr lang="en-US">
                <a:solidFill>
                  <a:schemeClr val="tx1">
                    <a:lumMod val="75000"/>
                    <a:lumOff val="25000"/>
                  </a:schemeClr>
                </a:solidFill>
              </a:rPr>
              <a:t> des bases de </a:t>
            </a:r>
            <a:r>
              <a:rPr lang="fr-FR">
                <a:solidFill>
                  <a:schemeClr val="tx1">
                    <a:lumMod val="75000"/>
                    <a:lumOff val="25000"/>
                  </a:schemeClr>
                </a:solidFill>
              </a:rPr>
              <a:t>données</a:t>
            </a:r>
          </a:p>
          <a:p>
            <a:pPr marL="285750" indent="-285750">
              <a:buFont typeface="Arial" panose="020B0604020202020204" pitchFamily="34" charset="0"/>
              <a:buChar char="•"/>
            </a:pPr>
            <a:r>
              <a:rPr lang="en-US">
                <a:solidFill>
                  <a:schemeClr val="tx1">
                    <a:lumMod val="75000"/>
                    <a:lumOff val="25000"/>
                  </a:schemeClr>
                </a:solidFill>
              </a:rPr>
              <a:t>Le </a:t>
            </a:r>
            <a:r>
              <a:rPr lang="fr-FR">
                <a:solidFill>
                  <a:schemeClr val="tx1">
                    <a:lumMod val="75000"/>
                    <a:lumOff val="25000"/>
                  </a:schemeClr>
                </a:solidFill>
              </a:rPr>
              <a:t>fonctionnement</a:t>
            </a:r>
            <a:r>
              <a:rPr lang="en-US">
                <a:solidFill>
                  <a:schemeClr val="tx1">
                    <a:lumMod val="75000"/>
                    <a:lumOff val="25000"/>
                  </a:schemeClr>
                </a:solidFill>
              </a:rPr>
              <a:t> </a:t>
            </a:r>
            <a:r>
              <a:rPr lang="en-US" err="1">
                <a:solidFill>
                  <a:schemeClr val="tx1">
                    <a:lumMod val="75000"/>
                    <a:lumOff val="25000"/>
                  </a:schemeClr>
                </a:solidFill>
              </a:rPr>
              <a:t>d’internet</a:t>
            </a:r>
            <a:r>
              <a:rPr lang="en-US">
                <a:solidFill>
                  <a:schemeClr val="tx1">
                    <a:lumMod val="75000"/>
                    <a:lumOff val="25000"/>
                  </a:schemeClr>
                </a:solidFill>
              </a:rPr>
              <a:t>: </a:t>
            </a:r>
            <a:r>
              <a:rPr lang="fr-FR">
                <a:solidFill>
                  <a:schemeClr val="tx1">
                    <a:lumMod val="75000"/>
                    <a:lumOff val="25000"/>
                  </a:schemeClr>
                </a:solidFill>
              </a:rPr>
              <a:t>protocoles</a:t>
            </a:r>
            <a:r>
              <a:rPr lang="en-US">
                <a:solidFill>
                  <a:schemeClr val="tx1">
                    <a:lumMod val="75000"/>
                    <a:lumOff val="25000"/>
                  </a:schemeClr>
                </a:solidFill>
              </a:rPr>
              <a:t>, … </a:t>
            </a:r>
            <a:endParaRPr lang="fr-FR">
              <a:solidFill>
                <a:schemeClr val="tx1">
                  <a:lumMod val="75000"/>
                  <a:lumOff val="25000"/>
                </a:schemeClr>
              </a:solidFill>
            </a:endParaRPr>
          </a:p>
          <a:p>
            <a:pPr marL="285750" indent="-285750">
              <a:buFont typeface="Arial" panose="020B0604020202020204" pitchFamily="34" charset="0"/>
              <a:buChar char="•"/>
            </a:pPr>
            <a:r>
              <a:rPr lang="en-US">
                <a:solidFill>
                  <a:schemeClr val="tx1">
                    <a:lumMod val="75000"/>
                    <a:lumOff val="25000"/>
                  </a:schemeClr>
                </a:solidFill>
              </a:rPr>
              <a:t>Les </a:t>
            </a:r>
            <a:r>
              <a:rPr lang="en-US" err="1">
                <a:solidFill>
                  <a:schemeClr val="tx1">
                    <a:lumMod val="75000"/>
                    <a:lumOff val="25000"/>
                  </a:schemeClr>
                </a:solidFill>
              </a:rPr>
              <a:t>Apis</a:t>
            </a:r>
            <a:endParaRPr lang="en-US">
              <a:solidFill>
                <a:schemeClr val="tx1">
                  <a:lumMod val="75000"/>
                  <a:lumOff val="25000"/>
                </a:schemeClr>
              </a:solidFill>
            </a:endParaRPr>
          </a:p>
          <a:p>
            <a:r>
              <a:rPr lang="fr-FR" b="1" u="sng">
                <a:solidFill>
                  <a:schemeClr val="tx1">
                    <a:lumMod val="75000"/>
                    <a:lumOff val="25000"/>
                  </a:schemeClr>
                </a:solidFill>
              </a:rPr>
              <a:t>Prérequis</a:t>
            </a:r>
          </a:p>
          <a:p>
            <a:pPr marL="285750" indent="-285750">
              <a:buFont typeface="Arial" panose="020B0604020202020204" pitchFamily="34" charset="0"/>
              <a:buChar char="•"/>
            </a:pPr>
            <a:r>
              <a:rPr lang="en-US" err="1">
                <a:solidFill>
                  <a:schemeClr val="tx1">
                    <a:lumMod val="75000"/>
                    <a:lumOff val="25000"/>
                  </a:schemeClr>
                </a:solidFill>
              </a:rPr>
              <a:t>Aucun</a:t>
            </a:r>
            <a:endParaRPr lang="en-US">
              <a:solidFill>
                <a:schemeClr val="tx1">
                  <a:lumMod val="75000"/>
                  <a:lumOff val="25000"/>
                </a:schemeClr>
              </a:solidFill>
            </a:endParaRP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409898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5"/>
            <a:ext cx="10515600" cy="4351338"/>
          </a:xfrm>
        </p:spPr>
        <p:txBody>
          <a:bodyPr>
            <a:normAutofit fontScale="92500" lnSpcReduction="10000"/>
          </a:bodyPr>
          <a:lstStyle/>
          <a:p>
            <a:r>
              <a:rPr lang="fr-FR" sz="1200">
                <a:solidFill>
                  <a:schemeClr val="tx1"/>
                </a:solidFill>
              </a:rPr>
              <a:t>Q1 </a:t>
            </a:r>
            <a:r>
              <a:rPr lang="fr-FR" sz="1200" b="1">
                <a:solidFill>
                  <a:schemeClr val="tx1"/>
                </a:solidFill>
              </a:rPr>
              <a:t>Qu'est-ce qui représente le mieux le Web ?</a:t>
            </a:r>
          </a:p>
          <a:p>
            <a:pPr marL="285750" indent="-285750">
              <a:buFont typeface="Arial" panose="020B0604020202020204" pitchFamily="34" charset="0"/>
              <a:buChar char="•"/>
            </a:pPr>
            <a:r>
              <a:rPr lang="fr-FR" sz="1200">
                <a:solidFill>
                  <a:schemeClr val="tx1"/>
                </a:solidFill>
              </a:rPr>
              <a:t>Un surfeur</a:t>
            </a:r>
          </a:p>
          <a:p>
            <a:pPr marL="285750" indent="-285750">
              <a:buFont typeface="Arial" panose="020B0604020202020204" pitchFamily="34" charset="0"/>
              <a:buChar char="•"/>
            </a:pPr>
            <a:r>
              <a:rPr lang="fr-FR" sz="1200">
                <a:solidFill>
                  <a:schemeClr val="tx1"/>
                </a:solidFill>
              </a:rPr>
              <a:t>Une toile d’</a:t>
            </a:r>
            <a:r>
              <a:rPr lang="fr-FR" sz="1200" err="1">
                <a:solidFill>
                  <a:schemeClr val="tx1"/>
                </a:solidFill>
              </a:rPr>
              <a:t>arignee</a:t>
            </a:r>
            <a:endParaRPr lang="fr-FR" sz="1200">
              <a:solidFill>
                <a:schemeClr val="tx1"/>
              </a:solidFill>
            </a:endParaRPr>
          </a:p>
          <a:p>
            <a:pPr marL="285750" indent="-285750">
              <a:buFont typeface="Arial" panose="020B0604020202020204" pitchFamily="34" charset="0"/>
              <a:buChar char="•"/>
            </a:pPr>
            <a:r>
              <a:rPr lang="fr-FR" sz="1200">
                <a:solidFill>
                  <a:schemeClr val="tx1"/>
                </a:solidFill>
              </a:rPr>
              <a:t>Une loupe</a:t>
            </a:r>
          </a:p>
          <a:p>
            <a:pPr marL="285750" indent="-285750">
              <a:buFont typeface="Arial" panose="020B0604020202020204" pitchFamily="34" charset="0"/>
              <a:buChar char="•"/>
            </a:pPr>
            <a:r>
              <a:rPr lang="fr-FR" sz="1200">
                <a:solidFill>
                  <a:schemeClr val="tx1"/>
                </a:solidFill>
              </a:rPr>
              <a:t>Un nuage</a:t>
            </a:r>
          </a:p>
          <a:p>
            <a:r>
              <a:rPr lang="fr-FR" sz="1200">
                <a:solidFill>
                  <a:schemeClr val="tx1"/>
                </a:solidFill>
              </a:rPr>
              <a:t> Q2 </a:t>
            </a:r>
            <a:r>
              <a:rPr lang="fr-FR" sz="1200" b="1">
                <a:solidFill>
                  <a:schemeClr val="tx1"/>
                </a:solidFill>
              </a:rPr>
              <a:t> Aujourd'hui, les services Internet ont tendance à converger vers une interface...</a:t>
            </a:r>
          </a:p>
          <a:p>
            <a:pPr marL="171450" indent="-171450">
              <a:buFont typeface="Arial" panose="020B0604020202020204" pitchFamily="34" charset="0"/>
              <a:buChar char="•"/>
            </a:pPr>
            <a:r>
              <a:rPr lang="fr-FR" sz="1200">
                <a:solidFill>
                  <a:schemeClr val="tx1"/>
                </a:solidFill>
              </a:rPr>
              <a:t>E-mail</a:t>
            </a:r>
          </a:p>
          <a:p>
            <a:pPr marL="171450" indent="-171450">
              <a:buFont typeface="Arial" panose="020B0604020202020204" pitchFamily="34" charset="0"/>
              <a:buChar char="•"/>
            </a:pPr>
            <a:r>
              <a:rPr lang="fr-FR" sz="1200">
                <a:solidFill>
                  <a:schemeClr val="tx1"/>
                </a:solidFill>
              </a:rPr>
              <a:t>HTTP</a:t>
            </a:r>
          </a:p>
          <a:p>
            <a:pPr marL="171450" indent="-171450">
              <a:buFont typeface="Arial" panose="020B0604020202020204" pitchFamily="34" charset="0"/>
              <a:buChar char="•"/>
            </a:pPr>
            <a:r>
              <a:rPr lang="fr-FR" sz="1200">
                <a:solidFill>
                  <a:schemeClr val="tx1"/>
                </a:solidFill>
              </a:rPr>
              <a:t>Web</a:t>
            </a:r>
          </a:p>
          <a:p>
            <a:pPr marL="171450" indent="-171450">
              <a:buFont typeface="Arial" panose="020B0604020202020204" pitchFamily="34" charset="0"/>
              <a:buChar char="•"/>
            </a:pPr>
            <a:r>
              <a:rPr lang="fr-FR" sz="1200">
                <a:solidFill>
                  <a:schemeClr val="tx1"/>
                </a:solidFill>
              </a:rPr>
              <a:t>Gopher</a:t>
            </a:r>
          </a:p>
        </p:txBody>
      </p:sp>
    </p:spTree>
    <p:extLst>
      <p:ext uri="{BB962C8B-B14F-4D97-AF65-F5344CB8AC3E}">
        <p14:creationId xmlns:p14="http://schemas.microsoft.com/office/powerpoint/2010/main" val="6880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5"/>
            <a:ext cx="10515600" cy="4351338"/>
          </a:xfrm>
        </p:spPr>
        <p:txBody>
          <a:bodyPr>
            <a:normAutofit fontScale="92500" lnSpcReduction="10000"/>
          </a:bodyPr>
          <a:lstStyle/>
          <a:p>
            <a:r>
              <a:rPr lang="fr-FR" sz="1200">
                <a:solidFill>
                  <a:schemeClr val="tx1"/>
                </a:solidFill>
              </a:rPr>
              <a:t>Q3 </a:t>
            </a:r>
            <a:r>
              <a:rPr lang="fr-FR" sz="1200" b="1">
                <a:solidFill>
                  <a:schemeClr val="tx1"/>
                </a:solidFill>
              </a:rPr>
              <a:t>Aujourd'hui, quand on fait du stockage de fichiers à travers une interface web on appelle cela couramment...</a:t>
            </a:r>
          </a:p>
          <a:p>
            <a:pPr marL="171450" indent="-171450">
              <a:buFont typeface="Arial" panose="020B0604020202020204" pitchFamily="34" charset="0"/>
              <a:buChar char="•"/>
            </a:pPr>
            <a:r>
              <a:rPr lang="fr-FR" sz="1200" b="1">
                <a:solidFill>
                  <a:schemeClr val="tx1"/>
                </a:solidFill>
              </a:rPr>
              <a:t>L’Exchange Service</a:t>
            </a:r>
          </a:p>
          <a:p>
            <a:pPr marL="171450" indent="-171450">
              <a:buFont typeface="Arial" panose="020B0604020202020204" pitchFamily="34" charset="0"/>
              <a:buChar char="•"/>
            </a:pPr>
            <a:r>
              <a:rPr lang="fr-FR" sz="1200">
                <a:solidFill>
                  <a:schemeClr val="tx1"/>
                </a:solidFill>
              </a:rPr>
              <a:t>Le Cloud</a:t>
            </a:r>
          </a:p>
          <a:p>
            <a:pPr marL="171450" indent="-171450">
              <a:buFont typeface="Arial" panose="020B0604020202020204" pitchFamily="34" charset="0"/>
              <a:buChar char="•"/>
            </a:pPr>
            <a:r>
              <a:rPr lang="fr-FR" sz="1200">
                <a:solidFill>
                  <a:schemeClr val="tx1"/>
                </a:solidFill>
              </a:rPr>
              <a:t>Le spider system</a:t>
            </a:r>
          </a:p>
          <a:p>
            <a:pPr marL="171450" indent="-171450">
              <a:buFont typeface="Arial" panose="020B0604020202020204" pitchFamily="34" charset="0"/>
              <a:buChar char="•"/>
            </a:pPr>
            <a:r>
              <a:rPr lang="fr-FR" sz="1200">
                <a:solidFill>
                  <a:schemeClr val="tx1"/>
                </a:solidFill>
              </a:rPr>
              <a:t>Le </a:t>
            </a:r>
            <a:r>
              <a:rPr lang="fr-FR" sz="1200" err="1">
                <a:solidFill>
                  <a:schemeClr val="tx1"/>
                </a:solidFill>
              </a:rPr>
              <a:t>wall</a:t>
            </a:r>
            <a:endParaRPr lang="fr-FR" sz="1200">
              <a:solidFill>
                <a:schemeClr val="tx1"/>
              </a:solidFill>
            </a:endParaRPr>
          </a:p>
          <a:p>
            <a:r>
              <a:rPr lang="fr-FR" sz="1200">
                <a:solidFill>
                  <a:schemeClr val="tx1"/>
                </a:solidFill>
              </a:rPr>
              <a:t> Q4 </a:t>
            </a:r>
            <a:r>
              <a:rPr lang="fr-FR" sz="1200" b="1">
                <a:solidFill>
                  <a:schemeClr val="tx1"/>
                </a:solidFill>
              </a:rPr>
              <a:t> Comment s'appelle l'ancêtre d'Internet ?</a:t>
            </a:r>
          </a:p>
          <a:p>
            <a:pPr marL="171450" indent="-171450">
              <a:buFont typeface="Arial" panose="020B0604020202020204" pitchFamily="34" charset="0"/>
              <a:buChar char="•"/>
            </a:pPr>
            <a:r>
              <a:rPr lang="fr-FR" sz="1200">
                <a:solidFill>
                  <a:schemeClr val="tx1"/>
                </a:solidFill>
              </a:rPr>
              <a:t>Le Web</a:t>
            </a:r>
          </a:p>
          <a:p>
            <a:pPr marL="171450" indent="-171450">
              <a:buFont typeface="Arial" panose="020B0604020202020204" pitchFamily="34" charset="0"/>
              <a:buChar char="•"/>
            </a:pPr>
            <a:r>
              <a:rPr lang="fr-FR" sz="1200">
                <a:solidFill>
                  <a:schemeClr val="tx1"/>
                </a:solidFill>
              </a:rPr>
              <a:t>L’e-mail</a:t>
            </a:r>
          </a:p>
          <a:p>
            <a:pPr marL="171450" indent="-171450">
              <a:buFont typeface="Arial" panose="020B0604020202020204" pitchFamily="34" charset="0"/>
              <a:buChar char="•"/>
            </a:pPr>
            <a:r>
              <a:rPr lang="fr-FR" sz="1200" err="1">
                <a:solidFill>
                  <a:schemeClr val="tx1"/>
                </a:solidFill>
              </a:rPr>
              <a:t>Lintranet</a:t>
            </a:r>
            <a:endParaRPr lang="fr-FR" sz="1200">
              <a:solidFill>
                <a:schemeClr val="tx1"/>
              </a:solidFill>
            </a:endParaRPr>
          </a:p>
          <a:p>
            <a:pPr marL="171450" indent="-171450">
              <a:buFont typeface="Arial" panose="020B0604020202020204" pitchFamily="34" charset="0"/>
              <a:buChar char="•"/>
            </a:pPr>
            <a:r>
              <a:rPr lang="fr-FR" sz="1200" err="1">
                <a:solidFill>
                  <a:schemeClr val="tx1"/>
                </a:solidFill>
              </a:rPr>
              <a:t>ARPAnet</a:t>
            </a:r>
            <a:endParaRPr lang="fr-FR" sz="1200">
              <a:solidFill>
                <a:schemeClr val="tx1"/>
              </a:solidFill>
            </a:endParaRPr>
          </a:p>
        </p:txBody>
      </p:sp>
    </p:spTree>
    <p:extLst>
      <p:ext uri="{BB962C8B-B14F-4D97-AF65-F5344CB8AC3E}">
        <p14:creationId xmlns:p14="http://schemas.microsoft.com/office/powerpoint/2010/main" val="100088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5"/>
            <a:ext cx="10515600" cy="4351338"/>
          </a:xfrm>
        </p:spPr>
        <p:txBody>
          <a:bodyPr>
            <a:normAutofit/>
          </a:bodyPr>
          <a:lstStyle/>
          <a:p>
            <a:r>
              <a:rPr lang="fr-FR" sz="1200">
                <a:solidFill>
                  <a:schemeClr val="tx1"/>
                </a:solidFill>
              </a:rPr>
              <a:t>Q5 </a:t>
            </a:r>
            <a:r>
              <a:rPr lang="fr-FR" sz="1200" b="1">
                <a:solidFill>
                  <a:schemeClr val="tx1"/>
                </a:solidFill>
              </a:rPr>
              <a:t>Laquelle de ces phrases est vraie</a:t>
            </a:r>
          </a:p>
          <a:p>
            <a:pPr marL="171450" indent="-171450">
              <a:buFont typeface="Arial" panose="020B0604020202020204" pitchFamily="34" charset="0"/>
              <a:buChar char="•"/>
            </a:pPr>
            <a:r>
              <a:rPr lang="fr-FR" sz="1200">
                <a:solidFill>
                  <a:schemeClr val="tx1"/>
                </a:solidFill>
              </a:rPr>
              <a:t>Internet est un service du web</a:t>
            </a:r>
          </a:p>
          <a:p>
            <a:pPr marL="171450" indent="-171450">
              <a:buFont typeface="Arial" panose="020B0604020202020204" pitchFamily="34" charset="0"/>
              <a:buChar char="•"/>
            </a:pPr>
            <a:r>
              <a:rPr lang="fr-FR" sz="1200">
                <a:solidFill>
                  <a:schemeClr val="tx1"/>
                </a:solidFill>
              </a:rPr>
              <a:t> Le web est un service d’internet</a:t>
            </a:r>
          </a:p>
          <a:p>
            <a:r>
              <a:rPr lang="fr-FR" sz="1200">
                <a:solidFill>
                  <a:schemeClr val="tx1"/>
                </a:solidFill>
              </a:rPr>
              <a:t> Q6 </a:t>
            </a:r>
            <a:r>
              <a:rPr lang="fr-FR" sz="1200" b="1">
                <a:solidFill>
                  <a:schemeClr val="tx1"/>
                </a:solidFill>
              </a:rPr>
              <a:t> Comment s’appelle l’organisme fonde par Tim </a:t>
            </a:r>
            <a:r>
              <a:rPr lang="fr-FR" sz="1200" b="1" err="1">
                <a:solidFill>
                  <a:schemeClr val="tx1"/>
                </a:solidFill>
              </a:rPr>
              <a:t>Berners</a:t>
            </a:r>
            <a:r>
              <a:rPr lang="fr-FR" sz="1200" b="1">
                <a:solidFill>
                  <a:schemeClr val="tx1"/>
                </a:solidFill>
              </a:rPr>
              <a:t> Lee</a:t>
            </a:r>
          </a:p>
          <a:p>
            <a:pPr marL="171450" indent="-171450">
              <a:buFont typeface="Arial" panose="020B0604020202020204" pitchFamily="34" charset="0"/>
              <a:buChar char="•"/>
            </a:pPr>
            <a:r>
              <a:rPr lang="fr-FR" sz="1200">
                <a:solidFill>
                  <a:schemeClr val="tx1"/>
                </a:solidFill>
              </a:rPr>
              <a:t>Le WC</a:t>
            </a:r>
          </a:p>
          <a:p>
            <a:pPr marL="171450" indent="-171450">
              <a:buFont typeface="Arial" panose="020B0604020202020204" pitchFamily="34" charset="0"/>
              <a:buChar char="•"/>
            </a:pPr>
            <a:r>
              <a:rPr lang="fr-FR" sz="1200">
                <a:solidFill>
                  <a:schemeClr val="tx1"/>
                </a:solidFill>
              </a:rPr>
              <a:t>La Web Chair</a:t>
            </a:r>
          </a:p>
          <a:p>
            <a:pPr marL="171450" indent="-171450">
              <a:buFont typeface="Arial" panose="020B0604020202020204" pitchFamily="34" charset="0"/>
              <a:buChar char="•"/>
            </a:pPr>
            <a:r>
              <a:rPr lang="fr-FR" sz="1200">
                <a:solidFill>
                  <a:schemeClr val="tx1"/>
                </a:solidFill>
              </a:rPr>
              <a:t>Le W3C</a:t>
            </a:r>
          </a:p>
        </p:txBody>
      </p:sp>
    </p:spTree>
    <p:extLst>
      <p:ext uri="{BB962C8B-B14F-4D97-AF65-F5344CB8AC3E}">
        <p14:creationId xmlns:p14="http://schemas.microsoft.com/office/powerpoint/2010/main" val="363937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5"/>
            <a:ext cx="10515600" cy="4351338"/>
          </a:xfrm>
        </p:spPr>
        <p:txBody>
          <a:bodyPr>
            <a:normAutofit/>
          </a:bodyPr>
          <a:lstStyle/>
          <a:p>
            <a:r>
              <a:rPr lang="fr-FR" sz="1200">
                <a:solidFill>
                  <a:schemeClr val="tx1"/>
                </a:solidFill>
              </a:rPr>
              <a:t>Q7 </a:t>
            </a:r>
            <a:r>
              <a:rPr lang="fr-FR" sz="1200" b="1">
                <a:solidFill>
                  <a:schemeClr val="tx1"/>
                </a:solidFill>
              </a:rPr>
              <a:t>Lequel de ces </a:t>
            </a:r>
            <a:r>
              <a:rPr lang="fr-FR" sz="1200" b="1" err="1">
                <a:solidFill>
                  <a:schemeClr val="tx1"/>
                </a:solidFill>
              </a:rPr>
              <a:t>elements</a:t>
            </a:r>
            <a:r>
              <a:rPr lang="fr-FR" sz="1200" b="1">
                <a:solidFill>
                  <a:schemeClr val="tx1"/>
                </a:solidFill>
              </a:rPr>
              <a:t> a été </a:t>
            </a:r>
            <a:r>
              <a:rPr lang="fr-FR" sz="1200" b="1" err="1">
                <a:solidFill>
                  <a:schemeClr val="tx1"/>
                </a:solidFill>
              </a:rPr>
              <a:t>cree</a:t>
            </a:r>
            <a:r>
              <a:rPr lang="fr-FR" sz="1200" b="1">
                <a:solidFill>
                  <a:schemeClr val="tx1"/>
                </a:solidFill>
              </a:rPr>
              <a:t> en dernier?</a:t>
            </a:r>
          </a:p>
          <a:p>
            <a:pPr marL="171450" indent="-171450">
              <a:buFont typeface="Arial" panose="020B0604020202020204" pitchFamily="34" charset="0"/>
              <a:buChar char="•"/>
            </a:pPr>
            <a:r>
              <a:rPr lang="fr-FR" sz="1200">
                <a:solidFill>
                  <a:schemeClr val="tx1"/>
                </a:solidFill>
              </a:rPr>
              <a:t>Les </a:t>
            </a:r>
            <a:r>
              <a:rPr lang="fr-FR" sz="1200" err="1">
                <a:solidFill>
                  <a:schemeClr val="tx1"/>
                </a:solidFill>
              </a:rPr>
              <a:t>webmails</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Le web</a:t>
            </a:r>
          </a:p>
          <a:p>
            <a:pPr marL="171450" indent="-171450">
              <a:buFont typeface="Arial" panose="020B0604020202020204" pitchFamily="34" charset="0"/>
              <a:buChar char="•"/>
            </a:pPr>
            <a:r>
              <a:rPr lang="fr-FR" sz="1200">
                <a:solidFill>
                  <a:schemeClr val="tx1"/>
                </a:solidFill>
              </a:rPr>
              <a:t>Les emails</a:t>
            </a:r>
          </a:p>
          <a:p>
            <a:r>
              <a:rPr lang="fr-FR" sz="1200">
                <a:solidFill>
                  <a:schemeClr val="tx1"/>
                </a:solidFill>
              </a:rPr>
              <a:t> Q8 </a:t>
            </a:r>
            <a:r>
              <a:rPr lang="fr-FR" sz="1200" b="1">
                <a:solidFill>
                  <a:schemeClr val="tx1"/>
                </a:solidFill>
              </a:rPr>
              <a:t> Lequel de ces services permet d’</a:t>
            </a:r>
            <a:r>
              <a:rPr lang="fr-FR" sz="1200" b="1" err="1">
                <a:solidFill>
                  <a:schemeClr val="tx1"/>
                </a:solidFill>
              </a:rPr>
              <a:t>acceder</a:t>
            </a:r>
            <a:r>
              <a:rPr lang="fr-FR" sz="1200" b="1">
                <a:solidFill>
                  <a:schemeClr val="tx1"/>
                </a:solidFill>
              </a:rPr>
              <a:t> a des </a:t>
            </a:r>
            <a:r>
              <a:rPr lang="fr-FR" sz="1200" b="1" err="1">
                <a:solidFill>
                  <a:schemeClr val="tx1"/>
                </a:solidFill>
              </a:rPr>
              <a:t>fonctionnalites</a:t>
            </a:r>
            <a:r>
              <a:rPr lang="fr-FR" sz="1200" b="1">
                <a:solidFill>
                  <a:schemeClr val="tx1"/>
                </a:solidFill>
              </a:rPr>
              <a:t> d’email a partir d’une interface web?</a:t>
            </a:r>
          </a:p>
          <a:p>
            <a:pPr marL="171450" indent="-171450">
              <a:buFont typeface="Arial" panose="020B0604020202020204" pitchFamily="34" charset="0"/>
              <a:buChar char="•"/>
            </a:pPr>
            <a:r>
              <a:rPr lang="fr-FR" sz="1200" err="1">
                <a:solidFill>
                  <a:schemeClr val="tx1"/>
                </a:solidFill>
              </a:rPr>
              <a:t>Prezi</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Dropbox</a:t>
            </a:r>
          </a:p>
          <a:p>
            <a:pPr marL="171450" indent="-171450">
              <a:buFont typeface="Arial" panose="020B0604020202020204" pitchFamily="34" charset="0"/>
              <a:buChar char="•"/>
            </a:pPr>
            <a:r>
              <a:rPr lang="fr-FR" sz="1200">
                <a:solidFill>
                  <a:schemeClr val="tx1"/>
                </a:solidFill>
              </a:rPr>
              <a:t>Gmail</a:t>
            </a:r>
          </a:p>
          <a:p>
            <a:pPr marL="171450" indent="-171450">
              <a:buFont typeface="Arial" panose="020B0604020202020204" pitchFamily="34" charset="0"/>
              <a:buChar char="•"/>
            </a:pPr>
            <a:r>
              <a:rPr lang="fr-FR" sz="1200">
                <a:solidFill>
                  <a:schemeClr val="tx1"/>
                </a:solidFill>
              </a:rPr>
              <a:t>Filezilla</a:t>
            </a:r>
          </a:p>
        </p:txBody>
      </p:sp>
    </p:spTree>
    <p:extLst>
      <p:ext uri="{BB962C8B-B14F-4D97-AF65-F5344CB8AC3E}">
        <p14:creationId xmlns:p14="http://schemas.microsoft.com/office/powerpoint/2010/main" val="64536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5"/>
            <a:ext cx="10515600" cy="4351338"/>
          </a:xfrm>
        </p:spPr>
        <p:txBody>
          <a:bodyPr>
            <a:normAutofit/>
          </a:bodyPr>
          <a:lstStyle/>
          <a:p>
            <a:r>
              <a:rPr lang="fr-FR" sz="1200">
                <a:solidFill>
                  <a:schemeClr val="tx1"/>
                </a:solidFill>
              </a:rPr>
              <a:t>Q9 </a:t>
            </a:r>
            <a:r>
              <a:rPr lang="fr-FR" sz="1200" b="1">
                <a:solidFill>
                  <a:schemeClr val="tx1"/>
                </a:solidFill>
              </a:rPr>
              <a:t>Quel Ordinateur appelle-t-on la machine du client?</a:t>
            </a:r>
          </a:p>
          <a:p>
            <a:pPr marL="171450" indent="-171450">
              <a:buFont typeface="Arial" panose="020B0604020202020204" pitchFamily="34" charset="0"/>
              <a:buChar char="•"/>
            </a:pPr>
            <a:r>
              <a:rPr lang="fr-FR" sz="1200">
                <a:solidFill>
                  <a:schemeClr val="tx1"/>
                </a:solidFill>
              </a:rPr>
              <a:t>L’ordinateur qui stocke et </a:t>
            </a:r>
            <a:r>
              <a:rPr lang="fr-FR" sz="1200" err="1">
                <a:solidFill>
                  <a:schemeClr val="tx1"/>
                </a:solidFill>
              </a:rPr>
              <a:t>delivre</a:t>
            </a:r>
            <a:r>
              <a:rPr lang="fr-FR" sz="1200">
                <a:solidFill>
                  <a:schemeClr val="tx1"/>
                </a:solidFill>
              </a:rPr>
              <a:t> le site web</a:t>
            </a:r>
          </a:p>
          <a:p>
            <a:pPr marL="171450" indent="-171450">
              <a:buFont typeface="Arial" panose="020B0604020202020204" pitchFamily="34" charset="0"/>
              <a:buChar char="•"/>
            </a:pPr>
            <a:r>
              <a:rPr lang="fr-FR" sz="1200">
                <a:solidFill>
                  <a:schemeClr val="tx1"/>
                </a:solidFill>
              </a:rPr>
              <a:t>L’ordinateur du visiteur</a:t>
            </a:r>
          </a:p>
          <a:p>
            <a:pPr marL="171450" indent="-171450">
              <a:buFont typeface="Arial" panose="020B0604020202020204" pitchFamily="34" charset="0"/>
              <a:buChar char="•"/>
            </a:pPr>
            <a:r>
              <a:rPr lang="fr-FR" sz="1200">
                <a:solidFill>
                  <a:schemeClr val="tx1"/>
                </a:solidFill>
              </a:rPr>
              <a:t>L’ordinateur qui stocke la liste des membres d’un site</a:t>
            </a:r>
          </a:p>
          <a:p>
            <a:r>
              <a:rPr lang="fr-FR" sz="1200">
                <a:solidFill>
                  <a:schemeClr val="tx1"/>
                </a:solidFill>
              </a:rPr>
              <a:t> Q10 </a:t>
            </a:r>
            <a:r>
              <a:rPr lang="fr-FR" sz="1200" b="1">
                <a:solidFill>
                  <a:schemeClr val="tx1"/>
                </a:solidFill>
              </a:rPr>
              <a:t> Lequel de ces langages est un langage client?</a:t>
            </a:r>
          </a:p>
          <a:p>
            <a:pPr marL="171450" indent="-171450">
              <a:buFont typeface="Arial" panose="020B0604020202020204" pitchFamily="34" charset="0"/>
              <a:buChar char="•"/>
            </a:pPr>
            <a:r>
              <a:rPr lang="fr-FR" sz="1200">
                <a:solidFill>
                  <a:schemeClr val="tx1"/>
                </a:solidFill>
              </a:rPr>
              <a:t>PHP</a:t>
            </a:r>
          </a:p>
          <a:p>
            <a:pPr marL="171450" indent="-171450">
              <a:buFont typeface="Arial" panose="020B0604020202020204" pitchFamily="34" charset="0"/>
              <a:buChar char="•"/>
            </a:pPr>
            <a:r>
              <a:rPr lang="fr-FR" sz="1200">
                <a:solidFill>
                  <a:schemeClr val="tx1"/>
                </a:solidFill>
              </a:rPr>
              <a:t>Java</a:t>
            </a:r>
          </a:p>
          <a:p>
            <a:pPr marL="171450" indent="-171450">
              <a:buFont typeface="Arial" panose="020B0604020202020204" pitchFamily="34" charset="0"/>
              <a:buChar char="•"/>
            </a:pPr>
            <a:r>
              <a:rPr lang="fr-FR" sz="1200">
                <a:solidFill>
                  <a:schemeClr val="tx1"/>
                </a:solidFill>
              </a:rPr>
              <a:t>JavaScript</a:t>
            </a:r>
          </a:p>
          <a:p>
            <a:pPr marL="171450" indent="-171450">
              <a:buFont typeface="Arial" panose="020B0604020202020204" pitchFamily="34" charset="0"/>
              <a:buChar char="•"/>
            </a:pPr>
            <a:r>
              <a:rPr lang="fr-FR" sz="1200">
                <a:solidFill>
                  <a:schemeClr val="tx1"/>
                </a:solidFill>
              </a:rPr>
              <a:t>Python</a:t>
            </a:r>
          </a:p>
        </p:txBody>
      </p:sp>
    </p:spTree>
    <p:extLst>
      <p:ext uri="{BB962C8B-B14F-4D97-AF65-F5344CB8AC3E}">
        <p14:creationId xmlns:p14="http://schemas.microsoft.com/office/powerpoint/2010/main" val="878125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Q11 </a:t>
            </a:r>
            <a:r>
              <a:rPr lang="fr-FR" sz="1200" b="1">
                <a:solidFill>
                  <a:schemeClr val="tx1"/>
                </a:solidFill>
              </a:rPr>
              <a:t>Quel est le </a:t>
            </a:r>
            <a:r>
              <a:rPr lang="fr-FR" sz="1200" b="1" err="1">
                <a:solidFill>
                  <a:schemeClr val="tx1"/>
                </a:solidFill>
              </a:rPr>
              <a:t>role</a:t>
            </a:r>
            <a:r>
              <a:rPr lang="fr-FR" sz="1200" b="1">
                <a:solidFill>
                  <a:schemeClr val="tx1"/>
                </a:solidFill>
              </a:rPr>
              <a:t> du navigateur web?</a:t>
            </a:r>
          </a:p>
          <a:p>
            <a:pPr marL="171450" indent="-171450">
              <a:buFont typeface="Arial" panose="020B0604020202020204" pitchFamily="34" charset="0"/>
              <a:buChar char="•"/>
            </a:pPr>
            <a:r>
              <a:rPr lang="fr-FR" sz="1200">
                <a:solidFill>
                  <a:schemeClr val="tx1"/>
                </a:solidFill>
              </a:rPr>
              <a:t>Lire les codes HTML, CSS et JavaScript pour afficher une page </a:t>
            </a:r>
            <a:r>
              <a:rPr lang="fr-FR" sz="1200" err="1">
                <a:solidFill>
                  <a:schemeClr val="tx1"/>
                </a:solidFill>
              </a:rPr>
              <a:t>webL’ordinateur</a:t>
            </a:r>
            <a:r>
              <a:rPr lang="fr-FR" sz="1200">
                <a:solidFill>
                  <a:schemeClr val="tx1"/>
                </a:solidFill>
              </a:rPr>
              <a:t> du visiteur</a:t>
            </a:r>
          </a:p>
          <a:p>
            <a:pPr marL="171450" indent="-171450">
              <a:buFont typeface="Arial" panose="020B0604020202020204" pitchFamily="34" charset="0"/>
              <a:buChar char="•"/>
            </a:pPr>
            <a:r>
              <a:rPr lang="fr-FR" sz="1200">
                <a:solidFill>
                  <a:schemeClr val="tx1"/>
                </a:solidFill>
              </a:rPr>
              <a:t>Générer des pages web</a:t>
            </a:r>
          </a:p>
          <a:p>
            <a:pPr marL="171450" indent="-171450">
              <a:buFont typeface="Arial" panose="020B0604020202020204" pitchFamily="34" charset="0"/>
              <a:buChar char="•"/>
            </a:pPr>
            <a:r>
              <a:rPr lang="fr-FR" sz="1200">
                <a:solidFill>
                  <a:schemeClr val="tx1"/>
                </a:solidFill>
              </a:rPr>
              <a:t>Sauvegarder l'intégralité du Web</a:t>
            </a:r>
          </a:p>
          <a:p>
            <a:pPr marL="171450" indent="-171450">
              <a:buFont typeface="Arial" panose="020B0604020202020204" pitchFamily="34" charset="0"/>
              <a:buChar char="•"/>
            </a:pPr>
            <a:r>
              <a:rPr lang="fr-FR" sz="1100">
                <a:solidFill>
                  <a:schemeClr val="tx1"/>
                </a:solidFill>
              </a:rPr>
              <a:t>Faire flotter une toile d'araignée géante sur l'eau</a:t>
            </a:r>
            <a:endParaRPr lang="fr-FR" sz="1200">
              <a:solidFill>
                <a:schemeClr val="tx1"/>
              </a:solidFill>
            </a:endParaRPr>
          </a:p>
          <a:p>
            <a:r>
              <a:rPr lang="fr-FR" sz="1200">
                <a:solidFill>
                  <a:schemeClr val="tx1"/>
                </a:solidFill>
              </a:rPr>
              <a:t> Q12 </a:t>
            </a:r>
            <a:r>
              <a:rPr lang="fr-FR" sz="1200" b="1">
                <a:solidFill>
                  <a:schemeClr val="tx1"/>
                </a:solidFill>
              </a:rPr>
              <a:t> Laquelle de ces phrases est vraie ?</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Le langage CSS permet de communiquer avec le serveur.</a:t>
            </a:r>
          </a:p>
          <a:p>
            <a:pPr marL="171450" indent="-171450">
              <a:buFont typeface="Arial" panose="020B0604020202020204" pitchFamily="34" charset="0"/>
              <a:buChar char="•"/>
            </a:pPr>
            <a:r>
              <a:rPr lang="fr-FR" sz="1200">
                <a:solidFill>
                  <a:schemeClr val="tx1"/>
                </a:solidFill>
              </a:rPr>
              <a:t>Les langages serveur permettent de générer des pages HTML.</a:t>
            </a:r>
          </a:p>
          <a:p>
            <a:pPr marL="171450" indent="-171450">
              <a:buFont typeface="Arial" panose="020B0604020202020204" pitchFamily="34" charset="0"/>
              <a:buChar char="•"/>
            </a:pPr>
            <a:r>
              <a:rPr lang="fr-FR" sz="1200">
                <a:solidFill>
                  <a:schemeClr val="tx1"/>
                </a:solidFill>
              </a:rPr>
              <a:t>Python s'utilise uniquement en combinaison de </a:t>
            </a:r>
            <a:r>
              <a:rPr lang="fr-FR" sz="1200" err="1">
                <a:solidFill>
                  <a:schemeClr val="tx1"/>
                </a:solidFill>
              </a:rPr>
              <a:t>Javascript</a:t>
            </a:r>
            <a:r>
              <a:rPr lang="fr-FR" sz="1200">
                <a:solidFill>
                  <a:schemeClr val="tx1"/>
                </a:solidFill>
              </a:rPr>
              <a:t>.</a:t>
            </a:r>
          </a:p>
          <a:p>
            <a:pPr marL="171450" indent="-171450">
              <a:buFont typeface="Arial" panose="020B0604020202020204" pitchFamily="34" charset="0"/>
              <a:buChar char="•"/>
            </a:pPr>
            <a:r>
              <a:rPr lang="fr-FR" sz="1200">
                <a:solidFill>
                  <a:schemeClr val="tx1"/>
                </a:solidFill>
              </a:rPr>
              <a:t>Java et JavaScript sont deux langages très similaires.</a:t>
            </a:r>
          </a:p>
        </p:txBody>
      </p:sp>
    </p:spTree>
    <p:extLst>
      <p:ext uri="{BB962C8B-B14F-4D97-AF65-F5344CB8AC3E}">
        <p14:creationId xmlns:p14="http://schemas.microsoft.com/office/powerpoint/2010/main" val="346686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163773" y="1446664"/>
            <a:ext cx="11190028" cy="5087486"/>
          </a:xfrm>
        </p:spPr>
        <p:txBody>
          <a:bodyPr>
            <a:noAutofit/>
          </a:bodyPr>
          <a:lstStyle/>
          <a:p>
            <a:r>
              <a:rPr lang="fr-FR" sz="1000">
                <a:solidFill>
                  <a:schemeClr val="tx1"/>
                </a:solidFill>
              </a:rPr>
              <a:t>Q13 </a:t>
            </a:r>
            <a:r>
              <a:rPr lang="fr-FR" sz="1000" b="1">
                <a:solidFill>
                  <a:schemeClr val="tx1"/>
                </a:solidFill>
              </a:rPr>
              <a:t>Quel est le meilleur langage de cette liste ?</a:t>
            </a:r>
          </a:p>
          <a:p>
            <a:pPr marL="171450" indent="-171450">
              <a:buFont typeface="Arial" panose="020B0604020202020204" pitchFamily="34" charset="0"/>
              <a:buChar char="•"/>
            </a:pPr>
            <a:r>
              <a:rPr lang="fr-FR" sz="1000" b="1">
                <a:solidFill>
                  <a:schemeClr val="tx1"/>
                </a:solidFill>
              </a:rPr>
              <a:t> </a:t>
            </a:r>
            <a:r>
              <a:rPr lang="fr-FR" sz="1000">
                <a:solidFill>
                  <a:schemeClr val="tx1"/>
                </a:solidFill>
              </a:rPr>
              <a:t>Java</a:t>
            </a:r>
          </a:p>
          <a:p>
            <a:pPr marL="171450" indent="-171450">
              <a:buFont typeface="Arial" panose="020B0604020202020204" pitchFamily="34" charset="0"/>
              <a:buChar char="•"/>
            </a:pPr>
            <a:r>
              <a:rPr lang="fr-FR" sz="1000" err="1">
                <a:solidFill>
                  <a:schemeClr val="tx1"/>
                </a:solidFill>
              </a:rPr>
              <a:t>Javascript</a:t>
            </a:r>
            <a:endParaRPr lang="fr-FR" sz="1000">
              <a:solidFill>
                <a:schemeClr val="tx1"/>
              </a:solidFill>
            </a:endParaRPr>
          </a:p>
          <a:p>
            <a:pPr marL="171450" indent="-171450">
              <a:buFont typeface="Arial" panose="020B0604020202020204" pitchFamily="34" charset="0"/>
              <a:buChar char="•"/>
            </a:pPr>
            <a:r>
              <a:rPr lang="fr-FR" sz="1000">
                <a:solidFill>
                  <a:schemeClr val="tx1"/>
                </a:solidFill>
              </a:rPr>
              <a:t>HTML</a:t>
            </a:r>
          </a:p>
          <a:p>
            <a:pPr marL="171450" indent="-171450">
              <a:buFont typeface="Arial" panose="020B0604020202020204" pitchFamily="34" charset="0"/>
              <a:buChar char="•"/>
            </a:pPr>
            <a:r>
              <a:rPr lang="fr-FR" sz="1000">
                <a:solidFill>
                  <a:schemeClr val="tx1"/>
                </a:solidFill>
              </a:rPr>
              <a:t>CSS</a:t>
            </a:r>
          </a:p>
          <a:p>
            <a:pPr marL="171450" indent="-171450">
              <a:buFont typeface="Arial" panose="020B0604020202020204" pitchFamily="34" charset="0"/>
              <a:buChar char="•"/>
            </a:pPr>
            <a:r>
              <a:rPr lang="fr-FR" sz="1000">
                <a:solidFill>
                  <a:schemeClr val="tx1"/>
                </a:solidFill>
              </a:rPr>
              <a:t>Python</a:t>
            </a:r>
          </a:p>
          <a:p>
            <a:pPr marL="171450" indent="-171450">
              <a:buFont typeface="Arial" panose="020B0604020202020204" pitchFamily="34" charset="0"/>
              <a:buChar char="•"/>
            </a:pPr>
            <a:r>
              <a:rPr lang="fr-FR" sz="1000">
                <a:solidFill>
                  <a:schemeClr val="tx1"/>
                </a:solidFill>
              </a:rPr>
              <a:t>SQL</a:t>
            </a:r>
          </a:p>
          <a:p>
            <a:pPr marL="171450" indent="-171450">
              <a:buFont typeface="Arial" panose="020B0604020202020204" pitchFamily="34" charset="0"/>
              <a:buChar char="•"/>
            </a:pPr>
            <a:r>
              <a:rPr lang="fr-FR" sz="1000">
                <a:solidFill>
                  <a:schemeClr val="tx1"/>
                </a:solidFill>
              </a:rPr>
              <a:t>Aucun</a:t>
            </a:r>
          </a:p>
          <a:p>
            <a:r>
              <a:rPr lang="fr-FR" sz="1000">
                <a:solidFill>
                  <a:schemeClr val="tx1"/>
                </a:solidFill>
              </a:rPr>
              <a:t> Q14 </a:t>
            </a:r>
            <a:r>
              <a:rPr lang="fr-FR" sz="1000" b="1">
                <a:solidFill>
                  <a:schemeClr val="tx1"/>
                </a:solidFill>
              </a:rPr>
              <a:t> Comment s'appelle le langage que l'on utilise pour communiquer avec une base de données ?</a:t>
            </a:r>
          </a:p>
          <a:p>
            <a:pPr marL="171450" indent="-171450">
              <a:buFont typeface="Arial" panose="020B0604020202020204" pitchFamily="34" charset="0"/>
              <a:buChar char="•"/>
            </a:pPr>
            <a:r>
              <a:rPr lang="fr-FR" sz="1000">
                <a:solidFill>
                  <a:schemeClr val="tx1"/>
                </a:solidFill>
              </a:rPr>
              <a:t>SQL</a:t>
            </a:r>
          </a:p>
          <a:p>
            <a:pPr marL="171450" indent="-171450">
              <a:buFont typeface="Arial" panose="020B0604020202020204" pitchFamily="34" charset="0"/>
              <a:buChar char="•"/>
            </a:pPr>
            <a:r>
              <a:rPr lang="fr-FR" sz="1000">
                <a:solidFill>
                  <a:schemeClr val="tx1"/>
                </a:solidFill>
              </a:rPr>
              <a:t>SLQ</a:t>
            </a:r>
          </a:p>
          <a:p>
            <a:pPr marL="171450" indent="-171450">
              <a:buFont typeface="Arial" panose="020B0604020202020204" pitchFamily="34" charset="0"/>
              <a:buChar char="•"/>
            </a:pPr>
            <a:r>
              <a:rPr lang="fr-FR" sz="1000">
                <a:solidFill>
                  <a:schemeClr val="tx1"/>
                </a:solidFill>
              </a:rPr>
              <a:t>VBA</a:t>
            </a:r>
          </a:p>
          <a:p>
            <a:pPr marL="171450" indent="-171450">
              <a:buFont typeface="Arial" panose="020B0604020202020204" pitchFamily="34" charset="0"/>
              <a:buChar char="•"/>
            </a:pPr>
            <a:r>
              <a:rPr lang="fr-FR" sz="1000">
                <a:solidFill>
                  <a:schemeClr val="tx1"/>
                </a:solidFill>
              </a:rPr>
              <a:t>BDD</a:t>
            </a:r>
          </a:p>
        </p:txBody>
      </p:sp>
    </p:spTree>
    <p:extLst>
      <p:ext uri="{BB962C8B-B14F-4D97-AF65-F5344CB8AC3E}">
        <p14:creationId xmlns:p14="http://schemas.microsoft.com/office/powerpoint/2010/main" val="2003072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Q15 </a:t>
            </a:r>
            <a:r>
              <a:rPr lang="fr-FR" sz="1000" b="1">
                <a:solidFill>
                  <a:schemeClr val="tx1"/>
                </a:solidFill>
              </a:rPr>
              <a:t>Lequel de ces langages est susceptible d'effectuer des requêtes auprès d'une base de données ?</a:t>
            </a:r>
            <a:endParaRPr lang="fr-FR" sz="1200" b="1">
              <a:solidFill>
                <a:schemeClr val="tx1"/>
              </a:solidFill>
            </a:endParaRPr>
          </a:p>
          <a:p>
            <a:pPr marL="171450" indent="-171450">
              <a:buFont typeface="Arial" panose="020B0604020202020204" pitchFamily="34" charset="0"/>
              <a:buChar char="•"/>
            </a:pPr>
            <a:r>
              <a:rPr lang="fr-FR" sz="1200" b="1">
                <a:solidFill>
                  <a:schemeClr val="tx1"/>
                </a:solidFill>
              </a:rPr>
              <a:t> </a:t>
            </a:r>
            <a:r>
              <a:rPr lang="fr-FR" sz="1200">
                <a:solidFill>
                  <a:schemeClr val="tx1"/>
                </a:solidFill>
              </a:rPr>
              <a:t>HTML</a:t>
            </a:r>
          </a:p>
          <a:p>
            <a:pPr marL="171450" indent="-171450">
              <a:buFont typeface="Arial" panose="020B0604020202020204" pitchFamily="34" charset="0"/>
              <a:buChar char="•"/>
            </a:pPr>
            <a:r>
              <a:rPr lang="fr-FR" sz="1200">
                <a:solidFill>
                  <a:schemeClr val="tx1"/>
                </a:solidFill>
              </a:rPr>
              <a:t>CSS</a:t>
            </a:r>
          </a:p>
          <a:p>
            <a:pPr marL="171450" indent="-171450">
              <a:buFont typeface="Arial" panose="020B0604020202020204" pitchFamily="34" charset="0"/>
              <a:buChar char="•"/>
            </a:pPr>
            <a:r>
              <a:rPr lang="fr-FR" sz="1200">
                <a:solidFill>
                  <a:schemeClr val="tx1"/>
                </a:solidFill>
              </a:rPr>
              <a:t>Python</a:t>
            </a:r>
          </a:p>
          <a:p>
            <a:r>
              <a:rPr lang="fr-FR" sz="1200">
                <a:solidFill>
                  <a:schemeClr val="tx1"/>
                </a:solidFill>
              </a:rPr>
              <a:t> Q16 </a:t>
            </a:r>
            <a:r>
              <a:rPr lang="fr-FR" sz="1200" b="1">
                <a:solidFill>
                  <a:schemeClr val="tx1"/>
                </a:solidFill>
              </a:rPr>
              <a:t> Qu'est-ce qu'un site web responsive ?</a:t>
            </a:r>
          </a:p>
          <a:p>
            <a:pPr marL="171450" indent="-171450">
              <a:buFont typeface="Arial" panose="020B0604020202020204" pitchFamily="34" charset="0"/>
              <a:buChar char="•"/>
            </a:pPr>
            <a:r>
              <a:rPr lang="fr-FR" sz="1200">
                <a:solidFill>
                  <a:schemeClr val="tx1"/>
                </a:solidFill>
              </a:rPr>
              <a:t>Un site web qui répond plus rapidement.</a:t>
            </a:r>
          </a:p>
          <a:p>
            <a:pPr marL="171450" indent="-171450">
              <a:buFont typeface="Arial" panose="020B0604020202020204" pitchFamily="34" charset="0"/>
              <a:buChar char="•"/>
            </a:pPr>
            <a:r>
              <a:rPr lang="fr-FR" sz="1200">
                <a:solidFill>
                  <a:schemeClr val="tx1"/>
                </a:solidFill>
              </a:rPr>
              <a:t>Un site web dont le contenu s'adapte à la largeur de l'écran.</a:t>
            </a:r>
          </a:p>
          <a:p>
            <a:pPr marL="171450" indent="-171450">
              <a:buFont typeface="Arial" panose="020B0604020202020204" pitchFamily="34" charset="0"/>
              <a:buChar char="•"/>
            </a:pPr>
            <a:r>
              <a:rPr lang="fr-FR" sz="1200">
                <a:solidFill>
                  <a:schemeClr val="tx1"/>
                </a:solidFill>
              </a:rPr>
              <a:t>Un site web conçu uniquement pour les mobiles et tablettes.</a:t>
            </a:r>
          </a:p>
        </p:txBody>
      </p:sp>
    </p:spTree>
    <p:extLst>
      <p:ext uri="{BB962C8B-B14F-4D97-AF65-F5344CB8AC3E}">
        <p14:creationId xmlns:p14="http://schemas.microsoft.com/office/powerpoint/2010/main" val="1590004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Q17 </a:t>
            </a:r>
            <a:r>
              <a:rPr lang="fr-FR" sz="1000" b="1">
                <a:solidFill>
                  <a:schemeClr val="tx1"/>
                </a:solidFill>
              </a:rPr>
              <a:t>Qui a créé le langage ASP .NET ?</a:t>
            </a:r>
          </a:p>
          <a:p>
            <a:pPr marL="171450" indent="-171450">
              <a:buFont typeface="Arial" panose="020B0604020202020204" pitchFamily="34" charset="0"/>
              <a:buChar char="•"/>
            </a:pPr>
            <a:r>
              <a:rPr lang="fr-FR" sz="1000">
                <a:solidFill>
                  <a:schemeClr val="tx1"/>
                </a:solidFill>
              </a:rPr>
              <a:t>Google</a:t>
            </a:r>
          </a:p>
          <a:p>
            <a:pPr marL="171450" indent="-171450">
              <a:buFont typeface="Arial" panose="020B0604020202020204" pitchFamily="34" charset="0"/>
              <a:buChar char="•"/>
            </a:pPr>
            <a:r>
              <a:rPr lang="fr-FR" sz="1000">
                <a:solidFill>
                  <a:schemeClr val="tx1"/>
                </a:solidFill>
              </a:rPr>
              <a:t>Microsoft</a:t>
            </a:r>
          </a:p>
          <a:p>
            <a:pPr marL="171450" indent="-171450">
              <a:buFont typeface="Arial" panose="020B0604020202020204" pitchFamily="34" charset="0"/>
              <a:buChar char="•"/>
            </a:pPr>
            <a:r>
              <a:rPr lang="fr-FR" sz="1000" err="1">
                <a:solidFill>
                  <a:schemeClr val="tx1"/>
                </a:solidFill>
              </a:rPr>
              <a:t>Youtube</a:t>
            </a:r>
            <a:endParaRPr lang="fr-FR" sz="1000">
              <a:solidFill>
                <a:schemeClr val="tx1"/>
              </a:solidFill>
            </a:endParaRPr>
          </a:p>
          <a:p>
            <a:pPr marL="171450" indent="-171450">
              <a:buFont typeface="Arial" panose="020B0604020202020204" pitchFamily="34" charset="0"/>
              <a:buChar char="•"/>
            </a:pPr>
            <a:r>
              <a:rPr lang="fr-FR" sz="1000">
                <a:solidFill>
                  <a:schemeClr val="tx1"/>
                </a:solidFill>
              </a:rPr>
              <a:t>Facebook</a:t>
            </a:r>
          </a:p>
          <a:p>
            <a:r>
              <a:rPr lang="fr-FR" sz="1200">
                <a:solidFill>
                  <a:schemeClr val="tx1"/>
                </a:solidFill>
              </a:rPr>
              <a:t> Q18 </a:t>
            </a:r>
            <a:r>
              <a:rPr lang="fr-FR" sz="1200" b="1">
                <a:solidFill>
                  <a:schemeClr val="tx1"/>
                </a:solidFill>
              </a:rPr>
              <a:t> Lequel de ces </a:t>
            </a:r>
            <a:r>
              <a:rPr lang="fr-FR" sz="1200" b="1" err="1">
                <a:solidFill>
                  <a:schemeClr val="tx1"/>
                </a:solidFill>
              </a:rPr>
              <a:t>frameworks</a:t>
            </a:r>
            <a:r>
              <a:rPr lang="fr-FR" sz="1200" b="1">
                <a:solidFill>
                  <a:schemeClr val="tx1"/>
                </a:solidFill>
              </a:rPr>
              <a:t> est conçu pour le langage Python ?</a:t>
            </a:r>
          </a:p>
          <a:p>
            <a:pPr marL="171450" indent="-171450">
              <a:buFont typeface="Arial" panose="020B0604020202020204" pitchFamily="34" charset="0"/>
              <a:buChar char="•"/>
            </a:pPr>
            <a:r>
              <a:rPr lang="fr-FR" sz="1200">
                <a:solidFill>
                  <a:schemeClr val="tx1"/>
                </a:solidFill>
              </a:rPr>
              <a:t>Symfony2</a:t>
            </a:r>
          </a:p>
          <a:p>
            <a:pPr marL="171450" indent="-171450">
              <a:buFont typeface="Arial" panose="020B0604020202020204" pitchFamily="34" charset="0"/>
              <a:buChar char="•"/>
            </a:pPr>
            <a:r>
              <a:rPr lang="fr-FR" sz="1200">
                <a:solidFill>
                  <a:schemeClr val="tx1"/>
                </a:solidFill>
              </a:rPr>
              <a:t>Django</a:t>
            </a:r>
          </a:p>
          <a:p>
            <a:pPr marL="171450" indent="-171450">
              <a:buFont typeface="Arial" panose="020B0604020202020204" pitchFamily="34" charset="0"/>
              <a:buChar char="•"/>
            </a:pPr>
            <a:r>
              <a:rPr lang="fr-FR" sz="1200">
                <a:solidFill>
                  <a:schemeClr val="tx1"/>
                </a:solidFill>
              </a:rPr>
              <a:t>Ruby on Rails</a:t>
            </a:r>
          </a:p>
        </p:txBody>
      </p:sp>
    </p:spTree>
    <p:extLst>
      <p:ext uri="{BB962C8B-B14F-4D97-AF65-F5344CB8AC3E}">
        <p14:creationId xmlns:p14="http://schemas.microsoft.com/office/powerpoint/2010/main" val="1420864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solidFill>
                  <a:schemeClr val="tx1"/>
                </a:solidFill>
              </a:rP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Q19 </a:t>
            </a:r>
            <a:r>
              <a:rPr lang="fr-FR" sz="1000" b="1">
                <a:solidFill>
                  <a:schemeClr val="tx1"/>
                </a:solidFill>
              </a:rPr>
              <a:t>Comment s'appelle le lieu où vivent les serveurs ?</a:t>
            </a:r>
          </a:p>
          <a:p>
            <a:pPr marL="171450" indent="-171450">
              <a:buFont typeface="Arial" panose="020B0604020202020204" pitchFamily="34" charset="0"/>
              <a:buChar char="•"/>
            </a:pPr>
            <a:r>
              <a:rPr lang="fr-FR" sz="1000">
                <a:solidFill>
                  <a:schemeClr val="tx1"/>
                </a:solidFill>
              </a:rPr>
              <a:t>Le dortoir</a:t>
            </a:r>
          </a:p>
          <a:p>
            <a:pPr marL="171450" indent="-171450">
              <a:buFont typeface="Arial" panose="020B0604020202020204" pitchFamily="34" charset="0"/>
              <a:buChar char="•"/>
            </a:pPr>
            <a:r>
              <a:rPr lang="fr-FR" sz="1000">
                <a:solidFill>
                  <a:schemeClr val="tx1"/>
                </a:solidFill>
              </a:rPr>
              <a:t>Le </a:t>
            </a:r>
            <a:r>
              <a:rPr lang="fr-FR" sz="1000" err="1">
                <a:solidFill>
                  <a:schemeClr val="tx1"/>
                </a:solidFill>
              </a:rPr>
              <a:t>datacenter</a:t>
            </a:r>
            <a:endParaRPr lang="fr-FR" sz="1000">
              <a:solidFill>
                <a:schemeClr val="tx1"/>
              </a:solidFill>
            </a:endParaRPr>
          </a:p>
          <a:p>
            <a:pPr marL="171450" indent="-171450">
              <a:buFont typeface="Arial" panose="020B0604020202020204" pitchFamily="34" charset="0"/>
              <a:buChar char="•"/>
            </a:pPr>
            <a:r>
              <a:rPr lang="fr-FR" sz="1000">
                <a:solidFill>
                  <a:schemeClr val="tx1"/>
                </a:solidFill>
              </a:rPr>
              <a:t>L’auberge</a:t>
            </a:r>
          </a:p>
          <a:p>
            <a:pPr marL="171450" indent="-171450">
              <a:buFont typeface="Arial" panose="020B0604020202020204" pitchFamily="34" charset="0"/>
              <a:buChar char="•"/>
            </a:pPr>
            <a:r>
              <a:rPr lang="fr-FR" sz="1000">
                <a:solidFill>
                  <a:schemeClr val="tx1"/>
                </a:solidFill>
              </a:rPr>
              <a:t>La matrice</a:t>
            </a:r>
          </a:p>
          <a:p>
            <a:r>
              <a:rPr lang="fr-FR" sz="1200">
                <a:solidFill>
                  <a:schemeClr val="tx1"/>
                </a:solidFill>
              </a:rPr>
              <a:t> Q20 </a:t>
            </a:r>
            <a:r>
              <a:rPr lang="fr-FR" sz="1200" b="1">
                <a:solidFill>
                  <a:schemeClr val="tx1"/>
                </a:solidFill>
              </a:rPr>
              <a:t> Vrai ou faux? Tous les serveurs sont </a:t>
            </a:r>
            <a:r>
              <a:rPr lang="fr-FR" sz="1200" b="1" err="1">
                <a:solidFill>
                  <a:schemeClr val="tx1"/>
                </a:solidFill>
              </a:rPr>
              <a:t>equipes</a:t>
            </a:r>
            <a:r>
              <a:rPr lang="fr-FR" sz="1200" b="1">
                <a:solidFill>
                  <a:schemeClr val="tx1"/>
                </a:solidFill>
              </a:rPr>
              <a:t> d’un </a:t>
            </a:r>
            <a:r>
              <a:rPr lang="fr-FR" sz="1200" b="1" err="1">
                <a:solidFill>
                  <a:schemeClr val="tx1"/>
                </a:solidFill>
              </a:rPr>
              <a:t>ecran</a:t>
            </a:r>
            <a:endParaRPr lang="fr-FR" sz="1200" b="1">
              <a:solidFill>
                <a:schemeClr val="tx1"/>
              </a:solidFill>
            </a:endParaRPr>
          </a:p>
          <a:p>
            <a:pPr marL="171450" indent="-171450">
              <a:buFont typeface="Arial" panose="020B0604020202020204" pitchFamily="34" charset="0"/>
              <a:buChar char="•"/>
            </a:pPr>
            <a:r>
              <a:rPr lang="fr-FR" sz="1200">
                <a:solidFill>
                  <a:schemeClr val="tx1"/>
                </a:solidFill>
              </a:rPr>
              <a:t>Vrai</a:t>
            </a:r>
          </a:p>
          <a:p>
            <a:pPr marL="171450" indent="-171450">
              <a:buFont typeface="Arial" panose="020B0604020202020204" pitchFamily="34" charset="0"/>
              <a:buChar char="•"/>
            </a:pPr>
            <a:r>
              <a:rPr lang="fr-FR" sz="1200">
                <a:solidFill>
                  <a:schemeClr val="tx1"/>
                </a:solidFill>
              </a:rPr>
              <a:t>Faux</a:t>
            </a:r>
          </a:p>
        </p:txBody>
      </p:sp>
    </p:spTree>
    <p:extLst>
      <p:ext uri="{BB962C8B-B14F-4D97-AF65-F5344CB8AC3E}">
        <p14:creationId xmlns:p14="http://schemas.microsoft.com/office/powerpoint/2010/main" val="200402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a:t>C’est quoi le web?</a:t>
            </a:r>
            <a:endParaRPr lang="fr-FR" b="1"/>
          </a:p>
        </p:txBody>
      </p:sp>
      <p:sp>
        <p:nvSpPr>
          <p:cNvPr id="3" name="Espace réservé du contenu 2"/>
          <p:cNvSpPr>
            <a:spLocks noGrp="1"/>
          </p:cNvSpPr>
          <p:nvPr>
            <p:ph idx="1"/>
          </p:nvPr>
        </p:nvSpPr>
        <p:spPr>
          <a:xfrm>
            <a:off x="604434" y="1971098"/>
            <a:ext cx="6502948" cy="4351338"/>
          </a:xfrm>
        </p:spPr>
        <p:txBody>
          <a:bodyPr>
            <a:normAutofit/>
          </a:bodyPr>
          <a:lstStyle/>
          <a:p>
            <a:pPr marL="285750" indent="-285750" algn="just">
              <a:buFont typeface="Arial" panose="020B0604020202020204" pitchFamily="34" charset="0"/>
              <a:buChar char="•"/>
            </a:pPr>
            <a:r>
              <a:rPr lang="fr-FR" sz="1200">
                <a:solidFill>
                  <a:schemeClr val="tx1">
                    <a:lumMod val="75000"/>
                    <a:lumOff val="25000"/>
                  </a:schemeClr>
                </a:solidFill>
              </a:rPr>
              <a:t>Le web pris de l’anglais signifie </a:t>
            </a:r>
            <a:r>
              <a:rPr lang="fr-FR" sz="1200" b="1">
                <a:solidFill>
                  <a:schemeClr val="tx1">
                    <a:lumMod val="75000"/>
                    <a:lumOff val="25000"/>
                  </a:schemeClr>
                </a:solidFill>
              </a:rPr>
              <a:t>toile (d’</a:t>
            </a:r>
            <a:r>
              <a:rPr lang="fr-FR" sz="1200" b="1" err="1">
                <a:solidFill>
                  <a:schemeClr val="tx1">
                    <a:lumMod val="75000"/>
                    <a:lumOff val="25000"/>
                  </a:schemeClr>
                </a:solidFill>
              </a:rPr>
              <a:t>araignee</a:t>
            </a:r>
            <a:r>
              <a:rPr lang="fr-FR" sz="1200" b="1">
                <a:solidFill>
                  <a:schemeClr val="tx1">
                    <a:lumMod val="75000"/>
                    <a:lumOff val="25000"/>
                  </a:schemeClr>
                </a:solidFill>
              </a:rPr>
              <a:t>)/filet</a:t>
            </a:r>
            <a:r>
              <a:rPr lang="fr-FR" sz="1200">
                <a:solidFill>
                  <a:schemeClr val="tx1">
                    <a:lumMod val="75000"/>
                    <a:lumOff val="25000"/>
                  </a:schemeClr>
                </a:solidFill>
              </a:rPr>
              <a:t> et est un </a:t>
            </a:r>
            <a:r>
              <a:rPr lang="fr-FR" sz="1200" b="1">
                <a:solidFill>
                  <a:schemeClr val="tx1">
                    <a:lumMod val="75000"/>
                    <a:lumOff val="25000"/>
                  </a:schemeClr>
                </a:solidFill>
              </a:rPr>
              <a:t>paradigme/</a:t>
            </a:r>
            <a:r>
              <a:rPr lang="fr-FR" sz="1200" b="1" err="1">
                <a:solidFill>
                  <a:schemeClr val="tx1">
                    <a:lumMod val="75000"/>
                    <a:lumOff val="25000"/>
                  </a:schemeClr>
                </a:solidFill>
              </a:rPr>
              <a:t>modele</a:t>
            </a:r>
            <a:r>
              <a:rPr lang="fr-FR" sz="1200">
                <a:solidFill>
                  <a:schemeClr val="tx1">
                    <a:lumMod val="75000"/>
                    <a:lumOff val="25000"/>
                  </a:schemeClr>
                </a:solidFill>
              </a:rPr>
              <a:t> qui permet de représenter le </a:t>
            </a:r>
            <a:r>
              <a:rPr lang="fr-FR" sz="1200" b="1">
                <a:solidFill>
                  <a:schemeClr val="tx1">
                    <a:lumMod val="75000"/>
                    <a:lumOff val="25000"/>
                  </a:schemeClr>
                </a:solidFill>
              </a:rPr>
              <a:t>lien</a:t>
            </a:r>
            <a:r>
              <a:rPr lang="fr-FR" sz="1200">
                <a:solidFill>
                  <a:schemeClr val="tx1">
                    <a:lumMod val="75000"/>
                    <a:lumOff val="25000"/>
                  </a:schemeClr>
                </a:solidFill>
              </a:rPr>
              <a:t> qui existe entre divers sources/point de données</a:t>
            </a:r>
          </a:p>
          <a:p>
            <a:pPr marL="285750" indent="-285750" algn="just">
              <a:buFont typeface="Arial" panose="020B0604020202020204" pitchFamily="34" charset="0"/>
              <a:buChar char="•"/>
            </a:pPr>
            <a:r>
              <a:rPr lang="fr-FR" sz="1200">
                <a:solidFill>
                  <a:schemeClr val="tx1">
                    <a:lumMod val="75000"/>
                    <a:lumOff val="25000"/>
                  </a:schemeClr>
                </a:solidFill>
              </a:rPr>
              <a:t>Le sigle WWW qui préfixe toutes les adresses web signifie </a:t>
            </a:r>
            <a:r>
              <a:rPr lang="fr-FR" sz="1200" b="1">
                <a:solidFill>
                  <a:schemeClr val="tx1">
                    <a:lumMod val="75000"/>
                    <a:lumOff val="25000"/>
                  </a:schemeClr>
                </a:solidFill>
              </a:rPr>
              <a:t>world </a:t>
            </a:r>
            <a:r>
              <a:rPr lang="fr-FR" sz="1200" b="1" err="1">
                <a:solidFill>
                  <a:schemeClr val="tx1">
                    <a:lumMod val="75000"/>
                    <a:lumOff val="25000"/>
                  </a:schemeClr>
                </a:solidFill>
              </a:rPr>
              <a:t>wide</a:t>
            </a:r>
            <a:r>
              <a:rPr lang="fr-FR" sz="1200" b="1">
                <a:solidFill>
                  <a:schemeClr val="tx1">
                    <a:lumMod val="75000"/>
                    <a:lumOff val="25000"/>
                  </a:schemeClr>
                </a:solidFill>
              </a:rPr>
              <a:t> web </a:t>
            </a:r>
            <a:r>
              <a:rPr lang="fr-FR" sz="1200">
                <a:solidFill>
                  <a:schemeClr val="tx1">
                    <a:lumMod val="75000"/>
                    <a:lumOff val="25000"/>
                  </a:schemeClr>
                </a:solidFill>
              </a:rPr>
              <a:t>comprenez toile d’araignée mondiale et est donc un modèle qui recouvre les liens entre tous les points de données a l’</a:t>
            </a:r>
            <a:r>
              <a:rPr lang="fr-FR" sz="1200" err="1">
                <a:solidFill>
                  <a:schemeClr val="tx1">
                    <a:lumMod val="75000"/>
                    <a:lumOff val="25000"/>
                  </a:schemeClr>
                </a:solidFill>
              </a:rPr>
              <a:t>echelle</a:t>
            </a:r>
            <a:r>
              <a:rPr lang="fr-FR" sz="1200">
                <a:solidFill>
                  <a:schemeClr val="tx1">
                    <a:lumMod val="75000"/>
                    <a:lumOff val="25000"/>
                  </a:schemeClr>
                </a:solidFill>
              </a:rPr>
              <a:t> mondiale.</a:t>
            </a:r>
          </a:p>
          <a:p>
            <a:pPr marL="285750" indent="-285750" algn="just">
              <a:buFont typeface="Arial" panose="020B0604020202020204" pitchFamily="34" charset="0"/>
              <a:buChar char="•"/>
            </a:pPr>
            <a:r>
              <a:rPr lang="fr-FR" sz="1200">
                <a:solidFill>
                  <a:schemeClr val="tx1">
                    <a:lumMod val="75000"/>
                    <a:lumOff val="25000"/>
                  </a:schemeClr>
                </a:solidFill>
              </a:rPr>
              <a:t>Nous parlons ici de points de données pour ne pas nuire a la généralité. En effet par point de données on entend actuellement tout outil informatique qui a la capacité de se connecter a l’internet : mobile/ordinateur/IOT</a:t>
            </a:r>
          </a:p>
          <a:p>
            <a:pPr marL="285750" indent="-285750" algn="just">
              <a:buFont typeface="Arial" panose="020B0604020202020204" pitchFamily="34" charset="0"/>
              <a:buChar char="•"/>
            </a:pPr>
            <a:r>
              <a:rPr lang="fr-FR" sz="1200">
                <a:solidFill>
                  <a:schemeClr val="tx1">
                    <a:lumMod val="75000"/>
                    <a:lumOff val="25000"/>
                  </a:schemeClr>
                </a:solidFill>
              </a:rPr>
              <a:t>Vous noterez ici que ce n’est pas une répétition de définir le web en se servant d’internet car en effet internet est venu avant le web et a la base le web n’était qu’un service/une dérivée d’utilisation d’internet.</a:t>
            </a:r>
          </a:p>
          <a:p>
            <a:pPr algn="just"/>
            <a:endParaRPr lang="fr-FR" sz="1200">
              <a:solidFill>
                <a:schemeClr val="tx1">
                  <a:lumMod val="75000"/>
                  <a:lumOff val="25000"/>
                </a:schemeClr>
              </a:solidFill>
            </a:endParaRPr>
          </a:p>
          <a:p>
            <a:pPr marL="285750" indent="-285750" algn="just">
              <a:buFont typeface="Arial" panose="020B0604020202020204" pitchFamily="34" charset="0"/>
              <a:buChar char="•"/>
            </a:pPr>
            <a:endParaRPr lang="fr-FR" sz="1200">
              <a:solidFill>
                <a:schemeClr val="tx1">
                  <a:lumMod val="75000"/>
                  <a:lumOff val="25000"/>
                </a:schemeClr>
              </a:solidFill>
            </a:endParaRPr>
          </a:p>
        </p:txBody>
      </p:sp>
      <p:pic>
        <p:nvPicPr>
          <p:cNvPr id="6" name="Image 5" descr="Toile d'araignée représentant le web"/>
          <p:cNvPicPr/>
          <p:nvPr/>
        </p:nvPicPr>
        <p:blipFill rotWithShape="1">
          <a:blip r:embed="rId2" cstate="print">
            <a:extLst>
              <a:ext uri="{28A0092B-C50C-407E-A947-70E740481C1C}">
                <a14:useLocalDpi xmlns:a14="http://schemas.microsoft.com/office/drawing/2010/main" val="0"/>
              </a:ext>
            </a:extLst>
          </a:blip>
          <a:srcRect l="19051" r="20028"/>
          <a:stretch/>
        </p:blipFill>
        <p:spPr bwMode="auto">
          <a:xfrm>
            <a:off x="7793181" y="2526564"/>
            <a:ext cx="3023755" cy="3240405"/>
          </a:xfrm>
          <a:prstGeom prst="rect">
            <a:avLst/>
          </a:prstGeom>
          <a:noFill/>
          <a:ln>
            <a:noFill/>
          </a:ln>
        </p:spPr>
      </p:pic>
    </p:spTree>
    <p:extLst>
      <p:ext uri="{BB962C8B-B14F-4D97-AF65-F5344CB8AC3E}">
        <p14:creationId xmlns:p14="http://schemas.microsoft.com/office/powerpoint/2010/main" val="265575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Q21 </a:t>
            </a:r>
            <a:r>
              <a:rPr lang="fr-FR" sz="1000" b="1">
                <a:solidFill>
                  <a:schemeClr val="tx1"/>
                </a:solidFill>
              </a:rPr>
              <a:t>Comment transitent les données d'un continent à un autre ?</a:t>
            </a:r>
          </a:p>
          <a:p>
            <a:pPr marL="171450" indent="-171450">
              <a:buFont typeface="Arial" panose="020B0604020202020204" pitchFamily="34" charset="0"/>
              <a:buChar char="•"/>
            </a:pPr>
            <a:r>
              <a:rPr lang="fr-FR" sz="1000">
                <a:solidFill>
                  <a:schemeClr val="tx1"/>
                </a:solidFill>
              </a:rPr>
              <a:t>À travers des câbles sous-marins</a:t>
            </a:r>
          </a:p>
          <a:p>
            <a:pPr marL="171450" indent="-171450">
              <a:buFont typeface="Arial" panose="020B0604020202020204" pitchFamily="34" charset="0"/>
              <a:buChar char="•"/>
            </a:pPr>
            <a:r>
              <a:rPr lang="fr-FR" sz="1000">
                <a:solidFill>
                  <a:schemeClr val="tx1"/>
                </a:solidFill>
              </a:rPr>
              <a:t>En wifi</a:t>
            </a:r>
          </a:p>
          <a:p>
            <a:pPr marL="171450" indent="-171450">
              <a:buFont typeface="Arial" panose="020B0604020202020204" pitchFamily="34" charset="0"/>
              <a:buChar char="•"/>
            </a:pPr>
            <a:r>
              <a:rPr lang="fr-FR" sz="1000">
                <a:solidFill>
                  <a:schemeClr val="tx1"/>
                </a:solidFill>
              </a:rPr>
              <a:t>Via les satellites</a:t>
            </a:r>
          </a:p>
          <a:p>
            <a:pPr marL="171450" indent="-171450">
              <a:buFont typeface="Arial" panose="020B0604020202020204" pitchFamily="34" charset="0"/>
              <a:buChar char="•"/>
            </a:pPr>
            <a:r>
              <a:rPr lang="fr-FR" sz="1000">
                <a:solidFill>
                  <a:schemeClr val="tx1"/>
                </a:solidFill>
              </a:rPr>
              <a:t>Grâce à un système de sonar sous-marin</a:t>
            </a:r>
          </a:p>
          <a:p>
            <a:r>
              <a:rPr lang="fr-FR" sz="1200">
                <a:solidFill>
                  <a:schemeClr val="tx1"/>
                </a:solidFill>
              </a:rPr>
              <a:t> Q22 </a:t>
            </a:r>
            <a:r>
              <a:rPr lang="fr-FR" sz="1200" b="1">
                <a:solidFill>
                  <a:schemeClr val="tx1"/>
                </a:solidFill>
              </a:rPr>
              <a:t> Comment identifie-t-on un ordinateur à travers Internet ?</a:t>
            </a:r>
          </a:p>
          <a:p>
            <a:pPr marL="171450" indent="-171450">
              <a:buFont typeface="Arial" panose="020B0604020202020204" pitchFamily="34" charset="0"/>
              <a:buChar char="•"/>
            </a:pPr>
            <a:r>
              <a:rPr lang="fr-FR" sz="1200">
                <a:solidFill>
                  <a:schemeClr val="tx1"/>
                </a:solidFill>
              </a:rPr>
              <a:t>Grâce à son </a:t>
            </a:r>
            <a:r>
              <a:rPr lang="fr-FR" sz="1200" err="1">
                <a:solidFill>
                  <a:schemeClr val="tx1"/>
                </a:solidFill>
              </a:rPr>
              <a:t>code-barre</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Grâce à son adresse IP</a:t>
            </a:r>
          </a:p>
          <a:p>
            <a:pPr marL="171450" indent="-171450">
              <a:buFont typeface="Arial" panose="020B0604020202020204" pitchFamily="34" charset="0"/>
              <a:buChar char="•"/>
            </a:pPr>
            <a:r>
              <a:rPr lang="fr-FR" sz="1200">
                <a:solidFill>
                  <a:schemeClr val="tx1"/>
                </a:solidFill>
              </a:rPr>
              <a:t>Grâce à son adresse e-mail</a:t>
            </a:r>
          </a:p>
        </p:txBody>
      </p:sp>
    </p:spTree>
    <p:extLst>
      <p:ext uri="{BB962C8B-B14F-4D97-AF65-F5344CB8AC3E}">
        <p14:creationId xmlns:p14="http://schemas.microsoft.com/office/powerpoint/2010/main" val="3714712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Q23 </a:t>
            </a:r>
            <a:r>
              <a:rPr lang="fr-FR" sz="1000" b="1">
                <a:solidFill>
                  <a:schemeClr val="tx1"/>
                </a:solidFill>
              </a:rPr>
              <a:t>Lequel de ces éléments est appelé le "nom d'hôte" ?</a:t>
            </a:r>
          </a:p>
          <a:p>
            <a:pPr marL="171450" indent="-171450">
              <a:buFont typeface="Arial" panose="020B0604020202020204" pitchFamily="34" charset="0"/>
              <a:buChar char="•"/>
            </a:pPr>
            <a:r>
              <a:rPr lang="fr-FR" sz="1000">
                <a:solidFill>
                  <a:schemeClr val="tx1"/>
                </a:solidFill>
              </a:rPr>
              <a:t>101.28.11.4</a:t>
            </a:r>
          </a:p>
          <a:p>
            <a:pPr marL="171450" indent="-171450">
              <a:buFont typeface="Arial" panose="020B0604020202020204" pitchFamily="34" charset="0"/>
              <a:buChar char="•"/>
            </a:pPr>
            <a:r>
              <a:rPr lang="fr-FR" sz="1000">
                <a:solidFill>
                  <a:schemeClr val="tx1"/>
                </a:solidFill>
              </a:rPr>
              <a:t>page.html</a:t>
            </a:r>
          </a:p>
          <a:p>
            <a:pPr marL="171450" indent="-171450">
              <a:buFont typeface="Arial" panose="020B0604020202020204" pitchFamily="34" charset="0"/>
              <a:buChar char="•"/>
            </a:pPr>
            <a:r>
              <a:rPr lang="fr-FR" sz="1000">
                <a:solidFill>
                  <a:schemeClr val="tx1"/>
                </a:solidFill>
              </a:rPr>
              <a:t>google.com</a:t>
            </a:r>
          </a:p>
          <a:p>
            <a:r>
              <a:rPr lang="fr-FR" sz="1200">
                <a:solidFill>
                  <a:schemeClr val="tx1"/>
                </a:solidFill>
              </a:rPr>
              <a:t>Q24 </a:t>
            </a:r>
            <a:r>
              <a:rPr lang="fr-FR" sz="1200" b="1">
                <a:solidFill>
                  <a:schemeClr val="tx1"/>
                </a:solidFill>
              </a:rPr>
              <a:t> Comment s'appelle l'outil qui sert d'annuaire reliant un nom d'hôte à une adresse IP ?</a:t>
            </a:r>
          </a:p>
          <a:p>
            <a:pPr marL="171450" indent="-171450">
              <a:buFont typeface="Arial" panose="020B0604020202020204" pitchFamily="34" charset="0"/>
              <a:buChar char="•"/>
            </a:pPr>
            <a:r>
              <a:rPr lang="fr-FR" sz="1200">
                <a:solidFill>
                  <a:schemeClr val="tx1"/>
                </a:solidFill>
              </a:rPr>
              <a:t>Le HTTP</a:t>
            </a:r>
          </a:p>
          <a:p>
            <a:pPr marL="171450" indent="-171450">
              <a:buFont typeface="Arial" panose="020B0604020202020204" pitchFamily="34" charset="0"/>
              <a:buChar char="•"/>
            </a:pPr>
            <a:r>
              <a:rPr lang="fr-FR" sz="1200">
                <a:solidFill>
                  <a:schemeClr val="tx1"/>
                </a:solidFill>
              </a:rPr>
              <a:t>Le DNS</a:t>
            </a:r>
          </a:p>
          <a:p>
            <a:pPr marL="171450" indent="-171450">
              <a:buFont typeface="Arial" panose="020B0604020202020204" pitchFamily="34" charset="0"/>
              <a:buChar char="•"/>
            </a:pPr>
            <a:r>
              <a:rPr lang="fr-FR" sz="1200">
                <a:solidFill>
                  <a:schemeClr val="tx1"/>
                </a:solidFill>
              </a:rPr>
              <a:t>Les pages jaunes</a:t>
            </a:r>
          </a:p>
        </p:txBody>
      </p:sp>
    </p:spTree>
    <p:extLst>
      <p:ext uri="{BB962C8B-B14F-4D97-AF65-F5344CB8AC3E}">
        <p14:creationId xmlns:p14="http://schemas.microsoft.com/office/powerpoint/2010/main" val="2903493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Q25 </a:t>
            </a:r>
            <a:r>
              <a:rPr lang="fr-FR" sz="1000" b="1">
                <a:solidFill>
                  <a:schemeClr val="tx1"/>
                </a:solidFill>
              </a:rPr>
              <a:t>Comment s'appelle le protocole inventé par Vint Cerf et Bob Kahn qui est à la base d'Internet ?</a:t>
            </a:r>
          </a:p>
          <a:p>
            <a:pPr marL="171450" indent="-171450">
              <a:buFont typeface="Arial" panose="020B0604020202020204" pitchFamily="34" charset="0"/>
              <a:buChar char="•"/>
            </a:pPr>
            <a:r>
              <a:rPr lang="fr-FR" sz="1000">
                <a:solidFill>
                  <a:schemeClr val="tx1"/>
                </a:solidFill>
              </a:rPr>
              <a:t>HTTP</a:t>
            </a:r>
          </a:p>
          <a:p>
            <a:pPr marL="171450" indent="-171450">
              <a:buFont typeface="Arial" panose="020B0604020202020204" pitchFamily="34" charset="0"/>
              <a:buChar char="•"/>
            </a:pPr>
            <a:r>
              <a:rPr lang="fr-FR" sz="1000">
                <a:solidFill>
                  <a:schemeClr val="tx1"/>
                </a:solidFill>
              </a:rPr>
              <a:t>FTP</a:t>
            </a:r>
          </a:p>
          <a:p>
            <a:pPr marL="171450" indent="-171450">
              <a:buFont typeface="Arial" panose="020B0604020202020204" pitchFamily="34" charset="0"/>
              <a:buChar char="•"/>
            </a:pPr>
            <a:r>
              <a:rPr lang="fr-FR" sz="1000">
                <a:solidFill>
                  <a:schemeClr val="tx1"/>
                </a:solidFill>
              </a:rPr>
              <a:t>TCP/IP</a:t>
            </a:r>
          </a:p>
          <a:p>
            <a:r>
              <a:rPr lang="fr-FR" sz="1200">
                <a:solidFill>
                  <a:schemeClr val="tx1"/>
                </a:solidFill>
              </a:rPr>
              <a:t>Q26 </a:t>
            </a:r>
            <a:r>
              <a:rPr lang="fr-FR" sz="1200" b="1">
                <a:solidFill>
                  <a:schemeClr val="tx1"/>
                </a:solidFill>
              </a:rPr>
              <a:t> Comment s'appelle le protocole d'échange de fichiers ?</a:t>
            </a:r>
          </a:p>
          <a:p>
            <a:pPr marL="171450" indent="-171450">
              <a:buFont typeface="Arial" panose="020B0604020202020204" pitchFamily="34" charset="0"/>
              <a:buChar char="•"/>
            </a:pPr>
            <a:r>
              <a:rPr lang="fr-FR" sz="1200">
                <a:solidFill>
                  <a:schemeClr val="tx1"/>
                </a:solidFill>
              </a:rPr>
              <a:t>FTP</a:t>
            </a:r>
          </a:p>
          <a:p>
            <a:pPr marL="171450" indent="-171450">
              <a:buFont typeface="Arial" panose="020B0604020202020204" pitchFamily="34" charset="0"/>
              <a:buChar char="•"/>
            </a:pPr>
            <a:r>
              <a:rPr lang="fr-FR" sz="1200">
                <a:solidFill>
                  <a:schemeClr val="tx1"/>
                </a:solidFill>
              </a:rPr>
              <a:t>TCP/IP</a:t>
            </a:r>
          </a:p>
          <a:p>
            <a:pPr marL="171450" indent="-171450">
              <a:buFont typeface="Arial" panose="020B0604020202020204" pitchFamily="34" charset="0"/>
              <a:buChar char="•"/>
            </a:pPr>
            <a:r>
              <a:rPr lang="fr-FR" sz="1200">
                <a:solidFill>
                  <a:schemeClr val="tx1"/>
                </a:solidFill>
              </a:rPr>
              <a:t>HTTP</a:t>
            </a:r>
          </a:p>
          <a:p>
            <a:pPr marL="171450" indent="-171450">
              <a:buFont typeface="Arial" panose="020B0604020202020204" pitchFamily="34" charset="0"/>
              <a:buChar char="•"/>
            </a:pPr>
            <a:r>
              <a:rPr lang="fr-FR" sz="1200">
                <a:solidFill>
                  <a:schemeClr val="tx1"/>
                </a:solidFill>
              </a:rPr>
              <a:t>SMTP</a:t>
            </a:r>
          </a:p>
        </p:txBody>
      </p:sp>
    </p:spTree>
    <p:extLst>
      <p:ext uri="{BB962C8B-B14F-4D97-AF65-F5344CB8AC3E}">
        <p14:creationId xmlns:p14="http://schemas.microsoft.com/office/powerpoint/2010/main" val="156748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Q27 </a:t>
            </a:r>
            <a:r>
              <a:rPr lang="fr-FR" sz="1200" b="1">
                <a:solidFill>
                  <a:schemeClr val="tx1"/>
                </a:solidFill>
              </a:rPr>
              <a:t>Quel est le code HTTP utilisé par le serveur pour indiquer que la page Web existe et a bien été transmise ?</a:t>
            </a:r>
          </a:p>
          <a:p>
            <a:pPr marL="171450" indent="-171450">
              <a:buFont typeface="Arial" panose="020B0604020202020204" pitchFamily="34" charset="0"/>
              <a:buChar char="•"/>
            </a:pPr>
            <a:r>
              <a:rPr lang="fr-FR" sz="1200">
                <a:solidFill>
                  <a:schemeClr val="tx1"/>
                </a:solidFill>
              </a:rPr>
              <a:t>404</a:t>
            </a:r>
          </a:p>
          <a:p>
            <a:pPr marL="171450" indent="-171450">
              <a:buFont typeface="Arial" panose="020B0604020202020204" pitchFamily="34" charset="0"/>
              <a:buChar char="•"/>
            </a:pPr>
            <a:r>
              <a:rPr lang="fr-FR" sz="1200">
                <a:solidFill>
                  <a:schemeClr val="tx1"/>
                </a:solidFill>
              </a:rPr>
              <a:t>200</a:t>
            </a:r>
          </a:p>
          <a:p>
            <a:pPr marL="171450" indent="-171450">
              <a:buFont typeface="Arial" panose="020B0604020202020204" pitchFamily="34" charset="0"/>
              <a:buChar char="•"/>
            </a:pPr>
            <a:r>
              <a:rPr lang="fr-FR" sz="1200">
                <a:solidFill>
                  <a:schemeClr val="tx1"/>
                </a:solidFill>
              </a:rPr>
              <a:t>302</a:t>
            </a:r>
          </a:p>
          <a:p>
            <a:r>
              <a:rPr lang="fr-FR" sz="1200">
                <a:solidFill>
                  <a:schemeClr val="tx1"/>
                </a:solidFill>
              </a:rPr>
              <a:t>Q28 </a:t>
            </a:r>
            <a:r>
              <a:rPr lang="fr-FR" sz="1200" b="1">
                <a:solidFill>
                  <a:schemeClr val="tx1"/>
                </a:solidFill>
              </a:rPr>
              <a:t> Comment s'appelle la "colonne" où les serveurs sont entassés les uns sur les autres ?</a:t>
            </a:r>
            <a:r>
              <a:rPr lang="fr-FR" sz="1200">
                <a:solidFill>
                  <a:schemeClr val="tx1"/>
                </a:solidFill>
              </a:rPr>
              <a:t>FTP</a:t>
            </a:r>
          </a:p>
          <a:p>
            <a:pPr marL="171450" indent="-171450">
              <a:buFont typeface="Arial" panose="020B0604020202020204" pitchFamily="34" charset="0"/>
              <a:buChar char="•"/>
            </a:pPr>
            <a:r>
              <a:rPr lang="fr-FR" sz="1200">
                <a:solidFill>
                  <a:schemeClr val="tx1"/>
                </a:solidFill>
              </a:rPr>
              <a:t>La tour</a:t>
            </a:r>
          </a:p>
          <a:p>
            <a:pPr marL="171450" indent="-171450">
              <a:buFont typeface="Arial" panose="020B0604020202020204" pitchFamily="34" charset="0"/>
              <a:buChar char="•"/>
            </a:pPr>
            <a:r>
              <a:rPr lang="fr-FR" sz="1200">
                <a:solidFill>
                  <a:schemeClr val="tx1"/>
                </a:solidFill>
              </a:rPr>
              <a:t>La baie</a:t>
            </a:r>
          </a:p>
          <a:p>
            <a:pPr marL="171450" indent="-171450">
              <a:buFont typeface="Arial" panose="020B0604020202020204" pitchFamily="34" charset="0"/>
              <a:buChar char="•"/>
            </a:pPr>
            <a:r>
              <a:rPr lang="fr-FR" sz="1200">
                <a:solidFill>
                  <a:schemeClr val="tx1"/>
                </a:solidFill>
              </a:rPr>
              <a:t>Le puits</a:t>
            </a:r>
          </a:p>
          <a:p>
            <a:pPr marL="171450" indent="-171450">
              <a:buFont typeface="Arial" panose="020B0604020202020204" pitchFamily="34" charset="0"/>
              <a:buChar char="•"/>
            </a:pPr>
            <a:r>
              <a:rPr lang="fr-FR" sz="1200">
                <a:solidFill>
                  <a:schemeClr val="tx1"/>
                </a:solidFill>
              </a:rPr>
              <a:t>Le gratte-ciel</a:t>
            </a:r>
          </a:p>
        </p:txBody>
      </p:sp>
    </p:spTree>
    <p:extLst>
      <p:ext uri="{BB962C8B-B14F-4D97-AF65-F5344CB8AC3E}">
        <p14:creationId xmlns:p14="http://schemas.microsoft.com/office/powerpoint/2010/main" val="1100437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Petit quizz</a:t>
            </a:r>
          </a:p>
        </p:txBody>
      </p:sp>
      <p:sp>
        <p:nvSpPr>
          <p:cNvPr id="3" name="Espace réservé du contenu 2"/>
          <p:cNvSpPr>
            <a:spLocks noGrp="1"/>
          </p:cNvSpPr>
          <p:nvPr>
            <p:ph idx="1"/>
          </p:nvPr>
        </p:nvSpPr>
        <p:spPr>
          <a:xfrm>
            <a:off x="838201" y="1825624"/>
            <a:ext cx="10515600" cy="4708525"/>
          </a:xfrm>
        </p:spPr>
        <p:txBody>
          <a:bodyPr>
            <a:normAutofit/>
          </a:bodyPr>
          <a:lstStyle/>
          <a:p>
            <a:r>
              <a:rPr lang="fr-FR" sz="1200">
                <a:solidFill>
                  <a:schemeClr val="tx1"/>
                </a:solidFill>
              </a:rPr>
              <a:t>Q29 </a:t>
            </a:r>
            <a:r>
              <a:rPr lang="fr-FR" sz="1200" b="1">
                <a:solidFill>
                  <a:schemeClr val="tx1"/>
                </a:solidFill>
              </a:rPr>
              <a:t>Quel terme représente le mieux le Cloud ?</a:t>
            </a:r>
          </a:p>
          <a:p>
            <a:pPr marL="171450" indent="-171450">
              <a:buFont typeface="Arial" panose="020B0604020202020204" pitchFamily="34" charset="0"/>
              <a:buChar char="•"/>
            </a:pPr>
            <a:r>
              <a:rPr lang="fr-FR" sz="1200" err="1">
                <a:solidFill>
                  <a:schemeClr val="tx1"/>
                </a:solidFill>
              </a:rPr>
              <a:t>Dematerialisation</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Multiplication</a:t>
            </a:r>
          </a:p>
          <a:p>
            <a:pPr marL="171450" indent="-171450">
              <a:buFont typeface="Arial" panose="020B0604020202020204" pitchFamily="34" charset="0"/>
              <a:buChar char="•"/>
            </a:pPr>
            <a:r>
              <a:rPr lang="fr-FR" sz="1200" err="1">
                <a:solidFill>
                  <a:schemeClr val="tx1"/>
                </a:solidFill>
              </a:rPr>
              <a:t>Realisation</a:t>
            </a:r>
            <a:endParaRPr lang="fr-FR" sz="1200">
              <a:solidFill>
                <a:schemeClr val="tx1"/>
              </a:solidFill>
            </a:endParaRPr>
          </a:p>
          <a:p>
            <a:pPr marL="171450" indent="-171450">
              <a:buFont typeface="Arial" panose="020B0604020202020204" pitchFamily="34" charset="0"/>
              <a:buChar char="•"/>
            </a:pPr>
            <a:r>
              <a:rPr lang="fr-FR" sz="1200">
                <a:solidFill>
                  <a:schemeClr val="tx1"/>
                </a:solidFill>
              </a:rPr>
              <a:t>Visualisation</a:t>
            </a:r>
          </a:p>
        </p:txBody>
      </p:sp>
    </p:spTree>
    <p:extLst>
      <p:ext uri="{BB962C8B-B14F-4D97-AF65-F5344CB8AC3E}">
        <p14:creationId xmlns:p14="http://schemas.microsoft.com/office/powerpoint/2010/main" val="3042166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a:t>LES APIS</a:t>
            </a:r>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Espace réservé du contenu 2"/>
          <p:cNvSpPr>
            <a:spLocks noGrp="1"/>
          </p:cNvSpPr>
          <p:nvPr>
            <p:ph idx="1"/>
          </p:nvPr>
        </p:nvSpPr>
        <p:spPr>
          <a:xfrm>
            <a:off x="838201" y="1825624"/>
            <a:ext cx="10515600" cy="3463827"/>
          </a:xfrm>
        </p:spPr>
        <p:txBody>
          <a:bodyPr>
            <a:noAutofit/>
          </a:bodyPr>
          <a:lstStyle/>
          <a:p>
            <a:pPr marL="171450" indent="-171450" algn="just">
              <a:buFont typeface="Arial" panose="020B0604020202020204" pitchFamily="34" charset="0"/>
              <a:buChar char="•"/>
            </a:pPr>
            <a:r>
              <a:rPr lang="fr-FR" sz="1200">
                <a:solidFill>
                  <a:schemeClr val="tx1"/>
                </a:solidFill>
              </a:rPr>
              <a:t>API signifie Application </a:t>
            </a:r>
            <a:r>
              <a:rPr lang="fr-FR" sz="1200" err="1">
                <a:solidFill>
                  <a:schemeClr val="tx1"/>
                </a:solidFill>
              </a:rPr>
              <a:t>Programming</a:t>
            </a:r>
            <a:r>
              <a:rPr lang="fr-FR" sz="1200">
                <a:solidFill>
                  <a:schemeClr val="tx1"/>
                </a:solidFill>
              </a:rPr>
              <a:t> Interface</a:t>
            </a:r>
          </a:p>
          <a:p>
            <a:pPr marL="171450" indent="-171450" algn="just">
              <a:buFont typeface="Arial" panose="020B0604020202020204" pitchFamily="34" charset="0"/>
              <a:buChar char="•"/>
            </a:pPr>
            <a:r>
              <a:rPr lang="fr-FR" sz="1200">
                <a:solidFill>
                  <a:schemeClr val="tx1"/>
                </a:solidFill>
              </a:rPr>
              <a:t>Stricto </a:t>
            </a:r>
            <a:r>
              <a:rPr lang="fr-FR" sz="1200" err="1">
                <a:solidFill>
                  <a:schemeClr val="tx1"/>
                </a:solidFill>
              </a:rPr>
              <a:t>senso</a:t>
            </a:r>
            <a:r>
              <a:rPr lang="fr-FR" sz="1200">
                <a:solidFill>
                  <a:schemeClr val="tx1"/>
                </a:solidFill>
              </a:rPr>
              <a:t> il s’agit juste </a:t>
            </a:r>
            <a:r>
              <a:rPr lang="fr-FR" sz="1200" b="1">
                <a:solidFill>
                  <a:schemeClr val="tx1"/>
                </a:solidFill>
              </a:rPr>
              <a:t>une interface logicielle qui permet de « connecter » un logiciel ou un service à un autre logiciel ou service afin d'échanger des données et des fonctionnalités</a:t>
            </a:r>
            <a:r>
              <a:rPr lang="fr-FR" sz="1200">
                <a:solidFill>
                  <a:schemeClr val="tx1"/>
                </a:solidFill>
              </a:rPr>
              <a:t> autrement dit un ensemble de fonctions permettant de </a:t>
            </a:r>
            <a:r>
              <a:rPr lang="fr-FR" sz="1200" err="1">
                <a:solidFill>
                  <a:schemeClr val="tx1"/>
                </a:solidFill>
              </a:rPr>
              <a:t>realiser</a:t>
            </a:r>
            <a:r>
              <a:rPr lang="fr-FR" sz="1200">
                <a:solidFill>
                  <a:schemeClr val="tx1"/>
                </a:solidFill>
              </a:rPr>
              <a:t> une tache </a:t>
            </a:r>
            <a:r>
              <a:rPr lang="fr-FR" sz="1200" err="1">
                <a:solidFill>
                  <a:schemeClr val="tx1"/>
                </a:solidFill>
              </a:rPr>
              <a:t>precise</a:t>
            </a:r>
            <a:r>
              <a:rPr lang="fr-FR" sz="1200">
                <a:solidFill>
                  <a:schemeClr val="tx1"/>
                </a:solidFill>
              </a:rPr>
              <a:t> et auquel on fait appel via un </a:t>
            </a:r>
            <a:r>
              <a:rPr lang="fr-FR" sz="1200" err="1">
                <a:solidFill>
                  <a:schemeClr val="tx1"/>
                </a:solidFill>
              </a:rPr>
              <a:t>reseau</a:t>
            </a:r>
            <a:endParaRPr lang="fr-FR" sz="1200">
              <a:solidFill>
                <a:schemeClr val="tx1"/>
              </a:solidFill>
            </a:endParaRPr>
          </a:p>
          <a:p>
            <a:pPr marL="171450" indent="-171450" algn="just">
              <a:buFont typeface="Arial" panose="020B0604020202020204" pitchFamily="34" charset="0"/>
              <a:buChar char="•"/>
            </a:pPr>
            <a:r>
              <a:rPr lang="fr-FR" sz="1200">
                <a:solidFill>
                  <a:schemeClr val="tx1"/>
                </a:solidFill>
              </a:rPr>
              <a:t>C’est un des domaines de </a:t>
            </a:r>
            <a:r>
              <a:rPr lang="fr-FR" sz="1200" err="1">
                <a:solidFill>
                  <a:schemeClr val="tx1"/>
                </a:solidFill>
              </a:rPr>
              <a:t>developpement</a:t>
            </a:r>
            <a:r>
              <a:rPr lang="fr-FR" sz="1200">
                <a:solidFill>
                  <a:schemeClr val="tx1"/>
                </a:solidFill>
              </a:rPr>
              <a:t> les plus en </a:t>
            </a:r>
            <a:r>
              <a:rPr lang="fr-FR" sz="1200" err="1">
                <a:solidFill>
                  <a:schemeClr val="tx1"/>
                </a:solidFill>
              </a:rPr>
              <a:t>essorts</a:t>
            </a:r>
            <a:r>
              <a:rPr lang="fr-FR" sz="1200">
                <a:solidFill>
                  <a:schemeClr val="tx1"/>
                </a:solidFill>
              </a:rPr>
              <a:t> car il donne la </a:t>
            </a:r>
            <a:r>
              <a:rPr lang="fr-FR" sz="1200" err="1">
                <a:solidFill>
                  <a:schemeClr val="tx1"/>
                </a:solidFill>
              </a:rPr>
              <a:t>possibilite</a:t>
            </a:r>
            <a:r>
              <a:rPr lang="fr-FR" sz="1200">
                <a:solidFill>
                  <a:schemeClr val="tx1"/>
                </a:solidFill>
              </a:rPr>
              <a:t> aux promoteurs de mettre a dispositions leurs </a:t>
            </a:r>
            <a:r>
              <a:rPr lang="fr-FR" sz="1200" err="1">
                <a:solidFill>
                  <a:schemeClr val="tx1"/>
                </a:solidFill>
              </a:rPr>
              <a:t>donnees</a:t>
            </a:r>
            <a:r>
              <a:rPr lang="fr-FR" sz="1200">
                <a:solidFill>
                  <a:schemeClr val="tx1"/>
                </a:solidFill>
              </a:rPr>
              <a:t> ou traitements </a:t>
            </a:r>
            <a:r>
              <a:rPr lang="fr-FR" sz="1200" b="1">
                <a:solidFill>
                  <a:schemeClr val="tx1"/>
                </a:solidFill>
              </a:rPr>
              <a:t>de </a:t>
            </a:r>
            <a:r>
              <a:rPr lang="fr-FR" sz="1200" b="1" err="1">
                <a:solidFill>
                  <a:schemeClr val="tx1"/>
                </a:solidFill>
              </a:rPr>
              <a:t>facon</a:t>
            </a:r>
            <a:r>
              <a:rPr lang="fr-FR" sz="1200" b="1">
                <a:solidFill>
                  <a:schemeClr val="tx1"/>
                </a:solidFill>
              </a:rPr>
              <a:t> </a:t>
            </a:r>
            <a:r>
              <a:rPr lang="fr-FR" sz="1200" b="1" err="1">
                <a:solidFill>
                  <a:schemeClr val="tx1"/>
                </a:solidFill>
              </a:rPr>
              <a:t>controlee</a:t>
            </a:r>
            <a:r>
              <a:rPr lang="fr-FR" sz="1200" b="1">
                <a:solidFill>
                  <a:schemeClr val="tx1"/>
                </a:solidFill>
              </a:rPr>
              <a:t> </a:t>
            </a:r>
            <a:r>
              <a:rPr lang="fr-FR" sz="1200">
                <a:solidFill>
                  <a:schemeClr val="tx1"/>
                </a:solidFill>
              </a:rPr>
              <a:t>et aux consommateurs de simplement </a:t>
            </a:r>
            <a:r>
              <a:rPr lang="fr-FR" sz="1200" err="1">
                <a:solidFill>
                  <a:schemeClr val="tx1"/>
                </a:solidFill>
              </a:rPr>
              <a:t>reutiliser</a:t>
            </a:r>
            <a:r>
              <a:rPr lang="fr-FR" sz="1200">
                <a:solidFill>
                  <a:schemeClr val="tx1"/>
                </a:solidFill>
              </a:rPr>
              <a:t> ce dont ils ont besoin</a:t>
            </a:r>
          </a:p>
          <a:p>
            <a:pPr marL="171450" indent="-171450" algn="just">
              <a:buFont typeface="Arial" panose="020B0604020202020204" pitchFamily="34" charset="0"/>
              <a:buChar char="•"/>
            </a:pPr>
            <a:r>
              <a:rPr lang="fr-FR" sz="1200">
                <a:solidFill>
                  <a:schemeClr val="tx1"/>
                </a:solidFill>
              </a:rPr>
              <a:t>On en trouve virtuellement de tous types: </a:t>
            </a:r>
            <a:r>
              <a:rPr lang="fr-FR" sz="1200" err="1">
                <a:solidFill>
                  <a:schemeClr val="tx1"/>
                </a:solidFill>
              </a:rPr>
              <a:t>meteo</a:t>
            </a:r>
            <a:r>
              <a:rPr lang="fr-FR" sz="1200">
                <a:solidFill>
                  <a:schemeClr val="tx1"/>
                </a:solidFill>
              </a:rPr>
              <a:t>, news, </a:t>
            </a:r>
            <a:r>
              <a:rPr lang="fr-FR" sz="1200" err="1">
                <a:solidFill>
                  <a:schemeClr val="tx1"/>
                </a:solidFill>
              </a:rPr>
              <a:t>banking</a:t>
            </a:r>
            <a:r>
              <a:rPr lang="fr-FR" sz="1200">
                <a:solidFill>
                  <a:schemeClr val="tx1"/>
                </a:solidFill>
              </a:rPr>
              <a:t>, </a:t>
            </a:r>
            <a:r>
              <a:rPr lang="fr-FR" sz="1200" err="1">
                <a:solidFill>
                  <a:schemeClr val="tx1"/>
                </a:solidFill>
              </a:rPr>
              <a:t>etc</a:t>
            </a:r>
            <a:endParaRPr lang="fr-FR" sz="1200">
              <a:solidFill>
                <a:schemeClr val="tx1"/>
              </a:solidFill>
            </a:endParaRPr>
          </a:p>
          <a:p>
            <a:pPr marL="171450" indent="-171450" algn="just">
              <a:buFont typeface="Arial" panose="020B0604020202020204" pitchFamily="34" charset="0"/>
              <a:buChar char="•"/>
            </a:pPr>
            <a:r>
              <a:rPr lang="fr-FR" sz="1200">
                <a:solidFill>
                  <a:schemeClr val="tx1"/>
                </a:solidFill>
              </a:rPr>
              <a:t>Le mettre mot ici est </a:t>
            </a:r>
            <a:r>
              <a:rPr lang="fr-FR" sz="1200" b="1" err="1">
                <a:solidFill>
                  <a:schemeClr val="tx1"/>
                </a:solidFill>
              </a:rPr>
              <a:t>flexibilite</a:t>
            </a:r>
            <a:r>
              <a:rPr lang="fr-FR" sz="1200">
                <a:solidFill>
                  <a:schemeClr val="tx1"/>
                </a:solidFill>
              </a:rPr>
              <a:t> car le client </a:t>
            </a:r>
            <a:r>
              <a:rPr lang="fr-FR" sz="1200" err="1">
                <a:solidFill>
                  <a:schemeClr val="tx1"/>
                </a:solidFill>
              </a:rPr>
              <a:t>recoit</a:t>
            </a:r>
            <a:r>
              <a:rPr lang="fr-FR" sz="1200">
                <a:solidFill>
                  <a:schemeClr val="tx1"/>
                </a:solidFill>
              </a:rPr>
              <a:t> le </a:t>
            </a:r>
            <a:r>
              <a:rPr lang="fr-FR" sz="1200" err="1">
                <a:solidFill>
                  <a:schemeClr val="tx1"/>
                </a:solidFill>
              </a:rPr>
              <a:t>resultat</a:t>
            </a:r>
            <a:r>
              <a:rPr lang="fr-FR" sz="1200">
                <a:solidFill>
                  <a:schemeClr val="tx1"/>
                </a:solidFill>
              </a:rPr>
              <a:t> sous un format encore largement exploitable pour des traitements a posteriori, d’où l’ascendant sur le web</a:t>
            </a:r>
          </a:p>
        </p:txBody>
      </p:sp>
    </p:spTree>
    <p:extLst>
      <p:ext uri="{BB962C8B-B14F-4D97-AF65-F5344CB8AC3E}">
        <p14:creationId xmlns:p14="http://schemas.microsoft.com/office/powerpoint/2010/main" val="315706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a:t>LES APIS</a:t>
            </a:r>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Espace réservé du contenu 5"/>
          <p:cNvPicPr>
            <a:picLocks noGrp="1" noChangeAspect="1"/>
          </p:cNvPicPr>
          <p:nvPr>
            <p:ph idx="1"/>
          </p:nvPr>
        </p:nvPicPr>
        <p:blipFill>
          <a:blip r:embed="rId3"/>
          <a:stretch>
            <a:fillRect/>
          </a:stretch>
        </p:blipFill>
        <p:spPr>
          <a:xfrm>
            <a:off x="2874260" y="1911498"/>
            <a:ext cx="6209714" cy="4563588"/>
          </a:xfrm>
          <a:prstGeom prst="rect">
            <a:avLst/>
          </a:prstGeom>
        </p:spPr>
      </p:pic>
    </p:spTree>
    <p:extLst>
      <p:ext uri="{BB962C8B-B14F-4D97-AF65-F5344CB8AC3E}">
        <p14:creationId xmlns:p14="http://schemas.microsoft.com/office/powerpoint/2010/main" val="202974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err="1"/>
              <a:t>C’est</a:t>
            </a:r>
            <a:r>
              <a:rPr lang="en-US" b="1"/>
              <a:t> quoi le web?</a:t>
            </a:r>
            <a:endParaRPr lang="fr-FR" b="1"/>
          </a:p>
        </p:txBody>
      </p:sp>
      <p:sp>
        <p:nvSpPr>
          <p:cNvPr id="3" name="Espace réservé du contenu 2"/>
          <p:cNvSpPr>
            <a:spLocks noGrp="1"/>
          </p:cNvSpPr>
          <p:nvPr>
            <p:ph idx="1"/>
          </p:nvPr>
        </p:nvSpPr>
        <p:spPr>
          <a:xfrm>
            <a:off x="838199" y="1825625"/>
            <a:ext cx="7160047" cy="4641276"/>
          </a:xfrm>
        </p:spPr>
        <p:txBody>
          <a:bodyPr>
            <a:normAutofit fontScale="92500"/>
          </a:bodyPr>
          <a:lstStyle/>
          <a:p>
            <a:pPr marL="285750" lvl="0" indent="-285750" algn="just">
              <a:buFont typeface="Arial" panose="020B0604020202020204" pitchFamily="34" charset="0"/>
              <a:buChar char="•"/>
            </a:pPr>
            <a:r>
              <a:rPr lang="fr-FR" sz="1200">
                <a:solidFill>
                  <a:schemeClr val="tx1">
                    <a:lumMod val="75000"/>
                    <a:lumOff val="25000"/>
                  </a:schemeClr>
                </a:solidFill>
              </a:rPr>
              <a:t>En effet internet est le réseau par lequel les points de données susmentionnées peuvent communiquer </a:t>
            </a:r>
          </a:p>
          <a:p>
            <a:pPr marL="285750" lvl="0" indent="-285750" algn="just">
              <a:buFont typeface="Arial" panose="020B0604020202020204" pitchFamily="34" charset="0"/>
              <a:buChar char="•"/>
            </a:pPr>
            <a:r>
              <a:rPr lang="fr-FR" sz="1200">
                <a:solidFill>
                  <a:schemeClr val="tx1">
                    <a:lumMod val="75000"/>
                    <a:lumOff val="25000"/>
                  </a:schemeClr>
                </a:solidFill>
              </a:rPr>
              <a:t>Internet est le descendant </a:t>
            </a:r>
            <a:r>
              <a:rPr lang="fr-FR" sz="1200" b="1">
                <a:solidFill>
                  <a:schemeClr val="tx1">
                    <a:lumMod val="75000"/>
                    <a:lumOff val="25000"/>
                  </a:schemeClr>
                </a:solidFill>
              </a:rPr>
              <a:t>d’ARPA Network </a:t>
            </a:r>
            <a:r>
              <a:rPr lang="fr-FR" sz="1200">
                <a:solidFill>
                  <a:schemeClr val="tx1">
                    <a:lumMod val="75000"/>
                    <a:lumOff val="25000"/>
                  </a:schemeClr>
                </a:solidFill>
              </a:rPr>
              <a:t>un projet militaire </a:t>
            </a:r>
            <a:r>
              <a:rPr lang="fr-FR" sz="1200" err="1">
                <a:solidFill>
                  <a:schemeClr val="tx1">
                    <a:lumMod val="75000"/>
                    <a:lumOff val="25000"/>
                  </a:schemeClr>
                </a:solidFill>
              </a:rPr>
              <a:t>americain</a:t>
            </a:r>
            <a:r>
              <a:rPr lang="fr-FR" sz="1200">
                <a:solidFill>
                  <a:schemeClr val="tx1">
                    <a:lumMod val="75000"/>
                    <a:lumOff val="25000"/>
                  </a:schemeClr>
                </a:solidFill>
              </a:rPr>
              <a:t> dont le but était d’avoir un </a:t>
            </a:r>
            <a:r>
              <a:rPr lang="fr-FR" sz="1200" err="1">
                <a:solidFill>
                  <a:schemeClr val="tx1">
                    <a:lumMod val="75000"/>
                    <a:lumOff val="25000"/>
                  </a:schemeClr>
                </a:solidFill>
              </a:rPr>
              <a:t>reseau</a:t>
            </a:r>
            <a:r>
              <a:rPr lang="fr-FR" sz="1200">
                <a:solidFill>
                  <a:schemeClr val="tx1">
                    <a:lumMod val="75000"/>
                    <a:lumOff val="25000"/>
                  </a:schemeClr>
                </a:solidFill>
              </a:rPr>
              <a:t> décentralisé  </a:t>
            </a:r>
            <a:r>
              <a:rPr lang="fr-FR" sz="1200" err="1">
                <a:solidFill>
                  <a:schemeClr val="tx1">
                    <a:lumMod val="75000"/>
                    <a:lumOff val="25000"/>
                  </a:schemeClr>
                </a:solidFill>
              </a:rPr>
              <a:t>cad</a:t>
            </a:r>
            <a:r>
              <a:rPr lang="fr-FR" sz="1200">
                <a:solidFill>
                  <a:schemeClr val="tx1">
                    <a:lumMod val="75000"/>
                    <a:lumOff val="25000"/>
                  </a:schemeClr>
                </a:solidFill>
              </a:rPr>
              <a:t> un réseau capable de continuer a fonctionner même en cas de déconnexion d’un ou de plusieurs de ces nœuds. </a:t>
            </a:r>
            <a:endParaRPr lang="fr-FR" sz="1200" b="1">
              <a:solidFill>
                <a:schemeClr val="tx1">
                  <a:lumMod val="75000"/>
                  <a:lumOff val="25000"/>
                </a:schemeClr>
              </a:solidFill>
            </a:endParaRPr>
          </a:p>
          <a:p>
            <a:pPr marL="285750" indent="-285750" algn="just">
              <a:buFont typeface="Arial" panose="020B0604020202020204" pitchFamily="34" charset="0"/>
              <a:buChar char="•"/>
            </a:pPr>
            <a:r>
              <a:rPr lang="fr-FR" sz="1200">
                <a:solidFill>
                  <a:schemeClr val="tx1">
                    <a:lumMod val="75000"/>
                    <a:lumOff val="25000"/>
                  </a:schemeClr>
                </a:solidFill>
              </a:rPr>
              <a:t>Initialement internet regroupait des services tels que: </a:t>
            </a:r>
            <a:r>
              <a:rPr lang="fr-FR" sz="1200" i="1">
                <a:solidFill>
                  <a:schemeClr val="tx1">
                    <a:lumMod val="75000"/>
                    <a:lumOff val="25000"/>
                  </a:schemeClr>
                </a:solidFill>
              </a:rPr>
              <a:t>le web (pour consulter les données sous forme de page lies entre elle par des hyperliens), les emails, les forums/chats et les FTP </a:t>
            </a:r>
            <a:r>
              <a:rPr lang="fr-FR" sz="1200">
                <a:solidFill>
                  <a:schemeClr val="tx1">
                    <a:lumMod val="75000"/>
                    <a:lumOff val="25000"/>
                  </a:schemeClr>
                </a:solidFill>
              </a:rPr>
              <a:t>(pour s’échanger des fichiers) sous forme de logiciels bien distincts. </a:t>
            </a:r>
            <a:r>
              <a:rPr lang="fr-FR" sz="1200" b="1">
                <a:solidFill>
                  <a:schemeClr val="tx1">
                    <a:lumMod val="75000"/>
                    <a:lumOff val="25000"/>
                  </a:schemeClr>
                </a:solidFill>
              </a:rPr>
              <a:t>Faites l’analogie avec la téléphonie et le mobile Banking</a:t>
            </a:r>
          </a:p>
          <a:p>
            <a:pPr marL="285750" indent="-285750" algn="just">
              <a:buFont typeface="Arial" panose="020B0604020202020204" pitchFamily="34" charset="0"/>
              <a:buChar char="•"/>
            </a:pPr>
            <a:r>
              <a:rPr lang="fr-FR" sz="1200" b="1">
                <a:solidFill>
                  <a:schemeClr val="tx1">
                    <a:lumMod val="75000"/>
                    <a:lumOff val="25000"/>
                  </a:schemeClr>
                </a:solidFill>
              </a:rPr>
              <a:t>Par exemple a l’origine pour échanger des mails il fallait un logiciel dédie tel que </a:t>
            </a:r>
            <a:r>
              <a:rPr lang="fr-FR" sz="1200" b="1" err="1">
                <a:solidFill>
                  <a:schemeClr val="tx1">
                    <a:lumMod val="75000"/>
                    <a:lumOff val="25000"/>
                  </a:schemeClr>
                </a:solidFill>
              </a:rPr>
              <a:t>outlook</a:t>
            </a:r>
            <a:r>
              <a:rPr lang="fr-FR" sz="1200" b="1">
                <a:solidFill>
                  <a:schemeClr val="tx1">
                    <a:lumMod val="75000"/>
                    <a:lumOff val="25000"/>
                  </a:schemeClr>
                </a:solidFill>
              </a:rPr>
              <a:t>/</a:t>
            </a:r>
            <a:r>
              <a:rPr lang="fr-FR" sz="1200" b="1" err="1">
                <a:solidFill>
                  <a:schemeClr val="tx1">
                    <a:lumMod val="75000"/>
                    <a:lumOff val="25000"/>
                  </a:schemeClr>
                </a:solidFill>
              </a:rPr>
              <a:t>thunderbird</a:t>
            </a:r>
            <a:r>
              <a:rPr lang="fr-FR" sz="1200" b="1">
                <a:solidFill>
                  <a:schemeClr val="tx1">
                    <a:lumMod val="75000"/>
                    <a:lumOff val="25000"/>
                  </a:schemeClr>
                </a:solidFill>
              </a:rPr>
              <a:t> qui était une application tout a fait autonome qu’il fallait acheter et installer</a:t>
            </a:r>
          </a:p>
          <a:p>
            <a:pPr marL="285750" indent="-285750" algn="just">
              <a:buFont typeface="Arial" panose="020B0604020202020204" pitchFamily="34" charset="0"/>
              <a:buChar char="•"/>
            </a:pPr>
            <a:r>
              <a:rPr lang="fr-FR" sz="1200">
                <a:solidFill>
                  <a:schemeClr val="tx1">
                    <a:lumMod val="75000"/>
                    <a:lumOff val="25000"/>
                  </a:schemeClr>
                </a:solidFill>
              </a:rPr>
              <a:t>La mouvance actuelle est celle de la convergence des services via le web. </a:t>
            </a:r>
            <a:r>
              <a:rPr lang="fr-FR" sz="1200" b="1" u="sng">
                <a:solidFill>
                  <a:schemeClr val="tx1">
                    <a:lumMod val="75000"/>
                    <a:lumOff val="25000"/>
                  </a:schemeClr>
                </a:solidFill>
              </a:rPr>
              <a:t>Exemple</a:t>
            </a:r>
            <a:r>
              <a:rPr lang="fr-FR" sz="1200">
                <a:solidFill>
                  <a:schemeClr val="tx1">
                    <a:lumMod val="75000"/>
                    <a:lumOff val="25000"/>
                  </a:schemeClr>
                </a:solidFill>
              </a:rPr>
              <a:t> actuellement pour avoir accès a sa messagerie on n’installe plus d’application de messagerie mais on accède a la page web de son fournisseur de messagerie </a:t>
            </a:r>
            <a:r>
              <a:rPr lang="fr-FR" sz="1200" b="1">
                <a:solidFill>
                  <a:schemeClr val="tx1">
                    <a:lumMod val="75000"/>
                    <a:lumOff val="25000"/>
                  </a:schemeClr>
                </a:solidFill>
              </a:rPr>
              <a:t>(une forme de SAAS) </a:t>
            </a:r>
          </a:p>
          <a:p>
            <a:pPr algn="just"/>
            <a:endParaRPr lang="fr-FR" sz="1200">
              <a:solidFill>
                <a:schemeClr val="tx1">
                  <a:lumMod val="75000"/>
                  <a:lumOff val="25000"/>
                </a:schemeClr>
              </a:solidFill>
            </a:endParaRPr>
          </a:p>
        </p:txBody>
      </p:sp>
      <p:pic>
        <p:nvPicPr>
          <p:cNvPr id="1030" name="Picture 6" descr="Ch 5 : Réseaux de distribution de l'e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905" y="1426626"/>
            <a:ext cx="1828800" cy="25050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 5 : Réseaux de distribution de l'ea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6519" y="3310893"/>
            <a:ext cx="17526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2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err="1"/>
              <a:t>C’est</a:t>
            </a:r>
            <a:r>
              <a:rPr lang="en-US" b="1"/>
              <a:t> quoi le web?</a:t>
            </a:r>
            <a:endParaRPr lang="fr-FR" b="1"/>
          </a:p>
        </p:txBody>
      </p:sp>
      <p:pic>
        <p:nvPicPr>
          <p:cNvPr id="8" name="Espace réservé du contenu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95539" y="2672556"/>
            <a:ext cx="3657600" cy="1920240"/>
          </a:xfrm>
        </p:spPr>
      </p:pic>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635" y="5401759"/>
            <a:ext cx="5486400" cy="828675"/>
          </a:xfrm>
          <a:prstGeom prst="rect">
            <a:avLst/>
          </a:prstGeom>
        </p:spPr>
      </p:pic>
      <p:sp>
        <p:nvSpPr>
          <p:cNvPr id="11" name="Flèche droite rayée 10"/>
          <p:cNvSpPr/>
          <p:nvPr/>
        </p:nvSpPr>
        <p:spPr>
          <a:xfrm>
            <a:off x="4960589" y="3302169"/>
            <a:ext cx="947451" cy="66101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991518" y="4704202"/>
            <a:ext cx="3139807" cy="230832"/>
          </a:xfrm>
          <a:prstGeom prst="rect">
            <a:avLst/>
          </a:prstGeom>
          <a:noFill/>
        </p:spPr>
        <p:txBody>
          <a:bodyPr wrap="square" rtlCol="0">
            <a:spAutoFit/>
          </a:bodyPr>
          <a:lstStyle/>
          <a:p>
            <a:pPr algn="ctr"/>
            <a:r>
              <a:rPr lang="en-US" sz="900" b="1"/>
              <a:t>TIM BERNERS LEE</a:t>
            </a:r>
            <a:endParaRPr lang="fr-FR" sz="900" b="1"/>
          </a:p>
        </p:txBody>
      </p:sp>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152" y="1689509"/>
            <a:ext cx="3533775" cy="1295400"/>
          </a:xfrm>
          <a:prstGeom prst="rect">
            <a:avLst/>
          </a:prstGeom>
        </p:spPr>
      </p:pic>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635" y="3154078"/>
            <a:ext cx="3028950" cy="1514475"/>
          </a:xfrm>
          <a:prstGeom prst="rect">
            <a:avLst/>
          </a:prstGeom>
        </p:spPr>
      </p:pic>
    </p:spTree>
    <p:extLst>
      <p:ext uri="{BB962C8B-B14F-4D97-AF65-F5344CB8AC3E}">
        <p14:creationId xmlns:p14="http://schemas.microsoft.com/office/powerpoint/2010/main" val="229554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err="1"/>
              <a:t>Paradigme</a:t>
            </a:r>
            <a:r>
              <a:rPr lang="en-US" b="1"/>
              <a:t> client-server</a:t>
            </a:r>
            <a:endParaRPr lang="fr-FR"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u contenu 2"/>
          <p:cNvSpPr>
            <a:spLocks noGrp="1"/>
          </p:cNvSpPr>
          <p:nvPr>
            <p:ph idx="1"/>
          </p:nvPr>
        </p:nvSpPr>
        <p:spPr>
          <a:xfrm>
            <a:off x="604434" y="1849072"/>
            <a:ext cx="10749367" cy="2265729"/>
          </a:xfrm>
        </p:spPr>
        <p:txBody>
          <a:bodyPr>
            <a:normAutofit lnSpcReduction="10000"/>
          </a:bodyPr>
          <a:lstStyle/>
          <a:p>
            <a:pPr marL="285750" lvl="0" indent="-285750" algn="just">
              <a:buFont typeface="Arial" panose="020B0604020202020204" pitchFamily="34" charset="0"/>
              <a:buChar char="•"/>
            </a:pPr>
            <a:r>
              <a:rPr lang="fr-FR" sz="1200">
                <a:solidFill>
                  <a:schemeClr val="tx1">
                    <a:lumMod val="75000"/>
                    <a:lumOff val="25000"/>
                  </a:schemeClr>
                </a:solidFill>
              </a:rPr>
              <a:t>Le web étant un produit d’internet qui lui-même est un réseau de communication entre machine il est important de comprendre comment se fait la communication sur ce réseau pour mieux l’</a:t>
            </a:r>
            <a:r>
              <a:rPr lang="fr-FR" sz="1200" err="1">
                <a:solidFill>
                  <a:schemeClr val="tx1">
                    <a:lumMod val="75000"/>
                    <a:lumOff val="25000"/>
                  </a:schemeClr>
                </a:solidFill>
              </a:rPr>
              <a:t>apprehender</a:t>
            </a:r>
            <a:r>
              <a:rPr lang="fr-FR" sz="1200">
                <a:solidFill>
                  <a:schemeClr val="tx1">
                    <a:lumMod val="75000"/>
                    <a:lumOff val="25000"/>
                  </a:schemeClr>
                </a:solidFill>
              </a:rPr>
              <a:t>.</a:t>
            </a:r>
          </a:p>
          <a:p>
            <a:pPr marL="285750" lvl="0" indent="-285750" algn="just">
              <a:buFont typeface="Arial" panose="020B0604020202020204" pitchFamily="34" charset="0"/>
              <a:buChar char="•"/>
            </a:pPr>
            <a:r>
              <a:rPr lang="fr-FR" sz="1200">
                <a:solidFill>
                  <a:schemeClr val="tx1">
                    <a:lumMod val="75000"/>
                    <a:lumOff val="25000"/>
                  </a:schemeClr>
                </a:solidFill>
              </a:rPr>
              <a:t>Sur internet, la communication se fait entre un client qui est l’initiateur d’une requête pour avoir des données ou un traitement et un serveur qui possède ces données ou les fonctions nécessaires a ce traitement et fournit donc la réponse.</a:t>
            </a:r>
          </a:p>
          <a:p>
            <a:pPr marL="285750" lvl="0" indent="-285750" algn="just">
              <a:buFont typeface="Arial" panose="020B0604020202020204" pitchFamily="34" charset="0"/>
              <a:buChar char="•"/>
            </a:pPr>
            <a:r>
              <a:rPr lang="fr-FR" sz="1200">
                <a:solidFill>
                  <a:schemeClr val="tx1">
                    <a:lumMod val="75000"/>
                    <a:lumOff val="25000"/>
                  </a:schemeClr>
                </a:solidFill>
              </a:rPr>
              <a:t>Dans le monde du web le client est l’appareil: ordinateur ou mobile qu’on utilise pour naviguer/parcourir le web tandis que le server est souvent un puissant ordinateur distant qui </a:t>
            </a:r>
            <a:r>
              <a:rPr lang="fr-FR" sz="1200" b="1">
                <a:solidFill>
                  <a:schemeClr val="tx1">
                    <a:lumMod val="75000"/>
                    <a:lumOff val="25000"/>
                  </a:schemeClr>
                </a:solidFill>
              </a:rPr>
              <a:t>héberge </a:t>
            </a:r>
            <a:r>
              <a:rPr lang="fr-FR" sz="1200">
                <a:solidFill>
                  <a:schemeClr val="tx1">
                    <a:lumMod val="75000"/>
                    <a:lumOff val="25000"/>
                  </a:schemeClr>
                </a:solidFill>
              </a:rPr>
              <a:t>et nous </a:t>
            </a:r>
            <a:r>
              <a:rPr lang="fr-FR" sz="1200" b="1">
                <a:solidFill>
                  <a:schemeClr val="tx1">
                    <a:lumMod val="75000"/>
                    <a:lumOff val="25000"/>
                  </a:schemeClr>
                </a:solidFill>
              </a:rPr>
              <a:t>sert </a:t>
            </a:r>
            <a:r>
              <a:rPr lang="fr-FR" sz="1200">
                <a:solidFill>
                  <a:schemeClr val="tx1">
                    <a:lumMod val="75000"/>
                    <a:lumOff val="25000"/>
                  </a:schemeClr>
                </a:solidFill>
              </a:rPr>
              <a:t>les données requises</a:t>
            </a:r>
          </a:p>
          <a:p>
            <a:pPr algn="just"/>
            <a:endParaRPr lang="fr-FR" sz="1200">
              <a:solidFill>
                <a:schemeClr val="tx1">
                  <a:lumMod val="75000"/>
                  <a:lumOff val="25000"/>
                </a:schemeClr>
              </a:solidFill>
            </a:endParaRPr>
          </a:p>
        </p:txBody>
      </p:sp>
      <p:pic>
        <p:nvPicPr>
          <p:cNvPr id="13" name="Image 12"/>
          <p:cNvPicPr/>
          <p:nvPr/>
        </p:nvPicPr>
        <p:blipFill>
          <a:blip r:embed="rId3"/>
          <a:stretch>
            <a:fillRect/>
          </a:stretch>
        </p:blipFill>
        <p:spPr>
          <a:xfrm>
            <a:off x="3098757" y="3943253"/>
            <a:ext cx="5760720" cy="2722880"/>
          </a:xfrm>
          <a:prstGeom prst="rect">
            <a:avLst/>
          </a:prstGeom>
        </p:spPr>
      </p:pic>
    </p:spTree>
    <p:extLst>
      <p:ext uri="{BB962C8B-B14F-4D97-AF65-F5344CB8AC3E}">
        <p14:creationId xmlns:p14="http://schemas.microsoft.com/office/powerpoint/2010/main" val="324714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err="1"/>
              <a:t>Paradigme</a:t>
            </a:r>
            <a:r>
              <a:rPr lang="en-US" b="1"/>
              <a:t> client-server: les specificites</a:t>
            </a:r>
            <a:endParaRPr lang="fr-FR"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u contenu 2"/>
          <p:cNvSpPr>
            <a:spLocks noGrp="1"/>
          </p:cNvSpPr>
          <p:nvPr>
            <p:ph idx="1"/>
          </p:nvPr>
        </p:nvSpPr>
        <p:spPr>
          <a:xfrm>
            <a:off x="604435" y="1849072"/>
            <a:ext cx="6405966" cy="4481390"/>
          </a:xfrm>
        </p:spPr>
        <p:txBody>
          <a:bodyPr>
            <a:normAutofit/>
          </a:bodyPr>
          <a:lstStyle/>
          <a:p>
            <a:pPr marL="171450" lvl="0" indent="-171450">
              <a:buFont typeface="Arial" panose="020B0604020202020204" pitchFamily="34" charset="0"/>
              <a:buChar char="•"/>
            </a:pPr>
            <a:r>
              <a:rPr lang="fr-FR" sz="1200">
                <a:solidFill>
                  <a:schemeClr val="tx1">
                    <a:lumMod val="75000"/>
                    <a:lumOff val="25000"/>
                  </a:schemeClr>
                </a:solidFill>
              </a:rPr>
              <a:t>Une autre </a:t>
            </a:r>
            <a:r>
              <a:rPr lang="fr-FR" sz="1200" err="1">
                <a:solidFill>
                  <a:schemeClr val="tx1">
                    <a:lumMod val="75000"/>
                    <a:lumOff val="25000"/>
                  </a:schemeClr>
                </a:solidFill>
              </a:rPr>
              <a:t>difference</a:t>
            </a:r>
            <a:r>
              <a:rPr lang="fr-FR" sz="1200">
                <a:solidFill>
                  <a:schemeClr val="tx1">
                    <a:lumMod val="75000"/>
                    <a:lumOff val="25000"/>
                  </a:schemeClr>
                </a:solidFill>
              </a:rPr>
              <a:t> majeure entre  le client et le serveur est qu’ils </a:t>
            </a:r>
            <a:r>
              <a:rPr lang="fr-FR" sz="1200" err="1">
                <a:solidFill>
                  <a:schemeClr val="tx1">
                    <a:lumMod val="75000"/>
                    <a:lumOff val="25000"/>
                  </a:schemeClr>
                </a:solidFill>
              </a:rPr>
              <a:t>operent</a:t>
            </a:r>
            <a:r>
              <a:rPr lang="fr-FR" sz="1200">
                <a:solidFill>
                  <a:schemeClr val="tx1">
                    <a:lumMod val="75000"/>
                    <a:lumOff val="25000"/>
                  </a:schemeClr>
                </a:solidFill>
              </a:rPr>
              <a:t> sur des groupes de langages </a:t>
            </a:r>
            <a:r>
              <a:rPr lang="fr-FR" sz="1200" err="1">
                <a:solidFill>
                  <a:schemeClr val="tx1">
                    <a:lumMod val="75000"/>
                    <a:lumOff val="25000"/>
                  </a:schemeClr>
                </a:solidFill>
              </a:rPr>
              <a:t>differents</a:t>
            </a:r>
            <a:r>
              <a:rPr lang="fr-FR" sz="1200">
                <a:solidFill>
                  <a:schemeClr val="tx1">
                    <a:lumMod val="75000"/>
                    <a:lumOff val="25000"/>
                  </a:schemeClr>
                </a:solidFill>
              </a:rPr>
              <a:t>; adaptes a leur usage/</a:t>
            </a:r>
            <a:r>
              <a:rPr lang="fr-FR" sz="1200" err="1">
                <a:solidFill>
                  <a:schemeClr val="tx1">
                    <a:lumMod val="75000"/>
                    <a:lumOff val="25000"/>
                  </a:schemeClr>
                </a:solidFill>
              </a:rPr>
              <a:t>fonctionnalites</a:t>
            </a:r>
            <a:r>
              <a:rPr lang="fr-FR" sz="1200">
                <a:solidFill>
                  <a:schemeClr val="tx1">
                    <a:lumMod val="75000"/>
                    <a:lumOff val="25000"/>
                  </a:schemeClr>
                </a:solidFill>
              </a:rPr>
              <a:t>. On distingue les langages dit </a:t>
            </a:r>
            <a:r>
              <a:rPr lang="fr-FR" sz="1200" err="1">
                <a:solidFill>
                  <a:schemeClr val="tx1">
                    <a:lumMod val="75000"/>
                    <a:lumOff val="25000"/>
                  </a:schemeClr>
                </a:solidFill>
              </a:rPr>
              <a:t>frontend</a:t>
            </a:r>
            <a:r>
              <a:rPr lang="fr-FR" sz="1200">
                <a:solidFill>
                  <a:schemeClr val="tx1">
                    <a:lumMod val="75000"/>
                    <a:lumOff val="25000"/>
                  </a:schemeClr>
                </a:solidFill>
              </a:rPr>
              <a:t> (cote client) et les langages dit  </a:t>
            </a:r>
            <a:r>
              <a:rPr lang="fr-FR" sz="1200" err="1">
                <a:solidFill>
                  <a:schemeClr val="tx1">
                    <a:lumMod val="75000"/>
                    <a:lumOff val="25000"/>
                  </a:schemeClr>
                </a:solidFill>
              </a:rPr>
              <a:t>backend</a:t>
            </a:r>
            <a:r>
              <a:rPr lang="fr-FR" sz="1200">
                <a:solidFill>
                  <a:schemeClr val="tx1">
                    <a:lumMod val="75000"/>
                    <a:lumOff val="25000"/>
                  </a:schemeClr>
                </a:solidFill>
              </a:rPr>
              <a:t> (cote server)</a:t>
            </a:r>
          </a:p>
          <a:p>
            <a:pPr marL="171450" lvl="0" indent="-171450">
              <a:buFont typeface="Arial" panose="020B0604020202020204" pitchFamily="34" charset="0"/>
              <a:buChar char="•"/>
            </a:pPr>
            <a:r>
              <a:rPr lang="en-US" sz="1200">
                <a:solidFill>
                  <a:schemeClr val="tx1">
                    <a:lumMod val="75000"/>
                    <a:lumOff val="25000"/>
                  </a:schemeClr>
                </a:solidFill>
              </a:rPr>
              <a:t>Les </a:t>
            </a:r>
            <a:r>
              <a:rPr lang="en-US" sz="1200" err="1">
                <a:solidFill>
                  <a:schemeClr val="tx1">
                    <a:lumMod val="75000"/>
                    <a:lumOff val="25000"/>
                  </a:schemeClr>
                </a:solidFill>
              </a:rPr>
              <a:t>langages</a:t>
            </a:r>
            <a:r>
              <a:rPr lang="en-US" sz="1200">
                <a:solidFill>
                  <a:schemeClr val="tx1">
                    <a:lumMod val="75000"/>
                    <a:lumOff val="25000"/>
                  </a:schemeClr>
                </a:solidFill>
              </a:rPr>
              <a:t> frontend </a:t>
            </a:r>
            <a:r>
              <a:rPr lang="en-US" sz="1200" err="1">
                <a:solidFill>
                  <a:schemeClr val="tx1">
                    <a:lumMod val="75000"/>
                    <a:lumOff val="25000"/>
                  </a:schemeClr>
                </a:solidFill>
              </a:rPr>
              <a:t>ont</a:t>
            </a:r>
            <a:r>
              <a:rPr lang="en-US" sz="1200">
                <a:solidFill>
                  <a:schemeClr val="tx1">
                    <a:lumMod val="75000"/>
                    <a:lumOff val="25000"/>
                  </a:schemeClr>
                </a:solidFill>
              </a:rPr>
              <a:t> pour </a:t>
            </a:r>
            <a:r>
              <a:rPr lang="en-US" sz="1200" err="1">
                <a:solidFill>
                  <a:schemeClr val="tx1">
                    <a:lumMod val="75000"/>
                    <a:lumOff val="25000"/>
                  </a:schemeClr>
                </a:solidFill>
              </a:rPr>
              <a:t>objectif</a:t>
            </a:r>
            <a:r>
              <a:rPr lang="en-US" sz="1200">
                <a:solidFill>
                  <a:schemeClr val="tx1">
                    <a:lumMod val="75000"/>
                    <a:lumOff val="25000"/>
                  </a:schemeClr>
                </a:solidFill>
              </a:rPr>
              <a:t> </a:t>
            </a:r>
            <a:r>
              <a:rPr lang="en-US" sz="1200" err="1">
                <a:solidFill>
                  <a:schemeClr val="tx1">
                    <a:lumMod val="75000"/>
                    <a:lumOff val="25000"/>
                  </a:schemeClr>
                </a:solidFill>
              </a:rPr>
              <a:t>commun</a:t>
            </a:r>
            <a:r>
              <a:rPr lang="en-US" sz="1200">
                <a:solidFill>
                  <a:schemeClr val="tx1">
                    <a:lumMod val="75000"/>
                    <a:lumOff val="25000"/>
                  </a:schemeClr>
                </a:solidFill>
              </a:rPr>
              <a:t> de </a:t>
            </a:r>
            <a:r>
              <a:rPr lang="en-US" sz="1200" err="1">
                <a:solidFill>
                  <a:schemeClr val="tx1">
                    <a:lumMod val="75000"/>
                    <a:lumOff val="25000"/>
                  </a:schemeClr>
                </a:solidFill>
              </a:rPr>
              <a:t>servir</a:t>
            </a:r>
            <a:r>
              <a:rPr lang="en-US" sz="1200">
                <a:solidFill>
                  <a:schemeClr val="tx1">
                    <a:lumMod val="75000"/>
                    <a:lumOff val="25000"/>
                  </a:schemeClr>
                </a:solidFill>
              </a:rPr>
              <a:t> a </a:t>
            </a:r>
            <a:r>
              <a:rPr lang="en-US" sz="1200" err="1">
                <a:solidFill>
                  <a:schemeClr val="tx1">
                    <a:lumMod val="75000"/>
                    <a:lumOff val="25000"/>
                  </a:schemeClr>
                </a:solidFill>
              </a:rPr>
              <a:t>decrire</a:t>
            </a:r>
            <a:r>
              <a:rPr lang="en-US" sz="1200">
                <a:solidFill>
                  <a:schemeClr val="tx1">
                    <a:lumMod val="75000"/>
                    <a:lumOff val="25000"/>
                  </a:schemeClr>
                </a:solidFill>
              </a:rPr>
              <a:t> comment se fait </a:t>
            </a:r>
            <a:r>
              <a:rPr lang="en-US" sz="1200" err="1">
                <a:solidFill>
                  <a:schemeClr val="tx1">
                    <a:lumMod val="75000"/>
                    <a:lumOff val="25000"/>
                  </a:schemeClr>
                </a:solidFill>
              </a:rPr>
              <a:t>l’affichage</a:t>
            </a:r>
            <a:r>
              <a:rPr lang="en-US" sz="1200">
                <a:solidFill>
                  <a:schemeClr val="tx1">
                    <a:lumMod val="75000"/>
                    <a:lumOff val="25000"/>
                  </a:schemeClr>
                </a:solidFill>
              </a:rPr>
              <a:t> des pages web</a:t>
            </a:r>
          </a:p>
          <a:p>
            <a:pPr marL="171450" indent="-171450">
              <a:buFont typeface="Arial" panose="020B0604020202020204" pitchFamily="34" charset="0"/>
              <a:buChar char="•"/>
            </a:pPr>
            <a:r>
              <a:rPr lang="fr-FR" sz="1200">
                <a:solidFill>
                  <a:schemeClr val="tx1">
                    <a:lumMod val="75000"/>
                    <a:lumOff val="25000"/>
                  </a:schemeClr>
                </a:solidFill>
              </a:rPr>
              <a:t>Les langages front end sont </a:t>
            </a:r>
            <a:r>
              <a:rPr lang="fr-FR" sz="1200" b="1">
                <a:solidFill>
                  <a:schemeClr val="tx1">
                    <a:lumMod val="75000"/>
                    <a:lumOff val="25000"/>
                  </a:schemeClr>
                </a:solidFill>
              </a:rPr>
              <a:t>aussi</a:t>
            </a:r>
            <a:r>
              <a:rPr lang="fr-FR" sz="1200">
                <a:solidFill>
                  <a:schemeClr val="tx1">
                    <a:lumMod val="75000"/>
                    <a:lumOff val="25000"/>
                  </a:schemeClr>
                </a:solidFill>
              </a:rPr>
              <a:t> le format sous lequel transitent les </a:t>
            </a:r>
            <a:r>
              <a:rPr lang="fr-FR" sz="1200" err="1">
                <a:solidFill>
                  <a:schemeClr val="tx1">
                    <a:lumMod val="75000"/>
                    <a:lumOff val="25000"/>
                  </a:schemeClr>
                </a:solidFill>
              </a:rPr>
              <a:t>donnees</a:t>
            </a:r>
            <a:r>
              <a:rPr lang="fr-FR" sz="1200">
                <a:solidFill>
                  <a:schemeClr val="tx1">
                    <a:lumMod val="75000"/>
                    <a:lumOff val="25000"/>
                  </a:schemeClr>
                </a:solidFill>
              </a:rPr>
              <a:t> via le </a:t>
            </a:r>
            <a:r>
              <a:rPr lang="fr-FR" sz="1200" err="1">
                <a:solidFill>
                  <a:schemeClr val="tx1">
                    <a:lumMod val="75000"/>
                    <a:lumOff val="25000"/>
                  </a:schemeClr>
                </a:solidFill>
              </a:rPr>
              <a:t>reseau</a:t>
            </a:r>
            <a:r>
              <a:rPr lang="fr-FR" sz="1200">
                <a:solidFill>
                  <a:schemeClr val="tx1">
                    <a:lumMod val="75000"/>
                    <a:lumOff val="25000"/>
                  </a:schemeClr>
                </a:solidFill>
              </a:rPr>
              <a:t> depuis le serveur. On en distingues trois principaux chacun ayant sa </a:t>
            </a:r>
            <a:r>
              <a:rPr lang="fr-FR" sz="1200" err="1">
                <a:solidFill>
                  <a:schemeClr val="tx1">
                    <a:lumMod val="75000"/>
                    <a:lumOff val="25000"/>
                  </a:schemeClr>
                </a:solidFill>
              </a:rPr>
              <a:t>finalite</a:t>
            </a:r>
            <a:r>
              <a:rPr lang="fr-FR" sz="1200">
                <a:solidFill>
                  <a:schemeClr val="tx1">
                    <a:lumMod val="75000"/>
                    <a:lumOff val="25000"/>
                  </a:schemeClr>
                </a:solidFill>
              </a:rPr>
              <a:t> : </a:t>
            </a:r>
            <a:r>
              <a:rPr lang="fr-FR" sz="1200" b="1">
                <a:solidFill>
                  <a:schemeClr val="tx1">
                    <a:lumMod val="75000"/>
                    <a:lumOff val="25000"/>
                  </a:schemeClr>
                </a:solidFill>
              </a:rPr>
              <a:t>HTML, CSS, </a:t>
            </a:r>
            <a:r>
              <a:rPr lang="fr-FR" sz="1200" b="1" err="1">
                <a:solidFill>
                  <a:schemeClr val="tx1">
                    <a:lumMod val="75000"/>
                    <a:lumOff val="25000"/>
                  </a:schemeClr>
                </a:solidFill>
              </a:rPr>
              <a:t>javascript</a:t>
            </a:r>
            <a:endParaRPr lang="fr-FR" sz="1200" b="1">
              <a:solidFill>
                <a:schemeClr val="tx1">
                  <a:lumMod val="75000"/>
                  <a:lumOff val="25000"/>
                </a:schemeClr>
              </a:solidFill>
            </a:endParaRPr>
          </a:p>
          <a:p>
            <a:pPr marL="171450" indent="-171450">
              <a:buFont typeface="Arial" panose="020B0604020202020204" pitchFamily="34" charset="0"/>
              <a:buChar char="•"/>
            </a:pPr>
            <a:r>
              <a:rPr lang="fr-FR" sz="1200">
                <a:solidFill>
                  <a:schemeClr val="tx1">
                    <a:lumMod val="75000"/>
                    <a:lumOff val="25000"/>
                  </a:schemeClr>
                </a:solidFill>
              </a:rPr>
              <a:t>Les langages </a:t>
            </a:r>
            <a:r>
              <a:rPr lang="fr-FR" sz="1200" err="1">
                <a:solidFill>
                  <a:schemeClr val="tx1">
                    <a:lumMod val="75000"/>
                    <a:lumOff val="25000"/>
                  </a:schemeClr>
                </a:solidFill>
              </a:rPr>
              <a:t>frontend</a:t>
            </a:r>
            <a:r>
              <a:rPr lang="fr-FR" sz="1200">
                <a:solidFill>
                  <a:schemeClr val="tx1">
                    <a:lumMod val="75000"/>
                    <a:lumOff val="25000"/>
                  </a:schemeClr>
                </a:solidFill>
              </a:rPr>
              <a:t> n’</a:t>
            </a:r>
            <a:r>
              <a:rPr lang="fr-FR" sz="1200" err="1">
                <a:solidFill>
                  <a:schemeClr val="tx1">
                    <a:lumMod val="75000"/>
                    <a:lumOff val="25000"/>
                  </a:schemeClr>
                </a:solidFill>
              </a:rPr>
              <a:t>etant</a:t>
            </a:r>
            <a:r>
              <a:rPr lang="fr-FR" sz="1200">
                <a:solidFill>
                  <a:schemeClr val="tx1">
                    <a:lumMod val="75000"/>
                    <a:lumOff val="25000"/>
                  </a:schemeClr>
                </a:solidFill>
              </a:rPr>
              <a:t> pas intelligibles pour les humains, les clients qui les </a:t>
            </a:r>
            <a:r>
              <a:rPr lang="fr-FR" sz="1200" err="1">
                <a:solidFill>
                  <a:schemeClr val="tx1">
                    <a:lumMod val="75000"/>
                    <a:lumOff val="25000"/>
                  </a:schemeClr>
                </a:solidFill>
              </a:rPr>
              <a:t>recoivent</a:t>
            </a:r>
            <a:r>
              <a:rPr lang="fr-FR" sz="1200">
                <a:solidFill>
                  <a:schemeClr val="tx1">
                    <a:lumMod val="75000"/>
                    <a:lumOff val="25000"/>
                  </a:schemeClr>
                </a:solidFill>
              </a:rPr>
              <a:t> ont besoins d’application </a:t>
            </a:r>
            <a:r>
              <a:rPr lang="fr-FR" sz="1200" err="1">
                <a:solidFill>
                  <a:schemeClr val="tx1">
                    <a:lumMod val="75000"/>
                    <a:lumOff val="25000"/>
                  </a:schemeClr>
                </a:solidFill>
              </a:rPr>
              <a:t>specifiques</a:t>
            </a:r>
            <a:r>
              <a:rPr lang="fr-FR" sz="1200">
                <a:solidFill>
                  <a:schemeClr val="tx1">
                    <a:lumMod val="75000"/>
                    <a:lumOff val="25000"/>
                  </a:schemeClr>
                </a:solidFill>
              </a:rPr>
              <a:t> pour traduire ces </a:t>
            </a:r>
            <a:r>
              <a:rPr lang="fr-FR" sz="1200" err="1">
                <a:solidFill>
                  <a:schemeClr val="tx1">
                    <a:lumMod val="75000"/>
                    <a:lumOff val="25000"/>
                  </a:schemeClr>
                </a:solidFill>
              </a:rPr>
              <a:t>donnees</a:t>
            </a:r>
            <a:r>
              <a:rPr lang="fr-FR" sz="1200">
                <a:solidFill>
                  <a:schemeClr val="tx1">
                    <a:lumMod val="75000"/>
                    <a:lumOff val="25000"/>
                  </a:schemeClr>
                </a:solidFill>
              </a:rPr>
              <a:t> c’est ce </a:t>
            </a:r>
            <a:r>
              <a:rPr lang="fr-FR" sz="1200" err="1">
                <a:solidFill>
                  <a:schemeClr val="tx1">
                    <a:lumMod val="75000"/>
                    <a:lumOff val="25000"/>
                  </a:schemeClr>
                </a:solidFill>
              </a:rPr>
              <a:t>q’on</a:t>
            </a:r>
            <a:r>
              <a:rPr lang="fr-FR" sz="1200">
                <a:solidFill>
                  <a:schemeClr val="tx1">
                    <a:lumMod val="75000"/>
                    <a:lumOff val="25000"/>
                  </a:schemeClr>
                </a:solidFill>
              </a:rPr>
              <a:t> appelle les </a:t>
            </a:r>
            <a:r>
              <a:rPr lang="fr-FR" sz="1200" b="1">
                <a:solidFill>
                  <a:schemeClr val="tx1">
                    <a:lumMod val="75000"/>
                    <a:lumOff val="25000"/>
                  </a:schemeClr>
                </a:solidFill>
              </a:rPr>
              <a:t>navigateurs</a:t>
            </a:r>
            <a:r>
              <a:rPr lang="fr-FR" sz="1200">
                <a:solidFill>
                  <a:schemeClr val="tx1">
                    <a:lumMod val="75000"/>
                    <a:lumOff val="25000"/>
                  </a:schemeClr>
                </a:solidFill>
              </a:rPr>
              <a:t> Exemple : chrome, </a:t>
            </a:r>
            <a:r>
              <a:rPr lang="fr-FR" sz="1200" err="1">
                <a:solidFill>
                  <a:schemeClr val="tx1">
                    <a:lumMod val="75000"/>
                    <a:lumOff val="25000"/>
                  </a:schemeClr>
                </a:solidFill>
              </a:rPr>
              <a:t>edge</a:t>
            </a:r>
            <a:r>
              <a:rPr lang="fr-FR" sz="1200">
                <a:solidFill>
                  <a:schemeClr val="tx1">
                    <a:lumMod val="75000"/>
                    <a:lumOff val="25000"/>
                  </a:schemeClr>
                </a:solidFill>
              </a:rPr>
              <a:t>, </a:t>
            </a:r>
            <a:r>
              <a:rPr lang="fr-FR" sz="1200" err="1">
                <a:solidFill>
                  <a:schemeClr val="tx1">
                    <a:lumMod val="75000"/>
                    <a:lumOff val="25000"/>
                  </a:schemeClr>
                </a:solidFill>
              </a:rPr>
              <a:t>opera</a:t>
            </a:r>
            <a:r>
              <a:rPr lang="fr-FR" sz="1200">
                <a:solidFill>
                  <a:schemeClr val="tx1">
                    <a:lumMod val="75000"/>
                    <a:lumOff val="25000"/>
                  </a:schemeClr>
                </a:solidFill>
              </a:rPr>
              <a:t>, safari</a:t>
            </a:r>
          </a:p>
          <a:p>
            <a:pPr marL="171450" lvl="0" indent="-171450">
              <a:buFont typeface="Arial" panose="020B0604020202020204" pitchFamily="34" charset="0"/>
              <a:buChar char="•"/>
            </a:pPr>
            <a:endParaRPr lang="fr-FR" sz="1200">
              <a:solidFill>
                <a:schemeClr val="tx1">
                  <a:lumMod val="75000"/>
                  <a:lumOff val="25000"/>
                </a:schemeClr>
              </a:solidFill>
            </a:endParaRPr>
          </a:p>
          <a:p>
            <a:pPr algn="just"/>
            <a:endParaRPr lang="fr-FR" sz="1200">
              <a:solidFill>
                <a:schemeClr val="tx1">
                  <a:lumMod val="75000"/>
                  <a:lumOff val="25000"/>
                </a:schemeClr>
              </a:solidFill>
            </a:endParaRPr>
          </a:p>
        </p:txBody>
      </p:sp>
      <p:sp>
        <p:nvSpPr>
          <p:cNvPr id="6" name="ZoneTexte 5"/>
          <p:cNvSpPr txBox="1"/>
          <p:nvPr/>
        </p:nvSpPr>
        <p:spPr>
          <a:xfrm>
            <a:off x="7010401" y="1497380"/>
            <a:ext cx="4794737" cy="1631216"/>
          </a:xfrm>
          <a:prstGeom prst="rect">
            <a:avLst/>
          </a:prstGeom>
          <a:solidFill>
            <a:schemeClr val="accent2">
              <a:lumMod val="60000"/>
              <a:lumOff val="40000"/>
            </a:schemeClr>
          </a:solidFill>
        </p:spPr>
        <p:txBody>
          <a:bodyPr wrap="square" rtlCol="0">
            <a:spAutoFit/>
          </a:bodyPr>
          <a:lstStyle/>
          <a:p>
            <a:r>
              <a:rPr lang="fr-FR" sz="1000"/>
              <a:t>&lt;!DOCTYPE html&gt;</a:t>
            </a:r>
          </a:p>
          <a:p>
            <a:r>
              <a:rPr lang="fr-FR" sz="1000"/>
              <a:t>&lt;html&gt;</a:t>
            </a:r>
          </a:p>
          <a:p>
            <a:r>
              <a:rPr lang="fr-FR" sz="1000"/>
              <a:t>&lt;</a:t>
            </a:r>
            <a:r>
              <a:rPr lang="fr-FR" sz="1000" err="1"/>
              <a:t>head</a:t>
            </a:r>
            <a:r>
              <a:rPr lang="fr-FR" sz="1000"/>
              <a:t>&gt;</a:t>
            </a:r>
          </a:p>
          <a:p>
            <a:r>
              <a:rPr lang="fr-FR" sz="1000"/>
              <a:t>&lt;</a:t>
            </a:r>
            <a:r>
              <a:rPr lang="fr-FR" sz="1000" err="1"/>
              <a:t>meta</a:t>
            </a:r>
            <a:r>
              <a:rPr lang="fr-FR" sz="1000"/>
              <a:t> </a:t>
            </a:r>
            <a:r>
              <a:rPr lang="fr-FR" sz="1000" err="1"/>
              <a:t>charset</a:t>
            </a:r>
            <a:r>
              <a:rPr lang="fr-FR" sz="1000"/>
              <a:t>="utf-8" /&gt;</a:t>
            </a:r>
          </a:p>
          <a:p>
            <a:r>
              <a:rPr lang="fr-FR" sz="1000"/>
              <a:t>&lt;</a:t>
            </a:r>
            <a:r>
              <a:rPr lang="fr-FR" sz="1000" err="1"/>
              <a:t>title</a:t>
            </a:r>
            <a:r>
              <a:rPr lang="fr-FR" sz="1000"/>
              <a:t>&gt;Ma page web&lt;/</a:t>
            </a:r>
            <a:r>
              <a:rPr lang="fr-FR" sz="1000" err="1"/>
              <a:t>title</a:t>
            </a:r>
            <a:r>
              <a:rPr lang="fr-FR" sz="1000"/>
              <a:t>&gt;</a:t>
            </a:r>
          </a:p>
          <a:p>
            <a:r>
              <a:rPr lang="fr-FR" sz="1000"/>
              <a:t>&lt;/</a:t>
            </a:r>
            <a:r>
              <a:rPr lang="fr-FR" sz="1000" err="1"/>
              <a:t>head</a:t>
            </a:r>
            <a:r>
              <a:rPr lang="fr-FR" sz="1000"/>
              <a:t>&gt;</a:t>
            </a:r>
          </a:p>
          <a:p>
            <a:r>
              <a:rPr lang="fr-FR" sz="1000"/>
              <a:t>&lt;body&gt;</a:t>
            </a:r>
          </a:p>
          <a:p>
            <a:r>
              <a:rPr lang="fr-FR" sz="1000"/>
              <a:t>&lt;p&gt;Bienvenue sur mon site web !&lt;/p&gt;</a:t>
            </a:r>
          </a:p>
          <a:p>
            <a:r>
              <a:rPr lang="fr-FR" sz="1000"/>
              <a:t>&lt;/body&gt;</a:t>
            </a:r>
          </a:p>
          <a:p>
            <a:r>
              <a:rPr lang="fr-FR" sz="1000"/>
              <a:t>&lt;/html&gt;</a:t>
            </a:r>
          </a:p>
        </p:txBody>
      </p:sp>
      <p:sp>
        <p:nvSpPr>
          <p:cNvPr id="7" name="ZoneTexte 6"/>
          <p:cNvSpPr txBox="1"/>
          <p:nvPr/>
        </p:nvSpPr>
        <p:spPr>
          <a:xfrm>
            <a:off x="7010401" y="3245826"/>
            <a:ext cx="4794737" cy="1323439"/>
          </a:xfrm>
          <a:prstGeom prst="rect">
            <a:avLst/>
          </a:prstGeom>
          <a:solidFill>
            <a:srgbClr val="AEB785"/>
          </a:solidFill>
        </p:spPr>
        <p:txBody>
          <a:bodyPr wrap="square" rtlCol="0">
            <a:spAutoFit/>
          </a:bodyPr>
          <a:lstStyle/>
          <a:p>
            <a:r>
              <a:rPr lang="fr-FR" sz="1000"/>
              <a:t>.</a:t>
            </a:r>
            <a:r>
              <a:rPr lang="fr-FR" sz="1000" err="1"/>
              <a:t>quarterlogo</a:t>
            </a:r>
            <a:r>
              <a:rPr lang="fr-FR" sz="1000"/>
              <a:t> {</a:t>
            </a:r>
          </a:p>
          <a:p>
            <a:r>
              <a:rPr lang="fr-FR" sz="1000"/>
              <a:t>  background-image:</a:t>
            </a:r>
          </a:p>
          <a:p>
            <a:r>
              <a:rPr lang="fr-FR" sz="1000"/>
              <a:t>    image(</a:t>
            </a:r>
            <a:r>
              <a:rPr lang="fr-FR" sz="1000" err="1"/>
              <a:t>rgba</a:t>
            </a:r>
            <a:r>
              <a:rPr lang="fr-FR" sz="1000"/>
              <a:t>(0, 0, 0, 0.25)),</a:t>
            </a:r>
          </a:p>
          <a:p>
            <a:r>
              <a:rPr lang="fr-FR" sz="1000"/>
              <a:t>    url("firefox.png");</a:t>
            </a:r>
          </a:p>
          <a:p>
            <a:r>
              <a:rPr lang="fr-FR" sz="1000"/>
              <a:t>  background-size: 25%;</a:t>
            </a:r>
          </a:p>
          <a:p>
            <a:r>
              <a:rPr lang="fr-FR" sz="1000"/>
              <a:t>  background-</a:t>
            </a:r>
            <a:r>
              <a:rPr lang="fr-FR" sz="1000" err="1"/>
              <a:t>repeat</a:t>
            </a:r>
            <a:r>
              <a:rPr lang="fr-FR" sz="1000"/>
              <a:t>: no-</a:t>
            </a:r>
            <a:r>
              <a:rPr lang="fr-FR" sz="1000" err="1"/>
              <a:t>repeat</a:t>
            </a:r>
            <a:r>
              <a:rPr lang="fr-FR" sz="1000"/>
              <a:t>;</a:t>
            </a:r>
          </a:p>
          <a:p>
            <a:r>
              <a:rPr lang="fr-FR" sz="1000"/>
              <a:t>}</a:t>
            </a:r>
          </a:p>
          <a:p>
            <a:endParaRPr lang="fr-FR" sz="1000"/>
          </a:p>
        </p:txBody>
      </p:sp>
      <p:sp>
        <p:nvSpPr>
          <p:cNvPr id="8" name="ZoneTexte 7"/>
          <p:cNvSpPr txBox="1"/>
          <p:nvPr/>
        </p:nvSpPr>
        <p:spPr>
          <a:xfrm>
            <a:off x="7010401" y="4654062"/>
            <a:ext cx="4794737" cy="1015663"/>
          </a:xfrm>
          <a:prstGeom prst="rect">
            <a:avLst/>
          </a:prstGeom>
          <a:solidFill>
            <a:schemeClr val="accent4">
              <a:lumMod val="60000"/>
              <a:lumOff val="40000"/>
            </a:schemeClr>
          </a:solidFill>
        </p:spPr>
        <p:txBody>
          <a:bodyPr wrap="square" rtlCol="0">
            <a:spAutoFit/>
          </a:bodyPr>
          <a:lstStyle/>
          <a:p>
            <a:r>
              <a:rPr lang="en-US" sz="1000" err="1"/>
              <a:t>const</a:t>
            </a:r>
            <a:r>
              <a:rPr lang="en-US" sz="1000"/>
              <a:t> numbers = [102, -1, 2];</a:t>
            </a:r>
          </a:p>
          <a:p>
            <a:endParaRPr lang="en-US" sz="1000"/>
          </a:p>
          <a:p>
            <a:r>
              <a:rPr lang="en-US" sz="1000" err="1"/>
              <a:t>numbers.sort</a:t>
            </a:r>
            <a:r>
              <a:rPr lang="en-US" sz="1000"/>
              <a:t>((a, b) =&gt; a - b);</a:t>
            </a:r>
          </a:p>
          <a:p>
            <a:endParaRPr lang="en-US" sz="1000"/>
          </a:p>
          <a:p>
            <a:r>
              <a:rPr lang="en-US" sz="1000"/>
              <a:t>console.log(numbers);</a:t>
            </a:r>
          </a:p>
          <a:p>
            <a:endParaRPr lang="fr-FR" sz="1000"/>
          </a:p>
        </p:txBody>
      </p:sp>
    </p:spTree>
    <p:extLst>
      <p:ext uri="{BB962C8B-B14F-4D97-AF65-F5344CB8AC3E}">
        <p14:creationId xmlns:p14="http://schemas.microsoft.com/office/powerpoint/2010/main" val="407404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err="1"/>
              <a:t>Paradigme</a:t>
            </a:r>
            <a:r>
              <a:rPr lang="en-US" b="1"/>
              <a:t> client-server: les specificites</a:t>
            </a:r>
            <a:endParaRPr lang="fr-FR"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u contenu 2"/>
          <p:cNvSpPr>
            <a:spLocks noGrp="1"/>
          </p:cNvSpPr>
          <p:nvPr>
            <p:ph idx="1"/>
          </p:nvPr>
        </p:nvSpPr>
        <p:spPr>
          <a:xfrm>
            <a:off x="604435" y="1670304"/>
            <a:ext cx="10749366" cy="2243328"/>
          </a:xfrm>
        </p:spPr>
        <p:txBody>
          <a:bodyPr>
            <a:normAutofit/>
          </a:bodyPr>
          <a:lstStyle/>
          <a:p>
            <a:pPr marL="171450" lvl="0" indent="-171450">
              <a:buFont typeface="Arial" panose="020B0604020202020204" pitchFamily="34" charset="0"/>
              <a:buChar char="•"/>
            </a:pPr>
            <a:r>
              <a:rPr lang="fr-FR" sz="1200">
                <a:solidFill>
                  <a:schemeClr val="tx1">
                    <a:lumMod val="75000"/>
                    <a:lumOff val="25000"/>
                  </a:schemeClr>
                </a:solidFill>
              </a:rPr>
              <a:t>Les langages </a:t>
            </a:r>
            <a:r>
              <a:rPr lang="fr-FR" sz="1200" err="1">
                <a:solidFill>
                  <a:schemeClr val="tx1">
                    <a:lumMod val="75000"/>
                    <a:lumOff val="25000"/>
                  </a:schemeClr>
                </a:solidFill>
              </a:rPr>
              <a:t>backend</a:t>
            </a:r>
            <a:r>
              <a:rPr lang="fr-FR" sz="1200">
                <a:solidFill>
                  <a:schemeClr val="tx1">
                    <a:lumMod val="75000"/>
                    <a:lumOff val="25000"/>
                  </a:schemeClr>
                </a:solidFill>
              </a:rPr>
              <a:t> sont ceux qu’utilisent les serveurs pour faire des traitement/manipuler les </a:t>
            </a:r>
            <a:r>
              <a:rPr lang="fr-FR" sz="1200" err="1">
                <a:solidFill>
                  <a:schemeClr val="tx1">
                    <a:lumMod val="75000"/>
                    <a:lumOff val="25000"/>
                  </a:schemeClr>
                </a:solidFill>
              </a:rPr>
              <a:t>donnees</a:t>
            </a:r>
            <a:r>
              <a:rPr lang="fr-FR" sz="1200">
                <a:solidFill>
                  <a:schemeClr val="tx1">
                    <a:lumMod val="75000"/>
                    <a:lumOff val="25000"/>
                  </a:schemeClr>
                </a:solidFill>
              </a:rPr>
              <a:t> ils sont une </a:t>
            </a:r>
            <a:r>
              <a:rPr lang="fr-FR" sz="1200" err="1">
                <a:solidFill>
                  <a:schemeClr val="tx1">
                    <a:lumMod val="75000"/>
                    <a:lumOff val="25000"/>
                  </a:schemeClr>
                </a:solidFill>
              </a:rPr>
              <a:t>plethore</a:t>
            </a:r>
            <a:r>
              <a:rPr lang="fr-FR" sz="1200">
                <a:solidFill>
                  <a:schemeClr val="tx1">
                    <a:lumMod val="75000"/>
                    <a:lumOff val="25000"/>
                  </a:schemeClr>
                </a:solidFill>
              </a:rPr>
              <a:t> chacun ayant ses avantages et </a:t>
            </a:r>
            <a:r>
              <a:rPr lang="fr-FR" sz="1200" err="1">
                <a:solidFill>
                  <a:schemeClr val="tx1">
                    <a:lumMod val="75000"/>
                    <a:lumOff val="25000"/>
                  </a:schemeClr>
                </a:solidFill>
              </a:rPr>
              <a:t>inconvenients</a:t>
            </a:r>
            <a:r>
              <a:rPr lang="fr-FR" sz="1200">
                <a:solidFill>
                  <a:schemeClr val="tx1">
                    <a:lumMod val="75000"/>
                    <a:lumOff val="25000"/>
                  </a:schemeClr>
                </a:solidFill>
              </a:rPr>
              <a:t>. On a par exemples :</a:t>
            </a:r>
            <a:r>
              <a:rPr lang="fr-FR" sz="1200" b="1">
                <a:solidFill>
                  <a:schemeClr val="tx1">
                    <a:lumMod val="75000"/>
                    <a:lumOff val="25000"/>
                  </a:schemeClr>
                </a:solidFill>
              </a:rPr>
              <a:t> java, c#, python, </a:t>
            </a:r>
            <a:r>
              <a:rPr lang="fr-FR" sz="1200" b="1" err="1">
                <a:solidFill>
                  <a:schemeClr val="tx1">
                    <a:lumMod val="75000"/>
                    <a:lumOff val="25000"/>
                  </a:schemeClr>
                </a:solidFill>
              </a:rPr>
              <a:t>php</a:t>
            </a:r>
            <a:r>
              <a:rPr lang="fr-FR" sz="1200" b="1">
                <a:solidFill>
                  <a:schemeClr val="tx1">
                    <a:lumMod val="75000"/>
                    <a:lumOff val="25000"/>
                  </a:schemeClr>
                </a:solidFill>
              </a:rPr>
              <a:t>, </a:t>
            </a:r>
            <a:r>
              <a:rPr lang="fr-FR" sz="1200" b="1" err="1">
                <a:solidFill>
                  <a:schemeClr val="tx1">
                    <a:lumMod val="75000"/>
                    <a:lumOff val="25000"/>
                  </a:schemeClr>
                </a:solidFill>
              </a:rPr>
              <a:t>etc</a:t>
            </a:r>
            <a:endParaRPr lang="fr-FR" sz="1200" b="1">
              <a:solidFill>
                <a:schemeClr val="tx1">
                  <a:lumMod val="75000"/>
                  <a:lumOff val="25000"/>
                </a:schemeClr>
              </a:solidFill>
            </a:endParaRPr>
          </a:p>
          <a:p>
            <a:pPr marL="171450" lvl="0" indent="-171450">
              <a:buFont typeface="Arial" panose="020B0604020202020204" pitchFamily="34" charset="0"/>
              <a:buChar char="•"/>
            </a:pPr>
            <a:r>
              <a:rPr lang="fr-FR" sz="1200">
                <a:solidFill>
                  <a:schemeClr val="tx1">
                    <a:lumMod val="75000"/>
                    <a:lumOff val="25000"/>
                  </a:schemeClr>
                </a:solidFill>
              </a:rPr>
              <a:t>Les langages </a:t>
            </a:r>
            <a:r>
              <a:rPr lang="fr-FR" sz="1200" err="1">
                <a:solidFill>
                  <a:schemeClr val="tx1">
                    <a:lumMod val="75000"/>
                    <a:lumOff val="25000"/>
                  </a:schemeClr>
                </a:solidFill>
              </a:rPr>
              <a:t>frontend</a:t>
            </a:r>
            <a:r>
              <a:rPr lang="fr-FR" sz="1200">
                <a:solidFill>
                  <a:schemeClr val="tx1">
                    <a:lumMod val="75000"/>
                    <a:lumOff val="25000"/>
                  </a:schemeClr>
                </a:solidFill>
              </a:rPr>
              <a:t> </a:t>
            </a:r>
            <a:r>
              <a:rPr lang="fr-FR" sz="1200" err="1">
                <a:solidFill>
                  <a:schemeClr val="tx1">
                    <a:lumMod val="75000"/>
                    <a:lumOff val="25000"/>
                  </a:schemeClr>
                </a:solidFill>
              </a:rPr>
              <a:t>gerent</a:t>
            </a:r>
            <a:r>
              <a:rPr lang="fr-FR" sz="1200">
                <a:solidFill>
                  <a:schemeClr val="tx1">
                    <a:lumMod val="75000"/>
                    <a:lumOff val="25000"/>
                  </a:schemeClr>
                </a:solidFill>
              </a:rPr>
              <a:t> l’affichage tandis que ceux du </a:t>
            </a:r>
            <a:r>
              <a:rPr lang="fr-FR" sz="1200" err="1">
                <a:solidFill>
                  <a:schemeClr val="tx1">
                    <a:lumMod val="75000"/>
                    <a:lumOff val="25000"/>
                  </a:schemeClr>
                </a:solidFill>
              </a:rPr>
              <a:t>backend</a:t>
            </a:r>
            <a:r>
              <a:rPr lang="fr-FR" sz="1200">
                <a:solidFill>
                  <a:schemeClr val="tx1">
                    <a:lumMod val="75000"/>
                    <a:lumOff val="25000"/>
                  </a:schemeClr>
                </a:solidFill>
              </a:rPr>
              <a:t> </a:t>
            </a:r>
            <a:r>
              <a:rPr lang="fr-FR" sz="1200" err="1">
                <a:solidFill>
                  <a:schemeClr val="tx1">
                    <a:lumMod val="75000"/>
                    <a:lumOff val="25000"/>
                  </a:schemeClr>
                </a:solidFill>
              </a:rPr>
              <a:t>gerent</a:t>
            </a:r>
            <a:r>
              <a:rPr lang="fr-FR" sz="1200">
                <a:solidFill>
                  <a:schemeClr val="tx1">
                    <a:lumMod val="75000"/>
                    <a:lumOff val="25000"/>
                  </a:schemeClr>
                </a:solidFill>
              </a:rPr>
              <a:t> la logique et </a:t>
            </a:r>
            <a:r>
              <a:rPr lang="fr-FR" sz="1200" err="1">
                <a:solidFill>
                  <a:schemeClr val="tx1">
                    <a:lumMod val="75000"/>
                    <a:lumOff val="25000"/>
                  </a:schemeClr>
                </a:solidFill>
              </a:rPr>
              <a:t>generent</a:t>
            </a:r>
            <a:r>
              <a:rPr lang="fr-FR" sz="1200">
                <a:solidFill>
                  <a:schemeClr val="tx1">
                    <a:lumMod val="75000"/>
                    <a:lumOff val="25000"/>
                  </a:schemeClr>
                </a:solidFill>
              </a:rPr>
              <a:t> le </a:t>
            </a:r>
            <a:r>
              <a:rPr lang="fr-FR" sz="1200" err="1">
                <a:solidFill>
                  <a:schemeClr val="tx1">
                    <a:lumMod val="75000"/>
                    <a:lumOff val="25000"/>
                  </a:schemeClr>
                </a:solidFill>
              </a:rPr>
              <a:t>resultat</a:t>
            </a:r>
            <a:r>
              <a:rPr lang="fr-FR" sz="1200">
                <a:solidFill>
                  <a:schemeClr val="tx1">
                    <a:lumMod val="75000"/>
                    <a:lumOff val="25000"/>
                  </a:schemeClr>
                </a:solidFill>
              </a:rPr>
              <a:t> de la page au format </a:t>
            </a:r>
            <a:r>
              <a:rPr lang="fr-FR" sz="1200" err="1">
                <a:solidFill>
                  <a:schemeClr val="tx1">
                    <a:lumMod val="75000"/>
                    <a:lumOff val="25000"/>
                  </a:schemeClr>
                </a:solidFill>
              </a:rPr>
              <a:t>frontend</a:t>
            </a:r>
            <a:endParaRPr lang="fr-FR" sz="1200">
              <a:solidFill>
                <a:schemeClr val="tx1">
                  <a:lumMod val="75000"/>
                  <a:lumOff val="25000"/>
                </a:schemeClr>
              </a:solidFill>
            </a:endParaRPr>
          </a:p>
          <a:p>
            <a:pPr marL="171450" indent="-171450">
              <a:buFont typeface="Arial" panose="020B0604020202020204" pitchFamily="34" charset="0"/>
              <a:buChar char="•"/>
            </a:pPr>
            <a:r>
              <a:rPr lang="fr-FR" sz="1200">
                <a:solidFill>
                  <a:schemeClr val="tx1">
                    <a:lumMod val="75000"/>
                    <a:lumOff val="25000"/>
                  </a:schemeClr>
                </a:solidFill>
              </a:rPr>
              <a:t>Cote </a:t>
            </a:r>
            <a:r>
              <a:rPr lang="fr-FR" sz="1200" err="1">
                <a:solidFill>
                  <a:schemeClr val="tx1">
                    <a:lumMod val="75000"/>
                    <a:lumOff val="25000"/>
                  </a:schemeClr>
                </a:solidFill>
              </a:rPr>
              <a:t>backend</a:t>
            </a:r>
            <a:r>
              <a:rPr lang="fr-FR" sz="1200">
                <a:solidFill>
                  <a:schemeClr val="tx1">
                    <a:lumMod val="75000"/>
                    <a:lumOff val="25000"/>
                  </a:schemeClr>
                </a:solidFill>
              </a:rPr>
              <a:t> il existe des </a:t>
            </a:r>
            <a:r>
              <a:rPr lang="fr-FR" sz="1200" err="1">
                <a:solidFill>
                  <a:schemeClr val="tx1">
                    <a:lumMod val="75000"/>
                    <a:lumOff val="25000"/>
                  </a:schemeClr>
                </a:solidFill>
              </a:rPr>
              <a:t>frameworks</a:t>
            </a:r>
            <a:r>
              <a:rPr lang="fr-FR" sz="1200">
                <a:solidFill>
                  <a:schemeClr val="tx1">
                    <a:lumMod val="75000"/>
                    <a:lumOff val="25000"/>
                  </a:schemeClr>
                </a:solidFill>
              </a:rPr>
              <a:t> qui sont en </a:t>
            </a:r>
            <a:r>
              <a:rPr lang="fr-FR" sz="1200" err="1">
                <a:solidFill>
                  <a:schemeClr val="tx1">
                    <a:lumMod val="75000"/>
                    <a:lumOff val="25000"/>
                  </a:schemeClr>
                </a:solidFill>
              </a:rPr>
              <a:t>realite</a:t>
            </a:r>
            <a:r>
              <a:rPr lang="fr-FR" sz="1200">
                <a:solidFill>
                  <a:schemeClr val="tx1">
                    <a:lumMod val="75000"/>
                    <a:lumOff val="25000"/>
                  </a:schemeClr>
                </a:solidFill>
              </a:rPr>
              <a:t> des boites a outils pour faciliter le </a:t>
            </a:r>
            <a:r>
              <a:rPr lang="fr-FR" sz="1200" err="1">
                <a:solidFill>
                  <a:schemeClr val="tx1">
                    <a:lumMod val="75000"/>
                    <a:lumOff val="25000"/>
                  </a:schemeClr>
                </a:solidFill>
              </a:rPr>
              <a:t>developpement</a:t>
            </a:r>
            <a:r>
              <a:rPr lang="fr-FR" sz="1200">
                <a:solidFill>
                  <a:schemeClr val="tx1">
                    <a:lumMod val="75000"/>
                    <a:lumOff val="25000"/>
                  </a:schemeClr>
                </a:solidFill>
              </a:rPr>
              <a:t> par type d’usage. Par exemple le </a:t>
            </a:r>
            <a:r>
              <a:rPr lang="fr-FR" sz="1200" err="1">
                <a:solidFill>
                  <a:schemeClr val="tx1">
                    <a:lumMod val="75000"/>
                    <a:lumOff val="25000"/>
                  </a:schemeClr>
                </a:solidFill>
              </a:rPr>
              <a:t>framework</a:t>
            </a:r>
            <a:r>
              <a:rPr lang="fr-FR" sz="1200">
                <a:solidFill>
                  <a:schemeClr val="tx1">
                    <a:lumMod val="75000"/>
                    <a:lumOff val="25000"/>
                  </a:schemeClr>
                </a:solidFill>
              </a:rPr>
              <a:t> pour le </a:t>
            </a:r>
            <a:r>
              <a:rPr lang="fr-FR" sz="1200" err="1">
                <a:solidFill>
                  <a:schemeClr val="tx1">
                    <a:lumMod val="75000"/>
                    <a:lumOff val="25000"/>
                  </a:schemeClr>
                </a:solidFill>
              </a:rPr>
              <a:t>dev</a:t>
            </a:r>
            <a:r>
              <a:rPr lang="fr-FR" sz="1200">
                <a:solidFill>
                  <a:schemeClr val="tx1">
                    <a:lumMod val="75000"/>
                    <a:lumOff val="25000"/>
                  </a:schemeClr>
                </a:solidFill>
              </a:rPr>
              <a:t> web est respectivement </a:t>
            </a:r>
            <a:r>
              <a:rPr lang="fr-FR" sz="1200" b="1">
                <a:solidFill>
                  <a:schemeClr val="tx1">
                    <a:lumMod val="75000"/>
                    <a:lumOff val="25000"/>
                  </a:schemeClr>
                </a:solidFill>
              </a:rPr>
              <a:t>Java EE en java, Django en python et </a:t>
            </a:r>
            <a:r>
              <a:rPr lang="fr-FR" sz="1200" b="1" err="1">
                <a:solidFill>
                  <a:schemeClr val="tx1">
                    <a:lumMod val="75000"/>
                    <a:lumOff val="25000"/>
                  </a:schemeClr>
                </a:solidFill>
              </a:rPr>
              <a:t>ruby</a:t>
            </a:r>
            <a:r>
              <a:rPr lang="fr-FR" sz="1200" b="1">
                <a:solidFill>
                  <a:schemeClr val="tx1">
                    <a:lumMod val="75000"/>
                    <a:lumOff val="25000"/>
                  </a:schemeClr>
                </a:solidFill>
              </a:rPr>
              <a:t> on rails pour </a:t>
            </a:r>
            <a:r>
              <a:rPr lang="fr-FR" sz="1200" b="1" err="1">
                <a:solidFill>
                  <a:schemeClr val="tx1">
                    <a:lumMod val="75000"/>
                    <a:lumOff val="25000"/>
                  </a:schemeClr>
                </a:solidFill>
              </a:rPr>
              <a:t>ruby</a:t>
            </a:r>
            <a:endParaRPr lang="fr-FR" sz="1200" b="1">
              <a:solidFill>
                <a:schemeClr val="tx1">
                  <a:lumMod val="75000"/>
                  <a:lumOff val="25000"/>
                </a:schemeClr>
              </a:solidFill>
            </a:endParaRPr>
          </a:p>
          <a:p>
            <a:pPr marL="171450" lvl="0" indent="-171450">
              <a:buFont typeface="Arial" panose="020B0604020202020204" pitchFamily="34" charset="0"/>
              <a:buChar char="•"/>
            </a:pPr>
            <a:endParaRPr lang="fr-FR" sz="1200">
              <a:solidFill>
                <a:schemeClr val="tx1">
                  <a:lumMod val="75000"/>
                  <a:lumOff val="25000"/>
                </a:schemeClr>
              </a:solidFill>
            </a:endParaRPr>
          </a:p>
          <a:p>
            <a:pPr marL="171450" lvl="0" indent="-171450">
              <a:buFont typeface="Arial" panose="020B0604020202020204" pitchFamily="34" charset="0"/>
              <a:buChar char="•"/>
            </a:pPr>
            <a:endParaRPr lang="fr-FR" sz="1200">
              <a:solidFill>
                <a:schemeClr val="tx1">
                  <a:lumMod val="75000"/>
                  <a:lumOff val="25000"/>
                </a:schemeClr>
              </a:solidFill>
            </a:endParaRPr>
          </a:p>
          <a:p>
            <a:pPr marL="171450" lvl="0" indent="-171450">
              <a:buFont typeface="Arial" panose="020B0604020202020204" pitchFamily="34" charset="0"/>
              <a:buChar char="•"/>
            </a:pPr>
            <a:endParaRPr lang="fr-FR" sz="1200">
              <a:solidFill>
                <a:schemeClr val="tx1">
                  <a:lumMod val="75000"/>
                  <a:lumOff val="25000"/>
                </a:schemeClr>
              </a:solidFill>
            </a:endParaRPr>
          </a:p>
          <a:p>
            <a:pPr algn="just"/>
            <a:endParaRPr lang="fr-FR" sz="1200">
              <a:solidFill>
                <a:schemeClr val="tx1">
                  <a:lumMod val="75000"/>
                  <a:lumOff val="25000"/>
                </a:schemeClr>
              </a:solidFill>
            </a:endParaRPr>
          </a:p>
        </p:txBody>
      </p:sp>
      <p:pic>
        <p:nvPicPr>
          <p:cNvPr id="9" name="Image 8" descr="Le serveur génère la page en utilisant le langage PHP, puis envoie la page au client en utilisant le langage HTML et CS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434" y="3803904"/>
            <a:ext cx="5760720" cy="2652068"/>
          </a:xfrm>
          <a:prstGeom prst="rect">
            <a:avLst/>
          </a:prstGeom>
          <a:noFill/>
          <a:ln>
            <a:noFill/>
          </a:ln>
        </p:spPr>
      </p:pic>
      <p:pic>
        <p:nvPicPr>
          <p:cNvPr id="5122" name="Picture 2" descr="https://user.oc-static.com/upload/2020/04/03/15859244424188_compo_comprendre_le_web_revemp-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2877" y="3803903"/>
            <a:ext cx="5312000" cy="2525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3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err="1"/>
              <a:t>Paradigme</a:t>
            </a:r>
            <a:r>
              <a:rPr lang="en-US" b="1"/>
              <a:t> client-server: petit </a:t>
            </a:r>
            <a:r>
              <a:rPr lang="en-US" b="1" err="1"/>
              <a:t>exercice</a:t>
            </a:r>
            <a:r>
              <a:rPr lang="en-US" b="1"/>
              <a:t> sur les </a:t>
            </a:r>
            <a:r>
              <a:rPr lang="en-US" b="1" err="1"/>
              <a:t>langages</a:t>
            </a:r>
            <a:endParaRPr lang="fr-FR" b="1"/>
          </a:p>
        </p:txBody>
      </p:sp>
      <p:sp>
        <p:nvSpPr>
          <p:cNvPr id="4" name="AutoShape 2" descr="La naissance du web | C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La naissance du web | CER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Image 7"/>
          <p:cNvPicPr/>
          <p:nvPr/>
        </p:nvPicPr>
        <p:blipFill>
          <a:blip r:embed="rId3"/>
          <a:stretch>
            <a:fillRect/>
          </a:stretch>
        </p:blipFill>
        <p:spPr>
          <a:xfrm>
            <a:off x="5722033" y="2428287"/>
            <a:ext cx="5883811" cy="3058111"/>
          </a:xfrm>
          <a:prstGeom prst="rect">
            <a:avLst/>
          </a:prstGeom>
          <a:ln w="12700">
            <a:solidFill>
              <a:schemeClr val="accent1"/>
            </a:solidFill>
          </a:ln>
        </p:spPr>
      </p:pic>
      <p:pic>
        <p:nvPicPr>
          <p:cNvPr id="4098" name="Picture 2" descr="Page connexion d'OpenClassrooms comprenant un formulaire"/>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604434" y="2428287"/>
            <a:ext cx="4989551" cy="305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156756"/>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09688_TF02923944" id="{CB21A36E-157F-4161-A4D8-6B2A99229A11}" vid="{25CD5337-C292-402C-8D76-AB41C926D93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1b22c7a-f411-48b8-8d2f-8586bb58992d" xsi:nil="true"/>
    <lcf76f155ced4ddcb4097134ff3c332f xmlns="5ace13cc-5823-433a-a744-69245f59344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4D787F245E0024FA5B583BBF5135740" ma:contentTypeVersion="9" ma:contentTypeDescription="Crée un document." ma:contentTypeScope="" ma:versionID="95a8d27ff9ef7e5745d37d43590e429c">
  <xsd:schema xmlns:xsd="http://www.w3.org/2001/XMLSchema" xmlns:xs="http://www.w3.org/2001/XMLSchema" xmlns:p="http://schemas.microsoft.com/office/2006/metadata/properties" xmlns:ns2="5ace13cc-5823-433a-a744-69245f59344c" xmlns:ns3="31b22c7a-f411-48b8-8d2f-8586bb58992d" targetNamespace="http://schemas.microsoft.com/office/2006/metadata/properties" ma:root="true" ma:fieldsID="e21cda8418b5c9bbcd9e8ffbaafda128" ns2:_="" ns3:_="">
    <xsd:import namespace="5ace13cc-5823-433a-a744-69245f59344c"/>
    <xsd:import namespace="31b22c7a-f411-48b8-8d2f-8586bb58992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ce13cc-5823-433a-a744-69245f5934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d4b6e4fd-4af2-4f07-b7d1-18266e58562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b22c7a-f411-48b8-8d2f-8586bb58992d"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0e2e04c-7ee1-4f9f-ac55-1f45f6b2eedf}" ma:internalName="TaxCatchAll" ma:showField="CatchAllData" ma:web="31b22c7a-f411-48b8-8d2f-8586bb5899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0C04F-E7AC-41AB-9C6D-1B1BB88BFF7F}">
  <ds:schemaRefs>
    <ds:schemaRef ds:uri="4873beb7-5857-4685-be1f-d57550cc96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566E4DF-F1DA-48BB-81A2-BCCD51FDF7B5}"/>
</file>

<file path=customXml/itemProps3.xml><?xml version="1.0" encoding="utf-8"?>
<ds:datastoreItem xmlns:ds="http://schemas.openxmlformats.org/officeDocument/2006/customXml" ds:itemID="{46EA6C2B-0056-4438-9BCF-E0AD37AAFB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Bienvenue dans PowerPoint</Template>
  <Application>Microsoft Office PowerPoint</Application>
  <PresentationFormat>Widescreen</PresentationFormat>
  <Slides>36</Slides>
  <Notes>18</Notes>
  <HiddenSlides>1</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DocBienvenue</vt:lpstr>
      <vt:lpstr>FONDAMENTAUX DU WEB</vt:lpstr>
      <vt:lpstr>Objectifs du cours &amp; prerequis</vt:lpstr>
      <vt:lpstr>C’est quoi le web?</vt:lpstr>
      <vt:lpstr>C’est quoi le web?</vt:lpstr>
      <vt:lpstr>C’est quoi le web?</vt:lpstr>
      <vt:lpstr>Paradigme client-server</vt:lpstr>
      <vt:lpstr>Paradigme client-server: les specificites</vt:lpstr>
      <vt:lpstr>Paradigme client-server: les specificites</vt:lpstr>
      <vt:lpstr>Paradigme client-server: petit exercice sur les langages</vt:lpstr>
      <vt:lpstr>Les bases de donnees et les systemes de gestion des bases de donnees</vt:lpstr>
      <vt:lpstr>Les bases de donnees et les systemes de gestion des bases de donnees: les SGBD</vt:lpstr>
      <vt:lpstr>Les bases de donnees et les systemes de gestion des bases de donnees: les SGBD</vt:lpstr>
      <vt:lpstr>Les bases de donnees et les systemes de gestion des bases de donnees: les SGBD</vt:lpstr>
      <vt:lpstr>Les bases de donnees et les systemes de gestion des bases de donnees: les SGBD</vt:lpstr>
      <vt:lpstr>Les bases de donnees et les systemes de gestion des bases de donnees: petite manip</vt:lpstr>
      <vt:lpstr>La Normalisation sur le web</vt:lpstr>
      <vt:lpstr>LE FONCTIONNEMENT D’INTERNET/DU RESEAU : LES PROTOCOLES DU WEB, SERVEUR DNS</vt:lpstr>
      <vt:lpstr>LE FONCTIONNEMENT D’INTERNET/DU RESEAU : LES PROTOCOLES DU WEB, SERVEUR DNS</vt:lpstr>
      <vt:lpstr>LE FONCTIONNEMENT D’INTERNET/DU RESEAU : LES PROTOCOLES DU WEB, SERVEUR DNS</vt:lpstr>
      <vt:lpstr>Petit quizz</vt:lpstr>
      <vt:lpstr>Petit quizz</vt:lpstr>
      <vt:lpstr>Petit quizz</vt:lpstr>
      <vt:lpstr>Petit quizz</vt:lpstr>
      <vt:lpstr>Petit quizz</vt:lpstr>
      <vt:lpstr>Petit quizz</vt:lpstr>
      <vt:lpstr>Petit quizz</vt:lpstr>
      <vt:lpstr>Petit quizz</vt:lpstr>
      <vt:lpstr>Petit quizz</vt:lpstr>
      <vt:lpstr>Petit quizz</vt:lpstr>
      <vt:lpstr>Petit quizz</vt:lpstr>
      <vt:lpstr>Petit quizz</vt:lpstr>
      <vt:lpstr>Petit quizz</vt:lpstr>
      <vt:lpstr>Petit quizz</vt:lpstr>
      <vt:lpstr>Petit quizz</vt:lpstr>
      <vt:lpstr>LES APIS</vt:lpstr>
      <vt:lpstr>LES 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FONDAMENTAUX DU WEB</dc:title>
  <dc:creator>Compte Microsoft</dc:creator>
  <cp:keywords/>
  <cp:revision>1</cp:revision>
  <dcterms:created xsi:type="dcterms:W3CDTF">2023-02-28T17:00:08Z</dcterms:created>
  <dcterms:modified xsi:type="dcterms:W3CDTF">2023-06-08T07:17:58Z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0x010100B4D787F245E0024FA5B583BBF5135740</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