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31"/>
  </p:notesMasterIdLst>
  <p:sldIdLst>
    <p:sldId id="256" r:id="rId2"/>
    <p:sldId id="1007" r:id="rId3"/>
    <p:sldId id="909" r:id="rId4"/>
    <p:sldId id="1008" r:id="rId5"/>
    <p:sldId id="1035" r:id="rId6"/>
    <p:sldId id="1036" r:id="rId7"/>
    <p:sldId id="1037" r:id="rId8"/>
    <p:sldId id="1038" r:id="rId9"/>
    <p:sldId id="1039" r:id="rId10"/>
    <p:sldId id="1040" r:id="rId11"/>
    <p:sldId id="1041" r:id="rId12"/>
    <p:sldId id="1042" r:id="rId13"/>
    <p:sldId id="1046" r:id="rId14"/>
    <p:sldId id="1047" r:id="rId15"/>
    <p:sldId id="1048" r:id="rId16"/>
    <p:sldId id="1045" r:id="rId17"/>
    <p:sldId id="1049" r:id="rId18"/>
    <p:sldId id="1050" r:id="rId19"/>
    <p:sldId id="1051" r:id="rId20"/>
    <p:sldId id="1052" r:id="rId21"/>
    <p:sldId id="1053" r:id="rId22"/>
    <p:sldId id="1054" r:id="rId23"/>
    <p:sldId id="1055" r:id="rId24"/>
    <p:sldId id="1056" r:id="rId25"/>
    <p:sldId id="1057" r:id="rId26"/>
    <p:sldId id="1058" r:id="rId27"/>
    <p:sldId id="1059" r:id="rId28"/>
    <p:sldId id="1060" r:id="rId29"/>
    <p:sldId id="1061" r:id="rId30"/>
    <p:sldId id="1062" r:id="rId31"/>
    <p:sldId id="1063" r:id="rId32"/>
    <p:sldId id="873" r:id="rId33"/>
    <p:sldId id="1064" r:id="rId34"/>
    <p:sldId id="1065" r:id="rId35"/>
    <p:sldId id="1066" r:id="rId36"/>
    <p:sldId id="877" r:id="rId37"/>
    <p:sldId id="1067" r:id="rId38"/>
    <p:sldId id="1070" r:id="rId39"/>
    <p:sldId id="1068" r:id="rId40"/>
    <p:sldId id="1069" r:id="rId41"/>
    <p:sldId id="1071" r:id="rId42"/>
    <p:sldId id="1072" r:id="rId43"/>
    <p:sldId id="1073" r:id="rId44"/>
    <p:sldId id="1074" r:id="rId45"/>
    <p:sldId id="1075" r:id="rId46"/>
    <p:sldId id="1076" r:id="rId47"/>
    <p:sldId id="1077" r:id="rId48"/>
    <p:sldId id="1078" r:id="rId49"/>
    <p:sldId id="1079" r:id="rId50"/>
    <p:sldId id="1080" r:id="rId51"/>
    <p:sldId id="1081" r:id="rId52"/>
    <p:sldId id="1082" r:id="rId53"/>
    <p:sldId id="1083" r:id="rId54"/>
    <p:sldId id="1084" r:id="rId55"/>
    <p:sldId id="1085" r:id="rId56"/>
    <p:sldId id="1086" r:id="rId57"/>
    <p:sldId id="1087" r:id="rId58"/>
    <p:sldId id="1088" r:id="rId59"/>
    <p:sldId id="1089" r:id="rId60"/>
    <p:sldId id="1090" r:id="rId61"/>
    <p:sldId id="1091" r:id="rId62"/>
    <p:sldId id="1092" r:id="rId63"/>
    <p:sldId id="1093" r:id="rId64"/>
    <p:sldId id="1094" r:id="rId65"/>
    <p:sldId id="1095" r:id="rId66"/>
    <p:sldId id="1096" r:id="rId67"/>
    <p:sldId id="1097" r:id="rId68"/>
    <p:sldId id="1098" r:id="rId69"/>
    <p:sldId id="1099" r:id="rId70"/>
    <p:sldId id="1100" r:id="rId71"/>
    <p:sldId id="1101" r:id="rId72"/>
    <p:sldId id="1102" r:id="rId73"/>
    <p:sldId id="1103" r:id="rId74"/>
    <p:sldId id="1104" r:id="rId75"/>
    <p:sldId id="1006" r:id="rId76"/>
    <p:sldId id="1105" r:id="rId77"/>
    <p:sldId id="1010" r:id="rId78"/>
    <p:sldId id="1107" r:id="rId79"/>
    <p:sldId id="1034" r:id="rId80"/>
    <p:sldId id="1009" r:id="rId81"/>
    <p:sldId id="985" r:id="rId82"/>
    <p:sldId id="978" r:id="rId83"/>
    <p:sldId id="980" r:id="rId84"/>
    <p:sldId id="981" r:id="rId85"/>
    <p:sldId id="982" r:id="rId86"/>
    <p:sldId id="983" r:id="rId87"/>
    <p:sldId id="986" r:id="rId88"/>
    <p:sldId id="987" r:id="rId89"/>
    <p:sldId id="988" r:id="rId90"/>
    <p:sldId id="989" r:id="rId91"/>
    <p:sldId id="990" r:id="rId92"/>
    <p:sldId id="991" r:id="rId93"/>
    <p:sldId id="992" r:id="rId94"/>
    <p:sldId id="993" r:id="rId95"/>
    <p:sldId id="994" r:id="rId96"/>
    <p:sldId id="995" r:id="rId97"/>
    <p:sldId id="996" r:id="rId98"/>
    <p:sldId id="997" r:id="rId99"/>
    <p:sldId id="998" r:id="rId100"/>
    <p:sldId id="999" r:id="rId101"/>
    <p:sldId id="1000" r:id="rId102"/>
    <p:sldId id="1001" r:id="rId103"/>
    <p:sldId id="1002" r:id="rId104"/>
    <p:sldId id="1003" r:id="rId105"/>
    <p:sldId id="1004" r:id="rId106"/>
    <p:sldId id="1005" r:id="rId107"/>
    <p:sldId id="1011" r:id="rId108"/>
    <p:sldId id="1012" r:id="rId109"/>
    <p:sldId id="1013" r:id="rId110"/>
    <p:sldId id="1014" r:id="rId111"/>
    <p:sldId id="1015" r:id="rId112"/>
    <p:sldId id="1016" r:id="rId113"/>
    <p:sldId id="1017" r:id="rId114"/>
    <p:sldId id="1018" r:id="rId115"/>
    <p:sldId id="1019" r:id="rId116"/>
    <p:sldId id="1020" r:id="rId117"/>
    <p:sldId id="1021" r:id="rId118"/>
    <p:sldId id="1022" r:id="rId119"/>
    <p:sldId id="1023" r:id="rId120"/>
    <p:sldId id="1024" r:id="rId121"/>
    <p:sldId id="1025" r:id="rId122"/>
    <p:sldId id="1026" r:id="rId123"/>
    <p:sldId id="1027" r:id="rId124"/>
    <p:sldId id="1028" r:id="rId125"/>
    <p:sldId id="1029" r:id="rId126"/>
    <p:sldId id="1030" r:id="rId127"/>
    <p:sldId id="1031" r:id="rId128"/>
    <p:sldId id="1032" r:id="rId129"/>
    <p:sldId id="1033" r:id="rId1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86133" autoAdjust="0"/>
  </p:normalViewPr>
  <p:slideViewPr>
    <p:cSldViewPr>
      <p:cViewPr>
        <p:scale>
          <a:sx n="90" d="100"/>
          <a:sy n="90" d="100"/>
        </p:scale>
        <p:origin x="-576" y="1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3F6AB-7B06-4CD2-823E-9A219613C251}" type="datetimeFigureOut">
              <a:rPr lang="fr-FR" smtClean="0"/>
              <a:pPr/>
              <a:t>19/08/2023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C2BD2-5F71-46A3-BEA0-670831EF3A87}"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41</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45</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46</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47</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48</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49</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51</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52</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53</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54</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55</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56</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57</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58</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59</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60</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32</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61</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62</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63</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64</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65</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66</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67</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68</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69</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70</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34</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71</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72</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73</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36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37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38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39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 name="Espace réservé de la date 27"/>
          <p:cNvSpPr>
            <a:spLocks noGrp="1"/>
          </p:cNvSpPr>
          <p:nvPr>
            <p:ph type="dt" sz="half" idx="10"/>
          </p:nvPr>
        </p:nvSpPr>
        <p:spPr/>
        <p:txBody>
          <a:bodyPr/>
          <a:lstStyle>
            <a:extLst/>
          </a:lstStyle>
          <a:p>
            <a:fld id="{F109A7A7-00F3-46D9-974A-D5095B665295}" type="datetime1">
              <a:rPr lang="fr-FR" smtClean="0"/>
              <a:pPr/>
              <a:t>19/08/2023</a:t>
            </a:fld>
            <a:endParaRPr lang="fr-FR"/>
          </a:p>
        </p:txBody>
      </p:sp>
      <p:sp>
        <p:nvSpPr>
          <p:cNvPr id="17" name="Espace réservé du pied de page 16"/>
          <p:cNvSpPr>
            <a:spLocks noGrp="1"/>
          </p:cNvSpPr>
          <p:nvPr>
            <p:ph type="ftr" sz="quarter" idx="11"/>
          </p:nvPr>
        </p:nvSpPr>
        <p:spPr/>
        <p:txBody>
          <a:bodyPr/>
          <a:lstStyle>
            <a:extLst/>
          </a:lstStyle>
          <a:p>
            <a:r>
              <a:rPr lang="fr-FR" smtClean="0"/>
              <a:t>Mohammed BAHRI (Formateur web)</a:t>
            </a:r>
            <a:endParaRPr lang="fr-FR"/>
          </a:p>
        </p:txBody>
      </p:sp>
      <p:sp>
        <p:nvSpPr>
          <p:cNvPr id="29" name="Espace réservé du numéro de diapositive 28"/>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r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fr-FR" smtClean="0"/>
              <a:t>Cliquez pour modifier le style du titre</a:t>
            </a:r>
            <a:endParaRPr kumimoji="0" lang="en-US"/>
          </a:p>
        </p:txBody>
      </p:sp>
      <p:sp>
        <p:nvSpPr>
          <p:cNvPr id="9" name="Sous-titr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809CE32-D5FE-47CC-8F52-3AA40CDF92B8}" type="datetime1">
              <a:rPr lang="fr-FR" smtClean="0"/>
              <a:pPr/>
              <a:t>19/08/2023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981200" cy="5851525"/>
          </a:xfrm>
        </p:spPr>
        <p:txBody>
          <a:bodyPr vert="eaVert" anchor="ct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39"/>
            <a:ext cx="58674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EB281E9-0FA7-4D79-9194-DB34263821E7}" type="datetime1">
              <a:rPr lang="fr-FR" smtClean="0"/>
              <a:pPr/>
              <a:t>19/08/2023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Slide">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388056" y="1"/>
            <a:ext cx="3824111" cy="6857999"/>
          </a:xfrm>
          <a:prstGeom prst="rect">
            <a:avLst/>
          </a:prstGeom>
        </p:spPr>
        <p:txBody>
          <a:bodyPr lIns="0" tIns="0" rIns="0" bIns="0" anchor="ctr" anchorCtr="0">
            <a:normAutofit/>
          </a:bodyPr>
          <a:lstStyle>
            <a:lvl1pPr>
              <a:lnSpc>
                <a:spcPts val="4800"/>
              </a:lnSpc>
              <a:spcAft>
                <a:spcPts val="0"/>
              </a:spcAft>
              <a:defRPr sz="3600" b="0" i="0" cap="none" spc="0">
                <a:solidFill>
                  <a:schemeClr val="tx1"/>
                </a:solidFill>
                <a:latin typeface="Arial"/>
                <a:cs typeface="Arial"/>
              </a:defRPr>
            </a:lvl1pPr>
          </a:lstStyle>
          <a:p>
            <a:r>
              <a:rPr lang="en-US" dirty="0"/>
              <a:t>CLICK TO EDIT CHAPTER TITLE</a:t>
            </a:r>
          </a:p>
        </p:txBody>
      </p:sp>
    </p:spTree>
    <p:extLst>
      <p:ext uri="{BB962C8B-B14F-4D97-AF65-F5344CB8AC3E}">
        <p14:creationId xmlns:p14="http://schemas.microsoft.com/office/powerpoint/2010/main" xmlns="" val="34373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F0A0F786-A272-432F-97B7-2F03920EC266}" type="datetime1">
              <a:rPr lang="fr-FR" smtClean="0"/>
              <a:pPr/>
              <a:t>19/08/2023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4" name="Forme libre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orme libre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orme libre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orme libre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orme libre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orme libre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orme libre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orme libre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orme libre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orme libre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orme libre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orme libre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orme libre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orme libre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orme libre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Espace réservé du texte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8C7B895-178F-498A-B362-D986EA62A052}" type="datetime1">
              <a:rPr lang="fr-FR" smtClean="0"/>
              <a:pPr/>
              <a:t>19/08/2023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fr-FR" smtClean="0"/>
              <a:t>Cliquez pour modifier le style du titre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12064"/>
            <a:ext cx="8229600" cy="9144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D73FB9A-4F0C-4FFD-8979-97CA93C1E53A}" type="datetime1">
              <a:rPr lang="fr-FR" smtClean="0"/>
              <a:pPr/>
              <a:t>19/08/2023</a:t>
            </a:fld>
            <a:endParaRPr lang="fr-FR"/>
          </a:p>
        </p:txBody>
      </p:sp>
      <p:sp>
        <p:nvSpPr>
          <p:cNvPr id="6" name="Espace réservé du pied de page 5"/>
          <p:cNvSpPr>
            <a:spLocks noGrp="1"/>
          </p:cNvSpPr>
          <p:nvPr>
            <p:ph type="ftr" sz="quarter" idx="11"/>
          </p:nvPr>
        </p:nvSpPr>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504824" y="512064"/>
            <a:ext cx="7772400" cy="914400"/>
          </a:xfrm>
        </p:spPr>
        <p:txBody>
          <a:bodyPr anchor="t"/>
          <a:lstStyle>
            <a:lvl1pPr>
              <a:defRPr sz="400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0611C90E-8226-4403-A0E7-734ABC4F011E}" type="datetime1">
              <a:rPr lang="fr-FR" smtClean="0"/>
              <a:pPr/>
              <a:t>19/08/2023</a:t>
            </a:fld>
            <a:endParaRPr lang="fr-FR"/>
          </a:p>
        </p:txBody>
      </p:sp>
      <p:sp>
        <p:nvSpPr>
          <p:cNvPr id="8" name="Espace réservé du pied de page 7"/>
          <p:cNvSpPr>
            <a:spLocks noGrp="1"/>
          </p:cNvSpPr>
          <p:nvPr>
            <p:ph type="ftr" sz="quarter" idx="11"/>
          </p:nvPr>
        </p:nvSpPr>
        <p:spPr/>
        <p:txBody>
          <a:bodyPr/>
          <a:lstStyle>
            <a:extLst/>
          </a:lstStyle>
          <a:p>
            <a:r>
              <a:rPr lang="fr-FR" smtClean="0"/>
              <a:t>Mohammed BAHRI (Formateur web)</a:t>
            </a:r>
            <a:endParaRPr lang="fr-FR"/>
          </a:p>
        </p:txBody>
      </p:sp>
      <p:sp>
        <p:nvSpPr>
          <p:cNvPr id="9" name="Espace réservé du numéro de diapositive 8"/>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772400" cy="914400"/>
          </a:xfrm>
        </p:spPr>
        <p:txBody>
          <a:bodyPr/>
          <a:lstStyle>
            <a:lvl1pPr>
              <a:defRPr sz="4000" cap="none" baseline="0"/>
            </a:lvl1pPr>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7BFBDABE-EA48-4CB7-8070-0D3F427CED08}" type="datetime1">
              <a:rPr lang="fr-FR" smtClean="0"/>
              <a:pPr/>
              <a:t>19/08/2023</a:t>
            </a:fld>
            <a:endParaRPr lang="fr-FR"/>
          </a:p>
        </p:txBody>
      </p:sp>
      <p:sp>
        <p:nvSpPr>
          <p:cNvPr id="4" name="Espace réservé du pied de page 3"/>
          <p:cNvSpPr>
            <a:spLocks noGrp="1"/>
          </p:cNvSpPr>
          <p:nvPr>
            <p:ph type="ftr" sz="quarter" idx="11"/>
          </p:nvPr>
        </p:nvSpPr>
        <p:spPr/>
        <p:txBody>
          <a:bodyPr/>
          <a:lstStyle>
            <a:extLst/>
          </a:lstStyle>
          <a:p>
            <a:r>
              <a:rPr lang="fr-FR" smtClean="0"/>
              <a:t>Mohammed BAHRI (Formateur web)</a:t>
            </a:r>
            <a:endParaRPr lang="fr-FR"/>
          </a:p>
        </p:txBody>
      </p:sp>
      <p:sp>
        <p:nvSpPr>
          <p:cNvPr id="5" name="Espace réservé du numéro de diapositive 4"/>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CD12DB3B-D1B2-453B-A47B-AE3B5E72E0D4}" type="datetime1">
              <a:rPr lang="fr-FR" smtClean="0"/>
              <a:pPr/>
              <a:t>19/08/2023</a:t>
            </a:fld>
            <a:endParaRPr lang="fr-FR"/>
          </a:p>
        </p:txBody>
      </p:sp>
      <p:sp>
        <p:nvSpPr>
          <p:cNvPr id="3" name="Espace réservé du pied de page 2"/>
          <p:cNvSpPr>
            <a:spLocks noGrp="1"/>
          </p:cNvSpPr>
          <p:nvPr>
            <p:ph type="ftr" sz="quarter" idx="11"/>
          </p:nvPr>
        </p:nvSpPr>
        <p:spPr/>
        <p:txBody>
          <a:bodyPr/>
          <a:lstStyle>
            <a:extLst/>
          </a:lstStyle>
          <a:p>
            <a:r>
              <a:rPr lang="fr-FR" smtClean="0"/>
              <a:t>Mohammed BAHRI (Formateur web)</a:t>
            </a:r>
            <a:endParaRPr lang="fr-FR"/>
          </a:p>
        </p:txBody>
      </p:sp>
      <p:sp>
        <p:nvSpPr>
          <p:cNvPr id="4" name="Espace réservé du numéro de diapositive 3"/>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273050"/>
            <a:ext cx="8229600" cy="1162050"/>
          </a:xfrm>
        </p:spPr>
        <p:txBody>
          <a:bodyPr anchor="ctr"/>
          <a:lstStyle>
            <a:lvl1pPr algn="l">
              <a:buNone/>
              <a:defRPr sz="3600" b="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CB10C86-2D33-42F9-8070-5FACA3A04AD5}" type="datetime1">
              <a:rPr lang="fr-FR" smtClean="0"/>
              <a:pPr/>
              <a:t>19/08/2023</a:t>
            </a:fld>
            <a:endParaRPr lang="fr-FR"/>
          </a:p>
        </p:txBody>
      </p:sp>
      <p:sp>
        <p:nvSpPr>
          <p:cNvPr id="6" name="Espace réservé du pied de page 5"/>
          <p:cNvSpPr>
            <a:spLocks noGrp="1"/>
          </p:cNvSpPr>
          <p:nvPr>
            <p:ph type="ftr" sz="quarter" idx="11"/>
          </p:nvPr>
        </p:nvSpPr>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Connecteur droit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e 9"/>
          <p:cNvGrpSpPr/>
          <p:nvPr/>
        </p:nvGrpSpPr>
        <p:grpSpPr>
          <a:xfrm rot="5400000">
            <a:off x="8514581" y="1219200"/>
            <a:ext cx="132763" cy="128466"/>
            <a:chOff x="6668087" y="1297746"/>
            <a:chExt cx="161840" cy="156602"/>
          </a:xfrm>
        </p:grpSpPr>
        <p:cxnSp>
          <p:nvCxnSpPr>
            <p:cNvPr id="15" name="Connecteur droit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r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grpSp>
        <p:nvGrpSpPr>
          <p:cNvPr id="14" name="Groupe 13"/>
          <p:cNvGrpSpPr/>
          <p:nvPr/>
        </p:nvGrpSpPr>
        <p:grpSpPr>
          <a:xfrm rot="5400000">
            <a:off x="8666981" y="1371600"/>
            <a:ext cx="132763" cy="128466"/>
            <a:chOff x="6668087" y="1297746"/>
            <a:chExt cx="161840" cy="156602"/>
          </a:xfrm>
        </p:grpSpPr>
        <p:cxnSp>
          <p:nvCxnSpPr>
            <p:cNvPr id="11" name="Connecteur droit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e 17"/>
          <p:cNvGrpSpPr/>
          <p:nvPr/>
        </p:nvGrpSpPr>
        <p:grpSpPr>
          <a:xfrm rot="5400000">
            <a:off x="8320088" y="1474763"/>
            <a:ext cx="132763" cy="128466"/>
            <a:chOff x="6668087" y="1297746"/>
            <a:chExt cx="161840" cy="156602"/>
          </a:xfrm>
        </p:grpSpPr>
        <p:cxnSp>
          <p:nvCxnSpPr>
            <p:cNvPr id="19" name="Connecteur droit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Espace réservé de la date 4"/>
          <p:cNvSpPr>
            <a:spLocks noGrp="1"/>
          </p:cNvSpPr>
          <p:nvPr>
            <p:ph type="dt" sz="half" idx="10"/>
          </p:nvPr>
        </p:nvSpPr>
        <p:spPr>
          <a:xfrm>
            <a:off x="6477000" y="55499"/>
            <a:ext cx="2133600" cy="365125"/>
          </a:xfrm>
        </p:spPr>
        <p:txBody>
          <a:bodyPr/>
          <a:lstStyle>
            <a:extLst/>
          </a:lstStyle>
          <a:p>
            <a:fld id="{2FFE5257-E95F-436E-965D-873302A603DC}" type="datetime1">
              <a:rPr lang="fr-FR" smtClean="0"/>
              <a:pPr/>
              <a:t>19/08/2023</a:t>
            </a:fld>
            <a:endParaRPr lang="fr-FR"/>
          </a:p>
        </p:txBody>
      </p:sp>
      <p:sp>
        <p:nvSpPr>
          <p:cNvPr id="6" name="Espace réservé du pied de page 5"/>
          <p:cNvSpPr>
            <a:spLocks noGrp="1"/>
          </p:cNvSpPr>
          <p:nvPr>
            <p:ph type="ftr" sz="quarter" idx="11"/>
          </p:nvPr>
        </p:nvSpPr>
        <p:spPr>
          <a:xfrm>
            <a:off x="914400" y="55499"/>
            <a:ext cx="5562600" cy="365125"/>
          </a:xfrm>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a:xfrm>
            <a:off x="8610600" y="55499"/>
            <a:ext cx="457200" cy="365125"/>
          </a:xfrm>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Espace réservé du titre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80E1D78-4618-4DB0-B636-CF58F479999F}" type="datetime1">
              <a:rPr lang="fr-FR" smtClean="0"/>
              <a:pPr/>
              <a:t>19/08/2023</a:t>
            </a:fld>
            <a:endParaRPr lang="fr-FR"/>
          </a:p>
        </p:txBody>
      </p:sp>
      <p:sp>
        <p:nvSpPr>
          <p:cNvPr id="3" name="Espace réservé du pied de page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r>
              <a:rPr lang="fr-FR" smtClean="0"/>
              <a:t>Mohammed BAHRI (Formateur web)</a:t>
            </a:r>
            <a:endParaRPr lang="fr-FR"/>
          </a:p>
        </p:txBody>
      </p:sp>
      <p:sp>
        <p:nvSpPr>
          <p:cNvPr id="23" name="Espace réservé du numéro de diapositiv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CEE49C4-8CD7-4C70-8AD6-233E9BA89622}"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ransition spd="slow">
    <p:push dir="u"/>
  </p:transition>
  <p:timing>
    <p:tnLst>
      <p:par>
        <p:cTn id="1" dur="indefinite" restart="never" nodeType="tmRoot"/>
      </p:par>
    </p:tnLst>
  </p:timing>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95328" y="2000240"/>
            <a:ext cx="8434390" cy="1000132"/>
          </a:xfrm>
          <a:ln>
            <a:solidFill>
              <a:schemeClr val="tx2"/>
            </a:solidFill>
          </a:ln>
        </p:spPr>
        <p:txBody>
          <a:bodyPr>
            <a:noAutofit/>
          </a:bodyPr>
          <a:lstStyle/>
          <a:p>
            <a:pPr algn="ctr"/>
            <a:r>
              <a:rPr lang="fr-FR" sz="5600" dirty="0" smtClean="0">
                <a:solidFill>
                  <a:srgbClr val="FFC000"/>
                </a:solidFill>
              </a:rPr>
              <a:t>JavaScript</a:t>
            </a:r>
            <a:endParaRPr lang="fr-FR" sz="5600" b="0" dirty="0">
              <a:solidFill>
                <a:schemeClr val="tx1"/>
              </a:solidFill>
            </a:endParaRPr>
          </a:p>
        </p:txBody>
      </p:sp>
      <p:sp>
        <p:nvSpPr>
          <p:cNvPr id="4" name="ZoneTexte 3"/>
          <p:cNvSpPr txBox="1"/>
          <p:nvPr/>
        </p:nvSpPr>
        <p:spPr>
          <a:xfrm>
            <a:off x="500034" y="5643578"/>
            <a:ext cx="8429684" cy="830997"/>
          </a:xfrm>
          <a:prstGeom prst="rect">
            <a:avLst/>
          </a:prstGeom>
          <a:noFill/>
        </p:spPr>
        <p:txBody>
          <a:bodyPr wrap="square" rtlCol="0">
            <a:spAutoFit/>
          </a:bodyPr>
          <a:lstStyle/>
          <a:p>
            <a:pPr algn="ctr"/>
            <a:r>
              <a:rPr lang="fr-FR" sz="2400" b="1" dirty="0" smtClean="0">
                <a:effectLst>
                  <a:outerShdw blurRad="38100" dist="38100" dir="2700000" algn="tl">
                    <a:srgbClr val="000000">
                      <a:alpha val="43137"/>
                    </a:srgbClr>
                  </a:outerShdw>
                </a:effectLst>
                <a:latin typeface="Consolas" pitchFamily="49" charset="0"/>
              </a:rPr>
              <a:t>Animé par : Mohammed BAHRI </a:t>
            </a:r>
          </a:p>
          <a:p>
            <a:pPr algn="ctr"/>
            <a:r>
              <a:rPr lang="fr-FR" sz="2400" dirty="0" smtClean="0">
                <a:solidFill>
                  <a:srgbClr val="FFC000"/>
                </a:solidFill>
                <a:effectLst>
                  <a:outerShdw blurRad="38100" dist="38100" dir="2700000" algn="tl">
                    <a:srgbClr val="000000">
                      <a:alpha val="43137"/>
                    </a:srgbClr>
                  </a:outerShdw>
                </a:effectLst>
                <a:latin typeface="Consolas" pitchFamily="49" charset="0"/>
              </a:rPr>
              <a:t>(Développeur et Formateur Web)</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tout le monde!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undefined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p:txBody>
      </p:sp>
    </p:spTree>
  </p:cSld>
  <p:clrMapOvr>
    <a:masterClrMapping/>
  </p:clrMapOvr>
  <p:transition spd="slow">
    <p:push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Corrigé 7</a:t>
            </a:r>
            <a:endParaRPr lang="fr-FR" dirty="0">
              <a:solidFill>
                <a:schemeClr val="tx2"/>
              </a:solidFill>
            </a:endParaRPr>
          </a:p>
        </p:txBody>
      </p:sp>
      <p:sp>
        <p:nvSpPr>
          <p:cNvPr id="4" name="ZoneTexte 3"/>
          <p:cNvSpPr txBox="1"/>
          <p:nvPr/>
        </p:nvSpPr>
        <p:spPr>
          <a:xfrm>
            <a:off x="500034" y="1700922"/>
            <a:ext cx="8358246" cy="483209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Stat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sum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enter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sum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getSum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sum</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getAverage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sum</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getMedian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calc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 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Stat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calc</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enter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calc</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enter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calc</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enter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8</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calc</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getAverage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83209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23</a:t>
            </a:r>
          </a:p>
        </p:txBody>
      </p:sp>
    </p:spTree>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Exercice 8</a:t>
            </a:r>
            <a:endParaRPr lang="fr-FR" dirty="0">
              <a:solidFill>
                <a:schemeClr val="tx2"/>
              </a:solidFill>
            </a:endParaRPr>
          </a:p>
        </p:txBody>
      </p:sp>
      <p:sp>
        <p:nvSpPr>
          <p:cNvPr id="6" name="Rectangle 5"/>
          <p:cNvSpPr/>
          <p:nvPr/>
        </p:nvSpPr>
        <p:spPr>
          <a:xfrm>
            <a:off x="428596" y="1745432"/>
            <a:ext cx="8429684" cy="3046988"/>
          </a:xfrm>
          <a:prstGeom prst="rect">
            <a:avLst/>
          </a:prstGeom>
        </p:spPr>
        <p:txBody>
          <a:bodyPr wrap="square">
            <a:spAutoFit/>
          </a:bodyPr>
          <a:lstStyle/>
          <a:p>
            <a:pPr>
              <a:lnSpc>
                <a:spcPct val="150000"/>
              </a:lnSpc>
            </a:pPr>
            <a:r>
              <a:rPr lang="fr-FR" sz="1600" dirty="0" smtClean="0">
                <a:solidFill>
                  <a:schemeClr val="tx2"/>
                </a:solidFill>
                <a:latin typeface="+mj-lt"/>
              </a:rPr>
              <a:t>Définissez une classe Rectangle ayant les attributs : Longueur et Largeur.</a:t>
            </a:r>
          </a:p>
          <a:p>
            <a:pPr>
              <a:lnSpc>
                <a:spcPct val="150000"/>
              </a:lnSpc>
            </a:pPr>
            <a:r>
              <a:rPr lang="fr-FR" sz="1600" dirty="0" smtClean="0">
                <a:solidFill>
                  <a:schemeClr val="tx2"/>
                </a:solidFill>
                <a:latin typeface="+mj-lt"/>
              </a:rPr>
              <a:t>Ajouter un constructeur d’initialisation.</a:t>
            </a:r>
          </a:p>
          <a:p>
            <a:pPr>
              <a:lnSpc>
                <a:spcPct val="150000"/>
              </a:lnSpc>
            </a:pPr>
            <a:r>
              <a:rPr lang="fr-FR" sz="1600" dirty="0" smtClean="0">
                <a:solidFill>
                  <a:schemeClr val="tx2"/>
                </a:solidFill>
                <a:latin typeface="+mj-lt"/>
              </a:rPr>
              <a:t>Ajouter les méthodes suivantes :</a:t>
            </a:r>
          </a:p>
          <a:p>
            <a:pPr>
              <a:lnSpc>
                <a:spcPct val="150000"/>
              </a:lnSpc>
            </a:pPr>
            <a:r>
              <a:rPr lang="fr-FR" sz="1600" dirty="0" smtClean="0">
                <a:solidFill>
                  <a:schemeClr val="tx2"/>
                </a:solidFill>
                <a:latin typeface="+mj-lt"/>
              </a:rPr>
              <a:t>getPerimetre() : retourne le périmètre du rectangle.</a:t>
            </a:r>
          </a:p>
          <a:p>
            <a:pPr>
              <a:lnSpc>
                <a:spcPct val="150000"/>
              </a:lnSpc>
            </a:pPr>
            <a:r>
              <a:rPr lang="fr-FR" sz="1600" dirty="0" smtClean="0">
                <a:solidFill>
                  <a:schemeClr val="tx2"/>
                </a:solidFill>
                <a:latin typeface="+mj-lt"/>
              </a:rPr>
              <a:t>getAire() : retourne l'aire du rectangle.</a:t>
            </a:r>
          </a:p>
          <a:p>
            <a:pPr>
              <a:lnSpc>
                <a:spcPct val="150000"/>
              </a:lnSpc>
            </a:pPr>
            <a:r>
              <a:rPr lang="fr-FR" sz="1600" dirty="0" smtClean="0">
                <a:solidFill>
                  <a:schemeClr val="tx2"/>
                </a:solidFill>
                <a:latin typeface="+mj-lt"/>
              </a:rPr>
              <a:t>afficher() : expose les caractéristiques d’un rectangle comme suit :</a:t>
            </a:r>
            <a:br>
              <a:rPr lang="fr-FR" sz="1600" dirty="0" smtClean="0">
                <a:solidFill>
                  <a:schemeClr val="tx2"/>
                </a:solidFill>
                <a:latin typeface="+mj-lt"/>
              </a:rPr>
            </a:br>
            <a:r>
              <a:rPr lang="fr-FR" sz="1600" dirty="0" smtClean="0">
                <a:solidFill>
                  <a:schemeClr val="tx2"/>
                </a:solidFill>
                <a:latin typeface="+mj-lt"/>
              </a:rPr>
              <a:t>Longueur : […] - Largeur : […] - Périmètre : […] - Aire : […] – C'est un carré / Ce n'est pas un carré</a:t>
            </a:r>
            <a:endParaRPr lang="fr-FR" sz="1600" dirty="0">
              <a:solidFill>
                <a:schemeClr val="tx2"/>
              </a:solidFill>
              <a:latin typeface="+mj-lt"/>
            </a:endParaRPr>
          </a:p>
        </p:txBody>
      </p:sp>
    </p:spTree>
  </p:cSld>
  <p:clrMapOvr>
    <a:masterClrMapping/>
  </p:clrMapOvr>
  <p:transition spd="slow">
    <p:push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Corrigé 8</a:t>
            </a:r>
            <a:endParaRPr lang="fr-FR" dirty="0">
              <a:solidFill>
                <a:schemeClr val="tx2"/>
              </a:solidFill>
            </a:endParaRPr>
          </a:p>
        </p:txBody>
      </p:sp>
      <p:sp>
        <p:nvSpPr>
          <p:cNvPr id="4" name="ZoneTexte 3"/>
          <p:cNvSpPr txBox="1"/>
          <p:nvPr/>
        </p:nvSpPr>
        <p:spPr>
          <a:xfrm>
            <a:off x="500034" y="1700922"/>
            <a:ext cx="8358246" cy="375487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Rectangle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largeur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largeur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largeur</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getPerimetre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affichage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err="1"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Périmetre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getPerimetre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Aire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75487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Corrigé 8</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verifCarre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langueur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largeur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"C'est un carré"</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"Ce n'est pas un carré"</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Rectangle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7</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getPerimetre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affichage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verifCarre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24</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25</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27</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28</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29</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30</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31</a:t>
            </a:r>
          </a:p>
        </p:txBody>
      </p:sp>
    </p:spTree>
  </p:cSld>
  <p:clrMapOvr>
    <a:masterClrMapping/>
  </p:clrMapOvr>
  <p:transition spd="slow">
    <p:push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Héritage</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Vehicule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nbPassagers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nbPassagers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nbPassagers</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Moto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extends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Vehicule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nbPassagers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modele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super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nbPassagers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modele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modele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Moto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420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"Sport"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nbPassagers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modele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Statique</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latin typeface="+mj-lt"/>
                <a:ea typeface="Times New Roman" pitchFamily="18" charset="0"/>
                <a:cs typeface="Times New Roman" pitchFamily="18" charset="0"/>
              </a:rPr>
              <a:t>class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Voiture</a:t>
            </a:r>
            <a:r>
              <a:rPr lang="fr-FR" sz="1400" dirty="0" smtClean="0">
                <a:solidFill>
                  <a:srgbClr val="C5C8C6"/>
                </a:solidFill>
                <a:latin typeface="+mj-lt"/>
                <a:ea typeface="Times New Roman" pitchFamily="18" charset="0"/>
                <a:cs typeface="Times New Roman" pitchFamily="18" charset="0"/>
              </a:rPr>
              <a:t> {</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 static</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nbRoues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4</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C5C8C6"/>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constructor</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vitesse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nbPassagers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vitesse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vitesse</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nbPassagers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nbPassagers</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C5C8C6"/>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9B0000"/>
                </a:solidFill>
                <a:latin typeface="+mj-lt"/>
                <a:ea typeface="Times New Roman" pitchFamily="18" charset="0"/>
                <a:cs typeface="Times New Roman" pitchFamily="18" charset="0"/>
              </a:rPr>
              <a:t>Voiture</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9872A2"/>
                </a:solidFill>
                <a:latin typeface="+mj-lt"/>
                <a:ea typeface="Times New Roman" pitchFamily="18" charset="0"/>
                <a:cs typeface="Times New Roman" pitchFamily="18" charset="0"/>
              </a:rPr>
              <a:t>nbRoues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9</a:t>
            </a:r>
            <a:endParaRPr lang="fr-FR" dirty="0">
              <a:solidFill>
                <a:schemeClr val="tx2"/>
              </a:solidFill>
            </a:endParaRPr>
          </a:p>
        </p:txBody>
      </p:sp>
      <p:sp>
        <p:nvSpPr>
          <p:cNvPr id="5" name="Rectangle 4"/>
          <p:cNvSpPr/>
          <p:nvPr/>
        </p:nvSpPr>
        <p:spPr>
          <a:xfrm>
            <a:off x="428596" y="1745432"/>
            <a:ext cx="8429684" cy="2638094"/>
          </a:xfrm>
          <a:prstGeom prst="rect">
            <a:avLst/>
          </a:prstGeom>
        </p:spPr>
        <p:txBody>
          <a:bodyPr wrap="square">
            <a:spAutoFit/>
          </a:bodyPr>
          <a:lstStyle/>
          <a:p>
            <a:pPr algn="just">
              <a:lnSpc>
                <a:spcPct val="150000"/>
              </a:lnSpc>
            </a:pPr>
            <a:r>
              <a:rPr lang="fr-FR" sz="1600" dirty="0" smtClean="0">
                <a:solidFill>
                  <a:schemeClr val="tx2"/>
                </a:solidFill>
                <a:latin typeface="+mj-lt"/>
                <a:cs typeface="Consolas" pitchFamily="49" charset="0"/>
              </a:rPr>
              <a:t>Créez une classe Addition_class contenant une méthode addition(), prenant trois chiffres en paramètre, afin de  retourner leur somme.</a:t>
            </a:r>
          </a:p>
          <a:p>
            <a:pPr algn="just">
              <a:lnSpc>
                <a:spcPct val="150000"/>
              </a:lnSpc>
            </a:pPr>
            <a:r>
              <a:rPr lang="fr-FR" sz="1600" dirty="0" smtClean="0">
                <a:solidFill>
                  <a:schemeClr val="tx2"/>
                </a:solidFill>
                <a:latin typeface="+mj-lt"/>
                <a:cs typeface="Consolas" pitchFamily="49" charset="0"/>
              </a:rPr>
              <a:t>Créez une classe Moyenne_class héritant de la classe Addition. </a:t>
            </a:r>
          </a:p>
          <a:p>
            <a:pPr algn="just">
              <a:lnSpc>
                <a:spcPct val="150000"/>
              </a:lnSpc>
            </a:pPr>
            <a:r>
              <a:rPr lang="fr-FR" sz="1600" dirty="0" smtClean="0">
                <a:solidFill>
                  <a:schemeClr val="tx2"/>
                </a:solidFill>
                <a:latin typeface="+mj-lt"/>
                <a:cs typeface="Consolas" pitchFamily="49" charset="0"/>
              </a:rPr>
              <a:t>La classe fille contient une méthode moyenne(), prenant également trois chiffres en paramètre afin de retourner leur moyenne.</a:t>
            </a:r>
          </a:p>
          <a:p>
            <a:pPr algn="just">
              <a:lnSpc>
                <a:spcPct val="150000"/>
              </a:lnSpc>
            </a:pPr>
            <a:r>
              <a:rPr lang="fr-FR" sz="1600" dirty="0" smtClean="0">
                <a:solidFill>
                  <a:schemeClr val="tx2"/>
                </a:solidFill>
                <a:latin typeface="+mj-lt"/>
                <a:cs typeface="Consolas" pitchFamily="49" charset="0"/>
              </a:rPr>
              <a:t>Faites en sorte d’utiliser la méthode addition() de la classe mère, dans le calcule de la moyenne, par la méthode moyenne().</a:t>
            </a:r>
          </a:p>
        </p:txBody>
      </p:sp>
    </p:spTree>
  </p:cSld>
  <p:clrMapOvr>
    <a:masterClrMapping/>
  </p:clrMapOvr>
  <p:transition spd="slow">
    <p:push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9</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Addition_class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addition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Moyenne_class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extends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Addition_class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moyenne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Addition_class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addition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Moyenne_class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moyenne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6</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10</a:t>
            </a:r>
            <a:endParaRPr lang="fr-FR" dirty="0">
              <a:solidFill>
                <a:schemeClr val="tx2"/>
              </a:solidFill>
            </a:endParaRPr>
          </a:p>
        </p:txBody>
      </p:sp>
      <p:sp>
        <p:nvSpPr>
          <p:cNvPr id="5" name="Rectangle 4"/>
          <p:cNvSpPr/>
          <p:nvPr/>
        </p:nvSpPr>
        <p:spPr>
          <a:xfrm>
            <a:off x="428596" y="1745432"/>
            <a:ext cx="8429684" cy="1899431"/>
          </a:xfrm>
          <a:prstGeom prst="rect">
            <a:avLst/>
          </a:prstGeom>
        </p:spPr>
        <p:txBody>
          <a:bodyPr wrap="square">
            <a:spAutoFit/>
          </a:bodyPr>
          <a:lstStyle/>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Créez une classe Pays contenant un attribut (nomPays) et un constructeur.</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Créez une classe Ville héritant de la classe Pays, contenant également un attribut (</a:t>
            </a:r>
            <a:r>
              <a:rPr lang="fr-FR" sz="1600" dirty="0" err="1" smtClean="0">
                <a:solidFill>
                  <a:schemeClr val="tx2"/>
                </a:solidFill>
                <a:effectLst>
                  <a:outerShdw blurRad="38100" dist="38100" dir="2700000" algn="tl">
                    <a:srgbClr val="000000">
                      <a:alpha val="43137"/>
                    </a:srgbClr>
                  </a:outerShdw>
                </a:effectLst>
                <a:latin typeface="+mj-lt"/>
                <a:cs typeface="Consolas" pitchFamily="49" charset="0"/>
              </a:rPr>
              <a:t>nomVille</a:t>
            </a: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ainsi qu’un constructeur permettant d’initialiser le nom du pays ainsi que le nom de la ville.</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Testez le code.</a:t>
            </a:r>
          </a:p>
        </p:txBody>
      </p:sp>
    </p:spTree>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10</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latin typeface="+mj-lt"/>
                <a:ea typeface="Times New Roman" pitchFamily="18" charset="0"/>
                <a:cs typeface="Times New Roman" pitchFamily="18" charset="0"/>
              </a:rPr>
              <a:t>class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Pays</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constructor</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nomPays</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class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Ville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extends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Pays</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constructor</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 </a:t>
            </a:r>
            <a:r>
              <a:rPr lang="fr-FR" sz="1400" dirty="0" err="1" smtClean="0">
                <a:solidFill>
                  <a:srgbClr val="6089B4"/>
                </a:solidFill>
                <a:latin typeface="+mj-lt"/>
                <a:ea typeface="Times New Roman" pitchFamily="18" charset="0"/>
                <a:cs typeface="Times New Roman" pitchFamily="18" charset="0"/>
              </a:rPr>
              <a:t>nomVille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super</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err="1" smtClean="0">
                <a:solidFill>
                  <a:srgbClr val="C7444A"/>
                </a:solidFill>
                <a:latin typeface="+mj-lt"/>
                <a:ea typeface="Times New Roman" pitchFamily="18" charset="0"/>
                <a:cs typeface="Times New Roman" pitchFamily="18" charset="0"/>
              </a:rPr>
              <a:t>this</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9872A2"/>
                </a:solidFill>
                <a:latin typeface="+mj-lt"/>
                <a:ea typeface="Times New Roman" pitchFamily="18" charset="0"/>
                <a:cs typeface="Times New Roman" pitchFamily="18" charset="0"/>
              </a:rPr>
              <a:t>nomVille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err="1" smtClean="0">
                <a:solidFill>
                  <a:srgbClr val="6089B4"/>
                </a:solidFill>
                <a:latin typeface="+mj-lt"/>
                <a:ea typeface="Times New Roman" pitchFamily="18" charset="0"/>
                <a:cs typeface="Times New Roman" pitchFamily="18" charset="0"/>
              </a:rPr>
              <a:t>nomVille</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let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v</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new</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Ville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"France"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"Montpellier"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v</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9872A2"/>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v</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9872A2"/>
                </a:solidFill>
                <a:latin typeface="+mj-lt"/>
                <a:ea typeface="Times New Roman" pitchFamily="18" charset="0"/>
                <a:cs typeface="Times New Roman" pitchFamily="18" charset="0"/>
              </a:rPr>
              <a:t>nomVille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p:txBody>
      </p:sp>
      <p:sp>
        <p:nvSpPr>
          <p:cNvPr id="6" name="Rectangle 5"/>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tout le monde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11</a:t>
            </a:r>
            <a:endParaRPr lang="fr-FR" dirty="0">
              <a:solidFill>
                <a:schemeClr val="tx2"/>
              </a:solidFill>
            </a:endParaRPr>
          </a:p>
        </p:txBody>
      </p:sp>
      <p:sp>
        <p:nvSpPr>
          <p:cNvPr id="5" name="Rectangle 4"/>
          <p:cNvSpPr/>
          <p:nvPr/>
        </p:nvSpPr>
        <p:spPr>
          <a:xfrm>
            <a:off x="428596" y="1745432"/>
            <a:ext cx="8429684" cy="3785652"/>
          </a:xfrm>
          <a:prstGeom prst="rect">
            <a:avLst/>
          </a:prstGeom>
        </p:spPr>
        <p:txBody>
          <a:bodyPr wrap="square">
            <a:spAutoFit/>
          </a:bodyPr>
          <a:lstStyle/>
          <a:p>
            <a:pPr lvl="0" algn="just" fontAlgn="base">
              <a:lnSpc>
                <a:spcPct val="150000"/>
              </a:lnSpc>
              <a:spcBef>
                <a:spcPct val="0"/>
              </a:spcBef>
              <a:spcAft>
                <a:spcPct val="0"/>
              </a:spcAft>
            </a:pPr>
            <a:r>
              <a:rPr lang="fr-FR" sz="1600" dirty="0" smtClean="0">
                <a:solidFill>
                  <a:schemeClr val="tx2"/>
                </a:solidFill>
                <a:effectLst>
                  <a:outerShdw blurRad="38100" dist="38100" dir="2700000" algn="tl">
                    <a:srgbClr val="000000">
                      <a:alpha val="43137"/>
                    </a:srgbClr>
                  </a:outerShdw>
                </a:effectLst>
                <a:latin typeface="+mj-lt"/>
                <a:cs typeface="Arial" pitchFamily="34" charset="0"/>
              </a:rPr>
              <a:t>Créez une classe joueur contenant trois attributs, à savoir, nom, position et buts marqués.</a:t>
            </a:r>
          </a:p>
          <a:p>
            <a:pPr lvl="0" algn="just" fontAlgn="base">
              <a:lnSpc>
                <a:spcPct val="150000"/>
              </a:lnSpc>
              <a:spcBef>
                <a:spcPct val="0"/>
              </a:spcBef>
              <a:spcAft>
                <a:spcPct val="0"/>
              </a:spcAft>
            </a:pPr>
            <a:r>
              <a:rPr lang="fr-FR" sz="1600" dirty="0" smtClean="0">
                <a:solidFill>
                  <a:schemeClr val="tx2"/>
                </a:solidFill>
                <a:effectLst>
                  <a:outerShdw blurRad="38100" dist="38100" dir="2700000" algn="tl">
                    <a:srgbClr val="000000">
                      <a:alpha val="43137"/>
                    </a:srgbClr>
                  </a:outerShdw>
                </a:effectLst>
                <a:latin typeface="+mj-lt"/>
                <a:cs typeface="Arial" pitchFamily="34" charset="0"/>
              </a:rPr>
              <a:t>Prévoyez un constructeur.</a:t>
            </a:r>
          </a:p>
          <a:p>
            <a:pPr lvl="0" algn="just" fontAlgn="base">
              <a:lnSpc>
                <a:spcPct val="150000"/>
              </a:lnSpc>
              <a:spcBef>
                <a:spcPct val="0"/>
              </a:spcBef>
              <a:spcAft>
                <a:spcPct val="0"/>
              </a:spcAft>
            </a:pPr>
            <a:r>
              <a:rPr lang="fr-FR" sz="1600" dirty="0" smtClean="0">
                <a:solidFill>
                  <a:schemeClr val="tx2"/>
                </a:solidFill>
                <a:effectLst>
                  <a:outerShdw blurRad="38100" dist="38100" dir="2700000" algn="tl">
                    <a:srgbClr val="000000">
                      <a:alpha val="43137"/>
                    </a:srgbClr>
                  </a:outerShdw>
                </a:effectLst>
                <a:latin typeface="+mj-lt"/>
                <a:cs typeface="Arial" pitchFamily="34" charset="0"/>
              </a:rPr>
              <a:t>Créez une méthode statique permettant de comparer deux joueurs, par rapport aux nombre de buts marqués. La méthode retourne un message. Exemple :</a:t>
            </a:r>
          </a:p>
          <a:p>
            <a:pPr lvl="1" algn="just" fontAlgn="base">
              <a:lnSpc>
                <a:spcPct val="150000"/>
              </a:lnSpc>
              <a:spcBef>
                <a:spcPct val="0"/>
              </a:spcBef>
              <a:spcAft>
                <a:spcPct val="0"/>
              </a:spcAft>
            </a:pPr>
            <a:r>
              <a:rPr lang="fr-FR" sz="1600" dirty="0" smtClean="0">
                <a:solidFill>
                  <a:schemeClr val="tx2"/>
                </a:solidFill>
                <a:effectLst>
                  <a:outerShdw blurRad="38100" dist="38100" dir="2700000" algn="tl">
                    <a:srgbClr val="000000">
                      <a:alpha val="43137"/>
                    </a:srgbClr>
                  </a:outerShdw>
                </a:effectLst>
                <a:latin typeface="+mj-lt"/>
                <a:cs typeface="Arial" pitchFamily="34" charset="0"/>
              </a:rPr>
              <a:t>- Joueur 1 : 18 buts marqués, Ronaldo, attaquant</a:t>
            </a:r>
          </a:p>
          <a:p>
            <a:pPr lvl="1" algn="just" fontAlgn="base">
              <a:lnSpc>
                <a:spcPct val="150000"/>
              </a:lnSpc>
              <a:spcBef>
                <a:spcPct val="0"/>
              </a:spcBef>
              <a:spcAft>
                <a:spcPct val="0"/>
              </a:spcAft>
            </a:pPr>
            <a:r>
              <a:rPr lang="fr-FR" sz="1600" dirty="0" smtClean="0">
                <a:solidFill>
                  <a:schemeClr val="tx2"/>
                </a:solidFill>
                <a:effectLst>
                  <a:outerShdw blurRad="38100" dist="38100" dir="2700000" algn="tl">
                    <a:srgbClr val="000000">
                      <a:alpha val="43137"/>
                    </a:srgbClr>
                  </a:outerShdw>
                </a:effectLst>
                <a:latin typeface="+mj-lt"/>
                <a:cs typeface="Arial" pitchFamily="34" charset="0"/>
              </a:rPr>
              <a:t>- Joueur 2 : 21 buts marques, Messi, attaquant</a:t>
            </a:r>
          </a:p>
          <a:p>
            <a:pPr lvl="0" algn="just" fontAlgn="base">
              <a:lnSpc>
                <a:spcPct val="150000"/>
              </a:lnSpc>
              <a:spcBef>
                <a:spcPct val="0"/>
              </a:spcBef>
              <a:spcAft>
                <a:spcPct val="0"/>
              </a:spcAft>
            </a:pPr>
            <a:r>
              <a:rPr lang="fr-FR" sz="1600" dirty="0" smtClean="0">
                <a:solidFill>
                  <a:schemeClr val="tx2"/>
                </a:solidFill>
                <a:effectLst>
                  <a:outerShdw blurRad="38100" dist="38100" dir="2700000" algn="tl">
                    <a:srgbClr val="000000">
                      <a:alpha val="43137"/>
                    </a:srgbClr>
                  </a:outerShdw>
                </a:effectLst>
                <a:latin typeface="+mj-lt"/>
                <a:cs typeface="Arial" pitchFamily="34" charset="0"/>
              </a:rPr>
              <a:t>Si nous appelons la méthode de comparaison, celle-ci, retourne :</a:t>
            </a:r>
          </a:p>
          <a:p>
            <a:pPr lvl="0" algn="just" fontAlgn="base">
              <a:lnSpc>
                <a:spcPct val="150000"/>
              </a:lnSpc>
              <a:spcBef>
                <a:spcPct val="0"/>
              </a:spcBef>
              <a:spcAft>
                <a:spcPct val="0"/>
              </a:spcAft>
            </a:pPr>
            <a:r>
              <a:rPr lang="fr-FR" sz="1600" dirty="0" smtClean="0">
                <a:solidFill>
                  <a:schemeClr val="tx2"/>
                </a:solidFill>
                <a:effectLst>
                  <a:outerShdw blurRad="38100" dist="38100" dir="2700000" algn="tl">
                    <a:srgbClr val="000000">
                      <a:alpha val="43137"/>
                    </a:srgbClr>
                  </a:outerShdw>
                </a:effectLst>
                <a:latin typeface="+mj-lt"/>
                <a:cs typeface="Arial" pitchFamily="34" charset="0"/>
              </a:rPr>
              <a:t>« Messi » est meilleur que « Ronaldo »</a:t>
            </a:r>
          </a:p>
        </p:txBody>
      </p:sp>
    </p:spTree>
  </p:cSld>
  <p:clrMapOvr>
    <a:masterClrMapping/>
  </p:clrMapOvr>
  <p:transition spd="slow">
    <p:push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Corrigé 11</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latin typeface="+mj-lt"/>
                <a:ea typeface="Times New Roman" pitchFamily="18" charset="0"/>
                <a:cs typeface="Times New Roman" pitchFamily="18" charset="0"/>
              </a:rPr>
              <a:t>class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Pays</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constructor</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nomPays</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class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Ville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extends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Pays</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constructor</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 </a:t>
            </a:r>
            <a:r>
              <a:rPr lang="fr-FR" sz="1400" dirty="0" err="1" smtClean="0">
                <a:solidFill>
                  <a:srgbClr val="6089B4"/>
                </a:solidFill>
                <a:latin typeface="+mj-lt"/>
                <a:ea typeface="Times New Roman" pitchFamily="18" charset="0"/>
                <a:cs typeface="Times New Roman" pitchFamily="18" charset="0"/>
              </a:rPr>
              <a:t>nomVille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super</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err="1" smtClean="0">
                <a:solidFill>
                  <a:srgbClr val="C7444A"/>
                </a:solidFill>
                <a:latin typeface="+mj-lt"/>
                <a:ea typeface="Times New Roman" pitchFamily="18" charset="0"/>
                <a:cs typeface="Times New Roman" pitchFamily="18" charset="0"/>
              </a:rPr>
              <a:t>this</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9872A2"/>
                </a:solidFill>
                <a:latin typeface="+mj-lt"/>
                <a:ea typeface="Times New Roman" pitchFamily="18" charset="0"/>
                <a:cs typeface="Times New Roman" pitchFamily="18" charset="0"/>
              </a:rPr>
              <a:t>nomVille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err="1" smtClean="0">
                <a:solidFill>
                  <a:srgbClr val="6089B4"/>
                </a:solidFill>
                <a:latin typeface="+mj-lt"/>
                <a:ea typeface="Times New Roman" pitchFamily="18" charset="0"/>
                <a:cs typeface="Times New Roman" pitchFamily="18" charset="0"/>
              </a:rPr>
              <a:t>nomVille</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let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v</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new</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Ville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"France"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"Montpellier"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v</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9872A2"/>
                </a:solidFill>
                <a:latin typeface="+mj-lt"/>
                <a:ea typeface="Times New Roman" pitchFamily="18" charset="0"/>
                <a:cs typeface="Times New Roman" pitchFamily="18" charset="0"/>
              </a:rPr>
              <a:t>nomPays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v</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9872A2"/>
                </a:solidFill>
                <a:latin typeface="+mj-lt"/>
                <a:ea typeface="Times New Roman" pitchFamily="18" charset="0"/>
                <a:cs typeface="Times New Roman" pitchFamily="18" charset="0"/>
              </a:rPr>
              <a:t>nomVille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p:txBody>
      </p:sp>
      <p:sp>
        <p:nvSpPr>
          <p:cNvPr id="6" name="Rectangle 5"/>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12-1</a:t>
            </a:r>
            <a:endParaRPr lang="fr-FR" dirty="0">
              <a:solidFill>
                <a:schemeClr val="tx2"/>
              </a:solidFill>
            </a:endParaRPr>
          </a:p>
        </p:txBody>
      </p:sp>
      <p:sp>
        <p:nvSpPr>
          <p:cNvPr id="5" name="Rectangle 4"/>
          <p:cNvSpPr/>
          <p:nvPr/>
        </p:nvSpPr>
        <p:spPr>
          <a:xfrm>
            <a:off x="428596" y="1745432"/>
            <a:ext cx="8429684" cy="2638094"/>
          </a:xfrm>
          <a:prstGeom prst="rect">
            <a:avLst/>
          </a:prstGeom>
        </p:spPr>
        <p:txBody>
          <a:bodyPr wrap="square">
            <a:spAutoFit/>
          </a:bodyPr>
          <a:lstStyle/>
          <a:p>
            <a:pPr>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Créez une classe Salarie ayant deux propriétés (numero et </a:t>
            </a:r>
            <a:r>
              <a:rPr lang="fr-FR" sz="1600" dirty="0" err="1" smtClean="0">
                <a:solidFill>
                  <a:schemeClr val="tx2"/>
                </a:solidFill>
                <a:effectLst>
                  <a:outerShdw blurRad="38100" dist="38100" dir="2700000" algn="tl">
                    <a:srgbClr val="000000">
                      <a:alpha val="43137"/>
                    </a:srgbClr>
                  </a:outerShdw>
                </a:effectLst>
                <a:latin typeface="+mj-lt"/>
                <a:cs typeface="Consolas" pitchFamily="49" charset="0"/>
              </a:rPr>
              <a:t>dateEnregistrement</a:t>
            </a: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et une statique (heure_travail_base = 35).</a:t>
            </a:r>
          </a:p>
          <a:p>
            <a:pPr>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Prévoyez un constructeur initialisant manuellement l'attribut numero et dynamiquement l'attribut </a:t>
            </a:r>
            <a:r>
              <a:rPr lang="fr-FR" sz="1600" dirty="0" err="1" smtClean="0">
                <a:solidFill>
                  <a:schemeClr val="tx2"/>
                </a:solidFill>
                <a:effectLst>
                  <a:outerShdw blurRad="38100" dist="38100" dir="2700000" algn="tl">
                    <a:srgbClr val="000000">
                      <a:alpha val="43137"/>
                    </a:srgbClr>
                  </a:outerShdw>
                </a:effectLst>
                <a:latin typeface="+mj-lt"/>
                <a:cs typeface="Consolas" pitchFamily="49" charset="0"/>
              </a:rPr>
              <a:t>dateEnregistrement</a:t>
            </a: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Prévoyez une méthode getSalaireBase prenant un paramètre ($taux = smic/h) et qui retourne le salaire de la personne courante.</a:t>
            </a:r>
          </a:p>
          <a:p>
            <a:pPr>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Instanciez la classe Salarie et testez ses méthodes.</a:t>
            </a:r>
          </a:p>
        </p:txBody>
      </p:sp>
    </p:spTree>
  </p:cSld>
  <p:clrMapOvr>
    <a:masterClrMapping/>
  </p:clrMapOvr>
  <p:transition spd="slow">
    <p:push di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Corrigé 12-1</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heure_travail_base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35</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numero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dateEnregistrement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Date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toString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getSalaireBase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taux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10.25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taux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heure_travail_base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let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t>
            </a: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 = 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"54321"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numero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//document.write(</a:t>
            </a:r>
            <a:r>
              <a:rPr lang="fr-FR" sz="1400" dirty="0" err="1"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s.dateEnregistrement</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//document.write(</a:t>
            </a:r>
            <a:r>
              <a:rPr lang="fr-FR" sz="1400" dirty="0" err="1"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Salarie.getSalaireBase</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12-2</a:t>
            </a:r>
            <a:endParaRPr lang="fr-FR" dirty="0">
              <a:solidFill>
                <a:schemeClr val="tx2"/>
              </a:solidFill>
            </a:endParaRPr>
          </a:p>
        </p:txBody>
      </p:sp>
      <p:sp>
        <p:nvSpPr>
          <p:cNvPr id="5" name="Rectangle 4"/>
          <p:cNvSpPr/>
          <p:nvPr/>
        </p:nvSpPr>
        <p:spPr>
          <a:xfrm>
            <a:off x="428596" y="1745432"/>
            <a:ext cx="8429684" cy="1899431"/>
          </a:xfrm>
          <a:prstGeom prst="rect">
            <a:avLst/>
          </a:prstGeom>
        </p:spPr>
        <p:txBody>
          <a:bodyPr wrap="square">
            <a:spAutoFit/>
          </a:bodyPr>
          <a:lstStyle/>
          <a:p>
            <a:pPr algn="just">
              <a:lnSpc>
                <a:spcPct val="150000"/>
              </a:lnSpc>
            </a:pPr>
            <a:r>
              <a:rPr lang="fr-FR" sz="1600" b="1" dirty="0" smtClean="0">
                <a:solidFill>
                  <a:schemeClr val="tx2"/>
                </a:solidFill>
                <a:effectLst>
                  <a:outerShdw blurRad="38100" dist="38100" dir="2700000" algn="tl">
                    <a:srgbClr val="000000">
                      <a:alpha val="43137"/>
                    </a:srgbClr>
                  </a:outerShdw>
                </a:effectLst>
                <a:latin typeface="+mj-lt"/>
                <a:cs typeface="Consolas" pitchFamily="49" charset="0"/>
              </a:rPr>
              <a:t>Puis :</a:t>
            </a:r>
          </a:p>
          <a:p>
            <a:pPr algn="just">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Définissez une propriété statique </a:t>
            </a:r>
            <a:r>
              <a:rPr lang="fr-FR" sz="1600" dirty="0" err="1" smtClean="0">
                <a:solidFill>
                  <a:schemeClr val="tx2"/>
                </a:solidFill>
                <a:effectLst>
                  <a:outerShdw blurRad="38100" dist="38100" dir="2700000" algn="tl">
                    <a:srgbClr val="000000">
                      <a:alpha val="43137"/>
                    </a:srgbClr>
                  </a:outerShdw>
                </a:effectLst>
                <a:latin typeface="+mj-lt"/>
                <a:cs typeface="Consolas" pitchFamily="49" charset="0"/>
              </a:rPr>
              <a:t>objCrees</a:t>
            </a: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dans la classe Salarie.</a:t>
            </a:r>
          </a:p>
          <a:p>
            <a:pPr algn="just">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Ensuite, incrémentez sa valeur dans le constructeur de la classe.</a:t>
            </a:r>
          </a:p>
          <a:p>
            <a:pPr algn="just">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Définissez une méthode statique </a:t>
            </a:r>
            <a:r>
              <a:rPr lang="fr-FR" sz="1600" dirty="0" err="1" smtClean="0">
                <a:solidFill>
                  <a:schemeClr val="tx2"/>
                </a:solidFill>
                <a:effectLst>
                  <a:outerShdw blurRad="38100" dist="38100" dir="2700000" algn="tl">
                    <a:srgbClr val="000000">
                      <a:alpha val="43137"/>
                    </a:srgbClr>
                  </a:outerShdw>
                </a:effectLst>
                <a:latin typeface="+mj-lt"/>
                <a:cs typeface="Consolas" pitchFamily="49" charset="0"/>
              </a:rPr>
              <a:t>totalObjCrees</a:t>
            </a: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retournant la valeur contenue dans la propriété statique </a:t>
            </a:r>
            <a:r>
              <a:rPr lang="fr-FR" sz="1600" dirty="0" err="1" smtClean="0">
                <a:solidFill>
                  <a:schemeClr val="tx2"/>
                </a:solidFill>
                <a:effectLst>
                  <a:outerShdw blurRad="38100" dist="38100" dir="2700000" algn="tl">
                    <a:srgbClr val="000000">
                      <a:alpha val="43137"/>
                    </a:srgbClr>
                  </a:outerShdw>
                </a:effectLst>
                <a:latin typeface="+mj-lt"/>
                <a:cs typeface="Consolas" pitchFamily="49" charset="0"/>
              </a:rPr>
              <a:t>objCrees</a:t>
            </a: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p:txBody>
      </p:sp>
    </p:spTree>
  </p:cSld>
  <p:clrMapOvr>
    <a:masterClrMapping/>
  </p:clrMapOvr>
  <p:transition spd="slow">
    <p:push dir="u"/>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Corrigé 12-2</a:t>
            </a:r>
            <a:endParaRPr lang="fr-FR" dirty="0">
              <a:solidFill>
                <a:schemeClr val="tx2"/>
              </a:solidFill>
            </a:endParaRPr>
          </a:p>
        </p:txBody>
      </p:sp>
      <p:sp>
        <p:nvSpPr>
          <p:cNvPr id="4" name="ZoneTexte 3"/>
          <p:cNvSpPr txBox="1"/>
          <p:nvPr/>
        </p:nvSpPr>
        <p:spPr>
          <a:xfrm>
            <a:off x="500034" y="1700922"/>
            <a:ext cx="8358246" cy="375487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heure_travail_base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35</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nb_Obj_Cr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numero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dateEnregistrement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Date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toString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nb_Obj_Cr</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getSalaireBase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taux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10.25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taux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heure_travail_base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getNbObjCr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nb_Obj_Cr</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let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"54321"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getNbObjCr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75487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12-3</a:t>
            </a:r>
            <a:endParaRPr lang="fr-FR" dirty="0">
              <a:solidFill>
                <a:schemeClr val="tx2"/>
              </a:solidFill>
            </a:endParaRPr>
          </a:p>
        </p:txBody>
      </p:sp>
      <p:sp>
        <p:nvSpPr>
          <p:cNvPr id="5" name="Rectangle 4"/>
          <p:cNvSpPr/>
          <p:nvPr/>
        </p:nvSpPr>
        <p:spPr>
          <a:xfrm>
            <a:off x="428596" y="1745432"/>
            <a:ext cx="8429684" cy="2639120"/>
          </a:xfrm>
          <a:prstGeom prst="rect">
            <a:avLst/>
          </a:prstGeom>
        </p:spPr>
        <p:txBody>
          <a:bodyPr wrap="square">
            <a:spAutoFit/>
          </a:bodyPr>
          <a:lstStyle/>
          <a:p>
            <a:pPr algn="just">
              <a:lnSpc>
                <a:spcPct val="150000"/>
              </a:lnSpc>
            </a:pPr>
            <a:r>
              <a:rPr lang="fr-FR" sz="1600" b="1" dirty="0" smtClean="0">
                <a:solidFill>
                  <a:schemeClr val="tx2"/>
                </a:solidFill>
                <a:effectLst>
                  <a:outerShdw blurRad="38100" dist="38100" dir="2700000" algn="tl">
                    <a:srgbClr val="000000">
                      <a:alpha val="43137"/>
                    </a:srgbClr>
                  </a:outerShdw>
                </a:effectLst>
                <a:latin typeface="+mj-lt"/>
                <a:cs typeface="Consolas" pitchFamily="49" charset="0"/>
              </a:rPr>
              <a:t>Puis :</a:t>
            </a:r>
          </a:p>
          <a:p>
            <a:pPr algn="just">
              <a:lnSpc>
                <a:spcPct val="150000"/>
              </a:lnSpc>
              <a:buClr>
                <a:schemeClr val="bg2">
                  <a:lumMod val="75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Créez un classe Etudiant héritant de la classe Salarié.</a:t>
            </a:r>
          </a:p>
          <a:p>
            <a:pPr algn="just">
              <a:lnSpc>
                <a:spcPct val="150000"/>
              </a:lnSpc>
              <a:buClr>
                <a:schemeClr val="bg2">
                  <a:lumMod val="75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La classe Etudiant contient un seul attribut ine ainsi qu’un constructeur initialisant le numero du salarié ainsi que l’ine de l’étudiant. </a:t>
            </a:r>
          </a:p>
          <a:p>
            <a:pPr algn="just">
              <a:lnSpc>
                <a:spcPct val="150000"/>
              </a:lnSpc>
              <a:buClr>
                <a:schemeClr val="bg2">
                  <a:lumMod val="75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Redéfinissez l’attribut (HEURE_TRAVAIL = 20) dans la classe fille.</a:t>
            </a:r>
          </a:p>
          <a:p>
            <a:pPr algn="just">
              <a:lnSpc>
                <a:spcPct val="150000"/>
              </a:lnSpc>
              <a:buClr>
                <a:schemeClr val="bg2">
                  <a:lumMod val="75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Créez une méthode retournant les valeurs des deux attributs statiques (HEURE_TRAVAIL) déclarés dans les deux classes.</a:t>
            </a:r>
          </a:p>
        </p:txBody>
      </p:sp>
    </p:spTree>
  </p:cSld>
  <p:clrMapOvr>
    <a:masterClrMapping/>
  </p:clrMapOvr>
  <p:transition spd="slow">
    <p:push di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Corrigé 12-3</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Etudiant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extends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heure_travail_base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super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static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getHeureTravail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Salarie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heure_travail_base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Etudiant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heure_travail_base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Etudiant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"123"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"321"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Etudiant</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getNbObjCr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Etudiant</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getHeureTravail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13-1</a:t>
            </a:r>
            <a:endParaRPr lang="fr-FR" dirty="0">
              <a:solidFill>
                <a:schemeClr val="tx2"/>
              </a:solidFill>
            </a:endParaRPr>
          </a:p>
        </p:txBody>
      </p:sp>
      <p:sp>
        <p:nvSpPr>
          <p:cNvPr id="5" name="Rectangle 4"/>
          <p:cNvSpPr/>
          <p:nvPr/>
        </p:nvSpPr>
        <p:spPr>
          <a:xfrm>
            <a:off x="428596" y="1745432"/>
            <a:ext cx="8429684" cy="2268763"/>
          </a:xfrm>
          <a:prstGeom prst="rect">
            <a:avLst/>
          </a:prstGeom>
        </p:spPr>
        <p:txBody>
          <a:bodyPr wrap="square">
            <a:spAutoFit/>
          </a:bodyPr>
          <a:lstStyle/>
          <a:p>
            <a:pPr algn="just">
              <a:lnSpc>
                <a:spcPct val="150000"/>
              </a:lnSpc>
            </a:pPr>
            <a:r>
              <a:rPr lang="fr-FR" sz="1600" b="1" dirty="0" smtClean="0">
                <a:solidFill>
                  <a:schemeClr val="tx2"/>
                </a:solidFill>
                <a:effectLst>
                  <a:outerShdw blurRad="38100" dist="38100" dir="2700000" algn="tl">
                    <a:srgbClr val="000000">
                      <a:alpha val="43137"/>
                    </a:srgbClr>
                  </a:outerShdw>
                </a:effectLst>
                <a:latin typeface="+mj-lt"/>
                <a:cs typeface="Consolas" pitchFamily="49" charset="0"/>
              </a:rPr>
              <a:t>Créez une classe Compte bancaire contenant : </a:t>
            </a:r>
          </a:p>
          <a:p>
            <a:pPr lvl="1" algn="just">
              <a:lnSpc>
                <a:spcPct val="150000"/>
              </a:lnSpc>
            </a:pPr>
            <a:r>
              <a:rPr lang="fr-FR" sz="1600" b="1" dirty="0" smtClean="0">
                <a:solidFill>
                  <a:schemeClr val="tx2"/>
                </a:solidFill>
                <a:effectLst>
                  <a:outerShdw blurRad="38100" dist="38100" dir="2700000" algn="tl">
                    <a:srgbClr val="000000">
                      <a:alpha val="43137"/>
                    </a:srgbClr>
                  </a:outerShdw>
                </a:effectLst>
                <a:latin typeface="+mj-lt"/>
                <a:cs typeface="Consolas" pitchFamily="49" charset="0"/>
              </a:rPr>
              <a:t>Les attributs : devise, solde, titulaire</a:t>
            </a:r>
          </a:p>
          <a:p>
            <a:pPr lvl="1" algn="just">
              <a:lnSpc>
                <a:spcPct val="150000"/>
              </a:lnSpc>
            </a:pPr>
            <a:r>
              <a:rPr lang="fr-FR" sz="1600" b="1" dirty="0" smtClean="0">
                <a:solidFill>
                  <a:schemeClr val="tx2"/>
                </a:solidFill>
                <a:effectLst>
                  <a:outerShdw blurRad="38100" dist="38100" dir="2700000" algn="tl">
                    <a:srgbClr val="000000">
                      <a:alpha val="43137"/>
                    </a:srgbClr>
                  </a:outerShdw>
                </a:effectLst>
                <a:latin typeface="+mj-lt"/>
                <a:cs typeface="Consolas" pitchFamily="49" charset="0"/>
              </a:rPr>
              <a:t>Un constructeur initialisant les trois attributs</a:t>
            </a:r>
          </a:p>
          <a:p>
            <a:pPr lvl="1" algn="just">
              <a:lnSpc>
                <a:spcPct val="150000"/>
              </a:lnSpc>
            </a:pPr>
            <a:r>
              <a:rPr lang="fr-FR" sz="1600" b="1" dirty="0" smtClean="0">
                <a:solidFill>
                  <a:schemeClr val="tx2"/>
                </a:solidFill>
                <a:effectLst>
                  <a:outerShdw blurRad="38100" dist="38100" dir="2700000" algn="tl">
                    <a:srgbClr val="000000">
                      <a:alpha val="43137"/>
                    </a:srgbClr>
                  </a:outerShdw>
                </a:effectLst>
                <a:latin typeface="+mj-lt"/>
                <a:cs typeface="Consolas" pitchFamily="49" charset="0"/>
              </a:rPr>
              <a:t>Une méthode permettant de créditer le solde d’un compte</a:t>
            </a:r>
          </a:p>
          <a:p>
            <a:pPr lvl="1" algn="just">
              <a:lnSpc>
                <a:spcPct val="150000"/>
              </a:lnSpc>
            </a:pPr>
            <a:r>
              <a:rPr lang="fr-FR" sz="1600" b="1" dirty="0" smtClean="0">
                <a:solidFill>
                  <a:schemeClr val="tx2"/>
                </a:solidFill>
                <a:effectLst>
                  <a:outerShdw blurRad="38100" dist="38100" dir="2700000" algn="tl">
                    <a:srgbClr val="000000">
                      <a:alpha val="43137"/>
                    </a:srgbClr>
                  </a:outerShdw>
                </a:effectLst>
                <a:latin typeface="+mj-lt"/>
                <a:cs typeface="Consolas" pitchFamily="49" charset="0"/>
              </a:rPr>
              <a:t>Une méthode retournant l’ensemble des valeurs des attributs dans un message</a:t>
            </a:r>
            <a:endParaRPr lang="fr-FR" sz="1600" dirty="0" smtClean="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Corrigé 13-1</a:t>
            </a:r>
            <a:endParaRPr lang="fr-FR" dirty="0">
              <a:solidFill>
                <a:schemeClr val="tx2"/>
              </a:solidFill>
            </a:endParaRPr>
          </a:p>
        </p:txBody>
      </p:sp>
      <p:sp>
        <p:nvSpPr>
          <p:cNvPr id="4" name="ZoneTexte 3"/>
          <p:cNvSpPr txBox="1"/>
          <p:nvPr/>
        </p:nvSpPr>
        <p:spPr>
          <a:xfrm>
            <a:off x="500034" y="170092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CompteBancaire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crediter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montant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	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montant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toString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 solde du compte de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est de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CompteBancaire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200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"Matthieu DP"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cb</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crediter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Sensibilité à la casse</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"Nicolas"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"Luc"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fonctionne pas</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fonctionne pas</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
        <p:nvSpPr>
          <p:cNvPr id="6" name="Rectangle 5"/>
          <p:cNvSpPr/>
          <p:nvPr/>
        </p:nvSpPr>
        <p:spPr>
          <a:xfrm>
            <a:off x="500034" y="4977482"/>
            <a:ext cx="8358246" cy="523220"/>
          </a:xfrm>
          <a:prstGeom prst="rect">
            <a:avLst/>
          </a:prstGeom>
        </p:spPr>
        <p:txBody>
          <a:bodyPr wrap="square">
            <a:spAutoFit/>
          </a:bodyPr>
          <a:lstStyle/>
          <a:p>
            <a:pPr algn="ctr"/>
            <a:r>
              <a:rPr lang="fr-FR" sz="1400" dirty="0" smtClean="0">
                <a:effectLst>
                  <a:outerShdw blurRad="38100" dist="38100" dir="2700000" algn="tl">
                    <a:srgbClr val="000000">
                      <a:alpha val="43137"/>
                    </a:srgbClr>
                  </a:outerShdw>
                </a:effectLst>
                <a:latin typeface="+mj-lt"/>
              </a:rPr>
              <a:t>Les fonctions, les fonctions définies par l'utilisateur sont sensibles à la casse. De plus, tous les noms de variables sont également sensibles à la casse.</a:t>
            </a:r>
          </a:p>
        </p:txBody>
      </p:sp>
    </p:spTree>
  </p:cSld>
  <p:clrMapOvr>
    <a:masterClrMapping/>
  </p:clrMapOvr>
  <p:transition spd="slow">
    <p:push di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13-2</a:t>
            </a:r>
            <a:endParaRPr lang="fr-FR" dirty="0">
              <a:solidFill>
                <a:schemeClr val="tx2"/>
              </a:solidFill>
            </a:endParaRPr>
          </a:p>
        </p:txBody>
      </p:sp>
      <p:sp>
        <p:nvSpPr>
          <p:cNvPr id="5" name="Rectangle 4"/>
          <p:cNvSpPr/>
          <p:nvPr/>
        </p:nvSpPr>
        <p:spPr>
          <a:xfrm>
            <a:off x="428596" y="1745432"/>
            <a:ext cx="8429684" cy="2308324"/>
          </a:xfrm>
          <a:prstGeom prst="rect">
            <a:avLst/>
          </a:prstGeom>
        </p:spPr>
        <p:txBody>
          <a:bodyPr wrap="square">
            <a:spAutoFit/>
          </a:bodyPr>
          <a:lstStyle/>
          <a:p>
            <a:pPr algn="just">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Créez une classe CompteEpargne héritant de la classe CompteBancaire contenant :</a:t>
            </a:r>
          </a:p>
          <a:p>
            <a:pPr lvl="1">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Un attribut tauxInteret</a:t>
            </a:r>
          </a:p>
          <a:p>
            <a:pPr lvl="1">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Un constructeur initialisant l’attribut de la classe fille ainsi que les trois attributs de la classe mère</a:t>
            </a:r>
          </a:p>
          <a:p>
            <a:pPr lvl="1">
              <a:lnSpc>
                <a:spcPct val="150000"/>
              </a:lnSpc>
              <a:buClr>
                <a:schemeClr val="tx2">
                  <a:lumMod val="40000"/>
                  <a:lumOff val="60000"/>
                </a:schemeClr>
              </a:buClr>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Une méthode retournant l’ensemble des attributs</a:t>
            </a:r>
          </a:p>
        </p:txBody>
      </p:sp>
    </p:spTree>
  </p:cSld>
  <p:clrMapOvr>
    <a:masterClrMapping/>
  </p:clrMapOvr>
  <p:transition spd="slow">
    <p:push dir="u"/>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Corrigé 13-2</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CompteEpargne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extends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CompteBancaire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fontAlgn="base">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tauxInteret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super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tauxInteret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tauxInteret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1"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toString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         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super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toString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dont le taux d'intérêt est à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tauxInteret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CompteEpargne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400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14</a:t>
            </a:r>
            <a:endParaRPr lang="fr-FR" dirty="0">
              <a:solidFill>
                <a:schemeClr val="tx2"/>
              </a:solidFill>
            </a:endParaRPr>
          </a:p>
        </p:txBody>
      </p:sp>
      <p:sp>
        <p:nvSpPr>
          <p:cNvPr id="5" name="Rectangle 4"/>
          <p:cNvSpPr/>
          <p:nvPr/>
        </p:nvSpPr>
        <p:spPr>
          <a:xfrm>
            <a:off x="428596" y="1745432"/>
            <a:ext cx="8429684" cy="1569660"/>
          </a:xfrm>
          <a:prstGeom prst="rect">
            <a:avLst/>
          </a:prstGeom>
        </p:spPr>
        <p:txBody>
          <a:bodyPr wrap="square">
            <a:spAutoFit/>
          </a:bodyPr>
          <a:lstStyle/>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rPr>
              <a:t>Créez une classe Livre avec deux attributs, à savoir, nbPages et titre.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rPr>
              <a:t>Prévoyez un constructeur pour cette classe, levant une exception si le nombre de pages est supérieur à 100.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rPr>
              <a:t>Instanciez le classe Livre et vérifiez l’existence d’une exception.</a:t>
            </a:r>
          </a:p>
        </p:txBody>
      </p:sp>
    </p:spTree>
  </p:cSld>
  <p:clrMapOvr>
    <a:masterClrMapping/>
  </p:clrMapOvr>
  <p:transition spd="slow">
    <p:push dir="u"/>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Corrigé 14</a:t>
            </a:r>
            <a:endParaRPr lang="fr-FR" dirty="0">
              <a:solidFill>
                <a:schemeClr val="tx2"/>
              </a:solidFill>
            </a:endParaRPr>
          </a:p>
        </p:txBody>
      </p:sp>
      <p:sp>
        <p:nvSpPr>
          <p:cNvPr id="4" name="ZoneTexte 3"/>
          <p:cNvSpPr txBox="1"/>
          <p:nvPr/>
        </p:nvSpPr>
        <p:spPr>
          <a:xfrm>
            <a:off x="500034" y="170092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Livre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  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nbPages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nbPages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throw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"oups"</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titre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titre</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nbPages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nbPages</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try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   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Livre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"Titre du livre"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 let l = Livre("Titre du livre", 110)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Encapsulation</a:t>
            </a:r>
            <a:endParaRPr lang="fr-FR" dirty="0">
              <a:solidFill>
                <a:schemeClr val="tx2"/>
              </a:solidFill>
            </a:endParaRPr>
          </a:p>
        </p:txBody>
      </p:sp>
      <p:sp>
        <p:nvSpPr>
          <p:cNvPr id="4" name="ZoneTexte 3"/>
          <p:cNvSpPr txBox="1"/>
          <p:nvPr/>
        </p:nvSpPr>
        <p:spPr>
          <a:xfrm>
            <a:off x="500034" y="1700922"/>
            <a:ext cx="8358246" cy="375487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Attribut publique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"Anna"</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Méthode public</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hello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"Hello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"Sarah"</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hello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75487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Encapsulation</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attribut privé</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#psw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"Anna"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#psw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"PS12345"</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getPsw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#psw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setPsw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psw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#psw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psw</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//document.write(p.psw)</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//p.psw = "PS54321"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getPsw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setPsw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"PS54321"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getPsw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p:txBody>
      </p:sp>
    </p:spTree>
  </p:cSld>
  <p:clrMapOvr>
    <a:masterClrMapping/>
  </p:clrMapOvr>
  <p:transition spd="slow">
    <p:push dir="u"/>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Exercice 15</a:t>
            </a:r>
            <a:endParaRPr lang="fr-FR" dirty="0">
              <a:solidFill>
                <a:schemeClr val="tx2"/>
              </a:solidFill>
            </a:endParaRPr>
          </a:p>
        </p:txBody>
      </p:sp>
      <p:sp>
        <p:nvSpPr>
          <p:cNvPr id="5" name="Rectangle 4"/>
          <p:cNvSpPr/>
          <p:nvPr/>
        </p:nvSpPr>
        <p:spPr>
          <a:xfrm>
            <a:off x="428596" y="1745432"/>
            <a:ext cx="8429684" cy="1569660"/>
          </a:xfrm>
          <a:prstGeom prst="rect">
            <a:avLst/>
          </a:prstGeom>
        </p:spPr>
        <p:txBody>
          <a:bodyPr wrap="square">
            <a:spAutoFit/>
          </a:bodyPr>
          <a:lstStyle/>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rPr>
              <a:t>Créez une classe Livre avec deux attributs, à savoir, nbPages et titre.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rPr>
              <a:t>Prévoyez un constructeur pour cette classe, levant une exception si le nombre de pages est supérieur à 100.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rPr>
              <a:t>Instanciez le classe Livre et vérifiez l’existence d’une exception.</a:t>
            </a:r>
          </a:p>
        </p:txBody>
      </p:sp>
    </p:spTree>
  </p:cSld>
  <p:clrMapOvr>
    <a:masterClrMapping/>
  </p:clrMapOvr>
  <p:transition spd="slow">
    <p:push dir="u"/>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Corrigé 15-1</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CompteBancaire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#devise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#solde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#titulaire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err="1"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crediter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montant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montant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toString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 solde du compte de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est de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a:t>
            </a:r>
            <a:r>
              <a:rPr lang="fr-FR" dirty="0" smtClean="0">
                <a:solidFill>
                  <a:schemeClr val="tx2"/>
                </a:solidFill>
                <a:effectLst>
                  <a:outerShdw blurRad="38100" dist="38100" dir="2700000" algn="tl">
                    <a:srgbClr val="000000">
                      <a:alpha val="43137"/>
                    </a:srgbClr>
                  </a:outerShdw>
                </a:effectLst>
                <a:cs typeface="Calibri"/>
              </a:rPr>
              <a:t>Corrigé 15-2</a:t>
            </a:r>
            <a:endParaRPr lang="fr-FR" dirty="0">
              <a:solidFill>
                <a:schemeClr val="tx2"/>
              </a:solidFill>
            </a:endParaRPr>
          </a:p>
        </p:txBody>
      </p:sp>
      <p:sp>
        <p:nvSpPr>
          <p:cNvPr id="4" name="ZoneTexte 3"/>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CompteEpargne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extends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CompteBancaire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#tauxInteret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tauxInteret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super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solde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titulaire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#tauxInteret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tauxInteret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toString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super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toString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dont le taux d'intérêt est à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#tauxInteret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CompteEpargne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400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34</a:t>
            </a:r>
          </a:p>
        </p:txBody>
      </p:sp>
    </p:spTree>
  </p:cSld>
  <p:clrMapOvr>
    <a:masterClrMapping/>
  </p:clrMapOvr>
  <p:transition spd="slow">
    <p:push dir="u"/>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err="1"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Programmation</a:t>
            </a: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 </a:t>
            </a:r>
            <a:r>
              <a:rPr lang="en-GB" sz="4000" b="1" dirty="0" err="1"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Orientée</a:t>
            </a: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 Objet</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4000" b="1" dirty="0" smtClean="0">
                <a:solidFill>
                  <a:srgbClr val="FFC000"/>
                </a:solidFill>
                <a:effectLst>
                  <a:outerShdw blurRad="38100" dist="38100" dir="2700000" algn="tl">
                    <a:srgbClr val="000000">
                      <a:alpha val="43137"/>
                    </a:srgbClr>
                  </a:outerShdw>
                  <a:reflection blurRad="6350" stA="60000" endA="900" endPos="58000" dir="5400000" sy="-100000" algn="bl" rotWithShape="0"/>
                </a:effectLst>
              </a:rPr>
              <a:t>QUIZ</a:t>
            </a:r>
            <a:endParaRPr lang="en-GB" sz="2400" dirty="0">
              <a:solidFill>
                <a:srgbClr val="FFC000"/>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maFonction1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maFonction2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maFonction2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maFonction3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maFonction3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maFonction4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nationalite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"Algérienne"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nationalite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pas possible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a:t>
            </a:r>
            <a:endParaRPr lang="fr-FR" dirty="0">
              <a:solidFill>
                <a:schemeClr val="tx2"/>
              </a:solidFill>
            </a:endParaRPr>
          </a:p>
        </p:txBody>
      </p:sp>
      <p:sp>
        <p:nvSpPr>
          <p:cNvPr id="6" name="Rectangle 5"/>
          <p:cNvSpPr/>
          <p:nvPr/>
        </p:nvSpPr>
        <p:spPr>
          <a:xfrm>
            <a:off x="428596" y="1745432"/>
            <a:ext cx="8429684" cy="1406988"/>
          </a:xfrm>
          <a:prstGeom prst="rect">
            <a:avLst/>
          </a:prstGeom>
        </p:spPr>
        <p:txBody>
          <a:bodyPr wrap="square">
            <a:spAutoFit/>
          </a:bodyPr>
          <a:lstStyle/>
          <a:p>
            <a:pPr algn="ctr">
              <a:lnSpc>
                <a:spcPct val="20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Ecrivez une fonction retournant :</a:t>
            </a:r>
          </a:p>
          <a:p>
            <a:pPr algn="ctr">
              <a:lnSpc>
                <a:spcPct val="200000"/>
              </a:lnSpc>
            </a:pPr>
            <a:r>
              <a:rPr lang="fr-FR" sz="1600" dirty="0" smtClean="0">
                <a:effectLst>
                  <a:outerShdw blurRad="38100" dist="38100" dir="2700000" algn="tl">
                    <a:srgbClr val="000000">
                      <a:alpha val="43137"/>
                    </a:srgbClr>
                  </a:outerShdw>
                </a:effectLst>
                <a:latin typeface="+mj-lt"/>
                <a:cs typeface="Consolas" pitchFamily="49" charset="0"/>
              </a:rPr>
              <a:t>« </a:t>
            </a:r>
            <a:r>
              <a:rPr lang="fr-FR" sz="1600" b="1" dirty="0" smtClean="0">
                <a:solidFill>
                  <a:srgbClr val="00B050"/>
                </a:solidFill>
                <a:effectLst>
                  <a:outerShdw blurRad="38100" dist="38100" dir="2700000" algn="tl">
                    <a:srgbClr val="000000">
                      <a:alpha val="43137"/>
                    </a:srgbClr>
                  </a:outerShdw>
                </a:effectLst>
                <a:latin typeface="+mj-lt"/>
                <a:cs typeface="Consolas" pitchFamily="49" charset="0"/>
              </a:rPr>
              <a:t>Bonjour tout le monde!</a:t>
            </a:r>
            <a:r>
              <a:rPr lang="fr-FR" sz="1600" dirty="0" smtClean="0">
                <a:effectLst>
                  <a:outerShdw blurRad="38100" dist="38100" dir="2700000" algn="tl">
                    <a:srgbClr val="000000">
                      <a:alpha val="43137"/>
                    </a:srgbClr>
                  </a:outerShdw>
                </a:effectLst>
                <a:latin typeface="+mj-lt"/>
                <a:cs typeface="Consolas" pitchFamily="49" charset="0"/>
              </a:rPr>
              <a:t> »</a:t>
            </a:r>
            <a:endParaRPr lang="fr-FR" sz="1600" b="1" dirty="0" smtClean="0">
              <a:solidFill>
                <a:schemeClr val="bg1"/>
              </a:solidFill>
              <a:effectLst>
                <a:outerShdw blurRad="38100" dist="38100" dir="2700000" algn="tl">
                  <a:srgbClr val="000000">
                    <a:alpha val="43137"/>
                  </a:srgbClr>
                </a:outerShdw>
              </a:effectLst>
              <a:latin typeface="+mj-lt"/>
              <a:cs typeface="Consolas" pitchFamily="49" charset="0"/>
            </a:endParaRPr>
          </a:p>
          <a:p>
            <a:pPr marL="342900" indent="-342900" algn="ctr">
              <a:lnSpc>
                <a:spcPct val="150000"/>
              </a:lnSpc>
            </a:pP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function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E6700"/>
                </a:solidFill>
                <a:latin typeface="+mj-lt"/>
                <a:ea typeface="Times New Roman" pitchFamily="18" charset="0"/>
                <a:cs typeface="Times New Roman" pitchFamily="18" charset="0"/>
              </a:rPr>
              <a:t>bonjour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"&lt;b style='</a:t>
            </a:r>
            <a:r>
              <a:rPr lang="fr-FR" sz="1400" dirty="0" err="1" smtClean="0">
                <a:solidFill>
                  <a:srgbClr val="9AA83A"/>
                </a:solidFill>
                <a:latin typeface="+mj-lt"/>
                <a:ea typeface="Times New Roman" pitchFamily="18" charset="0"/>
                <a:cs typeface="Times New Roman" pitchFamily="18" charset="0"/>
              </a:rPr>
              <a:t>color:green</a:t>
            </a:r>
            <a:r>
              <a:rPr lang="fr-FR" sz="1400" dirty="0" smtClean="0">
                <a:solidFill>
                  <a:srgbClr val="9AA83A"/>
                </a:solidFill>
                <a:latin typeface="+mj-lt"/>
                <a:ea typeface="Times New Roman" pitchFamily="18" charset="0"/>
                <a:cs typeface="Times New Roman" pitchFamily="18" charset="0"/>
              </a:rPr>
              <a:t>;'&gt;Bonjour tout le monde&lt;b/&gt;"</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E6700"/>
                </a:solidFill>
                <a:latin typeface="+mj-lt"/>
                <a:ea typeface="Times New Roman" pitchFamily="18" charset="0"/>
                <a:cs typeface="Times New Roman" pitchFamily="18" charset="0"/>
              </a:rPr>
              <a:t>bonjour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2</a:t>
            </a:r>
            <a:endParaRPr lang="fr-FR" dirty="0">
              <a:solidFill>
                <a:schemeClr val="tx2"/>
              </a:solidFill>
            </a:endParaRPr>
          </a:p>
        </p:txBody>
      </p:sp>
      <p:sp>
        <p:nvSpPr>
          <p:cNvPr id="6" name="Rectangle 5"/>
          <p:cNvSpPr/>
          <p:nvPr/>
        </p:nvSpPr>
        <p:spPr>
          <a:xfrm>
            <a:off x="428596" y="1745432"/>
            <a:ext cx="8429684" cy="2976649"/>
          </a:xfrm>
          <a:prstGeom prst="rect">
            <a:avLst/>
          </a:prstGeom>
        </p:spPr>
        <p:txBody>
          <a:bodyPr wrap="square">
            <a:spAutoFit/>
          </a:bodyPr>
          <a:lstStyle/>
          <a:p>
            <a:pPr>
              <a:lnSpc>
                <a:spcPct val="200000"/>
              </a:lnSpc>
            </a:pPr>
            <a:r>
              <a:rPr lang="fr-FR" sz="1600" dirty="0" smtClean="0">
                <a:solidFill>
                  <a:schemeClr val="tx2"/>
                </a:solidFill>
                <a:latin typeface="+mj-lt"/>
                <a:cs typeface="Consolas" pitchFamily="49" charset="0"/>
              </a:rPr>
              <a:t>Ecrivez une fonction JS prenant deux paramètres (prénom et age d’une personne).</a:t>
            </a:r>
          </a:p>
          <a:p>
            <a:pPr>
              <a:lnSpc>
                <a:spcPct val="200000"/>
              </a:lnSpc>
            </a:pPr>
            <a:r>
              <a:rPr lang="fr-FR" sz="1600" dirty="0" smtClean="0">
                <a:solidFill>
                  <a:schemeClr val="tx2"/>
                </a:solidFill>
                <a:latin typeface="+mj-lt"/>
                <a:cs typeface="Consolas" pitchFamily="49" charset="0"/>
              </a:rPr>
              <a:t>Exemple de retour :</a:t>
            </a:r>
          </a:p>
          <a:p>
            <a:pPr lvl="1">
              <a:lnSpc>
                <a:spcPct val="200000"/>
              </a:lnSpc>
            </a:pPr>
            <a:r>
              <a:rPr lang="fr-FR" sz="1600" dirty="0" smtClean="0">
                <a:solidFill>
                  <a:schemeClr val="tx2"/>
                </a:solidFill>
                <a:latin typeface="+mj-lt"/>
                <a:cs typeface="Consolas" pitchFamily="49" charset="0"/>
              </a:rPr>
              <a:t>Mohammed a 30 ans. </a:t>
            </a:r>
            <a:br>
              <a:rPr lang="fr-FR" sz="1600" dirty="0" smtClean="0">
                <a:solidFill>
                  <a:schemeClr val="tx2"/>
                </a:solidFill>
                <a:latin typeface="+mj-lt"/>
                <a:cs typeface="Consolas" pitchFamily="49" charset="0"/>
              </a:rPr>
            </a:br>
            <a:r>
              <a:rPr lang="fr-FR" sz="1600" dirty="0" smtClean="0">
                <a:solidFill>
                  <a:schemeClr val="tx2"/>
                </a:solidFill>
                <a:latin typeface="+mj-lt"/>
                <a:cs typeface="Consolas" pitchFamily="49" charset="0"/>
              </a:rPr>
              <a:t>Nicolas a 5 ans.</a:t>
            </a:r>
            <a:br>
              <a:rPr lang="fr-FR" sz="1600" dirty="0" smtClean="0">
                <a:solidFill>
                  <a:schemeClr val="tx2"/>
                </a:solidFill>
                <a:latin typeface="+mj-lt"/>
                <a:cs typeface="Consolas" pitchFamily="49" charset="0"/>
              </a:rPr>
            </a:br>
            <a:r>
              <a:rPr lang="fr-FR" sz="1600" dirty="0" smtClean="0">
                <a:solidFill>
                  <a:schemeClr val="tx2"/>
                </a:solidFill>
                <a:latin typeface="+mj-lt"/>
                <a:cs typeface="Consolas" pitchFamily="49" charset="0"/>
              </a:rPr>
              <a:t>Meriam a 26 ans. </a:t>
            </a:r>
            <a:endParaRPr lang="fr-FR" sz="1600" dirty="0">
              <a:solidFill>
                <a:schemeClr val="tx2"/>
              </a:solidFill>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Introduction </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2400"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(Présentation de JavaScript)</a:t>
            </a:r>
            <a:endParaRPr lang="en-GB" sz="2400" dirty="0">
              <a:solidFill>
                <a:schemeClr val="tx2"/>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2</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ans.&lt;/br&gt;"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"Nicolas"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"Sarah"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29</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Tableaux</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voitures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"Volvo"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"BMW"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voitures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voitures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voitures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Objets</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personne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prenom: </a:t>
            </a:r>
            <a:r>
              <a:rPr lang="fr-FR" sz="1400" dirty="0" smtClean="0">
                <a:solidFill>
                  <a:srgbClr val="9AA83A"/>
                </a:solidFill>
                <a:latin typeface="+mj-lt"/>
                <a:ea typeface="Times New Roman" pitchFamily="18" charset="0"/>
                <a:cs typeface="Times New Roman" pitchFamily="18" charset="0"/>
              </a:rPr>
              <a:t>"Mohammed"</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nom : </a:t>
            </a:r>
            <a:r>
              <a:rPr lang="fr-FR" sz="1400" dirty="0" smtClean="0">
                <a:solidFill>
                  <a:srgbClr val="9AA83A"/>
                </a:solidFill>
                <a:latin typeface="+mj-lt"/>
                <a:ea typeface="Times New Roman" pitchFamily="18" charset="0"/>
                <a:cs typeface="Times New Roman" pitchFamily="18" charset="0"/>
              </a:rPr>
              <a:t>"Bahri"</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age : </a:t>
            </a:r>
            <a:r>
              <a:rPr lang="fr-FR" sz="1400" dirty="0" smtClean="0">
                <a:solidFill>
                  <a:srgbClr val="6089B4"/>
                </a:solidFill>
                <a:latin typeface="+mj-lt"/>
                <a:ea typeface="Times New Roman" pitchFamily="18" charset="0"/>
                <a:cs typeface="Times New Roman" pitchFamily="18" charset="0"/>
              </a:rPr>
              <a:t>30</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personne</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9872A2"/>
                </a:solidFill>
                <a:latin typeface="+mj-lt"/>
                <a:ea typeface="Times New Roman" pitchFamily="18" charset="0"/>
                <a:cs typeface="Times New Roman" pitchFamily="18" charset="0"/>
              </a:rPr>
              <a:t>prenom</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Mohammed</a:t>
            </a:r>
            <a:endParaRPr lang="fr-FR" sz="1400" dirty="0" smtClean="0">
              <a:solidFill>
                <a:srgbClr val="C5C8C6"/>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Objets</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prenom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nom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age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 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Objets prédéfinis</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(f12 pour voir la console)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abs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4.7</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4.7</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random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ex : 0.1232979427487162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Date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Thu Jan 03 2019 14:25:15 GMT+0100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Objets prédéfinis</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Object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Array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(if)</a:t>
            </a:r>
            <a:endParaRPr lang="fr-FR" dirty="0">
              <a:solidFill>
                <a:schemeClr val="tx2"/>
              </a:solidFill>
            </a:endParaRPr>
          </a:p>
        </p:txBody>
      </p:sp>
      <p:sp>
        <p:nvSpPr>
          <p:cNvPr id="4" name="ZoneTexte 3"/>
          <p:cNvSpPr txBox="1"/>
          <p:nvPr/>
        </p:nvSpPr>
        <p:spPr>
          <a:xfrm>
            <a:off x="500034" y="170092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myFonction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heure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8</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heure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heure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18</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"Bonne après midi"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"Bonne soirée"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myFonction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(ternaires)</a:t>
            </a:r>
            <a:endParaRPr lang="fr-FR" dirty="0">
              <a:solidFill>
                <a:schemeClr val="tx2"/>
              </a:solidFill>
            </a:endParaRPr>
          </a:p>
        </p:txBody>
      </p:sp>
      <p:sp>
        <p:nvSpPr>
          <p:cNvPr id="4" name="ZoneTexte 3"/>
          <p:cNvSpPr txBox="1"/>
          <p:nvPr/>
        </p:nvSpPr>
        <p:spPr>
          <a:xfrm>
            <a:off x="500034" y="1700922"/>
            <a:ext cx="8358246" cy="203132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16</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18</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03132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 (switch)</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majour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408080"/>
                </a:solidFill>
                <a:effectLst>
                  <a:outerShdw blurRad="38100" dist="38100" dir="2700000" algn="tl">
                    <a:srgbClr val="000000">
                      <a:alpha val="43137"/>
                    </a:srgbClr>
                  </a:outerShdw>
                </a:effectLst>
                <a:latin typeface="+mj-lt"/>
                <a:ea typeface="Times New Roman" pitchFamily="18" charset="0"/>
                <a:cs typeface="Times New Roman" pitchFamily="18" charset="0"/>
              </a:rPr>
              <a:t>true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majour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408080"/>
                </a:solidFill>
                <a:effectLst>
                  <a:outerShdw blurRad="38100" dist="38100" dir="2700000" algn="tl">
                    <a:srgbClr val="000000">
                      <a:alpha val="43137"/>
                    </a:srgbClr>
                  </a:outerShdw>
                </a:effectLst>
                <a:latin typeface="+mj-lt"/>
                <a:ea typeface="Times New Roman" pitchFamily="18" charset="0"/>
                <a:cs typeface="Times New Roman" pitchFamily="18" charset="0"/>
              </a:rPr>
              <a:t>true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"Accès accépté!"</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408080"/>
                </a:solidFill>
                <a:effectLst>
                  <a:outerShdw blurRad="38100" dist="38100" dir="2700000" algn="tl">
                    <a:srgbClr val="000000">
                      <a:alpha val="43137"/>
                    </a:srgbClr>
                  </a:outerShdw>
                </a:effectLst>
                <a:latin typeface="+mj-lt"/>
                <a:ea typeface="Times New Roman" pitchFamily="18" charset="0"/>
                <a:cs typeface="Times New Roman" pitchFamily="18" charset="0"/>
              </a:rPr>
              <a:t>false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"Accès refusé!"</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default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(for)</a:t>
            </a:r>
            <a:endParaRPr lang="fr-FR" dirty="0">
              <a:solidFill>
                <a:schemeClr val="tx2"/>
              </a:solidFill>
            </a:endParaRPr>
          </a:p>
        </p:txBody>
      </p:sp>
      <p:sp>
        <p:nvSpPr>
          <p:cNvPr id="4" name="ZoneTexte 3"/>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01234</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Introduction</a:t>
            </a:r>
            <a:endParaRPr lang="fr-FR" dirty="0">
              <a:solidFill>
                <a:schemeClr val="tx2"/>
              </a:solidFill>
            </a:endParaRPr>
          </a:p>
        </p:txBody>
      </p:sp>
      <p:sp>
        <p:nvSpPr>
          <p:cNvPr id="6" name="Rectangle 5"/>
          <p:cNvSpPr/>
          <p:nvPr/>
        </p:nvSpPr>
        <p:spPr>
          <a:xfrm>
            <a:off x="202407" y="1654925"/>
            <a:ext cx="8739186" cy="4484754"/>
          </a:xfrm>
          <a:prstGeom prst="rect">
            <a:avLst/>
          </a:prstGeom>
          <a:noFill/>
          <a:ln>
            <a:noFill/>
          </a:ln>
          <a:effectLst/>
        </p:spPr>
        <p:txBody>
          <a:bodyPr wrap="square">
            <a:spAutoFit/>
          </a:bodyPr>
          <a:lstStyle/>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JavaScript est l’une des 3 langues que tous les développeurs Web doivent apprendre :</a:t>
            </a:r>
          </a:p>
          <a:p>
            <a:pPr algn="just">
              <a:lnSpc>
                <a:spcPct val="150000"/>
              </a:lnSpc>
            </a:pPr>
            <a:endParaRPr lang="fr-FR" sz="1600" dirty="0" smtClean="0">
              <a:solidFill>
                <a:schemeClr val="tx2"/>
              </a:solidFill>
              <a:effectLst>
                <a:outerShdw blurRad="38100" dist="38100" dir="2700000" algn="tl">
                  <a:srgbClr val="000000">
                    <a:alpha val="43137"/>
                  </a:srgbClr>
                </a:outerShdw>
              </a:effectLst>
              <a:latin typeface="+mj-lt"/>
              <a:cs typeface="Consolas" pitchFamily="49" charset="0"/>
            </a:endParaRP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1. HTML pour définir le contenu des pages Web</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2. CSS pour spécifier la mise en page des pages Web</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3. JavaScript pour programmer le comportement des pages Web</a:t>
            </a:r>
          </a:p>
          <a:p>
            <a:pPr algn="just">
              <a:lnSpc>
                <a:spcPct val="150000"/>
              </a:lnSpc>
            </a:pPr>
            <a:endParaRPr lang="fr-FR" sz="1600" dirty="0" smtClean="0">
              <a:solidFill>
                <a:schemeClr val="tx2"/>
              </a:solidFill>
              <a:effectLst>
                <a:outerShdw blurRad="38100" dist="38100" dir="2700000" algn="tl">
                  <a:srgbClr val="000000">
                    <a:alpha val="43137"/>
                  </a:srgbClr>
                </a:outerShdw>
              </a:effectLst>
              <a:latin typeface="+mj-lt"/>
              <a:cs typeface="Consolas" pitchFamily="49" charset="0"/>
            </a:endParaRP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Note :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Les pages Web ne sont pas le seul endroit où JavaScript est utilisé. De nombreux programmes de bureau et de serveur utilisent JavaScript. Node.js est le plus connu. Certaines bases de données, telles que MongoDB, utilisent également JavaScript comme langage de programmation.</a:t>
            </a: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(while)</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while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5</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01234</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(for in)</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txt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txt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txt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 Mohammed 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3</a:t>
            </a:r>
            <a:endParaRPr lang="fr-FR" dirty="0">
              <a:solidFill>
                <a:schemeClr val="tx2"/>
              </a:solidFill>
            </a:endParaRPr>
          </a:p>
        </p:txBody>
      </p:sp>
      <p:sp>
        <p:nvSpPr>
          <p:cNvPr id="6" name="Rectangle 5"/>
          <p:cNvSpPr/>
          <p:nvPr/>
        </p:nvSpPr>
        <p:spPr>
          <a:xfrm>
            <a:off x="797661" y="1726174"/>
            <a:ext cx="7631991" cy="3785652"/>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nSpc>
                <a:spcPct val="150000"/>
              </a:lnSpc>
              <a:defRP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Ecrivez une fonction paramétrée qui calcule le volume d’un cône.</a:t>
            </a:r>
          </a:p>
          <a:p>
            <a:pPr lvl="0">
              <a:lnSpc>
                <a:spcPct val="150000"/>
              </a:lnSpc>
              <a:defRP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Prévoyez une validation des entrées.</a:t>
            </a:r>
          </a:p>
          <a:p>
            <a:pPr lvl="0">
              <a:lnSpc>
                <a:spcPct val="150000"/>
              </a:lnSpc>
              <a:defRPr/>
            </a:pPr>
            <a:r>
              <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Règle :</a:t>
            </a: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Volume = (Rayon² * Hauteur * ∏)/3</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r>
              <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Exemple de retour : </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p:txBody>
      </p:sp>
      <p:pic>
        <p:nvPicPr>
          <p:cNvPr id="58370" name="Picture 2" descr="RÃ©sultat de recherche d'images pour &quot;un cone&quot;"/>
          <p:cNvPicPr>
            <a:picLocks noChangeAspect="1" noChangeArrowheads="1"/>
          </p:cNvPicPr>
          <p:nvPr/>
        </p:nvPicPr>
        <p:blipFill>
          <a:blip r:embed="rId3"/>
          <a:srcRect/>
          <a:stretch>
            <a:fillRect/>
          </a:stretch>
        </p:blipFill>
        <p:spPr bwMode="auto">
          <a:xfrm>
            <a:off x="5929322" y="2417878"/>
            <a:ext cx="1799178" cy="1868378"/>
          </a:xfrm>
          <a:prstGeom prst="rect">
            <a:avLst/>
          </a:prstGeom>
          <a:noFill/>
        </p:spPr>
      </p:pic>
      <p:pic>
        <p:nvPicPr>
          <p:cNvPr id="2052" name="Picture 4"/>
          <p:cNvPicPr>
            <a:picLocks noChangeAspect="1" noChangeArrowheads="1"/>
          </p:cNvPicPr>
          <p:nvPr/>
        </p:nvPicPr>
        <p:blipFill>
          <a:blip r:embed="rId4"/>
          <a:srcRect/>
          <a:stretch>
            <a:fillRect/>
          </a:stretch>
        </p:blipFill>
        <p:spPr bwMode="auto">
          <a:xfrm>
            <a:off x="899558" y="4657512"/>
            <a:ext cx="7092000" cy="486000"/>
          </a:xfrm>
          <a:prstGeom prst="rect">
            <a:avLst/>
          </a:prstGeom>
          <a:noFill/>
          <a:ln w="9525">
            <a:solidFill>
              <a:schemeClr val="tx1"/>
            </a:solid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3</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volumeCone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rayon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hauteur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message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isNaN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rayon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isNaN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hauteur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message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entrer des valeurs numériques"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message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 volume du cône est :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rayon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message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"&lt;sup&gt;2&lt;/sup&gt;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hauteur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 )/3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message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pow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rayon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hauteur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message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volume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volumeCone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7</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volume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4</a:t>
            </a:r>
            <a:endParaRPr lang="fr-FR" dirty="0">
              <a:solidFill>
                <a:schemeClr val="tx2"/>
              </a:solidFill>
            </a:endParaRPr>
          </a:p>
        </p:txBody>
      </p:sp>
      <p:sp>
        <p:nvSpPr>
          <p:cNvPr id="6" name="Rectangle 5"/>
          <p:cNvSpPr/>
          <p:nvPr/>
        </p:nvSpPr>
        <p:spPr>
          <a:xfrm>
            <a:off x="797661" y="1726174"/>
            <a:ext cx="7631991" cy="3170099"/>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r>
              <a:rPr lang="fr" sz="1600" dirty="0" smtClean="0">
                <a:solidFill>
                  <a:schemeClr val="tx2"/>
                </a:solidFill>
                <a:latin typeface="+mj-lt"/>
                <a:ea typeface="Merriweather"/>
                <a:cs typeface="Consolas" pitchFamily="49" charset="0"/>
                <a:sym typeface="Merriweather"/>
              </a:rPr>
              <a:t>Créez un tableau en JS contenant les valeurs :</a:t>
            </a:r>
          </a:p>
          <a:p>
            <a:pPr lvl="0"/>
            <a:r>
              <a:rPr lang="en-US" sz="1600" dirty="0" smtClean="0">
                <a:solidFill>
                  <a:schemeClr val="tx2"/>
                </a:solidFill>
                <a:latin typeface="+mj-lt"/>
                <a:cs typeface="Consolas" pitchFamily="49" charset="0"/>
              </a:rPr>
              <a:t>prénom, age, marié.</a:t>
            </a:r>
          </a:p>
          <a:p>
            <a:pPr lvl="0"/>
            <a:endParaRPr lang="en-US" sz="1600" dirty="0" smtClean="0">
              <a:solidFill>
                <a:schemeClr val="tx2"/>
              </a:solidFill>
              <a:latin typeface="+mj-lt"/>
              <a:cs typeface="Consolas" pitchFamily="49" charset="0"/>
            </a:endParaRPr>
          </a:p>
          <a:p>
            <a:pPr lvl="0"/>
            <a:r>
              <a:rPr lang="en-US" sz="1600" dirty="0" smtClean="0">
                <a:solidFill>
                  <a:schemeClr val="tx2"/>
                </a:solidFill>
                <a:latin typeface="+mj-lt"/>
                <a:cs typeface="Consolas" pitchFamily="49" charset="0"/>
              </a:rPr>
              <a:t>Affichez son contenu.</a:t>
            </a:r>
          </a:p>
          <a:p>
            <a:pPr lvl="0"/>
            <a:endParaRPr lang="en-US" sz="1600" b="1" dirty="0" smtClean="0">
              <a:solidFill>
                <a:schemeClr val="tx2"/>
              </a:solidFill>
              <a:latin typeface="+mj-lt"/>
              <a:cs typeface="Consolas" pitchFamily="49" charset="0"/>
            </a:endParaRPr>
          </a:p>
          <a:p>
            <a:pPr lvl="0"/>
            <a:r>
              <a:rPr lang="en-US" sz="1600" b="1" dirty="0" smtClean="0">
                <a:solidFill>
                  <a:schemeClr val="tx2"/>
                </a:solidFill>
                <a:latin typeface="+mj-lt"/>
                <a:cs typeface="Consolas" pitchFamily="49" charset="0"/>
              </a:rPr>
              <a:t>Exemple : </a:t>
            </a:r>
          </a:p>
          <a:p>
            <a:pPr lvl="0"/>
            <a:endParaRPr lang="en-US" sz="1600" b="1" dirty="0" smtClean="0">
              <a:solidFill>
                <a:schemeClr val="tx2"/>
              </a:solidFill>
              <a:latin typeface="+mj-lt"/>
              <a:cs typeface="Consolas" pitchFamily="49" charset="0"/>
            </a:endParaRPr>
          </a:p>
          <a:p>
            <a:pPr lvl="0"/>
            <a:r>
              <a:rPr lang="en-US" sz="1600" dirty="0" smtClean="0">
                <a:solidFill>
                  <a:schemeClr val="tx2"/>
                </a:solidFill>
                <a:latin typeface="+mj-lt"/>
                <a:cs typeface="Consolas" pitchFamily="49" charset="0"/>
              </a:rPr>
              <a:t>Je m’appelle Luka, j’ai 27 ans et je suis marié.</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4</a:t>
            </a:r>
            <a:endParaRPr lang="fr-FR" dirty="0">
              <a:solidFill>
                <a:schemeClr val="tx2"/>
              </a:solidFill>
            </a:endParaRPr>
          </a:p>
        </p:txBody>
      </p:sp>
      <p:sp>
        <p:nvSpPr>
          <p:cNvPr id="4" name="ZoneTexte 3"/>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personne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"Luka"</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"27"</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"marié"</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"Je m’appelle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personne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j’ai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personne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1</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ans."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5</a:t>
            </a:r>
            <a:endParaRPr lang="fr-FR" dirty="0">
              <a:solidFill>
                <a:schemeClr val="bg1"/>
              </a:solidFill>
            </a:endParaRPr>
          </a:p>
        </p:txBody>
      </p:sp>
      <p:sp>
        <p:nvSpPr>
          <p:cNvPr id="7" name="Rectangle 6"/>
          <p:cNvSpPr/>
          <p:nvPr/>
        </p:nvSpPr>
        <p:spPr>
          <a:xfrm>
            <a:off x="214282" y="1791290"/>
            <a:ext cx="8715436" cy="830997"/>
          </a:xfrm>
          <a:prstGeom prst="rect">
            <a:avLst/>
          </a:prstGeom>
          <a:solidFill>
            <a:schemeClr val="bg1"/>
          </a:solidFill>
          <a:ln>
            <a:noFill/>
          </a:ln>
          <a:effectLst>
            <a:outerShdw blurRad="63500" sx="102000" sy="102000" algn="ctr" rotWithShape="0">
              <a:prstClr val="black">
                <a:alpha val="40000"/>
              </a:prstClr>
            </a:outerShdw>
          </a:effectLst>
        </p:spPr>
        <p:txBody>
          <a:bodyPr wrap="square">
            <a:spAutoFit/>
          </a:bodyPr>
          <a:lstStyle/>
          <a:p>
            <a:pPr lvl="1">
              <a:lnSpc>
                <a:spcPct val="150000"/>
              </a:lnSpc>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Transformez le tableau ci-desous en JavaScript.</a:t>
            </a:r>
          </a:p>
          <a:p>
            <a:pPr lvl="1">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Affichez les lignes 2 et 3.</a:t>
            </a:r>
          </a:p>
        </p:txBody>
      </p:sp>
      <p:graphicFrame>
        <p:nvGraphicFramePr>
          <p:cNvPr id="9" name="Tableau 8"/>
          <p:cNvGraphicFramePr>
            <a:graphicFrameLocks noGrp="1"/>
          </p:cNvGraphicFramePr>
          <p:nvPr/>
        </p:nvGraphicFramePr>
        <p:xfrm>
          <a:off x="357159" y="3143248"/>
          <a:ext cx="8501121" cy="2458720"/>
        </p:xfrm>
        <a:graphic>
          <a:graphicData uri="http://schemas.openxmlformats.org/drawingml/2006/table">
            <a:tbl>
              <a:tblPr firstRow="1" bandRow="1">
                <a:tableStyleId>{BDBED569-4797-4DF1-A0F4-6AAB3CD982D8}</a:tableStyleId>
              </a:tblPr>
              <a:tblGrid>
                <a:gridCol w="905858"/>
                <a:gridCol w="975538"/>
                <a:gridCol w="1045219"/>
                <a:gridCol w="3414384"/>
                <a:gridCol w="1114901"/>
                <a:gridCol w="1045221"/>
              </a:tblGrid>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ine</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nom</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prénom</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spécialité</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moyenne</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mention</a:t>
                      </a:r>
                      <a:endParaRPr lang="fr-FR" sz="1300" b="1"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1230</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ALLON</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LEVY</a:t>
                      </a: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Techniques Informatiques et Numériques</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1231</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BACARD</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HUGO </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Conception &amp; Développement Informatique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 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1232</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BAKER</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MATTHEW </a:t>
                      </a: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Informatique Pour les Sciences</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14</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BALWE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CHETAN </a:t>
                      </a: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Bioinformatique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18</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Excellent</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1234</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BELAIR</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LUC</a:t>
                      </a: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Informatique de Gestion</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 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bl>
          </a:graphicData>
        </a:graphic>
      </p:graphicFrame>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5-1</a:t>
            </a:r>
            <a:endParaRPr lang="fr-FR" dirty="0">
              <a:solidFill>
                <a:schemeClr val="bg1"/>
              </a:solidFill>
            </a:endParaRPr>
          </a:p>
        </p:txBody>
      </p:sp>
      <p:sp>
        <p:nvSpPr>
          <p:cNvPr id="5" name="ZoneTexte 4"/>
          <p:cNvSpPr txBox="1"/>
          <p:nvPr/>
        </p:nvSpPr>
        <p:spPr>
          <a:xfrm>
            <a:off x="500034" y="1700922"/>
            <a:ext cx="8358246" cy="483209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etudiants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e1 :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ine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1230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nom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"ALLON"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prenom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"LEVY"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specialite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moyenne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mention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"Bien"</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e2 :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ine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1231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nom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"BACARD"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prenom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"HUGO"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specialite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moyenne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mention :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 Bien"</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effectLst>
                  <a:outerShdw blurRad="38100" dist="38100" dir="2700000" algn="tl">
                    <a:srgbClr val="000000">
                      <a:alpha val="43137"/>
                    </a:srgbClr>
                  </a:outerShdw>
                </a:effectLst>
                <a:latin typeface="+mj-lt"/>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Les 3 lignes qui restent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A suivre</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3209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5-2</a:t>
            </a:r>
            <a:endParaRPr lang="fr-FR" dirty="0">
              <a:solidFill>
                <a:schemeClr val="bg1"/>
              </a:solidFill>
            </a:endParaRPr>
          </a:p>
        </p:txBody>
      </p:sp>
      <p:sp>
        <p:nvSpPr>
          <p:cNvPr id="5" name="ZoneTexte 4"/>
          <p:cNvSpPr txBox="1"/>
          <p:nvPr/>
        </p:nvSpPr>
        <p:spPr>
          <a:xfrm>
            <a:off x="500034" y="1700922"/>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text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for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in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etudiants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e1</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text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etudiants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e1</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 "</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text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1230 ALLON LEVY TIN 13 Bien</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etudiants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e2</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nom</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 '</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etudiants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e2</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ine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BACARD 1231</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6" name="Rectangle 5"/>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30</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31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32</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33</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34</a:t>
            </a:r>
            <a:endPar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6</a:t>
            </a:r>
            <a:endParaRPr lang="fr-FR" dirty="0">
              <a:solidFill>
                <a:schemeClr val="bg1"/>
              </a:solidFill>
            </a:endParaRPr>
          </a:p>
        </p:txBody>
      </p:sp>
      <p:sp>
        <p:nvSpPr>
          <p:cNvPr id="7" name="Rectangle 6"/>
          <p:cNvSpPr/>
          <p:nvPr/>
        </p:nvSpPr>
        <p:spPr>
          <a:xfrm>
            <a:off x="642909" y="1715317"/>
            <a:ext cx="7715305" cy="3416320"/>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Écrivez une boucle qui produit une ligne horizontale de 5 étoiles.</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Écrivez une boucle qui produit un carré de 4 lignes horizontales, chacune contenant 10 étoiles.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Exemple :</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Programmation Procédurale</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2400"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(Tour d’horizon)</a:t>
            </a:r>
            <a:endParaRPr lang="en-GB" sz="2400" dirty="0">
              <a:solidFill>
                <a:schemeClr val="tx2"/>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6</a:t>
            </a:r>
            <a:endParaRPr lang="fr-FR" dirty="0">
              <a:solidFill>
                <a:schemeClr val="bg1"/>
              </a:solidFill>
            </a:endParaRPr>
          </a:p>
        </p:txBody>
      </p:sp>
      <p:sp>
        <p:nvSpPr>
          <p:cNvPr id="5" name="ZoneTexte 4"/>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err="1"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hr</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7</a:t>
            </a:r>
            <a:endParaRPr lang="fr-FR" dirty="0">
              <a:solidFill>
                <a:schemeClr val="bg1"/>
              </a:solidFill>
            </a:endParaRPr>
          </a:p>
        </p:txBody>
      </p:sp>
      <p:sp>
        <p:nvSpPr>
          <p:cNvPr id="7" name="Rectangle 6"/>
          <p:cNvSpPr/>
          <p:nvPr/>
        </p:nvSpPr>
        <p:spPr>
          <a:xfrm>
            <a:off x="642909" y="1715317"/>
            <a:ext cx="7715305" cy="1200329"/>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gn="just">
              <a:lnSpc>
                <a:spcPct val="150000"/>
              </a:lnSpc>
            </a:pPr>
            <a:r>
              <a:rPr lang="fr-FR" sz="1600" dirty="0" smtClean="0">
                <a:solidFill>
                  <a:schemeClr val="tx2"/>
                </a:solidFill>
                <a:latin typeface="+mj-lt"/>
                <a:cs typeface="Consolas" pitchFamily="49" charset="0"/>
              </a:rPr>
              <a:t>Effectuer un tirage au sort, de 0 à 10. Affichez le nombre d’essais réalisés avant de trouver le bon nombre. </a:t>
            </a:r>
          </a:p>
          <a:p>
            <a:pPr lvl="0" algn="just">
              <a:lnSpc>
                <a:spcPct val="150000"/>
              </a:lnSpc>
            </a:pPr>
            <a:r>
              <a:rPr lang="fr-FR" sz="1600" dirty="0" smtClean="0">
                <a:solidFill>
                  <a:schemeClr val="tx2"/>
                </a:solidFill>
                <a:latin typeface="+mj-lt"/>
                <a:cs typeface="Consolas" pitchFamily="49" charset="0"/>
              </a:rPr>
              <a:t>Réaliser ce script avec l’instruction while.</a:t>
            </a:r>
            <a:endParaRPr lang="fr-FR" sz="1600" dirty="0">
              <a:solidFill>
                <a:schemeClr val="tx2"/>
              </a:solidFill>
              <a:latin typeface="+mj-lt"/>
              <a:cs typeface="Consolas" pitchFamily="49" charset="0"/>
            </a:endParaRPr>
          </a:p>
        </p:txBody>
      </p:sp>
      <p:pic>
        <p:nvPicPr>
          <p:cNvPr id="4" name="Picture 3"/>
          <p:cNvPicPr>
            <a:picLocks noChangeAspect="1" noChangeArrowheads="1"/>
          </p:cNvPicPr>
          <p:nvPr/>
        </p:nvPicPr>
        <p:blipFill>
          <a:blip r:embed="rId3"/>
          <a:srcRect/>
          <a:stretch>
            <a:fillRect/>
          </a:stretch>
        </p:blipFill>
        <p:spPr bwMode="auto">
          <a:xfrm>
            <a:off x="714348" y="3071810"/>
            <a:ext cx="7572428" cy="895942"/>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7</a:t>
            </a:r>
            <a:endParaRPr lang="fr-FR" dirty="0">
              <a:solidFill>
                <a:schemeClr val="bg1"/>
              </a:solidFill>
            </a:endParaRPr>
          </a:p>
        </p:txBody>
      </p:sp>
      <p:sp>
        <p:nvSpPr>
          <p:cNvPr id="5" name="ZoneTexte 4"/>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essai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408080"/>
                </a:solidFill>
                <a:effectLst>
                  <a:outerShdw blurRad="38100" dist="38100" dir="2700000" algn="tl">
                    <a:srgbClr val="000000">
                      <a:alpha val="43137"/>
                    </a:srgbClr>
                  </a:outerShdw>
                </a:effectLst>
                <a:latin typeface="+mj-lt"/>
                <a:ea typeface="Times New Roman" pitchFamily="18" charset="0"/>
                <a:cs typeface="Times New Roman" pitchFamily="18" charset="0"/>
              </a:rPr>
              <a:t>null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 nombre recherché est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 essais sont : &lt;br/&gt;"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while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essai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essai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floor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random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essai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"&lt;br/&gt;Nombre d'essais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8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prompt() – alert()</a:t>
            </a:r>
            <a:endParaRPr lang="fr-FR" dirty="0">
              <a:solidFill>
                <a:schemeClr val="bg1"/>
              </a:solidFill>
            </a:endParaRPr>
          </a:p>
        </p:txBody>
      </p:sp>
      <p:sp>
        <p:nvSpPr>
          <p:cNvPr id="5" name="ZoneTexte 4"/>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Lancer la fonction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prompt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"Entrez votre nom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8</a:t>
            </a:r>
            <a:endParaRPr lang="fr-FR" dirty="0">
              <a:solidFill>
                <a:schemeClr val="bg1"/>
              </a:solidFill>
            </a:endParaRPr>
          </a:p>
        </p:txBody>
      </p:sp>
      <p:pic>
        <p:nvPicPr>
          <p:cNvPr id="5" name="Picture 1"/>
          <p:cNvPicPr>
            <a:picLocks noChangeAspect="1" noChangeArrowheads="1"/>
          </p:cNvPicPr>
          <p:nvPr/>
        </p:nvPicPr>
        <p:blipFill>
          <a:blip r:embed="rId3"/>
          <a:srcRect/>
          <a:stretch>
            <a:fillRect/>
          </a:stretch>
        </p:blipFill>
        <p:spPr bwMode="auto">
          <a:xfrm>
            <a:off x="2071670" y="1857364"/>
            <a:ext cx="4826369" cy="1809888"/>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p:spPr>
      </p:pic>
      <p:pic>
        <p:nvPicPr>
          <p:cNvPr id="6" name="Picture 2"/>
          <p:cNvPicPr>
            <a:picLocks noChangeAspect="1" noChangeArrowheads="1"/>
          </p:cNvPicPr>
          <p:nvPr/>
        </p:nvPicPr>
        <p:blipFill>
          <a:blip r:embed="rId4"/>
          <a:srcRect/>
          <a:stretch>
            <a:fillRect/>
          </a:stretch>
        </p:blipFill>
        <p:spPr bwMode="auto">
          <a:xfrm>
            <a:off x="2071670" y="4207095"/>
            <a:ext cx="4857784" cy="1436483"/>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p:spPr>
      </p:pic>
      <p:sp>
        <p:nvSpPr>
          <p:cNvPr id="9" name="Flèche courbée vers la droite 8"/>
          <p:cNvSpPr/>
          <p:nvPr/>
        </p:nvSpPr>
        <p:spPr>
          <a:xfrm>
            <a:off x="1142976" y="3000372"/>
            <a:ext cx="642942" cy="1714512"/>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8</a:t>
            </a:r>
            <a:endParaRPr lang="fr-FR" dirty="0">
              <a:solidFill>
                <a:schemeClr val="bg1"/>
              </a:solidFill>
            </a:endParaRPr>
          </a:p>
        </p:txBody>
      </p:sp>
      <p:sp>
        <p:nvSpPr>
          <p:cNvPr id="5" name="ZoneTexte 4"/>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Cliquez sur le bouton pour calculer la surface de votre cercle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surfaceCercle</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Lancer la fonction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surfaceCercle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rayon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prompt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"Entrez le rayon du cercle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"La surface est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pow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rayon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9</a:t>
            </a:r>
            <a:endParaRPr lang="fr-FR"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928662" y="2039256"/>
            <a:ext cx="7286676" cy="1746934"/>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9</a:t>
            </a:r>
            <a:endParaRPr lang="fr-FR" dirty="0">
              <a:solidFill>
                <a:schemeClr val="bg1"/>
              </a:solidFill>
            </a:endParaRPr>
          </a:p>
        </p:txBody>
      </p:sp>
      <p:sp>
        <p:nvSpPr>
          <p:cNvPr id="5" name="ZoneTexte 4"/>
          <p:cNvSpPr txBox="1"/>
          <p:nvPr/>
        </p:nvSpPr>
        <p:spPr>
          <a:xfrm>
            <a:off x="500034" y="1700922"/>
            <a:ext cx="8358246" cy="504753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jourDeLaSemaine</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Lancer la fonction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jourDeLaSemaine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aujourdhui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Date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aujourdhui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jourFrancais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jourFrancais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"dimanche"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jourFrancais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"lundi"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jourFrancais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"mardi"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jourFrancais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"mercredi"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jourFrancais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"jeudi"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jourFrancais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"vendredi"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6</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jourFrancais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"samedi"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"Nous sommes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jourFrancais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504753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2</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getElementsByTagName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Déclaration de script JS</a:t>
            </a:r>
            <a:endParaRPr lang="fr-FR" dirty="0">
              <a:solidFill>
                <a:schemeClr val="tx2"/>
              </a:solidFill>
            </a:endParaRPr>
          </a:p>
        </p:txBody>
      </p:sp>
      <p:sp>
        <p:nvSpPr>
          <p:cNvPr id="4" name="ZoneTexte 3"/>
          <p:cNvSpPr txBox="1"/>
          <p:nvPr/>
        </p:nvSpPr>
        <p:spPr>
          <a:xfrm>
            <a:off x="500034" y="1700922"/>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 code JavaScript -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class=</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"ma_classe"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class=</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"ma_classe"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2</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getElementsByClassName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"ma_classe"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Sélecteurs (Query Selector)</a:t>
            </a:r>
            <a:endParaRPr lang="fr-FR" sz="3400" dirty="0">
              <a:solidFill>
                <a:schemeClr val="bg1"/>
              </a:solidFill>
            </a:endParaRPr>
          </a:p>
        </p:txBody>
      </p:sp>
      <p:sp>
        <p:nvSpPr>
          <p:cNvPr id="5" name="ZoneTexte 4"/>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class=</a:t>
            </a:r>
            <a:r>
              <a:rPr lang="fr-FR" sz="1400" dirty="0" smtClean="0">
                <a:solidFill>
                  <a:srgbClr val="9AA83A"/>
                </a:solidFill>
                <a:latin typeface="+mj-lt"/>
                <a:ea typeface="Times New Roman" pitchFamily="18" charset="0"/>
                <a:cs typeface="Times New Roman" pitchFamily="18" charset="0"/>
              </a:rPr>
              <a:t>"par1"</a:t>
            </a:r>
            <a:r>
              <a:rPr lang="fr-FR" sz="1400" dirty="0" smtClean="0">
                <a:solidFill>
                  <a:srgbClr val="6089B4"/>
                </a:solidFill>
                <a:latin typeface="+mj-lt"/>
                <a:ea typeface="Times New Roman" pitchFamily="18" charset="0"/>
                <a:cs typeface="Times New Roman" pitchFamily="18" charset="0"/>
              </a:rPr>
              <a:t>&gt;</a:t>
            </a:r>
            <a:r>
              <a:rPr lang="fr-FR" sz="1400" dirty="0" smtClean="0">
                <a:solidFill>
                  <a:srgbClr val="C5C8C6"/>
                </a:solidFill>
                <a:latin typeface="+mj-lt"/>
                <a:ea typeface="Times New Roman" pitchFamily="18" charset="0"/>
                <a:cs typeface="Times New Roman" pitchFamily="18" charset="0"/>
              </a:rPr>
              <a:t>Paragraphe 1</a:t>
            </a:r>
            <a:r>
              <a:rPr lang="fr-FR" sz="1400" dirty="0" smtClean="0">
                <a:solidFill>
                  <a:srgbClr val="6089B4"/>
                </a:solidFill>
                <a:latin typeface="+mj-lt"/>
                <a:ea typeface="Times New Roman" pitchFamily="18" charset="0"/>
                <a:cs typeface="Times New Roman" pitchFamily="18" charset="0"/>
              </a:rPr>
              <a:t>&lt;/p&gt;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class=</a:t>
            </a:r>
            <a:r>
              <a:rPr lang="fr-FR" sz="1400" dirty="0" smtClean="0">
                <a:solidFill>
                  <a:srgbClr val="9AA83A"/>
                </a:solidFill>
                <a:latin typeface="+mj-lt"/>
                <a:ea typeface="Times New Roman" pitchFamily="18" charset="0"/>
                <a:cs typeface="Times New Roman" pitchFamily="18" charset="0"/>
              </a:rPr>
              <a:t>"par1"</a:t>
            </a:r>
            <a:r>
              <a:rPr lang="fr-FR" sz="1400" dirty="0" smtClean="0">
                <a:solidFill>
                  <a:srgbClr val="6089B4"/>
                </a:solidFill>
                <a:latin typeface="+mj-lt"/>
                <a:ea typeface="Times New Roman" pitchFamily="18" charset="0"/>
                <a:cs typeface="Times New Roman" pitchFamily="18" charset="0"/>
              </a:rPr>
              <a:t>&gt;</a:t>
            </a:r>
            <a:r>
              <a:rPr lang="fr-FR" sz="1400" dirty="0" smtClean="0">
                <a:solidFill>
                  <a:srgbClr val="C5C8C6"/>
                </a:solidFill>
                <a:latin typeface="+mj-lt"/>
                <a:ea typeface="Times New Roman" pitchFamily="18" charset="0"/>
                <a:cs typeface="Times New Roman" pitchFamily="18" charset="0"/>
              </a:rPr>
              <a:t>Paragraphe 2</a:t>
            </a:r>
            <a:r>
              <a:rPr lang="fr-FR" sz="1400" dirty="0" smtClean="0">
                <a:solidFill>
                  <a:srgbClr val="6089B4"/>
                </a:solidFill>
                <a:latin typeface="+mj-lt"/>
                <a:ea typeface="Times New Roman" pitchFamily="18" charset="0"/>
                <a:cs typeface="Times New Roman" pitchFamily="18" charset="0"/>
              </a:rPr>
              <a:t>&lt;/p&gt;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querySelectorAll</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"p.par1"</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innerHTML</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console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log</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Formulaires</a:t>
            </a:r>
            <a:endParaRPr lang="fr-FR" sz="3400" dirty="0">
              <a:solidFill>
                <a:schemeClr val="bg1"/>
              </a:solidFill>
            </a:endParaRPr>
          </a:p>
        </p:txBody>
      </p:sp>
      <p:sp>
        <p:nvSpPr>
          <p:cNvPr id="5" name="ZoneTexte 4"/>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"frm1"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Prénom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"fname"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"Donald"</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&gt;&lt;br&gt;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Nom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"Duck"</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&gt;&lt;br&gt;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"frm1"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length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p:txBody>
      </p:sp>
      <p:pic>
        <p:nvPicPr>
          <p:cNvPr id="7" name="Picture 2"/>
          <p:cNvPicPr>
            <a:picLocks noChangeAspect="1" noChangeArrowheads="1"/>
          </p:cNvPicPr>
          <p:nvPr/>
        </p:nvPicPr>
        <p:blipFill>
          <a:blip r:embed="rId3"/>
          <a:srcRect/>
          <a:stretch>
            <a:fillRect/>
          </a:stretch>
        </p:blipFill>
        <p:spPr bwMode="auto">
          <a:xfrm>
            <a:off x="6215074" y="4555812"/>
            <a:ext cx="2500330" cy="1386829"/>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Ecouteurs d’évènements</a:t>
            </a:r>
            <a:endParaRPr lang="fr-FR" sz="3400" dirty="0">
              <a:solidFill>
                <a:schemeClr val="bg1"/>
              </a:solidFill>
            </a:endParaRPr>
          </a:p>
        </p:txBody>
      </p:sp>
      <p:sp>
        <p:nvSpPr>
          <p:cNvPr id="5" name="ZoneTexte 4"/>
          <p:cNvSpPr txBox="1"/>
          <p:nvPr/>
        </p:nvSpPr>
        <p:spPr>
          <a:xfrm>
            <a:off x="500034" y="1700922"/>
            <a:ext cx="8358246" cy="483209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Tester</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"mouse"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addEventListener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"mouseover"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addEventListener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"click"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mySecondFunction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addEventListener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"mouseout"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myThirdFunction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"mouse"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"Moused over!&lt;br&gt;"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mySecondFunction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"mouse"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"Clicked!&lt;br&gt;"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myThirdFunction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"mouse"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"Moused out!&lt;br&gt;"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3209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p:txBody>
      </p:sp>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Exercice 10</a:t>
            </a:r>
            <a:endParaRPr lang="fr-FR" sz="3400"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2928926" y="1714488"/>
            <a:ext cx="2928929" cy="1326435"/>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 name="Picture 3"/>
          <p:cNvPicPr>
            <a:picLocks noChangeAspect="1" noChangeArrowheads="1"/>
          </p:cNvPicPr>
          <p:nvPr/>
        </p:nvPicPr>
        <p:blipFill>
          <a:blip r:embed="rId4"/>
          <a:srcRect/>
          <a:stretch>
            <a:fillRect/>
          </a:stretch>
        </p:blipFill>
        <p:spPr bwMode="auto">
          <a:xfrm>
            <a:off x="857224" y="3429000"/>
            <a:ext cx="3714776" cy="1041137"/>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9" name="Picture 4"/>
          <p:cNvPicPr>
            <a:picLocks noChangeAspect="1" noChangeArrowheads="1"/>
          </p:cNvPicPr>
          <p:nvPr/>
        </p:nvPicPr>
        <p:blipFill>
          <a:blip r:embed="rId5"/>
          <a:srcRect/>
          <a:stretch>
            <a:fillRect/>
          </a:stretch>
        </p:blipFill>
        <p:spPr bwMode="auto">
          <a:xfrm>
            <a:off x="3929058" y="4929198"/>
            <a:ext cx="3744000" cy="1047982"/>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10-1</a:t>
            </a:r>
            <a:endParaRPr lang="fr-FR" dirty="0">
              <a:solidFill>
                <a:schemeClr val="bg1"/>
              </a:solidFill>
            </a:endParaRPr>
          </a:p>
        </p:txBody>
      </p:sp>
      <p:sp>
        <p:nvSpPr>
          <p:cNvPr id="5" name="ZoneTexte 4"/>
          <p:cNvSpPr txBox="1"/>
          <p:nvPr/>
        </p:nvSpPr>
        <p:spPr>
          <a:xfrm>
            <a:off x="500034" y="1700922"/>
            <a:ext cx="8358246" cy="504753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"submit"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validate</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&lt;!-- A suivre --&gt;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504753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10-2</a:t>
            </a:r>
            <a:endParaRPr lang="fr-FR" dirty="0">
              <a:solidFill>
                <a:schemeClr val="bg1"/>
              </a:solidFill>
            </a:endParaRPr>
          </a:p>
        </p:txBody>
      </p:sp>
      <p:sp>
        <p:nvSpPr>
          <p:cNvPr id="5" name="ZoneTexte 4"/>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validate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vous avez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ans!"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40</a:t>
            </a:r>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Exercice 11</a:t>
            </a:r>
            <a:endParaRPr lang="fr-FR" sz="3400" dirty="0">
              <a:solidFill>
                <a:schemeClr val="bg1"/>
              </a:solidFill>
            </a:endParaRPr>
          </a:p>
        </p:txBody>
      </p:sp>
      <p:pic>
        <p:nvPicPr>
          <p:cNvPr id="6" name="Picture 2"/>
          <p:cNvPicPr>
            <a:picLocks noChangeAspect="1" noChangeArrowheads="1"/>
          </p:cNvPicPr>
          <p:nvPr/>
        </p:nvPicPr>
        <p:blipFill>
          <a:blip r:embed="rId3"/>
          <a:srcRect/>
          <a:stretch>
            <a:fillRect/>
          </a:stretch>
        </p:blipFill>
        <p:spPr bwMode="auto">
          <a:xfrm>
            <a:off x="690567" y="1704968"/>
            <a:ext cx="7381895" cy="49756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0" name="Picture 3"/>
          <p:cNvPicPr>
            <a:picLocks noChangeAspect="1" noChangeArrowheads="1"/>
          </p:cNvPicPr>
          <p:nvPr/>
        </p:nvPicPr>
        <p:blipFill>
          <a:blip r:embed="rId4"/>
          <a:srcRect/>
          <a:stretch>
            <a:fillRect/>
          </a:stretch>
        </p:blipFill>
        <p:spPr bwMode="auto">
          <a:xfrm>
            <a:off x="2466975" y="2500306"/>
            <a:ext cx="3605223" cy="1027733"/>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1" name="Picture 4"/>
          <p:cNvPicPr>
            <a:picLocks noChangeAspect="1" noChangeArrowheads="1"/>
          </p:cNvPicPr>
          <p:nvPr/>
        </p:nvPicPr>
        <p:blipFill>
          <a:blip r:embed="rId5"/>
          <a:srcRect/>
          <a:stretch>
            <a:fillRect/>
          </a:stretch>
        </p:blipFill>
        <p:spPr bwMode="auto">
          <a:xfrm>
            <a:off x="2466975" y="3890975"/>
            <a:ext cx="3636000" cy="102005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2" name="Picture 5"/>
          <p:cNvPicPr>
            <a:picLocks noChangeAspect="1" noChangeArrowheads="1"/>
          </p:cNvPicPr>
          <p:nvPr/>
        </p:nvPicPr>
        <p:blipFill>
          <a:blip r:embed="rId6"/>
          <a:srcRect/>
          <a:stretch>
            <a:fillRect/>
          </a:stretch>
        </p:blipFill>
        <p:spPr bwMode="auto">
          <a:xfrm>
            <a:off x="2457450" y="5214950"/>
            <a:ext cx="3636000" cy="101546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11-1</a:t>
            </a:r>
            <a:endParaRPr lang="fr-FR" dirty="0">
              <a:solidFill>
                <a:schemeClr val="bg1"/>
              </a:solidFill>
            </a:endParaRPr>
          </a:p>
        </p:txBody>
      </p:sp>
      <p:sp>
        <p:nvSpPr>
          <p:cNvPr id="5" name="ZoneTexte 4"/>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"number1"</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&lt;select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"operation"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"plus"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Plus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"moins"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Moins de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"multiplier"</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Multiplier par</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"diviser"</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Diviser par</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&lt;/select&gt;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"number2"</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"submit"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calcule</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&lt;!-- A suivre --&gt;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11-2</a:t>
            </a:r>
            <a:endParaRPr lang="fr-FR" dirty="0">
              <a:solidFill>
                <a:schemeClr val="bg1"/>
              </a:solidFill>
            </a:endParaRPr>
          </a:p>
        </p:txBody>
      </p:sp>
      <p:sp>
        <p:nvSpPr>
          <p:cNvPr id="5" name="ZoneTexte 4"/>
          <p:cNvSpPr txBox="1"/>
          <p:nvPr/>
        </p:nvSpPr>
        <p:spPr>
          <a:xfrm>
            <a:off x="500034" y="1700922"/>
            <a:ext cx="8358246" cy="504753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calcule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"operation"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"plus"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"moins"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"multiplier"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"diviser"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504753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40</a:t>
            </a: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Déclaration de script JS</a:t>
            </a:r>
            <a:endParaRPr lang="fr-FR" dirty="0">
              <a:solidFill>
                <a:schemeClr val="tx2"/>
              </a:solidFill>
            </a:endParaRPr>
          </a:p>
        </p:txBody>
      </p:sp>
      <p:sp>
        <p:nvSpPr>
          <p:cNvPr id="4" name="ZoneTexte 3"/>
          <p:cNvSpPr txBox="1"/>
          <p:nvPr/>
        </p:nvSpPr>
        <p:spPr>
          <a:xfrm>
            <a:off x="500034" y="1700922"/>
            <a:ext cx="8358246" cy="181588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"monScript.js"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181588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11-3</a:t>
            </a:r>
            <a:endParaRPr lang="fr-FR" dirty="0">
              <a:solidFill>
                <a:schemeClr val="bg1"/>
              </a:solidFill>
            </a:endParaRPr>
          </a:p>
        </p:txBody>
      </p:sp>
      <p:sp>
        <p:nvSpPr>
          <p:cNvPr id="5" name="ZoneTexte 4"/>
          <p:cNvSpPr txBox="1"/>
          <p:nvPr/>
        </p:nvSpPr>
        <p:spPr>
          <a:xfrm>
            <a:off x="500034" y="1700922"/>
            <a:ext cx="8358246" cy="160043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160043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41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47</a:t>
            </a:r>
          </a:p>
        </p:txBody>
      </p:sp>
    </p:spTree>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Exercice 12</a:t>
            </a:r>
            <a:endParaRPr lang="fr-FR" sz="3400"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661071" y="1857364"/>
            <a:ext cx="4196681" cy="4071966"/>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 name="Picture 3"/>
          <p:cNvPicPr>
            <a:picLocks noChangeAspect="1" noChangeArrowheads="1"/>
          </p:cNvPicPr>
          <p:nvPr/>
        </p:nvPicPr>
        <p:blipFill>
          <a:blip r:embed="rId4"/>
          <a:srcRect/>
          <a:stretch>
            <a:fillRect/>
          </a:stretch>
        </p:blipFill>
        <p:spPr bwMode="auto">
          <a:xfrm>
            <a:off x="5210210" y="2867942"/>
            <a:ext cx="3233832" cy="905181"/>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9" name="Picture 4"/>
          <p:cNvPicPr>
            <a:picLocks noChangeAspect="1" noChangeArrowheads="1"/>
          </p:cNvPicPr>
          <p:nvPr/>
        </p:nvPicPr>
        <p:blipFill>
          <a:blip r:embed="rId5"/>
          <a:srcRect/>
          <a:stretch>
            <a:fillRect/>
          </a:stretch>
        </p:blipFill>
        <p:spPr bwMode="auto">
          <a:xfrm>
            <a:off x="5214943" y="4143379"/>
            <a:ext cx="3258218" cy="91407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12-1</a:t>
            </a:r>
            <a:endParaRPr lang="fr-FR" dirty="0">
              <a:solidFill>
                <a:schemeClr val="bg1"/>
              </a:solidFill>
            </a:endParaRPr>
          </a:p>
        </p:txBody>
      </p:sp>
      <p:sp>
        <p:nvSpPr>
          <p:cNvPr id="5" name="ZoneTexte 4"/>
          <p:cNvSpPr txBox="1"/>
          <p:nvPr/>
        </p:nvSpPr>
        <p:spPr>
          <a:xfrm>
            <a:off x="500034" y="1700922"/>
            <a:ext cx="8358246" cy="415498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FF0B00"/>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"animal"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&lt;td&gt;&lt;img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"renne.png"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width=</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"150px"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&lt;td&gt;&lt;img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"poisson.png"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width=</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"150px"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 </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5498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p:txBody>
      </p:sp>
    </p:spTree>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12-2</a:t>
            </a:r>
            <a:endParaRPr lang="fr-FR" dirty="0">
              <a:solidFill>
                <a:schemeClr val="bg1"/>
              </a:solidFill>
            </a:endParaRPr>
          </a:p>
        </p:txBody>
      </p:sp>
      <p:sp>
        <p:nvSpPr>
          <p:cNvPr id="5" name="ZoneTexte 4"/>
          <p:cNvSpPr txBox="1"/>
          <p:nvPr/>
        </p:nvSpPr>
        <p:spPr>
          <a:xfrm>
            <a:off x="500034" y="1700922"/>
            <a:ext cx="8358246" cy="286232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&lt;td&gt;&lt;img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"lievre.png"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width=</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150px</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colspan=</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FF0B00"/>
                </a:solidFill>
                <a:effectLst>
                  <a:outerShdw blurRad="38100" dist="38100" dir="2700000" algn="tl">
                    <a:srgbClr val="000000">
                      <a:alpha val="43137"/>
                    </a:srgbClr>
                  </a:outerShdw>
                </a:effectLst>
                <a:latin typeface="+mj-lt"/>
                <a:ea typeface="Times New Roman" pitchFamily="18" charset="0"/>
                <a:cs typeface="Times New Roman" pitchFamily="18" charset="0"/>
              </a:rPr>
              <a:t>align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center</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quiz</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Envoyer</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&lt;/table&gt;</a:t>
            </a:r>
            <a:endParaRPr lang="fr-FR" sz="8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86232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12-3</a:t>
            </a:r>
            <a:endParaRPr lang="fr-FR" dirty="0">
              <a:solidFill>
                <a:schemeClr val="bg1"/>
              </a:solidFill>
            </a:endParaRPr>
          </a:p>
        </p:txBody>
      </p:sp>
      <p:sp>
        <p:nvSpPr>
          <p:cNvPr id="5" name="ZoneTexte 4"/>
          <p:cNvSpPr txBox="1"/>
          <p:nvPr/>
        </p:nvSpPr>
        <p:spPr>
          <a:xfrm>
            <a:off x="500034" y="1700922"/>
            <a:ext cx="8358246" cy="470898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quiz</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"animal"</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compteur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compteur</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compteur</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compteur</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"Vous avez : "</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compteur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bonnes réponses!"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70898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40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64</a:t>
            </a:r>
          </a:p>
        </p:txBody>
      </p:sp>
    </p:spTree>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13</a:t>
            </a:r>
            <a:endParaRPr lang="fr-FR" dirty="0">
              <a:solidFill>
                <a:schemeClr val="bg1"/>
              </a:solidFill>
            </a:endParaRPr>
          </a:p>
        </p:txBody>
      </p:sp>
      <p:pic>
        <p:nvPicPr>
          <p:cNvPr id="8" name="Picture 3"/>
          <p:cNvPicPr>
            <a:picLocks noChangeAspect="1" noChangeArrowheads="1"/>
          </p:cNvPicPr>
          <p:nvPr/>
        </p:nvPicPr>
        <p:blipFill>
          <a:blip r:embed="rId3"/>
          <a:srcRect/>
          <a:stretch>
            <a:fillRect/>
          </a:stretch>
        </p:blipFill>
        <p:spPr bwMode="auto">
          <a:xfrm>
            <a:off x="428596" y="3714752"/>
            <a:ext cx="3790947" cy="1069680"/>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318467" name="Picture 3"/>
          <p:cNvPicPr>
            <a:picLocks noChangeAspect="1" noChangeArrowheads="1"/>
          </p:cNvPicPr>
          <p:nvPr/>
        </p:nvPicPr>
        <p:blipFill>
          <a:blip r:embed="rId4"/>
          <a:srcRect/>
          <a:stretch>
            <a:fillRect/>
          </a:stretch>
        </p:blipFill>
        <p:spPr bwMode="auto">
          <a:xfrm>
            <a:off x="4714877" y="3714752"/>
            <a:ext cx="3786213" cy="1084699"/>
          </a:xfrm>
          <a:prstGeom prst="rect">
            <a:avLst/>
          </a:prstGeom>
          <a:noFill/>
          <a:ln w="9525">
            <a:noFill/>
            <a:miter lim="800000"/>
            <a:headEnd/>
            <a:tailEnd/>
          </a:ln>
          <a:effectLst/>
        </p:spPr>
      </p:pic>
      <p:pic>
        <p:nvPicPr>
          <p:cNvPr id="318468" name="Picture 4"/>
          <p:cNvPicPr>
            <a:picLocks noChangeAspect="1" noChangeArrowheads="1"/>
          </p:cNvPicPr>
          <p:nvPr/>
        </p:nvPicPr>
        <p:blipFill>
          <a:blip r:embed="rId5"/>
          <a:srcRect/>
          <a:stretch>
            <a:fillRect/>
          </a:stretch>
        </p:blipFill>
        <p:spPr bwMode="auto">
          <a:xfrm>
            <a:off x="2428860" y="1928802"/>
            <a:ext cx="4080625" cy="142876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13-1</a:t>
            </a:r>
            <a:endParaRPr lang="fr-FR" dirty="0">
              <a:solidFill>
                <a:schemeClr val="bg1"/>
              </a:solidFill>
            </a:endParaRPr>
          </a:p>
        </p:txBody>
      </p:sp>
      <p:sp>
        <p:nvSpPr>
          <p:cNvPr id="5" name="ZoneTexte 4"/>
          <p:cNvSpPr txBox="1"/>
          <p:nvPr/>
        </p:nvSpPr>
        <p:spPr>
          <a:xfrm>
            <a:off x="500034" y="1700922"/>
            <a:ext cx="8358246" cy="175432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"convertisseur"</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Entrez une somme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/&gt;&lt;/br&gt;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"dollar"</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Conversion en Dollar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"euro"</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Conversion en Euro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"submit"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"submit"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"Convertir"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convertisseur</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175432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p:txBody>
      </p:sp>
    </p:spTree>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13-2</a:t>
            </a:r>
            <a:endParaRPr lang="fr-FR" dirty="0">
              <a:solidFill>
                <a:schemeClr val="bg1"/>
              </a:solidFill>
            </a:endParaRPr>
          </a:p>
        </p:txBody>
      </p:sp>
      <p:sp>
        <p:nvSpPr>
          <p:cNvPr id="5" name="ZoneTexte 4"/>
          <p:cNvSpPr txBox="1"/>
          <p:nvPr/>
        </p:nvSpPr>
        <p:spPr>
          <a:xfrm>
            <a:off x="500034" y="1700922"/>
            <a:ext cx="8358246" cy="341632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convertisseur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"convertisseur"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devise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"dollar"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dollar(s) =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round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0.9</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toFixed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euro(s)."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euro(s) =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round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somme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toFixed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dollar(s)."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41632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p:txBody>
      </p:sp>
    </p:spTree>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CSS</a:t>
            </a:r>
            <a:endParaRPr lang="fr-FR" dirty="0">
              <a:solidFill>
                <a:schemeClr val="bg1"/>
              </a:solidFill>
            </a:endParaRPr>
          </a:p>
        </p:txBody>
      </p:sp>
      <p:sp>
        <p:nvSpPr>
          <p:cNvPr id="7" name="ZoneTexte 6"/>
          <p:cNvSpPr txBox="1"/>
          <p:nvPr/>
        </p:nvSpPr>
        <p:spPr>
          <a:xfrm>
            <a:off x="500034" y="1700922"/>
            <a:ext cx="8358246" cy="286232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latin typeface="+mj-lt"/>
                <a:ea typeface="Times New Roman" pitchFamily="18" charset="0"/>
                <a:cs typeface="Times New Roman" pitchFamily="18" charset="0"/>
              </a:rPr>
              <a:t>&lt;!DOCTYPE</a:t>
            </a:r>
            <a:r>
              <a:rPr lang="fr-FR" sz="1200" dirty="0" smtClean="0">
                <a:solidFill>
                  <a:srgbClr val="D0B344"/>
                </a:solidFill>
                <a:latin typeface="+mj-lt"/>
                <a:ea typeface="Times New Roman" pitchFamily="18" charset="0"/>
                <a:cs typeface="Times New Roman" pitchFamily="18" charset="0"/>
              </a:rPr>
              <a:t> html</a:t>
            </a:r>
            <a:r>
              <a:rPr lang="fr-FR" sz="1200" dirty="0" smtClean="0">
                <a:solidFill>
                  <a:srgbClr val="6089B4"/>
                </a:solidFill>
                <a:latin typeface="+mj-lt"/>
                <a:ea typeface="Times New Roman" pitchFamily="18" charset="0"/>
                <a:cs typeface="Times New Roman" pitchFamily="18" charset="0"/>
              </a:rPr>
              <a: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&lt;html&gt;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&lt;head&gt;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&lt;/head&gt;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&lt;body&gt;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&lt;h1</a:t>
            </a:r>
            <a:r>
              <a:rPr lang="fr-FR" sz="1200" dirty="0" smtClean="0">
                <a:solidFill>
                  <a:srgbClr val="D0B344"/>
                </a:solidFill>
                <a:latin typeface="+mj-lt"/>
                <a:ea typeface="Times New Roman" pitchFamily="18" charset="0"/>
                <a:cs typeface="Times New Roman" pitchFamily="18" charset="0"/>
              </a:rPr>
              <a:t> id=</a:t>
            </a:r>
            <a:r>
              <a:rPr lang="fr-FR" sz="1200" dirty="0" smtClean="0">
                <a:solidFill>
                  <a:srgbClr val="9AA83A"/>
                </a:solidFill>
                <a:latin typeface="+mj-lt"/>
                <a:ea typeface="Times New Roman" pitchFamily="18" charset="0"/>
                <a:cs typeface="Times New Roman" pitchFamily="18" charset="0"/>
              </a:rPr>
              <a:t>"myId"</a:t>
            </a:r>
            <a:r>
              <a:rPr lang="fr-FR" sz="1200" dirty="0" smtClean="0">
                <a:solidFill>
                  <a:srgbClr val="6089B4"/>
                </a:solidFill>
                <a:latin typeface="+mj-lt"/>
                <a:ea typeface="Times New Roman" pitchFamily="18" charset="0"/>
                <a:cs typeface="Times New Roman" pitchFamily="18" charset="0"/>
              </a:rPr>
              <a:t>&gt;&lt;/h1&gt;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&lt;script&gt;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document</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CE6700"/>
                </a:solidFill>
                <a:latin typeface="+mj-lt"/>
                <a:ea typeface="Times New Roman" pitchFamily="18" charset="0"/>
                <a:cs typeface="Times New Roman" pitchFamily="18" charset="0"/>
              </a:rPr>
              <a:t>getElementById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"myId"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872A2"/>
                </a:solidFill>
                <a:latin typeface="+mj-lt"/>
                <a:ea typeface="Times New Roman" pitchFamily="18" charset="0"/>
                <a:cs typeface="Times New Roman" pitchFamily="18" charset="0"/>
              </a:rPr>
              <a:t>innerHTML</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"Test"</a:t>
            </a:r>
            <a:r>
              <a:rPr lang="fr-FR" sz="1200" dirty="0" smtClean="0">
                <a:solidFill>
                  <a:srgbClr val="C5C8C6"/>
                </a:solidFill>
                <a:latin typeface="+mj-lt"/>
                <a:ea typeface="Times New Roman" pitchFamily="18" charset="0"/>
                <a:cs typeface="Times New Roman" pitchFamily="18" charset="0"/>
              </a:rPr>
              <a: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document</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CE6700"/>
                </a:solidFill>
                <a:latin typeface="+mj-lt"/>
                <a:ea typeface="Times New Roman" pitchFamily="18" charset="0"/>
                <a:cs typeface="Times New Roman" pitchFamily="18" charset="0"/>
              </a:rPr>
              <a:t>getElementById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"myId"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style</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872A2"/>
                </a:solidFill>
                <a:latin typeface="+mj-lt"/>
                <a:ea typeface="Times New Roman" pitchFamily="18" charset="0"/>
                <a:cs typeface="Times New Roman" pitchFamily="18" charset="0"/>
              </a:rPr>
              <a:t>backgroundColor</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"lightgreen"</a:t>
            </a:r>
            <a:r>
              <a:rPr lang="fr-FR" sz="1200" dirty="0" smtClean="0">
                <a:solidFill>
                  <a:srgbClr val="C5C8C6"/>
                </a:solidFill>
                <a:latin typeface="+mj-lt"/>
                <a:ea typeface="Times New Roman" pitchFamily="18" charset="0"/>
                <a:cs typeface="Times New Roman" pitchFamily="18" charset="0"/>
              </a:rPr>
              <a: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document</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CE6700"/>
                </a:solidFill>
                <a:latin typeface="+mj-lt"/>
                <a:ea typeface="Times New Roman" pitchFamily="18" charset="0"/>
                <a:cs typeface="Times New Roman" pitchFamily="18" charset="0"/>
              </a:rPr>
              <a:t>getElementById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"myId"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style</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872A2"/>
                </a:solidFill>
                <a:latin typeface="+mj-lt"/>
                <a:ea typeface="Times New Roman" pitchFamily="18" charset="0"/>
                <a:cs typeface="Times New Roman" pitchFamily="18" charset="0"/>
              </a:rPr>
              <a:t>padding</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"20px"</a:t>
            </a:r>
            <a:r>
              <a:rPr lang="fr-FR" sz="1200" dirty="0" smtClean="0">
                <a:solidFill>
                  <a:srgbClr val="C5C8C6"/>
                </a:solidFill>
                <a:latin typeface="+mj-lt"/>
                <a:ea typeface="Times New Roman" pitchFamily="18" charset="0"/>
                <a:cs typeface="Times New Roman" pitchFamily="18" charset="0"/>
              </a:rPr>
              <a: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document</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CE6700"/>
                </a:solidFill>
                <a:latin typeface="+mj-lt"/>
                <a:ea typeface="Times New Roman" pitchFamily="18" charset="0"/>
                <a:cs typeface="Times New Roman" pitchFamily="18" charset="0"/>
              </a:rPr>
              <a:t>getElementById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"myId"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style</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872A2"/>
                </a:solidFill>
                <a:latin typeface="+mj-lt"/>
                <a:ea typeface="Times New Roman" pitchFamily="18" charset="0"/>
                <a:cs typeface="Times New Roman" pitchFamily="18" charset="0"/>
              </a:rPr>
              <a:t>textAlign</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"center"</a:t>
            </a:r>
            <a:r>
              <a:rPr lang="fr-FR" sz="1200" dirty="0" smtClean="0">
                <a:solidFill>
                  <a:srgbClr val="C5C8C6"/>
                </a:solidFill>
                <a:latin typeface="+mj-lt"/>
                <a:ea typeface="Times New Roman" pitchFamily="18" charset="0"/>
                <a:cs typeface="Times New Roman" pitchFamily="18" charset="0"/>
              </a:rPr>
              <a: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document</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CE6700"/>
                </a:solidFill>
                <a:latin typeface="+mj-lt"/>
                <a:ea typeface="Times New Roman" pitchFamily="18" charset="0"/>
                <a:cs typeface="Times New Roman" pitchFamily="18" charset="0"/>
              </a:rPr>
              <a:t>getElementById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"myId"</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style</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9872A2"/>
                </a:solidFill>
                <a:latin typeface="+mj-lt"/>
                <a:ea typeface="Times New Roman" pitchFamily="18" charset="0"/>
                <a:cs typeface="Times New Roman" pitchFamily="18" charset="0"/>
              </a:rPr>
              <a:t>color</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9AA83A"/>
                </a:solidFill>
                <a:latin typeface="+mj-lt"/>
                <a:ea typeface="Times New Roman" pitchFamily="18" charset="0"/>
                <a:cs typeface="Times New Roman" pitchFamily="18" charset="0"/>
              </a:rPr>
              <a:t>"white"</a:t>
            </a:r>
            <a:r>
              <a:rPr lang="fr-FR" sz="1200" dirty="0" smtClean="0">
                <a:solidFill>
                  <a:srgbClr val="C5C8C6"/>
                </a:solidFill>
                <a:latin typeface="+mj-lt"/>
                <a:ea typeface="Times New Roman" pitchFamily="18" charset="0"/>
                <a:cs typeface="Times New Roman" pitchFamily="18" charset="0"/>
              </a:rPr>
              <a: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&lt;/script&gt;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&lt;/body&gt;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&lt;/html&gt;</a:t>
            </a:r>
            <a:endParaRPr lang="fr-FR" sz="1200" dirty="0" smtClean="0">
              <a:latin typeface="+mj-lt"/>
              <a:cs typeface="Arial" pitchFamily="34" charset="0"/>
            </a:endParaRPr>
          </a:p>
        </p:txBody>
      </p:sp>
      <p:sp>
        <p:nvSpPr>
          <p:cNvPr id="8" name="Rectangle 7"/>
          <p:cNvSpPr/>
          <p:nvPr/>
        </p:nvSpPr>
        <p:spPr>
          <a:xfrm>
            <a:off x="-32" y="1707430"/>
            <a:ext cx="428628" cy="286232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p:txBody>
      </p:sp>
      <p:pic>
        <p:nvPicPr>
          <p:cNvPr id="9" name="Picture 2"/>
          <p:cNvPicPr>
            <a:picLocks noChangeAspect="1" noChangeArrowheads="1"/>
          </p:cNvPicPr>
          <p:nvPr/>
        </p:nvPicPr>
        <p:blipFill>
          <a:blip r:embed="rId3"/>
          <a:srcRect/>
          <a:stretch>
            <a:fillRect/>
          </a:stretch>
        </p:blipFill>
        <p:spPr bwMode="auto">
          <a:xfrm>
            <a:off x="1643042" y="4857760"/>
            <a:ext cx="5286412" cy="496214"/>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14</a:t>
            </a:r>
            <a:endParaRPr lang="fr-FR"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428596" y="1857364"/>
            <a:ext cx="3740416" cy="235745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 name="Picture 3"/>
          <p:cNvPicPr>
            <a:picLocks noChangeAspect="1" noChangeArrowheads="1"/>
          </p:cNvPicPr>
          <p:nvPr/>
        </p:nvPicPr>
        <p:blipFill>
          <a:blip r:embed="rId4"/>
          <a:srcRect/>
          <a:stretch>
            <a:fillRect/>
          </a:stretch>
        </p:blipFill>
        <p:spPr bwMode="auto">
          <a:xfrm>
            <a:off x="4828528" y="1857364"/>
            <a:ext cx="3744000" cy="238680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Variables</a:t>
            </a:r>
            <a:endParaRPr lang="fr-FR" dirty="0">
              <a:solidFill>
                <a:schemeClr val="tx2"/>
              </a:solidFill>
            </a:endParaRPr>
          </a:p>
        </p:txBody>
      </p:sp>
      <p:sp>
        <p:nvSpPr>
          <p:cNvPr id="4" name="ZoneTexte 3"/>
          <p:cNvSpPr txBox="1"/>
          <p:nvPr/>
        </p:nvSpPr>
        <p:spPr>
          <a:xfrm>
            <a:off x="500034" y="170092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z</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"La somme est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z</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txt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txt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14-1</a:t>
            </a:r>
            <a:endParaRPr lang="fr-FR" dirty="0">
              <a:solidFill>
                <a:schemeClr val="bg1"/>
              </a:solidFill>
            </a:endParaRPr>
          </a:p>
        </p:txBody>
      </p:sp>
      <p:sp>
        <p:nvSpPr>
          <p:cNvPr id="5" name="ZoneTexte 4"/>
          <p:cNvSpPr txBox="1"/>
          <p:nvPr/>
        </p:nvSpPr>
        <p:spPr>
          <a:xfrm>
            <a:off x="500034" y="1700922"/>
            <a:ext cx="8358246" cy="415498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308</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150</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a:t>
            </a:r>
            <a:r>
              <a:rPr lang="fr-FR" sz="1200" dirty="0" err="1"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white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100</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"mydiv"</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"btn-rouge"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style=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a:t>
            </a:r>
            <a:r>
              <a:rPr lang="fr-FR" sz="1200" dirty="0" err="1"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color</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 red"</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Rouge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"btn-bleu"</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style=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a:t>
            </a:r>
            <a:r>
              <a:rPr lang="fr-FR" sz="1200" dirty="0" err="1"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color</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err="1"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blue</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Bleu</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"btn-vert"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style=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a:t>
            </a:r>
            <a:r>
              <a:rPr lang="fr-FR" sz="1200" dirty="0" err="1"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color</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 green"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Vert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5498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p:txBody>
      </p:sp>
    </p:spTree>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14-2</a:t>
            </a:r>
            <a:endParaRPr lang="fr-FR" dirty="0">
              <a:solidFill>
                <a:schemeClr val="bg1"/>
              </a:solidFill>
            </a:endParaRPr>
          </a:p>
        </p:txBody>
      </p:sp>
      <p:sp>
        <p:nvSpPr>
          <p:cNvPr id="5" name="ZoneTexte 4"/>
          <p:cNvSpPr txBox="1"/>
          <p:nvPr/>
        </p:nvSpPr>
        <p:spPr>
          <a:xfrm>
            <a:off x="500034" y="1700922"/>
            <a:ext cx="8358246" cy="360098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"btn-rouge"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"btn-bleu"</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"btn-vert"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addEventListener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"click"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rouge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addEventListener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"click"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bleu</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addEventListener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"click"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rouge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bleu</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err="1"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"green"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60098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42</a:t>
            </a:r>
          </a:p>
        </p:txBody>
      </p:sp>
    </p:spTree>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15</a:t>
            </a:r>
            <a:endParaRPr lang="fr-FR" dirty="0">
              <a:solidFill>
                <a:schemeClr val="bg1"/>
              </a:solidFill>
            </a:endParaRPr>
          </a:p>
        </p:txBody>
      </p:sp>
      <p:pic>
        <p:nvPicPr>
          <p:cNvPr id="5" name="Picture 2"/>
          <p:cNvPicPr>
            <a:picLocks noChangeAspect="1" noChangeArrowheads="1"/>
          </p:cNvPicPr>
          <p:nvPr/>
        </p:nvPicPr>
        <p:blipFill>
          <a:blip r:embed="rId3"/>
          <a:srcRect/>
          <a:stretch>
            <a:fillRect/>
          </a:stretch>
        </p:blipFill>
        <p:spPr bwMode="auto">
          <a:xfrm>
            <a:off x="642910" y="2023364"/>
            <a:ext cx="3357586" cy="2620082"/>
          </a:xfrm>
          <a:prstGeom prst="rect">
            <a:avLst/>
          </a:prstGeom>
          <a:noFill/>
          <a:ln w="9525">
            <a:noFill/>
            <a:miter lim="800000"/>
            <a:headEnd/>
            <a:tailEnd/>
          </a:ln>
          <a:effectLst>
            <a:outerShdw blurRad="63500" sx="102000" sy="102000" algn="ctr" rotWithShape="0">
              <a:prstClr val="black">
                <a:alpha val="40000"/>
              </a:prstClr>
            </a:outerShdw>
          </a:effectLst>
        </p:spPr>
      </p:pic>
      <p:grpSp>
        <p:nvGrpSpPr>
          <p:cNvPr id="7" name="Groupe 6"/>
          <p:cNvGrpSpPr/>
          <p:nvPr/>
        </p:nvGrpSpPr>
        <p:grpSpPr>
          <a:xfrm>
            <a:off x="4938776" y="2016554"/>
            <a:ext cx="3348000" cy="2626892"/>
            <a:chOff x="4938776" y="2016554"/>
            <a:chExt cx="3348000" cy="2626892"/>
          </a:xfrm>
        </p:grpSpPr>
        <p:pic>
          <p:nvPicPr>
            <p:cNvPr id="8" name="Picture 3"/>
            <p:cNvPicPr>
              <a:picLocks noChangeAspect="1" noChangeArrowheads="1"/>
            </p:cNvPicPr>
            <p:nvPr/>
          </p:nvPicPr>
          <p:blipFill>
            <a:blip r:embed="rId4"/>
            <a:srcRect/>
            <a:stretch>
              <a:fillRect/>
            </a:stretch>
          </p:blipFill>
          <p:spPr bwMode="auto">
            <a:xfrm>
              <a:off x="4938776" y="2016554"/>
              <a:ext cx="3348000" cy="2626892"/>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9" name="Picture 2" descr="Drapeau de la France — Wikipédia"/>
            <p:cNvPicPr>
              <a:picLocks noChangeAspect="1" noChangeArrowheads="1"/>
            </p:cNvPicPr>
            <p:nvPr/>
          </p:nvPicPr>
          <p:blipFill>
            <a:blip r:embed="rId5"/>
            <a:srcRect/>
            <a:stretch>
              <a:fillRect/>
            </a:stretch>
          </p:blipFill>
          <p:spPr bwMode="auto">
            <a:xfrm>
              <a:off x="4995863" y="2109248"/>
              <a:ext cx="3202541" cy="1954227"/>
            </a:xfrm>
            <a:prstGeom prst="rect">
              <a:avLst/>
            </a:prstGeom>
            <a:noFill/>
          </p:spPr>
        </p:pic>
      </p:grpSp>
    </p:spTree>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15-1</a:t>
            </a:r>
            <a:endParaRPr lang="fr-FR" dirty="0">
              <a:solidFill>
                <a:schemeClr val="bg1"/>
              </a:solidFill>
            </a:endParaRPr>
          </a:p>
        </p:txBody>
      </p:sp>
      <p:sp>
        <p:nvSpPr>
          <p:cNvPr id="5" name="ZoneTexte 4"/>
          <p:cNvSpPr txBox="1"/>
          <p:nvPr/>
        </p:nvSpPr>
        <p:spPr>
          <a:xfrm>
            <a:off x="500034" y="1700922"/>
            <a:ext cx="8358246" cy="452431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245</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150</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a:t>
            </a:r>
            <a:r>
              <a:rPr lang="fr-FR" sz="1200" dirty="0" err="1"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white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img</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border-radius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80</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"mydiv"</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a:t>
            </a:r>
            <a:r>
              <a:rPr lang="fr-FR" sz="1200" dirty="0" err="1"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algerie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Algérie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"btn-france"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"btn-italie"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Italie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52431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p:txBody>
      </p:sp>
    </p:spTree>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15-2</a:t>
            </a:r>
            <a:endParaRPr lang="fr-FR" dirty="0">
              <a:solidFill>
                <a:schemeClr val="bg1"/>
              </a:solidFill>
            </a:endParaRPr>
          </a:p>
        </p:txBody>
      </p:sp>
      <p:sp>
        <p:nvSpPr>
          <p:cNvPr id="5" name="ZoneTexte 4"/>
          <p:cNvSpPr txBox="1"/>
          <p:nvPr/>
        </p:nvSpPr>
        <p:spPr>
          <a:xfrm>
            <a:off x="500034" y="1700922"/>
            <a:ext cx="8358246" cy="452431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a:t>
            </a:r>
            <a:r>
              <a:rPr lang="fr-FR" sz="1200" dirty="0" err="1"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algerie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a:t>
            </a:r>
            <a:r>
              <a:rPr lang="fr-FR" sz="1200" dirty="0" err="1"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"btn-italie"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addEventListener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"click"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algerie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addEventListener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"click"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btn3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addEventListener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"click"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italie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algerie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"&lt;img src='img/algerie.png' width=245px height=150px&gt;"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"&lt;img src='img/france.jpg' width=245px height=150px&gt;"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italie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"&lt;img src='img/italie.jpg' width=245px height=150px&gt;"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5498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47</a:t>
            </a:r>
          </a:p>
        </p:txBody>
      </p:sp>
    </p:spTree>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Const</a:t>
            </a:r>
            <a:endParaRPr lang="fr-FR" dirty="0">
              <a:solidFill>
                <a:schemeClr val="tx2"/>
              </a:solidFill>
            </a:endParaRPr>
          </a:p>
        </p:txBody>
      </p:sp>
      <p:sp>
        <p:nvSpPr>
          <p:cNvPr id="5" name="ZoneTexte 4"/>
          <p:cNvSpPr txBox="1"/>
          <p:nvPr/>
        </p:nvSpPr>
        <p:spPr>
          <a:xfrm>
            <a:off x="500034" y="1700922"/>
            <a:ext cx="8358246" cy="249299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3.14</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3.1415926</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ERROR : TypeError: Assignment to constant variable.</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9299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Let vs Var</a:t>
            </a:r>
            <a:endParaRPr lang="fr-FR" dirty="0">
              <a:solidFill>
                <a:schemeClr val="tx2"/>
              </a:solidFill>
            </a:endParaRPr>
          </a:p>
        </p:txBody>
      </p:sp>
      <p:sp>
        <p:nvSpPr>
          <p:cNvPr id="3" name="ZoneTexte 2"/>
          <p:cNvSpPr txBox="1"/>
          <p:nvPr/>
        </p:nvSpPr>
        <p:spPr>
          <a:xfrm>
            <a:off x="500034" y="1700922"/>
            <a:ext cx="8358246" cy="341632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latin typeface="+mj-lt"/>
                <a:ea typeface="Times New Roman" pitchFamily="18" charset="0"/>
                <a:cs typeface="Times New Roman" pitchFamily="18" charset="0"/>
              </a:rPr>
              <a:t>&lt;!DOCTYPE</a:t>
            </a:r>
            <a:r>
              <a:rPr lang="fr-FR" sz="1200" dirty="0" smtClean="0">
                <a:solidFill>
                  <a:srgbClr val="D0B344"/>
                </a:solidFill>
                <a:latin typeface="+mj-lt"/>
                <a:ea typeface="Times New Roman" pitchFamily="18" charset="0"/>
                <a:cs typeface="Times New Roman" pitchFamily="18" charset="0"/>
              </a:rPr>
              <a:t> html</a:t>
            </a:r>
            <a:r>
              <a:rPr lang="fr-FR" sz="1200" dirty="0" smtClean="0">
                <a:solidFill>
                  <a:srgbClr val="6089B4"/>
                </a:solidFill>
                <a:latin typeface="+mj-lt"/>
                <a:ea typeface="Times New Roman" pitchFamily="18" charset="0"/>
                <a:cs typeface="Times New Roman" pitchFamily="18" charset="0"/>
              </a:rPr>
              <a: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&lt;html&gt;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&lt;head&gt;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&lt;/head&gt;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&lt;body&gt;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&lt;script&gt;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var</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x</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1</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if</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x</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1</a:t>
            </a: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var</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y</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2</a:t>
            </a: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let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z</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3</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document</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CE6700"/>
                </a:solidFill>
                <a:latin typeface="+mj-lt"/>
                <a:ea typeface="Times New Roman" pitchFamily="18" charset="0"/>
                <a:cs typeface="Times New Roman" pitchFamily="18" charset="0"/>
              </a:rPr>
              <a:t>write</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y</a:t>
            </a:r>
            <a:r>
              <a:rPr lang="fr-FR" sz="1200" dirty="0" smtClean="0">
                <a:solidFill>
                  <a:srgbClr val="C5C8C6"/>
                </a:solidFill>
                <a:latin typeface="+mj-lt"/>
                <a:ea typeface="Times New Roman" pitchFamily="18" charset="0"/>
                <a:cs typeface="Times New Roman" pitchFamily="18" charset="0"/>
              </a:rPr>
              <a: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A9B99"/>
                </a:solidFill>
                <a:latin typeface="+mj-lt"/>
                <a:ea typeface="Times New Roman" pitchFamily="18" charset="0"/>
                <a:cs typeface="Times New Roman" pitchFamily="18" charset="0"/>
              </a:rPr>
              <a:t>// document.write(z) // ERROR : ReferenceError: z is not defined</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&lt;/script&gt;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&lt;/body&gt;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&lt;/html&gt;</a:t>
            </a:r>
            <a:endParaRPr lang="fr-FR" sz="1200" dirty="0" smtClean="0">
              <a:latin typeface="+mj-lt"/>
              <a:cs typeface="Arial" pitchFamily="34" charset="0"/>
            </a:endParaRPr>
          </a:p>
        </p:txBody>
      </p:sp>
      <p:sp>
        <p:nvSpPr>
          <p:cNvPr id="4" name="Rectangle 3"/>
          <p:cNvSpPr/>
          <p:nvPr/>
        </p:nvSpPr>
        <p:spPr>
          <a:xfrm>
            <a:off x="-32" y="1707430"/>
            <a:ext cx="428628" cy="341632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Exceptions</a:t>
            </a:r>
            <a:endParaRPr lang="fr-FR" dirty="0">
              <a:solidFill>
                <a:schemeClr val="tx2"/>
              </a:solidFill>
            </a:endParaRPr>
          </a:p>
        </p:txBody>
      </p:sp>
      <p:sp>
        <p:nvSpPr>
          <p:cNvPr id="3" name="ZoneTexte 2"/>
          <p:cNvSpPr txBox="1"/>
          <p:nvPr/>
        </p:nvSpPr>
        <p:spPr>
          <a:xfrm>
            <a:off x="500034" y="1708542"/>
            <a:ext cx="8358246" cy="375487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  const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3.14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  try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PI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3.1415926</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error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"ERROR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error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 ERROR : TypeError: Assignment to constant variable.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4" name="Rectangle 3"/>
          <p:cNvSpPr/>
          <p:nvPr/>
        </p:nvSpPr>
        <p:spPr>
          <a:xfrm>
            <a:off x="-32" y="1715050"/>
            <a:ext cx="428628" cy="375487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Exceptions</a:t>
            </a:r>
            <a:endParaRPr lang="fr-FR" dirty="0">
              <a:solidFill>
                <a:schemeClr val="tx2"/>
              </a:solidFill>
            </a:endParaRPr>
          </a:p>
        </p:txBody>
      </p:sp>
      <p:sp>
        <p:nvSpPr>
          <p:cNvPr id="3" name="ZoneTexte 2"/>
          <p:cNvSpPr txBox="1"/>
          <p:nvPr/>
        </p:nvSpPr>
        <p:spPr>
          <a:xfrm>
            <a:off x="500034" y="170854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checkNumber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number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   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number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throw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"oups"</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try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checkNumber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"Si vous voyer ceci, la valeur entrée est bonne."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error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"ERROR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error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p>
        </p:txBody>
      </p:sp>
      <p:sp>
        <p:nvSpPr>
          <p:cNvPr id="4" name="Rectangle 3"/>
          <p:cNvSpPr/>
          <p:nvPr/>
        </p:nvSpPr>
        <p:spPr>
          <a:xfrm>
            <a:off x="-32" y="171505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p:txBody>
      </p:sp>
    </p:spTree>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Programmation Procédurale</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4000" b="1" dirty="0" smtClean="0">
                <a:solidFill>
                  <a:srgbClr val="FFC000"/>
                </a:solidFill>
                <a:effectLst>
                  <a:outerShdw blurRad="38100" dist="38100" dir="2700000" algn="tl">
                    <a:srgbClr val="000000">
                      <a:alpha val="43137"/>
                    </a:srgbClr>
                  </a:outerShdw>
                  <a:reflection blurRad="6350" stA="60000" endA="900" endPos="58000" dir="5400000" sy="-100000" algn="bl" rotWithShape="0"/>
                </a:effectLst>
              </a:rPr>
              <a:t>QUIZ</a:t>
            </a:r>
            <a:endParaRPr lang="en-GB" sz="2400" dirty="0">
              <a:solidFill>
                <a:srgbClr val="FFC000"/>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Arithmétique</a:t>
            </a:r>
            <a:endParaRPr lang="fr-FR" dirty="0">
              <a:solidFill>
                <a:schemeClr val="tx2"/>
              </a:solidFill>
            </a:endParaRPr>
          </a:p>
        </p:txBody>
      </p:sp>
      <p:graphicFrame>
        <p:nvGraphicFramePr>
          <p:cNvPr id="6" name="Tableau 5"/>
          <p:cNvGraphicFramePr>
            <a:graphicFrameLocks noGrp="1"/>
          </p:cNvGraphicFramePr>
          <p:nvPr/>
        </p:nvGraphicFramePr>
        <p:xfrm>
          <a:off x="1619272" y="2054079"/>
          <a:ext cx="6096000" cy="3435642"/>
        </p:xfrm>
        <a:graphic>
          <a:graphicData uri="http://schemas.openxmlformats.org/drawingml/2006/table">
            <a:tbl>
              <a:tblPr>
                <a:tableStyleId>{BDBED569-4797-4DF1-A0F4-6AAB3CD982D8}</a:tableStyleId>
              </a:tblPr>
              <a:tblGrid>
                <a:gridCol w="1517286"/>
                <a:gridCol w="4578714"/>
              </a:tblGrid>
              <a:tr h="300772">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Opérateur</a:t>
                      </a:r>
                      <a:endParaRPr lang="fr-FR" sz="1800" b="1"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Description</a:t>
                      </a:r>
                      <a:endParaRPr lang="fr-FR" sz="1800" b="1"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Addition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a:solidFill>
                            <a:schemeClr val="tx2"/>
                          </a:solidFill>
                          <a:effectLst>
                            <a:outerShdw blurRad="38100" dist="38100" dir="2700000" algn="tl">
                              <a:srgbClr val="000000">
                                <a:alpha val="43137"/>
                              </a:srgbClr>
                            </a:outerShdw>
                          </a:effectLst>
                          <a:latin typeface="+mj-lt"/>
                        </a:rPr>
                        <a:t>Subtraction</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a:solidFill>
                            <a:schemeClr val="tx2"/>
                          </a:solidFill>
                          <a:effectLst>
                            <a:outerShdw blurRad="38100" dist="38100" dir="2700000" algn="tl">
                              <a:srgbClr val="000000">
                                <a:alpha val="43137"/>
                              </a:srgbClr>
                            </a:outerShdw>
                          </a:effectLst>
                          <a:latin typeface="+mj-lt"/>
                        </a:rPr>
                        <a:t>Multiplication</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Exponentiation (ES6)</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Division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Modulus </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Incrémentation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Décrémentation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bl>
          </a:graphicData>
        </a:graphic>
      </p:graphicFrame>
    </p:spTree>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Programmation Orientée Objet</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2400"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(Tour d’horizon)</a:t>
            </a:r>
            <a:endParaRPr lang="en-GB" sz="2400" dirty="0">
              <a:solidFill>
                <a:schemeClr val="tx2"/>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Orienté Objet</a:t>
            </a:r>
            <a:endParaRPr lang="fr-FR" dirty="0">
              <a:solidFill>
                <a:schemeClr val="tx2"/>
              </a:solidFill>
            </a:endParaRPr>
          </a:p>
        </p:txBody>
      </p:sp>
      <p:graphicFrame>
        <p:nvGraphicFramePr>
          <p:cNvPr id="6" name="Tableau 5"/>
          <p:cNvGraphicFramePr>
            <a:graphicFrameLocks noGrp="1"/>
          </p:cNvGraphicFramePr>
          <p:nvPr/>
        </p:nvGraphicFramePr>
        <p:xfrm>
          <a:off x="3395654" y="2071678"/>
          <a:ext cx="2214578" cy="2633666"/>
        </p:xfrm>
        <a:graphic>
          <a:graphicData uri="http://schemas.openxmlformats.org/drawingml/2006/table">
            <a:tbl>
              <a:tblPr firstRow="1" bandRow="1">
                <a:tableStyleId>{BDBED569-4797-4DF1-A0F4-6AAB3CD982D8}</a:tableStyleId>
              </a:tblPr>
              <a:tblGrid>
                <a:gridCol w="2214578"/>
              </a:tblGrid>
              <a:tr h="500066">
                <a:tc>
                  <a:txBody>
                    <a:bodyPr/>
                    <a:lstStyle/>
                    <a:p>
                      <a:pPr algn="ctr"/>
                      <a:r>
                        <a:rPr lang="fr-FR" sz="1800" dirty="0" smtClean="0">
                          <a:solidFill>
                            <a:schemeClr val="tx2"/>
                          </a:solidFill>
                          <a:effectLst>
                            <a:outerShdw blurRad="38100" dist="38100" dir="2700000" algn="tl">
                              <a:srgbClr val="000000">
                                <a:alpha val="43137"/>
                              </a:srgbClr>
                            </a:outerShdw>
                          </a:effectLst>
                        </a:rPr>
                        <a:t>Player</a:t>
                      </a:r>
                      <a:endParaRPr lang="fr-FR" sz="1800" dirty="0">
                        <a:solidFill>
                          <a:schemeClr val="tx2"/>
                        </a:solidFill>
                        <a:effectLst>
                          <a:outerShdw blurRad="38100" dist="38100" dir="2700000" algn="tl">
                            <a:srgbClr val="000000">
                              <a:alpha val="43137"/>
                            </a:srgbClr>
                          </a:outerShdw>
                        </a:effectLst>
                        <a:latin typeface="Cambria" pitchFamily="18" charset="0"/>
                      </a:endParaRPr>
                    </a:p>
                  </a:txBody>
                  <a:tcPr anchor="ctr"/>
                </a:tc>
              </a:tr>
              <a:tr h="370840">
                <a:tc>
                  <a:txBody>
                    <a:bodyPr/>
                    <a:lstStyle/>
                    <a:p>
                      <a:r>
                        <a:rPr lang="fr-FR" sz="1600" dirty="0" smtClean="0">
                          <a:solidFill>
                            <a:schemeClr val="tx2"/>
                          </a:solidFill>
                        </a:rPr>
                        <a:t>name</a:t>
                      </a:r>
                    </a:p>
                    <a:p>
                      <a:r>
                        <a:rPr lang="fr-FR" sz="1600" dirty="0" smtClean="0">
                          <a:solidFill>
                            <a:schemeClr val="tx2"/>
                          </a:solidFill>
                        </a:rPr>
                        <a:t>nationality</a:t>
                      </a:r>
                    </a:p>
                    <a:p>
                      <a:r>
                        <a:rPr lang="fr-FR" sz="1600" dirty="0" smtClean="0">
                          <a:solidFill>
                            <a:schemeClr val="tx2"/>
                          </a:solidFill>
                        </a:rPr>
                        <a:t>position</a:t>
                      </a:r>
                      <a:endParaRPr lang="fr-FR" sz="1600" dirty="0">
                        <a:solidFill>
                          <a:schemeClr val="tx2"/>
                        </a:solidFill>
                        <a:latin typeface="Cambria" pitchFamily="18" charset="0"/>
                      </a:endParaRPr>
                    </a:p>
                  </a:txBody>
                  <a:tcPr/>
                </a:tc>
              </a:tr>
              <a:tr h="370840">
                <a:tc>
                  <a:txBody>
                    <a:bodyPr/>
                    <a:lstStyle/>
                    <a:p>
                      <a:r>
                        <a:rPr lang="fr-FR" sz="1600" dirty="0" smtClean="0">
                          <a:solidFill>
                            <a:schemeClr val="tx2"/>
                          </a:solidFill>
                        </a:rPr>
                        <a:t>Run()</a:t>
                      </a:r>
                    </a:p>
                    <a:p>
                      <a:r>
                        <a:rPr lang="fr-FR" sz="1600" dirty="0" smtClean="0">
                          <a:solidFill>
                            <a:schemeClr val="tx2"/>
                          </a:solidFill>
                        </a:rPr>
                        <a:t>Skills()</a:t>
                      </a:r>
                    </a:p>
                    <a:p>
                      <a:r>
                        <a:rPr lang="fr-FR" sz="1600" dirty="0" smtClean="0">
                          <a:solidFill>
                            <a:schemeClr val="tx2"/>
                          </a:solidFill>
                        </a:rPr>
                        <a:t>Shoot()</a:t>
                      </a:r>
                    </a:p>
                    <a:p>
                      <a:r>
                        <a:rPr lang="fr-FR" sz="1600" dirty="0" smtClean="0">
                          <a:solidFill>
                            <a:schemeClr val="tx2"/>
                          </a:solidFill>
                        </a:rPr>
                        <a:t>Pass()</a:t>
                      </a:r>
                    </a:p>
                    <a:p>
                      <a:r>
                        <a:rPr lang="fr-FR" sz="1600" dirty="0" smtClean="0">
                          <a:solidFill>
                            <a:schemeClr val="tx2"/>
                          </a:solidFill>
                        </a:rPr>
                        <a:t>Drible()</a:t>
                      </a:r>
                      <a:endParaRPr lang="fr-FR" sz="1600" dirty="0" smtClean="0">
                        <a:solidFill>
                          <a:schemeClr val="tx2"/>
                        </a:solidFill>
                        <a:latin typeface="Cambria" pitchFamily="18" charset="0"/>
                      </a:endParaRPr>
                    </a:p>
                  </a:txBody>
                  <a:tcPr/>
                </a:tc>
              </a:tr>
            </a:tbl>
          </a:graphicData>
        </a:graphic>
      </p:graphicFrame>
      <p:graphicFrame>
        <p:nvGraphicFramePr>
          <p:cNvPr id="7" name="Tableau 6"/>
          <p:cNvGraphicFramePr>
            <a:graphicFrameLocks noGrp="1"/>
          </p:cNvGraphicFramePr>
          <p:nvPr/>
        </p:nvGraphicFramePr>
        <p:xfrm>
          <a:off x="681010" y="3519862"/>
          <a:ext cx="2500330" cy="2552344"/>
        </p:xfrm>
        <a:graphic>
          <a:graphicData uri="http://schemas.openxmlformats.org/drawingml/2006/table">
            <a:tbl>
              <a:tblPr firstRow="1" bandRow="1">
                <a:tableStyleId>{5A111915-BE36-4E01-A7E5-04B1672EAD32}</a:tableStyleId>
              </a:tblPr>
              <a:tblGrid>
                <a:gridCol w="2500330"/>
              </a:tblGrid>
              <a:tr h="417716">
                <a:tc>
                  <a:txBody>
                    <a:bodyPr/>
                    <a:lstStyle/>
                    <a:p>
                      <a:pPr algn="ctr"/>
                      <a:r>
                        <a:rPr lang="fr-FR" sz="1800" dirty="0" smtClean="0">
                          <a:effectLst/>
                        </a:rPr>
                        <a:t>CR7</a:t>
                      </a:r>
                      <a:endParaRPr lang="fr-FR" sz="1800" dirty="0">
                        <a:effectLst/>
                        <a:latin typeface="Bell MT" pitchFamily="18" charset="0"/>
                      </a:endParaRPr>
                    </a:p>
                  </a:txBody>
                  <a:tcPr anchor="ctr">
                    <a:lnB w="12700" cap="flat" cmpd="sng" algn="ctr">
                      <a:solidFill>
                        <a:schemeClr val="tx1"/>
                      </a:solidFill>
                      <a:prstDash val="solid"/>
                      <a:round/>
                      <a:headEnd type="none" w="med" len="med"/>
                      <a:tailEnd type="none" w="med" len="med"/>
                    </a:lnB>
                  </a:tcPr>
                </a:tc>
              </a:tr>
              <a:tr h="823988">
                <a:tc>
                  <a:txBody>
                    <a:bodyPr/>
                    <a:lstStyle/>
                    <a:p>
                      <a:r>
                        <a:rPr lang="fr-FR" sz="1600" dirty="0" smtClean="0">
                          <a:solidFill>
                            <a:schemeClr val="tx2"/>
                          </a:solidFill>
                        </a:rPr>
                        <a:t>Cristiano</a:t>
                      </a:r>
                      <a:r>
                        <a:rPr lang="fr-FR" sz="1600" baseline="0" dirty="0" smtClean="0">
                          <a:solidFill>
                            <a:schemeClr val="tx2"/>
                          </a:solidFill>
                        </a:rPr>
                        <a:t> Ronaldo</a:t>
                      </a:r>
                      <a:endParaRPr lang="fr-FR" sz="1600" dirty="0" smtClean="0">
                        <a:solidFill>
                          <a:schemeClr val="tx2"/>
                        </a:solidFill>
                      </a:endParaRPr>
                    </a:p>
                    <a:p>
                      <a:r>
                        <a:rPr lang="fr-FR" sz="1600" dirty="0" smtClean="0">
                          <a:solidFill>
                            <a:schemeClr val="tx2"/>
                          </a:solidFill>
                        </a:rPr>
                        <a:t>portugal</a:t>
                      </a:r>
                    </a:p>
                    <a:p>
                      <a:r>
                        <a:rPr lang="fr-FR" sz="1600" dirty="0" smtClean="0">
                          <a:solidFill>
                            <a:schemeClr val="tx2"/>
                          </a:solidFill>
                        </a:rPr>
                        <a:t>CF</a:t>
                      </a:r>
                      <a:endParaRPr lang="fr-FR" sz="1600" dirty="0">
                        <a:solidFill>
                          <a:schemeClr val="tx2"/>
                        </a:solidFill>
                        <a:latin typeface="Cambria" pitchFamily="18" charset="0"/>
                      </a:endParaRPr>
                    </a:p>
                  </a:txBody>
                  <a:tcPr>
                    <a:lnT w="12700" cap="flat" cmpd="sng" algn="ctr">
                      <a:solidFill>
                        <a:schemeClr val="tx1"/>
                      </a:solidFill>
                      <a:prstDash val="solid"/>
                      <a:round/>
                      <a:headEnd type="none" w="med" len="med"/>
                      <a:tailEnd type="none" w="med" len="med"/>
                    </a:lnT>
                  </a:tcPr>
                </a:tc>
              </a:tr>
              <a:tr h="1304648">
                <a:tc>
                  <a:txBody>
                    <a:bodyPr/>
                    <a:lstStyle/>
                    <a:p>
                      <a:r>
                        <a:rPr lang="fr-FR" sz="1600" dirty="0" smtClean="0">
                          <a:solidFill>
                            <a:schemeClr val="tx2"/>
                          </a:solidFill>
                        </a:rPr>
                        <a:t>99</a:t>
                      </a:r>
                    </a:p>
                    <a:p>
                      <a:r>
                        <a:rPr lang="fr-FR" sz="1600" dirty="0" smtClean="0">
                          <a:solidFill>
                            <a:schemeClr val="tx2"/>
                          </a:solidFill>
                        </a:rPr>
                        <a:t>99</a:t>
                      </a:r>
                    </a:p>
                    <a:p>
                      <a:r>
                        <a:rPr lang="fr-FR" sz="1600" dirty="0" smtClean="0">
                          <a:solidFill>
                            <a:schemeClr val="tx2"/>
                          </a:solidFill>
                        </a:rPr>
                        <a:t>99</a:t>
                      </a:r>
                    </a:p>
                    <a:p>
                      <a:r>
                        <a:rPr lang="fr-FR" sz="1600" dirty="0" smtClean="0">
                          <a:solidFill>
                            <a:schemeClr val="tx2"/>
                          </a:solidFill>
                        </a:rPr>
                        <a:t>99</a:t>
                      </a:r>
                    </a:p>
                    <a:p>
                      <a:r>
                        <a:rPr lang="fr-FR" sz="1600" dirty="0" smtClean="0">
                          <a:solidFill>
                            <a:schemeClr val="tx2"/>
                          </a:solidFill>
                        </a:rPr>
                        <a:t>98</a:t>
                      </a:r>
                      <a:endParaRPr lang="fr-FR" sz="1600" dirty="0" smtClean="0">
                        <a:solidFill>
                          <a:schemeClr val="tx2"/>
                        </a:solidFill>
                        <a:latin typeface="Cambria" pitchFamily="18" charset="0"/>
                      </a:endParaRPr>
                    </a:p>
                  </a:txBody>
                  <a:tcPr/>
                </a:tc>
              </a:tr>
            </a:tbl>
          </a:graphicData>
        </a:graphic>
      </p:graphicFrame>
      <p:graphicFrame>
        <p:nvGraphicFramePr>
          <p:cNvPr id="8" name="Tableau 7"/>
          <p:cNvGraphicFramePr>
            <a:graphicFrameLocks noGrp="1"/>
          </p:cNvGraphicFramePr>
          <p:nvPr/>
        </p:nvGraphicFramePr>
        <p:xfrm>
          <a:off x="5824546" y="3519862"/>
          <a:ext cx="2500330" cy="2552344"/>
        </p:xfrm>
        <a:graphic>
          <a:graphicData uri="http://schemas.openxmlformats.org/drawingml/2006/table">
            <a:tbl>
              <a:tblPr firstRow="1" bandRow="1">
                <a:tableStyleId>{5A111915-BE36-4E01-A7E5-04B1672EAD32}</a:tableStyleId>
              </a:tblPr>
              <a:tblGrid>
                <a:gridCol w="2500330"/>
              </a:tblGrid>
              <a:tr h="417716">
                <a:tc>
                  <a:txBody>
                    <a:bodyPr/>
                    <a:lstStyle/>
                    <a:p>
                      <a:pPr algn="ctr"/>
                      <a:r>
                        <a:rPr lang="fr-FR" sz="1800" dirty="0" smtClean="0">
                          <a:effectLst/>
                        </a:rPr>
                        <a:t>Messi</a:t>
                      </a:r>
                      <a:endParaRPr lang="fr-FR" sz="1800" dirty="0">
                        <a:effectLst/>
                        <a:latin typeface="Cambria" pitchFamily="18" charset="0"/>
                      </a:endParaRPr>
                    </a:p>
                  </a:txBody>
                  <a:tcPr anchor="ctr">
                    <a:lnB w="12700" cap="flat" cmpd="sng" algn="ctr">
                      <a:solidFill>
                        <a:schemeClr val="tx1"/>
                      </a:solidFill>
                      <a:prstDash val="solid"/>
                      <a:round/>
                      <a:headEnd type="none" w="med" len="med"/>
                      <a:tailEnd type="none" w="med" len="med"/>
                    </a:lnB>
                  </a:tcPr>
                </a:tc>
              </a:tr>
              <a:tr h="823988">
                <a:tc>
                  <a:txBody>
                    <a:bodyPr/>
                    <a:lstStyle/>
                    <a:p>
                      <a:r>
                        <a:rPr lang="fr-FR" sz="1600" dirty="0" smtClean="0">
                          <a:solidFill>
                            <a:schemeClr val="tx2"/>
                          </a:solidFill>
                        </a:rPr>
                        <a:t>Leonel</a:t>
                      </a:r>
                      <a:r>
                        <a:rPr lang="fr-FR" sz="1600" baseline="0" dirty="0" smtClean="0">
                          <a:solidFill>
                            <a:schemeClr val="tx2"/>
                          </a:solidFill>
                        </a:rPr>
                        <a:t> Messi</a:t>
                      </a:r>
                      <a:endParaRPr lang="fr-FR" sz="1600" dirty="0" smtClean="0">
                        <a:solidFill>
                          <a:schemeClr val="tx2"/>
                        </a:solidFill>
                      </a:endParaRPr>
                    </a:p>
                    <a:p>
                      <a:r>
                        <a:rPr lang="fr-FR" sz="1600" dirty="0" smtClean="0">
                          <a:solidFill>
                            <a:schemeClr val="tx2"/>
                          </a:solidFill>
                        </a:rPr>
                        <a:t>argentina</a:t>
                      </a:r>
                    </a:p>
                    <a:p>
                      <a:r>
                        <a:rPr lang="fr-FR" sz="1600" dirty="0" smtClean="0">
                          <a:solidFill>
                            <a:schemeClr val="tx2"/>
                          </a:solidFill>
                        </a:rPr>
                        <a:t>AMF</a:t>
                      </a:r>
                      <a:endParaRPr lang="fr-FR" sz="1600" dirty="0">
                        <a:solidFill>
                          <a:schemeClr val="tx2"/>
                        </a:solidFill>
                        <a:latin typeface="Cambria" pitchFamily="18" charset="0"/>
                      </a:endParaRPr>
                    </a:p>
                  </a:txBody>
                  <a:tcPr>
                    <a:lnT w="12700" cap="flat" cmpd="sng" algn="ctr">
                      <a:solidFill>
                        <a:schemeClr val="tx1"/>
                      </a:solidFill>
                      <a:prstDash val="solid"/>
                      <a:round/>
                      <a:headEnd type="none" w="med" len="med"/>
                      <a:tailEnd type="none" w="med" len="med"/>
                    </a:lnT>
                  </a:tcPr>
                </a:tc>
              </a:tr>
              <a:tr h="1304648">
                <a:tc>
                  <a:txBody>
                    <a:bodyPr/>
                    <a:lstStyle/>
                    <a:p>
                      <a:r>
                        <a:rPr lang="fr-FR" sz="1600" dirty="0" smtClean="0">
                          <a:solidFill>
                            <a:schemeClr val="tx2"/>
                          </a:solidFill>
                        </a:rPr>
                        <a:t>90</a:t>
                      </a:r>
                    </a:p>
                    <a:p>
                      <a:r>
                        <a:rPr lang="fr-FR" sz="1600" dirty="0" smtClean="0">
                          <a:solidFill>
                            <a:schemeClr val="tx2"/>
                          </a:solidFill>
                        </a:rPr>
                        <a:t>99</a:t>
                      </a:r>
                    </a:p>
                    <a:p>
                      <a:r>
                        <a:rPr lang="fr-FR" sz="1600" dirty="0" smtClean="0">
                          <a:solidFill>
                            <a:schemeClr val="tx2"/>
                          </a:solidFill>
                        </a:rPr>
                        <a:t>90</a:t>
                      </a:r>
                    </a:p>
                    <a:p>
                      <a:r>
                        <a:rPr lang="fr-FR" sz="1600" dirty="0" smtClean="0">
                          <a:solidFill>
                            <a:schemeClr val="tx2"/>
                          </a:solidFill>
                        </a:rPr>
                        <a:t>99</a:t>
                      </a:r>
                    </a:p>
                    <a:p>
                      <a:r>
                        <a:rPr lang="fr-FR" sz="1600" dirty="0" smtClean="0">
                          <a:solidFill>
                            <a:schemeClr val="tx2"/>
                          </a:solidFill>
                        </a:rPr>
                        <a:t>100</a:t>
                      </a:r>
                      <a:endParaRPr lang="fr-FR" sz="1600" dirty="0" smtClean="0">
                        <a:solidFill>
                          <a:schemeClr val="tx2"/>
                        </a:solidFill>
                        <a:latin typeface="Cambria" pitchFamily="18" charset="0"/>
                      </a:endParaRPr>
                    </a:p>
                  </a:txBody>
                  <a:tcPr/>
                </a:tc>
              </a:tr>
            </a:tbl>
          </a:graphicData>
        </a:graphic>
      </p:graphicFrame>
      <p:pic>
        <p:nvPicPr>
          <p:cNvPr id="9" name="Picture 2" descr="Résultat de recherche d'images pour &quot;player football png&quot;"/>
          <p:cNvPicPr>
            <a:picLocks noChangeAspect="1" noChangeArrowheads="1"/>
          </p:cNvPicPr>
          <p:nvPr/>
        </p:nvPicPr>
        <p:blipFill>
          <a:blip r:embed="rId2" cstate="print"/>
          <a:srcRect/>
          <a:stretch>
            <a:fillRect/>
          </a:stretch>
        </p:blipFill>
        <p:spPr bwMode="auto">
          <a:xfrm>
            <a:off x="1966894" y="4851768"/>
            <a:ext cx="1038912" cy="1143205"/>
          </a:xfrm>
          <a:prstGeom prst="rect">
            <a:avLst/>
          </a:prstGeom>
          <a:noFill/>
        </p:spPr>
      </p:pic>
      <p:pic>
        <p:nvPicPr>
          <p:cNvPr id="10" name="Picture 6" descr="Résultat de recherche d'images pour &quot;football player messi png&quot;"/>
          <p:cNvPicPr>
            <a:picLocks noChangeAspect="1" noChangeArrowheads="1"/>
          </p:cNvPicPr>
          <p:nvPr/>
        </p:nvPicPr>
        <p:blipFill>
          <a:blip r:embed="rId3" cstate="print"/>
          <a:srcRect/>
          <a:stretch>
            <a:fillRect/>
          </a:stretch>
        </p:blipFill>
        <p:spPr bwMode="auto">
          <a:xfrm>
            <a:off x="6726920" y="4865595"/>
            <a:ext cx="1526518" cy="1115533"/>
          </a:xfrm>
          <a:prstGeom prst="rect">
            <a:avLst/>
          </a:prstGeom>
          <a:noFill/>
        </p:spPr>
      </p:pic>
      <p:sp>
        <p:nvSpPr>
          <p:cNvPr id="11" name="ZoneTexte 10"/>
          <p:cNvSpPr txBox="1"/>
          <p:nvPr/>
        </p:nvSpPr>
        <p:spPr>
          <a:xfrm>
            <a:off x="681010" y="3039978"/>
            <a:ext cx="2500330" cy="400110"/>
          </a:xfrm>
          <a:prstGeom prst="rect">
            <a:avLst/>
          </a:prstGeom>
          <a:noFill/>
        </p:spPr>
        <p:txBody>
          <a:bodyPr wrap="square" rtlCol="0">
            <a:spAutoFit/>
          </a:bodyPr>
          <a:lstStyle/>
          <a:p>
            <a:pPr algn="ctr"/>
            <a:r>
              <a:rPr lang="fr-FR" sz="2000" dirty="0" smtClean="0">
                <a:solidFill>
                  <a:schemeClr val="tx2"/>
                </a:solidFill>
                <a:latin typeface="+mj-lt"/>
              </a:rPr>
              <a:t>Objet CR</a:t>
            </a:r>
            <a:endParaRPr lang="fr-FR" sz="2000" dirty="0">
              <a:solidFill>
                <a:schemeClr val="tx2"/>
              </a:solidFill>
              <a:latin typeface="+mj-lt"/>
            </a:endParaRPr>
          </a:p>
        </p:txBody>
      </p:sp>
      <p:sp>
        <p:nvSpPr>
          <p:cNvPr id="12" name="ZoneTexte 11"/>
          <p:cNvSpPr txBox="1"/>
          <p:nvPr/>
        </p:nvSpPr>
        <p:spPr>
          <a:xfrm>
            <a:off x="3395654" y="1571612"/>
            <a:ext cx="2214578" cy="400110"/>
          </a:xfrm>
          <a:prstGeom prst="rect">
            <a:avLst/>
          </a:prstGeom>
          <a:noFill/>
        </p:spPr>
        <p:txBody>
          <a:bodyPr wrap="square" rtlCol="0">
            <a:spAutoFit/>
          </a:bodyPr>
          <a:lstStyle/>
          <a:p>
            <a:pPr algn="ctr"/>
            <a:r>
              <a:rPr lang="fr-FR" sz="2000" dirty="0" smtClean="0">
                <a:solidFill>
                  <a:schemeClr val="tx2"/>
                </a:solidFill>
                <a:latin typeface="+mj-lt"/>
              </a:rPr>
              <a:t>Classe Player</a:t>
            </a:r>
            <a:endParaRPr lang="fr-FR" sz="2000" dirty="0">
              <a:solidFill>
                <a:schemeClr val="tx2"/>
              </a:solidFill>
              <a:latin typeface="+mj-lt"/>
            </a:endParaRPr>
          </a:p>
        </p:txBody>
      </p:sp>
      <p:sp>
        <p:nvSpPr>
          <p:cNvPr id="13" name="ZoneTexte 12"/>
          <p:cNvSpPr txBox="1"/>
          <p:nvPr/>
        </p:nvSpPr>
        <p:spPr>
          <a:xfrm>
            <a:off x="5824546" y="3044101"/>
            <a:ext cx="2500330" cy="400110"/>
          </a:xfrm>
          <a:prstGeom prst="rect">
            <a:avLst/>
          </a:prstGeom>
          <a:noFill/>
        </p:spPr>
        <p:txBody>
          <a:bodyPr wrap="square" rtlCol="0">
            <a:spAutoFit/>
          </a:bodyPr>
          <a:lstStyle/>
          <a:p>
            <a:pPr algn="ctr"/>
            <a:r>
              <a:rPr lang="fr-FR" sz="2000" dirty="0" smtClean="0">
                <a:solidFill>
                  <a:schemeClr val="tx2"/>
                </a:solidFill>
                <a:latin typeface="+mj-lt"/>
              </a:rPr>
              <a:t>Objet Messi</a:t>
            </a:r>
            <a:endParaRPr lang="fr-FR" sz="2000" dirty="0">
              <a:solidFill>
                <a:schemeClr val="tx2"/>
              </a:solidFill>
              <a:latin typeface="+mj-lt"/>
            </a:endParaRPr>
          </a:p>
        </p:txBody>
      </p:sp>
      <p:cxnSp>
        <p:nvCxnSpPr>
          <p:cNvPr id="14" name="Connecteur droit avec flèche 13"/>
          <p:cNvCxnSpPr/>
          <p:nvPr/>
        </p:nvCxnSpPr>
        <p:spPr>
          <a:xfrm rot="5400000">
            <a:off x="1681936" y="2642388"/>
            <a:ext cx="571504" cy="1588"/>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1966894" y="2357430"/>
            <a:ext cx="1428760" cy="158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16" name="Groupe 17"/>
          <p:cNvGrpSpPr/>
          <p:nvPr/>
        </p:nvGrpSpPr>
        <p:grpSpPr>
          <a:xfrm>
            <a:off x="5610232" y="2357430"/>
            <a:ext cx="1571636" cy="571504"/>
            <a:chOff x="5572132" y="1857368"/>
            <a:chExt cx="1357322" cy="571504"/>
          </a:xfrm>
          <a:effectLst/>
        </p:grpSpPr>
        <p:cxnSp>
          <p:nvCxnSpPr>
            <p:cNvPr id="17" name="Connecteur droit avec flèche 16"/>
            <p:cNvCxnSpPr/>
            <p:nvPr/>
          </p:nvCxnSpPr>
          <p:spPr>
            <a:xfrm rot="5400000">
              <a:off x="6632022" y="2142326"/>
              <a:ext cx="571504" cy="1588"/>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5572132" y="1857368"/>
              <a:ext cx="1357322" cy="158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Orienté Objet : Classe/Objet</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Corps de la classe</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instanciation</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Orienté Objet : Attributs</a:t>
            </a:r>
            <a:endParaRPr lang="fr-FR" dirty="0">
              <a:solidFill>
                <a:schemeClr val="tx2"/>
              </a:solidFill>
            </a:endParaRPr>
          </a:p>
        </p:txBody>
      </p:sp>
      <p:sp>
        <p:nvSpPr>
          <p:cNvPr id="4" name="ZoneTexte 3"/>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"admin"</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"admin@email.com"</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&lt;/html&gt;</a:t>
            </a:r>
          </a:p>
        </p:txBody>
      </p:sp>
      <p:sp>
        <p:nvSpPr>
          <p:cNvPr id="5" name="Rectangle 4"/>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p:txBody>
      </p:sp>
    </p:spTree>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Orienté Objet : Méthodes</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"admin"</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"admin@email.com"</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email</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u</a:t>
            </a:r>
            <a:r>
              <a:rPr lang="fr-FR" sz="1400" dirty="0" err="1"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&lt;/html&gt;</a:t>
            </a: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Orienté Objet : Constructeur</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username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u</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"admin@email.com"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u</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p:txBody>
      </p:sp>
    </p:spTree>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fontScale="90000"/>
          </a:bodyPr>
          <a:lstStyle/>
          <a:p>
            <a:pPr algn="ctr"/>
            <a:r>
              <a:rPr lang="fr-FR" dirty="0" smtClean="0">
                <a:solidFill>
                  <a:schemeClr val="tx2"/>
                </a:solidFill>
              </a:rPr>
              <a:t>Orienté Objet : L'opérateur delete</a:t>
            </a:r>
            <a:endParaRPr lang="fr-FR" dirty="0">
              <a:solidFill>
                <a:schemeClr val="tx2"/>
              </a:solidFill>
            </a:endParaRPr>
          </a:p>
        </p:txBody>
      </p:sp>
      <p:sp>
        <p:nvSpPr>
          <p:cNvPr id="4" name="ZoneTexte 3"/>
          <p:cNvSpPr txBox="1"/>
          <p:nvPr/>
        </p:nvSpPr>
        <p:spPr>
          <a:xfrm>
            <a:off x="500034" y="170092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username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username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u</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User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"admin@email.com"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delete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u</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username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u</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p:txBody>
      </p:sp>
    </p:spTree>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Exercice 1</a:t>
            </a:r>
            <a:endParaRPr lang="fr-FR" dirty="0">
              <a:solidFill>
                <a:schemeClr val="tx2"/>
              </a:solidFill>
            </a:endParaRPr>
          </a:p>
        </p:txBody>
      </p:sp>
      <p:sp>
        <p:nvSpPr>
          <p:cNvPr id="6" name="Rectangle 5"/>
          <p:cNvSpPr/>
          <p:nvPr/>
        </p:nvSpPr>
        <p:spPr>
          <a:xfrm>
            <a:off x="428596" y="1745432"/>
            <a:ext cx="8429684" cy="2268763"/>
          </a:xfrm>
          <a:prstGeom prst="rect">
            <a:avLst/>
          </a:prstGeom>
        </p:spPr>
        <p:txBody>
          <a:bodyPr wrap="square">
            <a:spAutoFit/>
          </a:bodyPr>
          <a:lstStyle/>
          <a:p>
            <a:pPr marL="342900" indent="-342900" algn="just">
              <a:lnSpc>
                <a:spcPct val="150000"/>
              </a:lnSpc>
              <a:buAutoNum type="arabicPeriod"/>
            </a:pPr>
            <a:r>
              <a:rPr lang="fr-FR" sz="1600" dirty="0" smtClean="0">
                <a:solidFill>
                  <a:schemeClr val="tx2"/>
                </a:solidFill>
                <a:latin typeface="+mj-lt"/>
                <a:cs typeface="Consolas" pitchFamily="49" charset="0"/>
              </a:rPr>
              <a:t>Créez une classe personne ayant trois attributs. A savoir, nom, prénom et profession.</a:t>
            </a:r>
          </a:p>
          <a:p>
            <a:pPr marL="342900" indent="-342900" algn="just">
              <a:lnSpc>
                <a:spcPct val="150000"/>
              </a:lnSpc>
              <a:buAutoNum type="arabicPeriod"/>
            </a:pPr>
            <a:r>
              <a:rPr lang="fr-FR" sz="1600" dirty="0" smtClean="0">
                <a:solidFill>
                  <a:schemeClr val="tx2"/>
                </a:solidFill>
                <a:latin typeface="+mj-lt"/>
                <a:cs typeface="Consolas" pitchFamily="49" charset="0"/>
              </a:rPr>
              <a:t>Créez une méthode permettant de retourner un message représentant la personne courante. </a:t>
            </a:r>
          </a:p>
          <a:p>
            <a:pPr marL="342900" indent="-342900" algn="just">
              <a:lnSpc>
                <a:spcPct val="150000"/>
              </a:lnSpc>
            </a:pPr>
            <a:r>
              <a:rPr lang="fr-FR" sz="1600" dirty="0" smtClean="0">
                <a:solidFill>
                  <a:schemeClr val="tx2"/>
                </a:solidFill>
                <a:latin typeface="+mj-lt"/>
                <a:cs typeface="Consolas" pitchFamily="49" charset="0"/>
              </a:rPr>
              <a:t>   Exemple : </a:t>
            </a:r>
            <a:r>
              <a:rPr lang="fr-FR" sz="1600" dirty="0" smtClean="0">
                <a:solidFill>
                  <a:schemeClr val="tx2"/>
                </a:solidFill>
                <a:latin typeface="+mj-lt"/>
              </a:rPr>
              <a:t>Je m'appelle </a:t>
            </a:r>
            <a:r>
              <a:rPr lang="fr-FR" sz="1600" b="1" dirty="0" smtClean="0">
                <a:solidFill>
                  <a:schemeClr val="tx2"/>
                </a:solidFill>
                <a:latin typeface="+mj-lt"/>
              </a:rPr>
              <a:t>Bahri Mohammed</a:t>
            </a:r>
            <a:r>
              <a:rPr lang="fr-FR" sz="1600" dirty="0" smtClean="0">
                <a:solidFill>
                  <a:schemeClr val="tx2"/>
                </a:solidFill>
                <a:latin typeface="+mj-lt"/>
              </a:rPr>
              <a:t>, je suis </a:t>
            </a:r>
            <a:r>
              <a:rPr lang="fr-FR" sz="1600" b="1" dirty="0" smtClean="0">
                <a:solidFill>
                  <a:schemeClr val="tx2"/>
                </a:solidFill>
                <a:latin typeface="+mj-lt"/>
              </a:rPr>
              <a:t>formateur web</a:t>
            </a:r>
            <a:r>
              <a:rPr lang="fr-FR" sz="1600" dirty="0" smtClean="0">
                <a:solidFill>
                  <a:schemeClr val="tx2"/>
                </a:solidFill>
                <a:latin typeface="+mj-lt"/>
              </a:rPr>
              <a:t>.</a:t>
            </a:r>
          </a:p>
          <a:p>
            <a:pPr marL="342900" indent="-342900" algn="just">
              <a:lnSpc>
                <a:spcPct val="150000"/>
              </a:lnSpc>
            </a:pPr>
            <a:r>
              <a:rPr lang="fr-FR" sz="1600" dirty="0" smtClean="0">
                <a:solidFill>
                  <a:schemeClr val="tx2"/>
                </a:solidFill>
                <a:latin typeface="+mj-lt"/>
                <a:cs typeface="Consolas" pitchFamily="49" charset="0"/>
              </a:rPr>
              <a:t>3. Testez votre code.</a:t>
            </a:r>
            <a:endParaRPr lang="fr-FR" sz="1600" dirty="0">
              <a:solidFill>
                <a:schemeClr val="tx2"/>
              </a:solidFill>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Corrigé 1</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Personne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profession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"formateur web"</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getInfo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prenom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profession</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Personne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pr</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getInfo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Exercice 2</a:t>
            </a:r>
            <a:endParaRPr lang="fr-FR" dirty="0">
              <a:solidFill>
                <a:schemeClr val="tx2"/>
              </a:solidFill>
            </a:endParaRPr>
          </a:p>
        </p:txBody>
      </p:sp>
      <p:sp>
        <p:nvSpPr>
          <p:cNvPr id="6" name="Rectangle 5"/>
          <p:cNvSpPr/>
          <p:nvPr/>
        </p:nvSpPr>
        <p:spPr>
          <a:xfrm>
            <a:off x="428596" y="1745432"/>
            <a:ext cx="8429684" cy="3416320"/>
          </a:xfrm>
          <a:prstGeom prst="rect">
            <a:avLst/>
          </a:prstGeom>
        </p:spPr>
        <p:txBody>
          <a:bodyPr wrap="square">
            <a:spAutoFit/>
          </a:bodyPr>
          <a:lstStyle/>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1. Créer une classe voiture ayant trois attributs. A savoir, couleur, puissance et vitesse.</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2. La classe voiture aura deux méthodes accélérer/ralentir permettant respectivement de augmenter/diminuer la vitesse.</a:t>
            </a:r>
          </a:p>
          <a:p>
            <a:pPr algn="just">
              <a:lnSpc>
                <a:spcPct val="150000"/>
              </a:lnSpc>
            </a:pPr>
            <a:r>
              <a:rPr lang="fr-FR" sz="1600" b="1" dirty="0" smtClean="0">
                <a:solidFill>
                  <a:schemeClr val="tx2"/>
                </a:solidFill>
                <a:effectLst>
                  <a:outerShdw blurRad="38100" dist="38100" dir="2700000" algn="tl">
                    <a:srgbClr val="000000">
                      <a:alpha val="43137"/>
                    </a:srgbClr>
                  </a:outerShdw>
                </a:effectLst>
                <a:latin typeface="+mj-lt"/>
                <a:cs typeface="Consolas" pitchFamily="49" charset="0"/>
              </a:rPr>
              <a:t>Exemple :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La vitesse de la voiture = 100k/h</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Lorsque vous appelez la méthode accélérer, la vitesse devient 101k/h</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3. Instancier la classe voiture.</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4. Après avoir créé l'objet, tester tous les attributs et les méthodes.</a:t>
            </a: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Commentaires</a:t>
            </a:r>
            <a:endParaRPr lang="fr-FR" dirty="0">
              <a:solidFill>
                <a:schemeClr val="tx2"/>
              </a:solidFill>
            </a:endParaRPr>
          </a:p>
        </p:txBody>
      </p:sp>
      <p:sp>
        <p:nvSpPr>
          <p:cNvPr id="4" name="ZoneTexte 3"/>
          <p:cNvSpPr txBox="1"/>
          <p:nvPr/>
        </p:nvSpPr>
        <p:spPr>
          <a:xfrm>
            <a:off x="500034" y="170092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Ceci est un commentaire mono-ligne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Ceci est un bloc de commentaire</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qui s’étend sur plusieurs</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lignes</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+ 15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Corrigé 2</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Voiture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couleur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"Rouge"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marque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"BMW"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220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accelerer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ralentir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citadine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Voiture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citadine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accelerer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citadine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accelerer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citadine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ralentir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citadine</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vitesse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p:txBody>
      </p:sp>
    </p:spTree>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Exercice 3</a:t>
            </a:r>
            <a:endParaRPr lang="fr-FR" dirty="0">
              <a:solidFill>
                <a:schemeClr val="tx2"/>
              </a:solidFill>
            </a:endParaRPr>
          </a:p>
        </p:txBody>
      </p:sp>
      <p:sp>
        <p:nvSpPr>
          <p:cNvPr id="6" name="Rectangle 5"/>
          <p:cNvSpPr/>
          <p:nvPr/>
        </p:nvSpPr>
        <p:spPr>
          <a:xfrm>
            <a:off x="428596" y="1745432"/>
            <a:ext cx="8429684" cy="2270109"/>
          </a:xfrm>
          <a:prstGeom prst="rect">
            <a:avLst/>
          </a:prstGeom>
        </p:spPr>
        <p:txBody>
          <a:bodyPr wrap="square">
            <a:spAutoFit/>
          </a:bodyPr>
          <a:lstStyle/>
          <a:p>
            <a:pPr algn="just">
              <a:lnSpc>
                <a:spcPct val="150000"/>
              </a:lnSpc>
            </a:pPr>
            <a:r>
              <a:rPr lang="fr-FR" sz="1600" dirty="0" smtClean="0">
                <a:solidFill>
                  <a:schemeClr val="tx2"/>
                </a:solidFill>
                <a:latin typeface="+mj-lt"/>
                <a:cs typeface="Consolas" pitchFamily="49" charset="0"/>
              </a:rPr>
              <a:t>Créez une classe User contenant un attribut (name) et un constructeur.</a:t>
            </a:r>
          </a:p>
          <a:p>
            <a:pPr algn="just">
              <a:lnSpc>
                <a:spcPct val="150000"/>
              </a:lnSpc>
            </a:pPr>
            <a:r>
              <a:rPr lang="fr-FR" sz="1600" dirty="0" smtClean="0">
                <a:solidFill>
                  <a:schemeClr val="tx2"/>
                </a:solidFill>
                <a:latin typeface="+mj-lt"/>
                <a:cs typeface="Consolas" pitchFamily="49" charset="0"/>
              </a:rPr>
              <a:t>Créez une méthode (sayHello()) permettant d’afficher une message, concaténant avec l’attribut name. </a:t>
            </a:r>
          </a:p>
          <a:p>
            <a:pPr algn="just">
              <a:lnSpc>
                <a:spcPct val="150000"/>
              </a:lnSpc>
            </a:pPr>
            <a:r>
              <a:rPr lang="fr-FR" sz="1600" dirty="0" smtClean="0">
                <a:solidFill>
                  <a:schemeClr val="tx2"/>
                </a:solidFill>
                <a:latin typeface="+mj-lt"/>
                <a:cs typeface="Consolas" pitchFamily="49" charset="0"/>
              </a:rPr>
              <a:t>Créez un objet et testez la méthode sayHello()</a:t>
            </a:r>
          </a:p>
          <a:p>
            <a:pPr algn="just">
              <a:lnSpc>
                <a:spcPct val="150000"/>
              </a:lnSpc>
            </a:pPr>
            <a:r>
              <a:rPr lang="fr-FR" sz="1600" b="1" dirty="0" smtClean="0">
                <a:solidFill>
                  <a:schemeClr val="tx2"/>
                </a:solidFill>
                <a:latin typeface="+mj-lt"/>
                <a:cs typeface="Consolas" pitchFamily="49" charset="0"/>
              </a:rPr>
              <a:t>Exemple :</a:t>
            </a:r>
          </a:p>
          <a:p>
            <a:pPr algn="just">
              <a:lnSpc>
                <a:spcPct val="150000"/>
              </a:lnSpc>
            </a:pPr>
            <a:r>
              <a:rPr lang="fr-FR" sz="1600" dirty="0" smtClean="0">
                <a:solidFill>
                  <a:schemeClr val="tx2"/>
                </a:solidFill>
                <a:latin typeface="+mj-lt"/>
                <a:cs typeface="Consolas" pitchFamily="49" charset="0"/>
              </a:rPr>
              <a:t>Hello, I am Bob.</a:t>
            </a:r>
          </a:p>
        </p:txBody>
      </p:sp>
    </p:spTree>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Corrigé 3</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latin typeface="+mj-lt"/>
                <a:ea typeface="Times New Roman" pitchFamily="18" charset="0"/>
                <a:cs typeface="Times New Roman" pitchFamily="18" charset="0"/>
              </a:rPr>
              <a:t>class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User</a:t>
            </a:r>
            <a:r>
              <a:rPr lang="fr-FR" sz="1400" dirty="0" smtClean="0">
                <a:solidFill>
                  <a:srgbClr val="C5C8C6"/>
                </a:solidFill>
                <a:latin typeface="+mj-lt"/>
                <a:ea typeface="Times New Roman" pitchFamily="18" charset="0"/>
                <a:cs typeface="Times New Roman" pitchFamily="18" charset="0"/>
              </a:rPr>
              <a:t> {</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constructor</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name</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name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name</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E6700"/>
                </a:solidFill>
                <a:latin typeface="+mj-lt"/>
                <a:ea typeface="Times New Roman" pitchFamily="18" charset="0"/>
                <a:cs typeface="Times New Roman" pitchFamily="18" charset="0"/>
              </a:rPr>
              <a:t>sayHello</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return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"Hello, I am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name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let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user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new</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User</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"Bob"</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user</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CE6700"/>
                </a:solidFill>
                <a:latin typeface="+mj-lt"/>
                <a:ea typeface="Times New Roman" pitchFamily="18" charset="0"/>
                <a:cs typeface="Times New Roman" pitchFamily="18" charset="0"/>
              </a:rPr>
              <a:t>sayHello</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Exercice 4</a:t>
            </a:r>
            <a:endParaRPr lang="fr-FR" dirty="0">
              <a:solidFill>
                <a:schemeClr val="tx2"/>
              </a:solidFill>
            </a:endParaRPr>
          </a:p>
        </p:txBody>
      </p:sp>
      <p:sp>
        <p:nvSpPr>
          <p:cNvPr id="6" name="Rectangle 5"/>
          <p:cNvSpPr/>
          <p:nvPr/>
        </p:nvSpPr>
        <p:spPr>
          <a:xfrm>
            <a:off x="428596" y="1745432"/>
            <a:ext cx="8429684" cy="4524315"/>
          </a:xfrm>
          <a:prstGeom prst="rect">
            <a:avLst/>
          </a:prstGeom>
        </p:spPr>
        <p:txBody>
          <a:bodyPr wrap="square">
            <a:spAutoFit/>
          </a:bodyPr>
          <a:lstStyle/>
          <a:p>
            <a:pPr algn="just">
              <a:lnSpc>
                <a:spcPct val="150000"/>
              </a:lnSpc>
            </a:pPr>
            <a:r>
              <a:rPr lang="fr-FR" sz="1600" dirty="0" smtClean="0">
                <a:solidFill>
                  <a:schemeClr val="tx2"/>
                </a:solidFill>
                <a:latin typeface="+mj-lt"/>
                <a:cs typeface="Consolas" pitchFamily="49" charset="0"/>
              </a:rPr>
              <a:t>Créez une classe message, contenant les attributs suivants :</a:t>
            </a:r>
          </a:p>
          <a:p>
            <a:pPr algn="just">
              <a:lnSpc>
                <a:spcPct val="150000"/>
              </a:lnSpc>
            </a:pPr>
            <a:r>
              <a:rPr lang="fr-FR" sz="1600" dirty="0" smtClean="0">
                <a:solidFill>
                  <a:schemeClr val="tx2"/>
                </a:solidFill>
                <a:latin typeface="+mj-lt"/>
                <a:cs typeface="Consolas" pitchFamily="49" charset="0"/>
              </a:rPr>
              <a:t>	- expéditeur;</a:t>
            </a:r>
          </a:p>
          <a:p>
            <a:pPr algn="just">
              <a:lnSpc>
                <a:spcPct val="150000"/>
              </a:lnSpc>
            </a:pPr>
            <a:r>
              <a:rPr lang="fr-FR" sz="1600" dirty="0" smtClean="0">
                <a:solidFill>
                  <a:schemeClr val="tx2"/>
                </a:solidFill>
                <a:latin typeface="+mj-lt"/>
                <a:cs typeface="Consolas" pitchFamily="49" charset="0"/>
              </a:rPr>
              <a:t>	- destinataire;</a:t>
            </a:r>
          </a:p>
          <a:p>
            <a:pPr algn="just">
              <a:lnSpc>
                <a:spcPct val="150000"/>
              </a:lnSpc>
            </a:pPr>
            <a:r>
              <a:rPr lang="fr-FR" sz="1600" dirty="0" smtClean="0">
                <a:solidFill>
                  <a:schemeClr val="tx2"/>
                </a:solidFill>
                <a:latin typeface="+mj-lt"/>
                <a:cs typeface="Consolas" pitchFamily="49" charset="0"/>
              </a:rPr>
              <a:t>Les deux attributs sont de type objet. Exemple :</a:t>
            </a:r>
          </a:p>
          <a:p>
            <a:pPr algn="just">
              <a:lnSpc>
                <a:spcPct val="150000"/>
              </a:lnSpc>
            </a:pPr>
            <a:endParaRPr lang="fr-FR" sz="1600" dirty="0" smtClean="0">
              <a:solidFill>
                <a:schemeClr val="tx2"/>
              </a:solidFill>
              <a:latin typeface="+mj-lt"/>
              <a:cs typeface="Consolas" pitchFamily="49" charset="0"/>
            </a:endParaRPr>
          </a:p>
          <a:p>
            <a:pPr algn="just">
              <a:lnSpc>
                <a:spcPct val="150000"/>
              </a:lnSpc>
            </a:pPr>
            <a:endParaRPr lang="fr-FR" sz="1600" dirty="0" smtClean="0">
              <a:solidFill>
                <a:schemeClr val="tx2"/>
              </a:solidFill>
              <a:latin typeface="+mj-lt"/>
              <a:cs typeface="Consolas" pitchFamily="49" charset="0"/>
            </a:endParaRPr>
          </a:p>
          <a:p>
            <a:pPr algn="just">
              <a:lnSpc>
                <a:spcPct val="150000"/>
              </a:lnSpc>
            </a:pPr>
            <a:endParaRPr lang="fr-FR" sz="1600" dirty="0" smtClean="0">
              <a:solidFill>
                <a:schemeClr val="tx2"/>
              </a:solidFill>
              <a:latin typeface="+mj-lt"/>
              <a:cs typeface="Consolas" pitchFamily="49" charset="0"/>
            </a:endParaRPr>
          </a:p>
          <a:p>
            <a:pPr algn="just">
              <a:lnSpc>
                <a:spcPct val="150000"/>
              </a:lnSpc>
            </a:pPr>
            <a:endParaRPr lang="fr-FR" sz="1600" dirty="0" smtClean="0">
              <a:solidFill>
                <a:schemeClr val="tx2"/>
              </a:solidFill>
              <a:latin typeface="+mj-lt"/>
              <a:cs typeface="Consolas" pitchFamily="49" charset="0"/>
            </a:endParaRPr>
          </a:p>
          <a:p>
            <a:pPr algn="just">
              <a:lnSpc>
                <a:spcPct val="150000"/>
              </a:lnSpc>
            </a:pPr>
            <a:r>
              <a:rPr lang="fr-FR" sz="1600" dirty="0" smtClean="0">
                <a:solidFill>
                  <a:schemeClr val="tx2"/>
                </a:solidFill>
                <a:latin typeface="+mj-lt"/>
                <a:cs typeface="Consolas" pitchFamily="49" charset="0"/>
              </a:rPr>
              <a:t>Prévoyez un constructeur initialisant les attributs de la classe Message.</a:t>
            </a:r>
          </a:p>
          <a:p>
            <a:pPr algn="just">
              <a:lnSpc>
                <a:spcPct val="150000"/>
              </a:lnSpc>
            </a:pPr>
            <a:r>
              <a:rPr lang="fr-FR" sz="1600" dirty="0" smtClean="0">
                <a:solidFill>
                  <a:schemeClr val="tx2"/>
                </a:solidFill>
                <a:latin typeface="+mj-lt"/>
                <a:cs typeface="Consolas" pitchFamily="49" charset="0"/>
              </a:rPr>
              <a:t>Prévoyez une méthode description affichant les détails d’un message. Exemple :</a:t>
            </a:r>
          </a:p>
          <a:p>
            <a:pPr algn="just">
              <a:lnSpc>
                <a:spcPct val="150000"/>
              </a:lnSpc>
            </a:pPr>
            <a:r>
              <a:rPr lang="fr-FR" sz="1600" b="1" dirty="0" smtClean="0">
                <a:solidFill>
                  <a:schemeClr val="tx2"/>
                </a:solidFill>
                <a:latin typeface="+mj-lt"/>
              </a:rPr>
              <a:t>       Nicolas Legrand </a:t>
            </a:r>
            <a:r>
              <a:rPr lang="fr-FR" sz="1600" dirty="0" smtClean="0">
                <a:solidFill>
                  <a:schemeClr val="tx2"/>
                </a:solidFill>
                <a:latin typeface="+mj-lt"/>
              </a:rPr>
              <a:t>a envoyé un message à </a:t>
            </a:r>
            <a:r>
              <a:rPr lang="fr-FR" sz="1600" b="1" dirty="0" smtClean="0">
                <a:solidFill>
                  <a:schemeClr val="tx2"/>
                </a:solidFill>
                <a:latin typeface="+mj-lt"/>
              </a:rPr>
              <a:t>Sarah Boxberg.</a:t>
            </a:r>
            <a:endParaRPr lang="fr-FR" sz="1600" b="1" dirty="0" smtClean="0">
              <a:solidFill>
                <a:schemeClr val="tx2"/>
              </a:solidFill>
              <a:latin typeface="+mj-lt"/>
              <a:cs typeface="Consolas" pitchFamily="49" charset="0"/>
            </a:endParaRPr>
          </a:p>
        </p:txBody>
      </p:sp>
      <p:graphicFrame>
        <p:nvGraphicFramePr>
          <p:cNvPr id="5" name="Tableau 4"/>
          <p:cNvGraphicFramePr>
            <a:graphicFrameLocks noGrp="1"/>
          </p:cNvGraphicFramePr>
          <p:nvPr/>
        </p:nvGraphicFramePr>
        <p:xfrm>
          <a:off x="1524000" y="3459488"/>
          <a:ext cx="5191140" cy="1112520"/>
        </p:xfrm>
        <a:graphic>
          <a:graphicData uri="http://schemas.openxmlformats.org/drawingml/2006/table">
            <a:tbl>
              <a:tblPr firstRow="1" bandRow="1">
                <a:tableStyleId>{BDBED569-4797-4DF1-A0F4-6AAB3CD982D8}</a:tableStyleId>
              </a:tblPr>
              <a:tblGrid>
                <a:gridCol w="904860"/>
                <a:gridCol w="2143140"/>
                <a:gridCol w="2143140"/>
              </a:tblGrid>
              <a:tr h="370840">
                <a:tc>
                  <a:txBody>
                    <a:bodyPr/>
                    <a:lstStyle/>
                    <a:p>
                      <a:endParaRPr lang="fr-FR" sz="1600" dirty="0">
                        <a:latin typeface="+mj-lt"/>
                      </a:endParaRPr>
                    </a:p>
                  </a:txBody>
                  <a:tcPr>
                    <a:solidFill>
                      <a:schemeClr val="accent5">
                        <a:lumMod val="50000"/>
                      </a:schemeClr>
                    </a:solidFill>
                  </a:tcPr>
                </a:tc>
                <a:tc>
                  <a:txBody>
                    <a:bodyPr/>
                    <a:lstStyle/>
                    <a:p>
                      <a:pPr algn="ctr"/>
                      <a:r>
                        <a:rPr lang="fr-FR" sz="1600" dirty="0" smtClean="0">
                          <a:effectLst/>
                          <a:latin typeface="+mj-lt"/>
                        </a:rPr>
                        <a:t>Expéditeur</a:t>
                      </a:r>
                      <a:endParaRPr lang="fr-FR" sz="1600" dirty="0">
                        <a:effectLst/>
                        <a:latin typeface="+mj-lt"/>
                      </a:endParaRPr>
                    </a:p>
                  </a:txBody>
                  <a:tcPr>
                    <a:solidFill>
                      <a:schemeClr val="accent5">
                        <a:lumMod val="50000"/>
                      </a:schemeClr>
                    </a:solidFill>
                  </a:tcPr>
                </a:tc>
                <a:tc>
                  <a:txBody>
                    <a:bodyPr/>
                    <a:lstStyle/>
                    <a:p>
                      <a:pPr algn="ctr"/>
                      <a:r>
                        <a:rPr lang="fr-FR" sz="1600" dirty="0" smtClean="0">
                          <a:effectLst/>
                          <a:latin typeface="+mj-lt"/>
                        </a:rPr>
                        <a:t>Destinataire</a:t>
                      </a:r>
                      <a:endParaRPr lang="fr-FR" sz="1600" dirty="0">
                        <a:effectLst/>
                        <a:latin typeface="+mj-lt"/>
                      </a:endParaRPr>
                    </a:p>
                  </a:txBody>
                  <a:tcPr>
                    <a:solidFill>
                      <a:schemeClr val="accent5">
                        <a:lumMod val="50000"/>
                      </a:schemeClr>
                    </a:solidFill>
                  </a:tcPr>
                </a:tc>
              </a:tr>
              <a:tr h="370840">
                <a:tc>
                  <a:txBody>
                    <a:bodyPr/>
                    <a:lstStyle/>
                    <a:p>
                      <a:r>
                        <a:rPr lang="fr-FR" sz="1600" b="1" dirty="0" smtClean="0">
                          <a:latin typeface="+mj-lt"/>
                        </a:rPr>
                        <a:t>Nom</a:t>
                      </a:r>
                      <a:endParaRPr lang="fr-FR" sz="1600" b="1" dirty="0">
                        <a:latin typeface="+mj-lt"/>
                      </a:endParaRPr>
                    </a:p>
                  </a:txBody>
                  <a:tcPr>
                    <a:solidFill>
                      <a:schemeClr val="accent5">
                        <a:lumMod val="50000"/>
                      </a:schemeClr>
                    </a:solidFill>
                  </a:tcPr>
                </a:tc>
                <a:tc>
                  <a:txBody>
                    <a:bodyPr/>
                    <a:lstStyle/>
                    <a:p>
                      <a:pPr algn="ctr"/>
                      <a:r>
                        <a:rPr lang="fr-FR" sz="1600" dirty="0" smtClean="0">
                          <a:effectLst/>
                          <a:latin typeface="+mj-lt"/>
                        </a:rPr>
                        <a:t>Bahri</a:t>
                      </a:r>
                      <a:endParaRPr lang="fr-FR" sz="1600" dirty="0">
                        <a:effectLst/>
                        <a:latin typeface="+mj-lt"/>
                      </a:endParaRPr>
                    </a:p>
                  </a:txBody>
                  <a:tcPr/>
                </a:tc>
                <a:tc>
                  <a:txBody>
                    <a:bodyPr/>
                    <a:lstStyle/>
                    <a:p>
                      <a:pPr algn="ctr"/>
                      <a:r>
                        <a:rPr lang="fr-FR" sz="1600" dirty="0" smtClean="0">
                          <a:effectLst/>
                          <a:latin typeface="+mj-lt"/>
                        </a:rPr>
                        <a:t>Barry</a:t>
                      </a:r>
                      <a:endParaRPr lang="fr-FR" sz="1600" dirty="0">
                        <a:effectLst/>
                        <a:latin typeface="+mj-lt"/>
                      </a:endParaRPr>
                    </a:p>
                  </a:txBody>
                  <a:tcPr/>
                </a:tc>
              </a:tr>
              <a:tr h="370840">
                <a:tc>
                  <a:txBody>
                    <a:bodyPr/>
                    <a:lstStyle/>
                    <a:p>
                      <a:r>
                        <a:rPr lang="fr-FR" sz="1600" b="1" dirty="0" smtClean="0">
                          <a:latin typeface="+mj-lt"/>
                        </a:rPr>
                        <a:t>Prénom</a:t>
                      </a:r>
                      <a:endParaRPr lang="fr-FR" sz="1600" b="1" dirty="0">
                        <a:latin typeface="+mj-lt"/>
                      </a:endParaRPr>
                    </a:p>
                  </a:txBody>
                  <a:tcPr>
                    <a:solidFill>
                      <a:schemeClr val="accent5">
                        <a:lumMod val="50000"/>
                      </a:schemeClr>
                    </a:solidFill>
                  </a:tcPr>
                </a:tc>
                <a:tc>
                  <a:txBody>
                    <a:bodyPr/>
                    <a:lstStyle/>
                    <a:p>
                      <a:pPr algn="ctr"/>
                      <a:r>
                        <a:rPr lang="fr-FR" sz="1600" dirty="0" smtClean="0">
                          <a:effectLst/>
                          <a:latin typeface="+mj-lt"/>
                        </a:rPr>
                        <a:t>Mohammed</a:t>
                      </a:r>
                      <a:endParaRPr lang="fr-FR" sz="1600" dirty="0">
                        <a:effectLst/>
                        <a:latin typeface="+mj-lt"/>
                      </a:endParaRPr>
                    </a:p>
                  </a:txBody>
                  <a:tcPr/>
                </a:tc>
                <a:tc>
                  <a:txBody>
                    <a:bodyPr/>
                    <a:lstStyle/>
                    <a:p>
                      <a:pPr algn="ctr"/>
                      <a:r>
                        <a:rPr lang="fr-FR" sz="1600" dirty="0" smtClean="0">
                          <a:effectLst/>
                          <a:latin typeface="+mj-lt"/>
                        </a:rPr>
                        <a:t>Luc</a:t>
                      </a:r>
                      <a:endParaRPr lang="fr-FR" sz="1600" dirty="0">
                        <a:effectLst/>
                        <a:latin typeface="+mj-lt"/>
                      </a:endParaRP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Corrigé 4</a:t>
            </a:r>
            <a:endParaRPr lang="fr-FR" dirty="0">
              <a:solidFill>
                <a:schemeClr val="tx2"/>
              </a:solidFill>
            </a:endParaRPr>
          </a:p>
        </p:txBody>
      </p:sp>
      <p:sp>
        <p:nvSpPr>
          <p:cNvPr id="4" name="ZoneTexte 3"/>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latin typeface="+mj-lt"/>
                <a:ea typeface="Times New Roman" pitchFamily="18" charset="0"/>
                <a:cs typeface="Times New Roman" pitchFamily="18" charset="0"/>
              </a:rPr>
              <a:t>class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Message</a:t>
            </a:r>
            <a:r>
              <a:rPr lang="fr-FR" sz="1400" dirty="0" smtClean="0">
                <a:solidFill>
                  <a:srgbClr val="C5C8C6"/>
                </a:solidFill>
                <a:latin typeface="+mj-lt"/>
                <a:ea typeface="Times New Roman" pitchFamily="18" charset="0"/>
                <a:cs typeface="Times New Roman" pitchFamily="18" charset="0"/>
              </a:rPr>
              <a:t>{</a:t>
            </a:r>
            <a:endParaRPr lang="fr-FR" sz="1400" dirty="0" smtClean="0">
              <a:solidFill>
                <a:srgbClr val="C5C8C6"/>
              </a:solidFill>
              <a:latin typeface="+mj-lt"/>
              <a:ea typeface="Times New Roman" pitchFamily="18" charset="0"/>
              <a:cs typeface="Arial" pitchFamily="34" charset="0"/>
            </a:endParaRPr>
          </a:p>
          <a:p>
            <a:pPr lvl="0" fontAlgn="base">
              <a:spcBef>
                <a:spcPct val="0"/>
              </a:spcBef>
              <a:spcAft>
                <a:spcPct val="0"/>
              </a:spcAft>
            </a:pPr>
            <a:r>
              <a:rPr lang="fr-FR" sz="1400" dirty="0" smtClean="0">
                <a:solidFill>
                  <a:srgbClr val="C5C8C6"/>
                </a:solidFill>
                <a:latin typeface="+mj-lt"/>
                <a:ea typeface="Times New Roman" pitchFamily="18" charset="0"/>
                <a:cs typeface="Arial" pitchFamily="34" charset="0"/>
              </a:rPr>
              <a:t>    </a:t>
            </a:r>
            <a:r>
              <a:rPr lang="fr-FR" sz="1400" dirty="0" smtClean="0">
                <a:solidFill>
                  <a:srgbClr val="9872A2"/>
                </a:solidFill>
                <a:latin typeface="+mj-lt"/>
                <a:ea typeface="Times New Roman" pitchFamily="18" charset="0"/>
                <a:cs typeface="Times New Roman" pitchFamily="18" charset="0"/>
              </a:rPr>
              <a:t>constructor</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exNom</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exPrenom</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desNom</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desPrenom</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expediteur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{nom:</a:t>
            </a:r>
            <a:r>
              <a:rPr lang="fr-FR" sz="1400" dirty="0" smtClean="0">
                <a:solidFill>
                  <a:srgbClr val="6089B4"/>
                </a:solidFill>
                <a:latin typeface="+mj-lt"/>
                <a:ea typeface="Times New Roman" pitchFamily="18" charset="0"/>
                <a:cs typeface="Times New Roman" pitchFamily="18" charset="0"/>
              </a:rPr>
              <a:t>exNom</a:t>
            </a:r>
            <a:r>
              <a:rPr lang="fr-FR" sz="1400" dirty="0" smtClean="0">
                <a:solidFill>
                  <a:srgbClr val="C5C8C6"/>
                </a:solidFill>
                <a:latin typeface="+mj-lt"/>
                <a:ea typeface="Times New Roman" pitchFamily="18" charset="0"/>
                <a:cs typeface="Times New Roman" pitchFamily="18" charset="0"/>
              </a:rPr>
              <a:t>,  prenom:</a:t>
            </a:r>
            <a:r>
              <a:rPr lang="fr-FR" sz="1400" dirty="0" smtClean="0">
                <a:solidFill>
                  <a:srgbClr val="6089B4"/>
                </a:solidFill>
                <a:latin typeface="+mj-lt"/>
                <a:ea typeface="Times New Roman" pitchFamily="18" charset="0"/>
                <a:cs typeface="Times New Roman" pitchFamily="18" charset="0"/>
              </a:rPr>
              <a:t>exPrenom  </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destinataire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{nom:</a:t>
            </a:r>
            <a:r>
              <a:rPr lang="fr-FR" sz="1400" dirty="0" smtClean="0">
                <a:solidFill>
                  <a:srgbClr val="6089B4"/>
                </a:solidFill>
                <a:latin typeface="+mj-lt"/>
                <a:ea typeface="Times New Roman" pitchFamily="18" charset="0"/>
                <a:cs typeface="Times New Roman" pitchFamily="18" charset="0"/>
              </a:rPr>
              <a:t>desNom</a:t>
            </a:r>
            <a:r>
              <a:rPr lang="fr-FR" sz="1400" dirty="0" smtClean="0">
                <a:solidFill>
                  <a:srgbClr val="C5C8C6"/>
                </a:solidFill>
                <a:latin typeface="+mj-lt"/>
                <a:ea typeface="Times New Roman" pitchFamily="18" charset="0"/>
                <a:cs typeface="Times New Roman" pitchFamily="18" charset="0"/>
              </a:rPr>
              <a:t>, prenom:</a:t>
            </a:r>
            <a:r>
              <a:rPr lang="fr-FR" sz="1400" dirty="0" smtClean="0">
                <a:solidFill>
                  <a:srgbClr val="6089B4"/>
                </a:solidFill>
                <a:latin typeface="+mj-lt"/>
                <a:ea typeface="Times New Roman" pitchFamily="18" charset="0"/>
                <a:cs typeface="Times New Roman" pitchFamily="18" charset="0"/>
              </a:rPr>
              <a:t>desPrenom </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E6700"/>
                </a:solidFill>
                <a:latin typeface="+mj-lt"/>
                <a:ea typeface="Times New Roman" pitchFamily="18" charset="0"/>
                <a:cs typeface="Times New Roman" pitchFamily="18" charset="0"/>
              </a:rPr>
              <a:t>description</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let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expediteur</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nom</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expediteur</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prenom</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 a envoyé un message à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destinataire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nom</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7444A"/>
                </a:solidFill>
                <a:latin typeface="+mj-lt"/>
                <a:ea typeface="Times New Roman" pitchFamily="18" charset="0"/>
                <a:cs typeface="Times New Roman" pitchFamily="18" charset="0"/>
              </a:rPr>
              <a:t>this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destinataire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prenom</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return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msg</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solidFill>
                <a:srgbClr val="C5C8C6"/>
              </a:solidFill>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a:t>
            </a:r>
            <a:endParaRPr lang="fr-FR" sz="1400" dirty="0" smtClean="0">
              <a:solidFill>
                <a:srgbClr val="C5C8C6"/>
              </a:solidFill>
              <a:latin typeface="+mj-lt"/>
              <a:ea typeface="Times New Roman" pitchFamily="18" charset="0"/>
              <a:cs typeface="Arial" pitchFamily="34" charset="0"/>
            </a:endParaRPr>
          </a:p>
          <a:p>
            <a:pPr lvl="0" eaLnBrk="0" fontAlgn="base" hangingPunct="0">
              <a:spcBef>
                <a:spcPct val="0"/>
              </a:spcBef>
              <a:spcAft>
                <a:spcPct val="0"/>
              </a:spcAft>
            </a:pPr>
            <a:endParaRPr lang="fr-FR" sz="1400" dirty="0" smtClean="0">
              <a:solidFill>
                <a:srgbClr val="C5C8C6"/>
              </a:solidFill>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let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new</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B0000"/>
                </a:solidFill>
                <a:latin typeface="+mj-lt"/>
                <a:ea typeface="Times New Roman" pitchFamily="18" charset="0"/>
                <a:cs typeface="Times New Roman" pitchFamily="18" charset="0"/>
              </a:rPr>
              <a:t>Message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"Nicolas"</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"Legrand"</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"Sarah"</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"Boxberg"</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err="1" smtClean="0">
                <a:solidFill>
                  <a:srgbClr val="6089B4"/>
                </a:solidFill>
                <a:latin typeface="+mj-lt"/>
                <a:ea typeface="Times New Roman" pitchFamily="18" charset="0"/>
                <a:cs typeface="Times New Roman" pitchFamily="18" charset="0"/>
              </a:rPr>
              <a:t>msg</a:t>
            </a:r>
            <a:r>
              <a:rPr lang="fr-FR" sz="1400" dirty="0" err="1" smtClean="0">
                <a:solidFill>
                  <a:srgbClr val="C5C8C6"/>
                </a:solidFill>
                <a:latin typeface="+mj-lt"/>
                <a:ea typeface="Times New Roman" pitchFamily="18" charset="0"/>
                <a:cs typeface="Times New Roman" pitchFamily="18" charset="0"/>
              </a:rPr>
              <a:t>.</a:t>
            </a:r>
            <a:r>
              <a:rPr lang="fr-FR" sz="1400" dirty="0" err="1" smtClean="0">
                <a:solidFill>
                  <a:srgbClr val="CE6700"/>
                </a:solidFill>
                <a:latin typeface="+mj-lt"/>
                <a:ea typeface="Times New Roman" pitchFamily="18" charset="0"/>
                <a:cs typeface="Times New Roman" pitchFamily="18" charset="0"/>
              </a:rPr>
              <a:t>description</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p:txBody>
      </p:sp>
      <p:sp>
        <p:nvSpPr>
          <p:cNvPr id="5" name="Rectangle 4"/>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p:txBody>
      </p:sp>
    </p:spTree>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Exercice 5</a:t>
            </a:r>
            <a:endParaRPr lang="fr-FR" dirty="0">
              <a:solidFill>
                <a:schemeClr val="tx2"/>
              </a:solidFill>
            </a:endParaRPr>
          </a:p>
        </p:txBody>
      </p:sp>
      <p:sp>
        <p:nvSpPr>
          <p:cNvPr id="6" name="Rectangle 5"/>
          <p:cNvSpPr/>
          <p:nvPr/>
        </p:nvSpPr>
        <p:spPr>
          <a:xfrm>
            <a:off x="428596" y="1745432"/>
            <a:ext cx="8429684" cy="1569660"/>
          </a:xfrm>
          <a:prstGeom prst="rect">
            <a:avLst/>
          </a:prstGeom>
        </p:spPr>
        <p:txBody>
          <a:bodyPr wrap="square">
            <a:spAutoFit/>
          </a:bodyPr>
          <a:lstStyle/>
          <a:p>
            <a:pPr algn="just">
              <a:lnSpc>
                <a:spcPct val="150000"/>
              </a:lnSpc>
            </a:pPr>
            <a:r>
              <a:rPr lang="fr-FR" sz="1600" dirty="0" smtClean="0">
                <a:solidFill>
                  <a:schemeClr val="tx2"/>
                </a:solidFill>
                <a:latin typeface="+mj-lt"/>
                <a:cs typeface="Consolas" pitchFamily="49" charset="0"/>
              </a:rPr>
              <a:t>Développez une classe Calculatrice, ayant deux attributs (nb1, nb2), un constructeur et cinq méthodes (addition, soustraction, division, multiplication et puissance).</a:t>
            </a:r>
          </a:p>
          <a:p>
            <a:pPr algn="just">
              <a:lnSpc>
                <a:spcPct val="150000"/>
              </a:lnSpc>
            </a:pPr>
            <a:r>
              <a:rPr lang="fr-FR" sz="1600" dirty="0" smtClean="0">
                <a:solidFill>
                  <a:schemeClr val="tx2"/>
                </a:solidFill>
                <a:latin typeface="+mj-lt"/>
                <a:cs typeface="Consolas" pitchFamily="49" charset="0"/>
              </a:rPr>
              <a:t>Instanciez la classe et testez les différentes méthodes.</a:t>
            </a:r>
          </a:p>
        </p:txBody>
      </p:sp>
    </p:spTree>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Corrigé 5</a:t>
            </a:r>
            <a:endParaRPr lang="fr-FR" dirty="0">
              <a:solidFill>
                <a:schemeClr val="tx2"/>
              </a:solidFill>
            </a:endParaRPr>
          </a:p>
        </p:txBody>
      </p:sp>
      <p:sp>
        <p:nvSpPr>
          <p:cNvPr id="4" name="ZoneTexte 3"/>
          <p:cNvSpPr txBox="1"/>
          <p:nvPr/>
        </p:nvSpPr>
        <p:spPr>
          <a:xfrm>
            <a:off x="500034" y="170092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Calculatrice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addition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multiplication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soustraction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division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let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 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Calculatrice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7</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addition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p:txBody>
      </p:sp>
    </p:spTree>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Exercice 6</a:t>
            </a:r>
            <a:endParaRPr lang="fr-FR" dirty="0">
              <a:solidFill>
                <a:schemeClr val="tx2"/>
              </a:solidFill>
            </a:endParaRPr>
          </a:p>
        </p:txBody>
      </p:sp>
      <p:sp>
        <p:nvSpPr>
          <p:cNvPr id="6" name="Rectangle 5"/>
          <p:cNvSpPr/>
          <p:nvPr/>
        </p:nvSpPr>
        <p:spPr>
          <a:xfrm>
            <a:off x="428596" y="1745432"/>
            <a:ext cx="8429684" cy="4524315"/>
          </a:xfrm>
          <a:prstGeom prst="rect">
            <a:avLst/>
          </a:prstGeom>
        </p:spPr>
        <p:txBody>
          <a:bodyPr wrap="square">
            <a:spAutoFit/>
          </a:bodyPr>
          <a:lstStyle/>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Créez une classe contenant deux attributs (str et length).</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Prévoyez un constructeur permettant d'initialiser l’attribut str et length (nombre de caractère de str).</a:t>
            </a:r>
          </a:p>
          <a:p>
            <a:pPr algn="just">
              <a:lnSpc>
                <a:spcPct val="150000"/>
              </a:lnSpc>
            </a:pPr>
            <a:r>
              <a:rPr lang="fr-FR" sz="1600" b="1" dirty="0" smtClean="0">
                <a:solidFill>
                  <a:schemeClr val="tx2"/>
                </a:solidFill>
                <a:effectLst>
                  <a:outerShdw blurRad="38100" dist="38100" dir="2700000" algn="tl">
                    <a:srgbClr val="000000">
                      <a:alpha val="43137"/>
                    </a:srgbClr>
                  </a:outerShdw>
                </a:effectLst>
                <a:latin typeface="+mj-lt"/>
                <a:cs typeface="Consolas" pitchFamily="49" charset="0"/>
              </a:rPr>
              <a:t>Créez quatre méthodes :</a:t>
            </a:r>
          </a:p>
          <a:p>
            <a:pPr marL="800100" lvl="1" indent="-34290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1. </a:t>
            </a:r>
            <a:r>
              <a:rPr lang="fr-FR" sz="1600" dirty="0" err="1" smtClean="0">
                <a:solidFill>
                  <a:schemeClr val="tx2"/>
                </a:solidFill>
                <a:effectLst>
                  <a:outerShdw blurRad="38100" dist="38100" dir="2700000" algn="tl">
                    <a:srgbClr val="000000">
                      <a:alpha val="43137"/>
                    </a:srgbClr>
                  </a:outerShdw>
                </a:effectLst>
                <a:latin typeface="+mj-lt"/>
                <a:cs typeface="Consolas" pitchFamily="49" charset="0"/>
              </a:rPr>
              <a:t>chaineCrt</a:t>
            </a: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retourne le nombre de caractères de l’attribut « str ».</a:t>
            </a:r>
          </a:p>
          <a:p>
            <a:pPr marL="800100" lvl="1" indent="-34290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2. miniscule(): retourne la chaîne de caractère entièrement en minuscules.</a:t>
            </a:r>
          </a:p>
          <a:p>
            <a:pPr marL="800100" lvl="1" indent="-34290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3. majuscule(): retourne la chaîne de caractère entièrement en majuscules.</a:t>
            </a:r>
          </a:p>
          <a:p>
            <a:pPr marL="800100" lvl="1" indent="-34290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4. capitale() : retourne la chaine de caractères dont uniquement la première lettre en majuscule.</a:t>
            </a:r>
          </a:p>
        </p:txBody>
      </p:sp>
    </p:spTree>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Corrigé 6</a:t>
            </a:r>
            <a:endParaRPr lang="fr-FR" dirty="0">
              <a:solidFill>
                <a:schemeClr val="tx2"/>
              </a:solidFill>
            </a:endParaRPr>
          </a:p>
        </p:txBody>
      </p:sp>
      <p:sp>
        <p:nvSpPr>
          <p:cNvPr id="4" name="ZoneTexte 3"/>
          <p:cNvSpPr txBox="1"/>
          <p:nvPr/>
        </p:nvSpPr>
        <p:spPr>
          <a:xfrm>
            <a:off x="500034" y="170092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ChainePlus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constructor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str</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length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length</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chaine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str</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miniscule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toLowerCase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majuscule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toUpperCase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capitale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charAt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toUpperCase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this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slice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toLowerCase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 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ChainePlus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aBc</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chaine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capitale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p:txBody>
      </p:sp>
    </p:spTree>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824" y="512064"/>
            <a:ext cx="8353456" cy="914400"/>
          </a:xfrm>
        </p:spPr>
        <p:txBody>
          <a:bodyPr>
            <a:normAutofit/>
          </a:bodyPr>
          <a:lstStyle/>
          <a:p>
            <a:pPr algn="ctr"/>
            <a:r>
              <a:rPr lang="fr-FR" dirty="0" smtClean="0">
                <a:solidFill>
                  <a:schemeClr val="tx2"/>
                </a:solidFill>
              </a:rPr>
              <a:t>Orienté Objet : Exercice 7</a:t>
            </a:r>
            <a:endParaRPr lang="fr-FR" dirty="0">
              <a:solidFill>
                <a:schemeClr val="tx2"/>
              </a:solidFill>
            </a:endParaRPr>
          </a:p>
        </p:txBody>
      </p:sp>
      <p:sp>
        <p:nvSpPr>
          <p:cNvPr id="6" name="Rectangle 5"/>
          <p:cNvSpPr/>
          <p:nvPr/>
        </p:nvSpPr>
        <p:spPr>
          <a:xfrm>
            <a:off x="428596" y="1745432"/>
            <a:ext cx="8429684" cy="3376758"/>
          </a:xfrm>
          <a:prstGeom prst="rect">
            <a:avLst/>
          </a:prstGeom>
        </p:spPr>
        <p:txBody>
          <a:bodyPr wrap="square">
            <a:spAutoFit/>
          </a:bodyPr>
          <a:lstStyle/>
          <a:p>
            <a:pPr algn="just">
              <a:lnSpc>
                <a:spcPct val="150000"/>
              </a:lnSpc>
            </a:pPr>
            <a:r>
              <a:rPr lang="fr-FR" sz="1600" dirty="0" smtClean="0">
                <a:solidFill>
                  <a:schemeClr val="tx2"/>
                </a:solidFill>
                <a:latin typeface="+mj-lt"/>
              </a:rPr>
              <a:t>Une tâche classique en programmation est de réaliser des calculs sur des suites de nombres afin d'en extraire différentes statistiques. </a:t>
            </a:r>
          </a:p>
          <a:p>
            <a:pPr algn="just">
              <a:lnSpc>
                <a:spcPct val="150000"/>
              </a:lnSpc>
            </a:pPr>
            <a:r>
              <a:rPr lang="fr-FR" sz="1600" dirty="0" smtClean="0">
                <a:solidFill>
                  <a:schemeClr val="tx2"/>
                </a:solidFill>
                <a:latin typeface="+mj-lt"/>
              </a:rPr>
              <a:t>Dans ce contexte, créez une classe Stat contenant les méthodes : </a:t>
            </a:r>
          </a:p>
          <a:p>
            <a:pPr lvl="1" algn="just">
              <a:lnSpc>
                <a:spcPct val="150000"/>
              </a:lnSpc>
            </a:pPr>
            <a:r>
              <a:rPr lang="fr-FR" sz="1600" b="1" dirty="0" smtClean="0">
                <a:solidFill>
                  <a:schemeClr val="tx2"/>
                </a:solidFill>
                <a:latin typeface="+mj-lt"/>
              </a:rPr>
              <a:t>entrer(nombre) </a:t>
            </a:r>
            <a:r>
              <a:rPr lang="fr-FR" sz="1600" dirty="0" smtClean="0">
                <a:solidFill>
                  <a:schemeClr val="tx2"/>
                </a:solidFill>
                <a:latin typeface="+mj-lt"/>
              </a:rPr>
              <a:t>: Ajouter un nombre à une suite;</a:t>
            </a:r>
          </a:p>
          <a:p>
            <a:pPr lvl="1" algn="just">
              <a:lnSpc>
                <a:spcPct val="150000"/>
              </a:lnSpc>
            </a:pPr>
            <a:r>
              <a:rPr lang="fr-FR" sz="1600" b="1" dirty="0" smtClean="0">
                <a:solidFill>
                  <a:schemeClr val="tx2"/>
                </a:solidFill>
                <a:latin typeface="+mj-lt"/>
              </a:rPr>
              <a:t>getSomme()</a:t>
            </a:r>
            <a:r>
              <a:rPr lang="fr-FR" sz="1600" dirty="0" smtClean="0">
                <a:solidFill>
                  <a:schemeClr val="tx2"/>
                </a:solidFill>
                <a:latin typeface="+mj-lt"/>
              </a:rPr>
              <a:t> : La somme de toutes les entrées;</a:t>
            </a:r>
          </a:p>
          <a:p>
            <a:pPr lvl="1" algn="just">
              <a:lnSpc>
                <a:spcPct val="150000"/>
              </a:lnSpc>
            </a:pPr>
            <a:r>
              <a:rPr lang="fr-FR" sz="1600" b="1" dirty="0" smtClean="0">
                <a:solidFill>
                  <a:schemeClr val="tx2"/>
                </a:solidFill>
                <a:latin typeface="+mj-lt"/>
              </a:rPr>
              <a:t>getMoyenne()</a:t>
            </a:r>
            <a:r>
              <a:rPr lang="fr-FR" sz="1600" dirty="0" smtClean="0">
                <a:solidFill>
                  <a:schemeClr val="tx2"/>
                </a:solidFill>
                <a:latin typeface="+mj-lt"/>
              </a:rPr>
              <a:t> : La somme de toutes les entrées / Le nombre des entrées</a:t>
            </a:r>
          </a:p>
          <a:p>
            <a:pPr lvl="1" algn="just">
              <a:lnSpc>
                <a:spcPct val="150000"/>
              </a:lnSpc>
            </a:pPr>
            <a:r>
              <a:rPr lang="fr-FR" sz="1600" b="1" dirty="0" smtClean="0">
                <a:solidFill>
                  <a:schemeClr val="tx2"/>
                </a:solidFill>
                <a:latin typeface="+mj-lt"/>
              </a:rPr>
              <a:t>getMediane()</a:t>
            </a:r>
            <a:r>
              <a:rPr lang="fr-FR" sz="1600" dirty="0" smtClean="0">
                <a:solidFill>
                  <a:schemeClr val="tx2"/>
                </a:solidFill>
                <a:latin typeface="+mj-lt"/>
              </a:rPr>
              <a:t> : ((nombre des entrées - 1)/2) + 1;</a:t>
            </a:r>
          </a:p>
          <a:p>
            <a:pPr algn="just">
              <a:lnSpc>
                <a:spcPct val="150000"/>
              </a:lnSpc>
            </a:pPr>
            <a:r>
              <a:rPr lang="fr-FR" sz="1600" dirty="0" smtClean="0">
                <a:solidFill>
                  <a:schemeClr val="tx2"/>
                </a:solidFill>
                <a:latin typeface="+mj-lt"/>
              </a:rPr>
              <a:t>Pour ce faire, il faut prévoir les attributs :</a:t>
            </a:r>
          </a:p>
          <a:p>
            <a:pPr algn="just">
              <a:lnSpc>
                <a:spcPct val="150000"/>
              </a:lnSpc>
            </a:pPr>
            <a:r>
              <a:rPr lang="fr-FR" sz="1600" dirty="0" smtClean="0">
                <a:solidFill>
                  <a:schemeClr val="tx2"/>
                </a:solidFill>
                <a:latin typeface="+mj-lt"/>
              </a:rPr>
              <a:t>Nombre des entrées et la somme des entrées</a:t>
            </a:r>
          </a:p>
        </p:txBody>
      </p:sp>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étro">
  <a:themeElements>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é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62904</TotalTime>
  <Words>3236</Words>
  <Application>Microsoft Office PowerPoint</Application>
  <PresentationFormat>Affichage à l'écran (4:3)</PresentationFormat>
  <Paragraphs>3154</Paragraphs>
  <Slides>129</Slides>
  <Notes>43</Notes>
  <HiddenSlides>0</HiddenSlides>
  <MMClips>0</MMClips>
  <ScaleCrop>false</ScaleCrop>
  <HeadingPairs>
    <vt:vector size="4" baseType="variant">
      <vt:variant>
        <vt:lpstr>Thème</vt:lpstr>
      </vt:variant>
      <vt:variant>
        <vt:i4>1</vt:i4>
      </vt:variant>
      <vt:variant>
        <vt:lpstr>Titres des diapositives</vt:lpstr>
      </vt:variant>
      <vt:variant>
        <vt:i4>129</vt:i4>
      </vt:variant>
    </vt:vector>
  </HeadingPairs>
  <TitlesOfParts>
    <vt:vector size="130" baseType="lpstr">
      <vt:lpstr>Métro</vt:lpstr>
      <vt:lpstr>JavaScript</vt:lpstr>
      <vt:lpstr>Introduction  (Présentation de JavaScript)</vt:lpstr>
      <vt:lpstr>Introduction</vt:lpstr>
      <vt:lpstr>Programmation Procédurale (Tour d’horizon)</vt:lpstr>
      <vt:lpstr>PP : Déclaration de script JS</vt:lpstr>
      <vt:lpstr>PP : Déclaration de script JS</vt:lpstr>
      <vt:lpstr>PP : Variables</vt:lpstr>
      <vt:lpstr>PP : Arithmétique</vt:lpstr>
      <vt:lpstr>PP : Commentaires</vt:lpstr>
      <vt:lpstr>PP : Fonctions</vt:lpstr>
      <vt:lpstr>PP : Fonctions</vt:lpstr>
      <vt:lpstr>PP : Sensibilité à la casse</vt:lpstr>
      <vt:lpstr>PP : La porté</vt:lpstr>
      <vt:lpstr>PP : La porté</vt:lpstr>
      <vt:lpstr>PP : La porté</vt:lpstr>
      <vt:lpstr>PP : La porté</vt:lpstr>
      <vt:lpstr>PP : Exercice 1</vt:lpstr>
      <vt:lpstr>PP : Corrigé 1</vt:lpstr>
      <vt:lpstr>PP : Exercice 2</vt:lpstr>
      <vt:lpstr>PP : Corrigé 2</vt:lpstr>
      <vt:lpstr>PP : Tableaux</vt:lpstr>
      <vt:lpstr>PP : Objets</vt:lpstr>
      <vt:lpstr>PP : Objets</vt:lpstr>
      <vt:lpstr>PP : Objets prédéfinis</vt:lpstr>
      <vt:lpstr>PP : Objets prédéfinis</vt:lpstr>
      <vt:lpstr>PP : Conditions (if)</vt:lpstr>
      <vt:lpstr>PP : Conditions (ternaires)</vt:lpstr>
      <vt:lpstr>PP : Condition (switch)</vt:lpstr>
      <vt:lpstr>PP : Boucle (for)</vt:lpstr>
      <vt:lpstr>PP : Boucle (while)</vt:lpstr>
      <vt:lpstr>PP : Boucle (for in)</vt:lpstr>
      <vt:lpstr>PP : Exercice 3</vt:lpstr>
      <vt:lpstr>PP : Corrigé 3</vt:lpstr>
      <vt:lpstr>PP : Exercice 4</vt:lpstr>
      <vt:lpstr>PP : Corrigé 4</vt:lpstr>
      <vt:lpstr>PP : Exercice 5</vt:lpstr>
      <vt:lpstr>PP : Corrigé 5-1</vt:lpstr>
      <vt:lpstr>PP : Corrigé 5-2</vt:lpstr>
      <vt:lpstr>PP : Exercice 6</vt:lpstr>
      <vt:lpstr>PP : Corrigé 6</vt:lpstr>
      <vt:lpstr>PP : Exercice 7</vt:lpstr>
      <vt:lpstr>PP : Corrigé 7</vt:lpstr>
      <vt:lpstr>PP : prompt() – alert()</vt:lpstr>
      <vt:lpstr>PP : Exercice 8</vt:lpstr>
      <vt:lpstr>PP : Corrigé 8</vt:lpstr>
      <vt:lpstr>PP : Exercice 9</vt:lpstr>
      <vt:lpstr>PP : Corrigé 9</vt:lpstr>
      <vt:lpstr>PP : Sélecteurs</vt:lpstr>
      <vt:lpstr>PP : Sélecteurs</vt:lpstr>
      <vt:lpstr>PP : Sélecteurs</vt:lpstr>
      <vt:lpstr>PP : Sélecteurs (Query Selector)</vt:lpstr>
      <vt:lpstr>PP : Formulaires</vt:lpstr>
      <vt:lpstr>PP : Ecouteurs d’évènements</vt:lpstr>
      <vt:lpstr>PP : Exercice 10</vt:lpstr>
      <vt:lpstr>PP : Corrigé 10-1</vt:lpstr>
      <vt:lpstr>PP : Corrigé 10-2</vt:lpstr>
      <vt:lpstr>PP : Exercice 11</vt:lpstr>
      <vt:lpstr>PP : Corrigé 11-1</vt:lpstr>
      <vt:lpstr>PP : Corrigé 11-2</vt:lpstr>
      <vt:lpstr>PP : Corrigé 11-3</vt:lpstr>
      <vt:lpstr>PP : Exercice 12</vt:lpstr>
      <vt:lpstr>PP : Corrigé 12-1</vt:lpstr>
      <vt:lpstr>PP : Corrigé 12-2</vt:lpstr>
      <vt:lpstr>PP : Corrigé 12-3</vt:lpstr>
      <vt:lpstr>PP : Exercice 13</vt:lpstr>
      <vt:lpstr>PP : Corrigé 13-1</vt:lpstr>
      <vt:lpstr>PP : Corrigé 13-2</vt:lpstr>
      <vt:lpstr>PP : CSS</vt:lpstr>
      <vt:lpstr>PP : Exercice 14</vt:lpstr>
      <vt:lpstr>PP : Corrigé 14-1</vt:lpstr>
      <vt:lpstr>PP : Corrigé 14-2</vt:lpstr>
      <vt:lpstr>PP : Exercice 15</vt:lpstr>
      <vt:lpstr>PP : Corrigé 15-1</vt:lpstr>
      <vt:lpstr>PP : Corrigé 15-2</vt:lpstr>
      <vt:lpstr>PP : Const</vt:lpstr>
      <vt:lpstr>PP : Let vs Var</vt:lpstr>
      <vt:lpstr>PP : Exceptions</vt:lpstr>
      <vt:lpstr>PP : Exceptions</vt:lpstr>
      <vt:lpstr>Programmation Procédurale QUIZ</vt:lpstr>
      <vt:lpstr>Programmation Orientée Objet (Tour d’horizon)</vt:lpstr>
      <vt:lpstr>Orienté Objet</vt:lpstr>
      <vt:lpstr>Orienté Objet : Classe/Objet</vt:lpstr>
      <vt:lpstr>Orienté Objet : Attributs</vt:lpstr>
      <vt:lpstr>Orienté Objet : Méthodes</vt:lpstr>
      <vt:lpstr>Orienté Objet : Constructeur</vt:lpstr>
      <vt:lpstr>Orienté Objet : L'opérateur delete</vt:lpstr>
      <vt:lpstr>Orienté Objet : Exercice 1</vt:lpstr>
      <vt:lpstr>Orienté Objet : Corrigé 1</vt:lpstr>
      <vt:lpstr>Orienté Objet : Exercice 2</vt:lpstr>
      <vt:lpstr>Orienté Objet : Corrigé 2</vt:lpstr>
      <vt:lpstr>Orienté Objet : Exercice 3</vt:lpstr>
      <vt:lpstr>Orienté Objet : Corrigé 3</vt:lpstr>
      <vt:lpstr>Orienté Objet : Exercice 4</vt:lpstr>
      <vt:lpstr>Orienté Objet : Corrigé 4</vt:lpstr>
      <vt:lpstr>Orienté Objet : Exercice 5</vt:lpstr>
      <vt:lpstr>Orienté Objet : Corrigé 5</vt:lpstr>
      <vt:lpstr>Orienté Objet : Exercice 6</vt:lpstr>
      <vt:lpstr>Orienté Objet : Corrigé 6</vt:lpstr>
      <vt:lpstr>Orienté Objet : Exercice 7</vt:lpstr>
      <vt:lpstr>Orienté Objet : Corrigé 7</vt:lpstr>
      <vt:lpstr>Orienté Objet : Exercice 8</vt:lpstr>
      <vt:lpstr>Orienté Objet : Corrigé 8</vt:lpstr>
      <vt:lpstr>Orienté Objet : Corrigé 8</vt:lpstr>
      <vt:lpstr>Orienté Objet : Héritage</vt:lpstr>
      <vt:lpstr>Orienté Objet : Statique</vt:lpstr>
      <vt:lpstr>Orienté Objet : Exercice 9</vt:lpstr>
      <vt:lpstr>Orienté Objet : Exercice 9</vt:lpstr>
      <vt:lpstr>Orienté Objet : Exercice 10</vt:lpstr>
      <vt:lpstr>Orienté Objet : Exercice 10</vt:lpstr>
      <vt:lpstr>Orienté Objet : Exercice 11</vt:lpstr>
      <vt:lpstr>Orienté Objet : Corrigé 11</vt:lpstr>
      <vt:lpstr>Orienté Objet : Exercice 12-1</vt:lpstr>
      <vt:lpstr>Orienté Objet : Corrigé 12-1</vt:lpstr>
      <vt:lpstr>Orienté Objet : Exercice 12-2</vt:lpstr>
      <vt:lpstr>Orienté Objet : Corrigé 12-2</vt:lpstr>
      <vt:lpstr>Orienté Objet : Exercice 12-3</vt:lpstr>
      <vt:lpstr>Orienté Objet : Corrigé 12-3</vt:lpstr>
      <vt:lpstr>Orienté Objet : Exercice 13-1</vt:lpstr>
      <vt:lpstr>Orienté Objet : Corrigé 13-1</vt:lpstr>
      <vt:lpstr>Orienté Objet : Exercice 13-2</vt:lpstr>
      <vt:lpstr>Orienté Objet : Corrigé 13-2</vt:lpstr>
      <vt:lpstr>Orienté Objet : Exercice 14</vt:lpstr>
      <vt:lpstr>Orienté Objet : Corrigé 14</vt:lpstr>
      <vt:lpstr>Orienté Objet : Encapsulation</vt:lpstr>
      <vt:lpstr>Orienté Objet : Encapsulation</vt:lpstr>
      <vt:lpstr>Orienté Objet : Exercice 15</vt:lpstr>
      <vt:lpstr>Orienté Objet : Corrigé 15-1</vt:lpstr>
      <vt:lpstr>Orienté Objet : Corrigé 15-2</vt:lpstr>
      <vt:lpstr>Programmation Orientée Objet QUIZ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programmation orientée objet en PHP</dc:title>
  <dc:creator>LENOVO</dc:creator>
  <cp:lastModifiedBy>Mohammed Bahri</cp:lastModifiedBy>
  <cp:revision>1372</cp:revision>
  <dcterms:created xsi:type="dcterms:W3CDTF">2018-02-02T16:47:11Z</dcterms:created>
  <dcterms:modified xsi:type="dcterms:W3CDTF">2023-08-19T07:58:31Z</dcterms:modified>
</cp:coreProperties>
</file>