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60"/>
  </p:notesMasterIdLst>
  <p:sldIdLst>
    <p:sldId id="256" r:id="rId2"/>
    <p:sldId id="1146" r:id="rId3"/>
    <p:sldId id="1148" r:id="rId4"/>
    <p:sldId id="1149" r:id="rId5"/>
    <p:sldId id="1152" r:id="rId6"/>
    <p:sldId id="1108" r:id="rId7"/>
    <p:sldId id="909" r:id="rId8"/>
    <p:sldId id="1151" r:id="rId9"/>
    <p:sldId id="1150" r:id="rId10"/>
    <p:sldId id="1008" r:id="rId11"/>
    <p:sldId id="1035" r:id="rId12"/>
    <p:sldId id="1036" r:id="rId13"/>
    <p:sldId id="1160" r:id="rId14"/>
    <p:sldId id="1037" r:id="rId15"/>
    <p:sldId id="1155" r:id="rId16"/>
    <p:sldId id="1156" r:id="rId17"/>
    <p:sldId id="1159" r:id="rId18"/>
    <p:sldId id="1153" r:id="rId19"/>
    <p:sldId id="1154" r:id="rId20"/>
    <p:sldId id="1157" r:id="rId21"/>
    <p:sldId id="1038" r:id="rId22"/>
    <p:sldId id="1040" r:id="rId23"/>
    <p:sldId id="1158" r:id="rId24"/>
    <p:sldId id="1041" r:id="rId25"/>
    <p:sldId id="1042" r:id="rId26"/>
    <p:sldId id="1047" r:id="rId27"/>
    <p:sldId id="1045" r:id="rId28"/>
    <p:sldId id="1049" r:id="rId29"/>
    <p:sldId id="1051" r:id="rId30"/>
    <p:sldId id="1053" r:id="rId31"/>
    <p:sldId id="1054" r:id="rId32"/>
    <p:sldId id="1161" r:id="rId33"/>
    <p:sldId id="1056" r:id="rId34"/>
    <p:sldId id="1058" r:id="rId35"/>
    <p:sldId id="1178" r:id="rId36"/>
    <p:sldId id="1179" r:id="rId37"/>
    <p:sldId id="1059" r:id="rId38"/>
    <p:sldId id="1060" r:id="rId39"/>
    <p:sldId id="1061" r:id="rId40"/>
    <p:sldId id="1062" r:id="rId41"/>
    <p:sldId id="1063" r:id="rId42"/>
    <p:sldId id="1186" r:id="rId43"/>
    <p:sldId id="873" r:id="rId44"/>
    <p:sldId id="1065" r:id="rId45"/>
    <p:sldId id="1162" r:id="rId46"/>
    <p:sldId id="877" r:id="rId47"/>
    <p:sldId id="1071" r:id="rId48"/>
    <p:sldId id="1174" r:id="rId49"/>
    <p:sldId id="1073" r:id="rId50"/>
    <p:sldId id="1167" r:id="rId51"/>
    <p:sldId id="1166" r:id="rId52"/>
    <p:sldId id="1168" r:id="rId53"/>
    <p:sldId id="1169" r:id="rId54"/>
    <p:sldId id="1170" r:id="rId55"/>
    <p:sldId id="1171" r:id="rId56"/>
    <p:sldId id="1075" r:id="rId57"/>
    <p:sldId id="1076" r:id="rId58"/>
    <p:sldId id="1181" r:id="rId5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83467" autoAdjust="0"/>
  </p:normalViewPr>
  <p:slideViewPr>
    <p:cSldViewPr>
      <p:cViewPr>
        <p:scale>
          <a:sx n="80" d="100"/>
          <a:sy n="80" d="100"/>
        </p:scale>
        <p:origin x="-876" y="-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3F6AB-7B06-4CD2-823E-9A219613C251}" type="datetimeFigureOut">
              <a:rPr lang="fr-FR" smtClean="0"/>
              <a:pPr/>
              <a:t>27/08/2023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C2BD2-5F71-46A3-BEA0-670831EF3A8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48</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50</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51</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52</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53</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54</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55</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56</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7</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58</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8</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43</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44</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45</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46</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1C2BD2-5F71-46A3-BEA0-670831EF3A87}" type="slidenum">
              <a:rPr lang="fr-FR" smtClean="0"/>
              <a:pPr/>
              <a:t>47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F109A7A7-00F3-46D9-974A-D5095B665295}" type="datetime1">
              <a:rPr lang="fr-FR" smtClean="0"/>
              <a:pPr/>
              <a:t>27/08/2023</a:t>
            </a:fld>
            <a:endParaRPr lang="fr-FR"/>
          </a:p>
        </p:txBody>
      </p:sp>
      <p:sp>
        <p:nvSpPr>
          <p:cNvPr id="17" name="Espace réservé du pied de page 16"/>
          <p:cNvSpPr>
            <a:spLocks noGrp="1"/>
          </p:cNvSpPr>
          <p:nvPr>
            <p:ph type="ftr" sz="quarter" idx="11"/>
          </p:nvPr>
        </p:nvSpPr>
        <p:spPr/>
        <p:txBody>
          <a:bodyPr/>
          <a:lstStyle>
            <a:extLst/>
          </a:lstStyle>
          <a:p>
            <a:r>
              <a:rPr lang="fr-FR" smtClean="0"/>
              <a:t>Mohammed BAHRI (Formateur web)</a:t>
            </a:r>
            <a:endParaRPr lang="fr-FR"/>
          </a:p>
        </p:txBody>
      </p:sp>
      <p:sp>
        <p:nvSpPr>
          <p:cNvPr id="29" name="Espace réservé du numéro de diapositive 2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809CE32-D5FE-47CC-8F52-3AA40CDF92B8}"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8EB281E9-0FA7-4D79-9194-DB34263821E7}"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388056" y="1"/>
            <a:ext cx="3824111"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dirty="0"/>
              <a:t>CLICK TO EDIT CHAPTER TITLE</a:t>
            </a:r>
          </a:p>
        </p:txBody>
      </p:sp>
    </p:spTree>
    <p:extLst>
      <p:ext uri="{BB962C8B-B14F-4D97-AF65-F5344CB8AC3E}">
        <p14:creationId xmlns:p14="http://schemas.microsoft.com/office/powerpoint/2010/main" xmlns="" val="34373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F0A0F786-A272-432F-97B7-2F03920EC266}"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8C7B895-178F-498A-B362-D986EA62A052}" type="datetime1">
              <a:rPr lang="fr-FR" smtClean="0"/>
              <a:pPr/>
              <a:t>27/08/2023</a:t>
            </a:fld>
            <a:endParaRPr lang="fr-FR"/>
          </a:p>
        </p:txBody>
      </p:sp>
      <p:sp>
        <p:nvSpPr>
          <p:cNvPr id="5" name="Espace réservé du pied de page 4"/>
          <p:cNvSpPr>
            <a:spLocks noGrp="1"/>
          </p:cNvSpPr>
          <p:nvPr>
            <p:ph type="ftr" sz="quarter" idx="11"/>
          </p:nvPr>
        </p:nvSpPr>
        <p:spPr/>
        <p:txBody>
          <a:bodyPr/>
          <a:lstStyle>
            <a:extLst/>
          </a:lstStyle>
          <a:p>
            <a:r>
              <a:rPr lang="fr-FR" smtClean="0"/>
              <a:t>Mohammed BAHRI (Formateur web)</a:t>
            </a:r>
            <a:endParaRPr lang="fr-FR"/>
          </a:p>
        </p:txBody>
      </p:sp>
      <p:sp>
        <p:nvSpPr>
          <p:cNvPr id="6" name="Espace réservé du numéro de diapositive 5"/>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D73FB9A-4F0C-4FFD-8979-97CA93C1E53A}"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611C90E-8226-4403-A0E7-734ABC4F011E}" type="datetime1">
              <a:rPr lang="fr-FR" smtClean="0"/>
              <a:pPr/>
              <a:t>27/08/2023</a:t>
            </a:fld>
            <a:endParaRPr lang="fr-FR"/>
          </a:p>
        </p:txBody>
      </p:sp>
      <p:sp>
        <p:nvSpPr>
          <p:cNvPr id="8" name="Espace réservé du pied de page 7"/>
          <p:cNvSpPr>
            <a:spLocks noGrp="1"/>
          </p:cNvSpPr>
          <p:nvPr>
            <p:ph type="ftr" sz="quarter" idx="11"/>
          </p:nvPr>
        </p:nvSpPr>
        <p:spPr/>
        <p:txBody>
          <a:bodyPr/>
          <a:lstStyle>
            <a:extLst/>
          </a:lstStyle>
          <a:p>
            <a:r>
              <a:rPr lang="fr-FR" smtClean="0"/>
              <a:t>Mohammed BAHRI (Formateur web)</a:t>
            </a:r>
            <a:endParaRPr lang="fr-FR"/>
          </a:p>
        </p:txBody>
      </p:sp>
      <p:sp>
        <p:nvSpPr>
          <p:cNvPr id="9" name="Espace réservé du numéro de diapositive 8"/>
          <p:cNvSpPr>
            <a:spLocks noGrp="1"/>
          </p:cNvSpPr>
          <p:nvPr>
            <p:ph type="sldNum" sz="quarter" idx="12"/>
          </p:nvPr>
        </p:nvSpPr>
        <p:spPr/>
        <p:txBody>
          <a:bodyPr/>
          <a:lstStyle>
            <a:extLst/>
          </a:lstStyle>
          <a:p>
            <a:fld id="{FCEE49C4-8CD7-4C70-8AD6-233E9BA89622}"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7BFBDABE-EA48-4CB7-8070-0D3F427CED08}" type="datetime1">
              <a:rPr lang="fr-FR" smtClean="0"/>
              <a:pPr/>
              <a:t>27/08/2023</a:t>
            </a:fld>
            <a:endParaRPr lang="fr-FR"/>
          </a:p>
        </p:txBody>
      </p:sp>
      <p:sp>
        <p:nvSpPr>
          <p:cNvPr id="4" name="Espace réservé du pied de page 3"/>
          <p:cNvSpPr>
            <a:spLocks noGrp="1"/>
          </p:cNvSpPr>
          <p:nvPr>
            <p:ph type="ftr" sz="quarter" idx="11"/>
          </p:nvPr>
        </p:nvSpPr>
        <p:spPr/>
        <p:txBody>
          <a:bodyPr/>
          <a:lstStyle>
            <a:extLst/>
          </a:lstStyle>
          <a:p>
            <a:r>
              <a:rPr lang="fr-FR" smtClean="0"/>
              <a:t>Mohammed BAHRI (Formateur web)</a:t>
            </a:r>
            <a:endParaRPr lang="fr-FR"/>
          </a:p>
        </p:txBody>
      </p:sp>
      <p:sp>
        <p:nvSpPr>
          <p:cNvPr id="5" name="Espace réservé du numéro de diapositive 4"/>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CD12DB3B-D1B2-453B-A47B-AE3B5E72E0D4}" type="datetime1">
              <a:rPr lang="fr-FR" smtClean="0"/>
              <a:pPr/>
              <a:t>27/08/2023</a:t>
            </a:fld>
            <a:endParaRPr lang="fr-FR"/>
          </a:p>
        </p:txBody>
      </p:sp>
      <p:sp>
        <p:nvSpPr>
          <p:cNvPr id="3" name="Espace réservé du pied de page 2"/>
          <p:cNvSpPr>
            <a:spLocks noGrp="1"/>
          </p:cNvSpPr>
          <p:nvPr>
            <p:ph type="ftr" sz="quarter" idx="11"/>
          </p:nvPr>
        </p:nvSpPr>
        <p:spPr/>
        <p:txBody>
          <a:bodyPr/>
          <a:lstStyle>
            <a:extLst/>
          </a:lstStyle>
          <a:p>
            <a:r>
              <a:rPr lang="fr-FR" smtClean="0"/>
              <a:t>Mohammed BAHRI (Formateur web)</a:t>
            </a:r>
            <a:endParaRPr lang="fr-FR"/>
          </a:p>
        </p:txBody>
      </p:sp>
      <p:sp>
        <p:nvSpPr>
          <p:cNvPr id="4" name="Espace réservé du numéro de diapositive 3"/>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CB10C86-2D33-42F9-8070-5FACA3A04AD5}" type="datetime1">
              <a:rPr lang="fr-FR" smtClean="0"/>
              <a:pPr/>
              <a:t>27/08/2023</a:t>
            </a:fld>
            <a:endParaRPr lang="fr-FR"/>
          </a:p>
        </p:txBody>
      </p:sp>
      <p:sp>
        <p:nvSpPr>
          <p:cNvPr id="6" name="Espace réservé du pied de page 5"/>
          <p:cNvSpPr>
            <a:spLocks noGrp="1"/>
          </p:cNvSpPr>
          <p:nvPr>
            <p:ph type="ftr" sz="quarter" idx="11"/>
          </p:nvPr>
        </p:nvSpPr>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2FFE5257-E95F-436E-965D-873302A603DC}" type="datetime1">
              <a:rPr lang="fr-FR" smtClean="0"/>
              <a:pPr/>
              <a:t>27/08/2023</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extLst/>
          </a:lstStyle>
          <a:p>
            <a:r>
              <a:rPr lang="fr-FR" smtClean="0"/>
              <a:t>Mohammed BAHRI (Formateur web)</a:t>
            </a:r>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FCEE49C4-8CD7-4C70-8AD6-233E9BA89622}" type="slidenum">
              <a:rPr lang="fr-FR" smtClean="0"/>
              <a:pPr/>
              <a:t>‹N°›</a:t>
            </a:fld>
            <a:endParaRPr lang="fr-F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80E1D78-4618-4DB0-B636-CF58F479999F}" type="datetime1">
              <a:rPr lang="fr-FR" smtClean="0"/>
              <a:pPr/>
              <a:t>27/08/2023</a:t>
            </a:fld>
            <a:endParaRPr lang="fr-FR"/>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r>
              <a:rPr lang="fr-FR" smtClean="0"/>
              <a:t>Mohammed BAHRI (Formateur web)</a:t>
            </a:r>
            <a:endParaRPr lang="fr-F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CEE49C4-8CD7-4C70-8AD6-233E9BA89622}"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ransition spd="slow">
    <p:push dir="u"/>
  </p:transition>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95328" y="2000240"/>
            <a:ext cx="8434390" cy="1000132"/>
          </a:xfrm>
          <a:ln>
            <a:solidFill>
              <a:schemeClr val="tx2"/>
            </a:solidFill>
          </a:ln>
        </p:spPr>
        <p:txBody>
          <a:bodyPr>
            <a:noAutofit/>
          </a:bodyPr>
          <a:lstStyle/>
          <a:p>
            <a:pPr algn="ctr"/>
            <a:r>
              <a:rPr lang="fr-FR" sz="5600" dirty="0" smtClean="0">
                <a:solidFill>
                  <a:srgbClr val="FFC000"/>
                </a:solidFill>
              </a:rPr>
              <a:t>JavaScript</a:t>
            </a:r>
            <a:endParaRPr lang="fr-FR" sz="5600" b="0" dirty="0">
              <a:solidFill>
                <a:schemeClr val="tx1"/>
              </a:solidFill>
            </a:endParaRPr>
          </a:p>
        </p:txBody>
      </p:sp>
      <p:sp>
        <p:nvSpPr>
          <p:cNvPr id="4" name="ZoneTexte 3"/>
          <p:cNvSpPr txBox="1"/>
          <p:nvPr/>
        </p:nvSpPr>
        <p:spPr>
          <a:xfrm>
            <a:off x="500034" y="5643578"/>
            <a:ext cx="8429684" cy="830997"/>
          </a:xfrm>
          <a:prstGeom prst="rect">
            <a:avLst/>
          </a:prstGeom>
          <a:noFill/>
        </p:spPr>
        <p:txBody>
          <a:bodyPr wrap="square" rtlCol="0">
            <a:spAutoFit/>
          </a:bodyPr>
          <a:lstStyle/>
          <a:p>
            <a:pPr algn="ctr"/>
            <a:r>
              <a:rPr lang="fr-FR" sz="2400" b="1" dirty="0" smtClean="0">
                <a:solidFill>
                  <a:schemeClr val="tx2"/>
                </a:solidFill>
                <a:effectLst>
                  <a:outerShdw blurRad="38100" dist="38100" dir="2700000" algn="tl">
                    <a:srgbClr val="000000">
                      <a:alpha val="43137"/>
                    </a:srgbClr>
                  </a:outerShdw>
                </a:effectLst>
                <a:latin typeface="Consolas" pitchFamily="49" charset="0"/>
              </a:rPr>
              <a:t>Animé par : Mohammed BAHRI </a:t>
            </a:r>
          </a:p>
          <a:p>
            <a:pPr algn="ctr"/>
            <a:r>
              <a:rPr lang="fr-FR" sz="2400" dirty="0" smtClean="0">
                <a:solidFill>
                  <a:srgbClr val="FFC000"/>
                </a:solidFill>
                <a:effectLst>
                  <a:outerShdw blurRad="38100" dist="38100" dir="2700000" algn="tl">
                    <a:srgbClr val="000000">
                      <a:alpha val="43137"/>
                    </a:srgbClr>
                  </a:outerShdw>
                </a:effectLst>
                <a:latin typeface="Consolas" pitchFamily="49" charset="0"/>
              </a:rPr>
              <a:t>(Développeur et Formateur Web)</a:t>
            </a:r>
          </a:p>
        </p:txBody>
      </p:sp>
      <p:pic>
        <p:nvPicPr>
          <p:cNvPr id="5" name="Picture 2" descr="RÃ©sultat de recherche d'images pour &quot;javascript png&quot;"/>
          <p:cNvPicPr>
            <a:picLocks noChangeAspect="1" noChangeArrowheads="1"/>
          </p:cNvPicPr>
          <p:nvPr/>
        </p:nvPicPr>
        <p:blipFill>
          <a:blip r:embed="rId3"/>
          <a:srcRect/>
          <a:stretch>
            <a:fillRect/>
          </a:stretch>
        </p:blipFill>
        <p:spPr bwMode="auto">
          <a:xfrm>
            <a:off x="3143240" y="3357562"/>
            <a:ext cx="3071834" cy="1683600"/>
          </a:xfrm>
          <a:prstGeom prst="rect">
            <a:avLst/>
          </a:prstGeom>
          <a:noFill/>
          <a:effectLst/>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Programmation Procédurale</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(Tour d’horizon)</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Déclaration de script JS</a:t>
            </a:r>
            <a:endParaRPr lang="fr-FR" dirty="0">
              <a:solidFill>
                <a:schemeClr val="tx2"/>
              </a:solidFill>
            </a:endParaRPr>
          </a:p>
        </p:txBody>
      </p:sp>
      <p:sp>
        <p:nvSpPr>
          <p:cNvPr id="4" name="ZoneTexte 3"/>
          <p:cNvSpPr txBox="1"/>
          <p:nvPr/>
        </p:nvSpPr>
        <p:spPr>
          <a:xfrm>
            <a:off x="500034" y="1700922"/>
            <a:ext cx="8358246" cy="1815882"/>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src=</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"./mon_script.js"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1815882"/>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Commentaires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Ceci est un commentaire mono-ligne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Ceci est un bloc de commentaire</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qui s’étend sur plusieurs</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lignes</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Variables</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y</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10.50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z</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408080"/>
                </a:solidFill>
                <a:latin typeface="+mj-lt"/>
                <a:ea typeface="Times New Roman" pitchFamily="18" charset="0"/>
                <a:cs typeface="Times New Roman" pitchFamily="18" charset="0"/>
              </a:rPr>
              <a:t>true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9872A2"/>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"Texte...etc."</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tout le monde!"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a:t>
            </a:r>
            <a:endParaRPr lang="fr-FR" dirty="0">
              <a:solidFill>
                <a:schemeClr val="tx2"/>
              </a:solidFill>
            </a:endParaRPr>
          </a:p>
        </p:txBody>
      </p:sp>
      <p:pic>
        <p:nvPicPr>
          <p:cNvPr id="234499" name="Picture 3"/>
          <p:cNvPicPr>
            <a:picLocks noChangeAspect="1" noChangeArrowheads="1"/>
          </p:cNvPicPr>
          <p:nvPr/>
        </p:nvPicPr>
        <p:blipFill>
          <a:blip r:embed="rId2"/>
          <a:srcRect/>
          <a:stretch>
            <a:fillRect/>
          </a:stretch>
        </p:blipFill>
        <p:spPr bwMode="auto">
          <a:xfrm>
            <a:off x="1362096" y="4429132"/>
            <a:ext cx="6210300" cy="1295400"/>
          </a:xfrm>
          <a:prstGeom prst="rect">
            <a:avLst/>
          </a:prstGeom>
          <a:noFill/>
          <a:ln w="9525">
            <a:noFill/>
            <a:miter lim="800000"/>
            <a:headEnd/>
            <a:tailEnd/>
          </a:ln>
          <a:effectLst/>
        </p:spPr>
      </p:pic>
      <p:pic>
        <p:nvPicPr>
          <p:cNvPr id="235522" name="Picture 2"/>
          <p:cNvPicPr>
            <a:picLocks noChangeAspect="1" noChangeArrowheads="1"/>
          </p:cNvPicPr>
          <p:nvPr/>
        </p:nvPicPr>
        <p:blipFill>
          <a:blip r:embed="rId3"/>
          <a:srcRect/>
          <a:stretch>
            <a:fillRect/>
          </a:stretch>
        </p:blipFill>
        <p:spPr bwMode="auto">
          <a:xfrm>
            <a:off x="755676" y="2214554"/>
            <a:ext cx="7531100" cy="1257300"/>
          </a:xfrm>
          <a:prstGeom prst="rect">
            <a:avLst/>
          </a:prstGeom>
          <a:noFill/>
          <a:ln w="9525">
            <a:noFill/>
            <a:miter lim="800000"/>
            <a:headEnd/>
            <a:tailEnd/>
          </a:ln>
          <a:effectLst/>
        </p:spPr>
      </p:pic>
      <p:sp>
        <p:nvSpPr>
          <p:cNvPr id="7" name="ZoneTexte 6"/>
          <p:cNvSpPr txBox="1"/>
          <p:nvPr/>
        </p:nvSpPr>
        <p:spPr>
          <a:xfrm>
            <a:off x="642910" y="1621025"/>
            <a:ext cx="7715304" cy="307777"/>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Click droit sur le fichier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Ouvrir avec n’importe quel navigateur</a:t>
            </a:r>
            <a:endParaRPr lang="fr-FR" sz="1400" dirty="0">
              <a:solidFill>
                <a:schemeClr val="tx2"/>
              </a:solidFill>
              <a:effectLst>
                <a:outerShdw blurRad="38100" dist="38100" dir="2700000" algn="tl">
                  <a:srgbClr val="000000">
                    <a:alpha val="43137"/>
                  </a:srgbClr>
                </a:outerShdw>
              </a:effectLst>
              <a:latin typeface="+mj-lt"/>
            </a:endParaRPr>
          </a:p>
        </p:txBody>
      </p:sp>
      <p:sp>
        <p:nvSpPr>
          <p:cNvPr id="8" name="ZoneTexte 7"/>
          <p:cNvSpPr txBox="1"/>
          <p:nvPr/>
        </p:nvSpPr>
        <p:spPr>
          <a:xfrm>
            <a:off x="642910" y="3692726"/>
            <a:ext cx="7715304" cy="523220"/>
          </a:xfrm>
          <a:prstGeom prst="rect">
            <a:avLst/>
          </a:prstGeom>
          <a:noFill/>
        </p:spPr>
        <p:txBody>
          <a:bodyPr wrap="square" rtlCol="0">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F12 ou bien : </a:t>
            </a:r>
          </a:p>
          <a:p>
            <a:pPr algn="ctr"/>
            <a:r>
              <a:rPr lang="fr-FR" sz="1400" dirty="0" smtClean="0">
                <a:solidFill>
                  <a:schemeClr val="tx2"/>
                </a:solidFill>
                <a:effectLst>
                  <a:outerShdw blurRad="38100" dist="38100" dir="2700000" algn="tl">
                    <a:srgbClr val="000000">
                      <a:alpha val="43137"/>
                    </a:srgbClr>
                  </a:outerShdw>
                </a:effectLst>
                <a:latin typeface="+mj-lt"/>
              </a:rPr>
              <a:t>Click droit (sur la page du navigateur) </a:t>
            </a:r>
            <a:r>
              <a:rPr lang="fr-FR" sz="1400" dirty="0" smtClean="0">
                <a:solidFill>
                  <a:schemeClr val="tx2"/>
                </a:solidFill>
                <a:effectLst>
                  <a:outerShdw blurRad="38100" dist="38100" dir="2700000" algn="tl">
                    <a:srgbClr val="000000">
                      <a:alpha val="43137"/>
                    </a:srgbClr>
                  </a:outerShdw>
                </a:effectLst>
                <a:latin typeface="+mj-lt"/>
                <a:sym typeface="Wingdings" pitchFamily="2" charset="2"/>
              </a:rPr>
              <a:t> inspecter</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Affichage (html)</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"&lt;h1&gt;Bonjour tout le monde!&lt;/h1&gt;"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my_var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89310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salutation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Concaténation</a:t>
            </a:r>
            <a:endParaRPr lang="fr-FR" dirty="0">
              <a:solidFill>
                <a:schemeClr val="tx2"/>
              </a:solidFill>
            </a:endParaRPr>
          </a:p>
        </p:txBody>
      </p:sp>
      <p:sp>
        <p:nvSpPr>
          <p:cNvPr id="4" name="ZoneTexte 3"/>
          <p:cNvSpPr txBox="1"/>
          <p:nvPr/>
        </p:nvSpPr>
        <p:spPr>
          <a:xfrm>
            <a:off x="500034" y="1700922"/>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"Mohammed"</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A83A"/>
                </a:solidFill>
                <a:latin typeface="+mj-lt"/>
                <a:ea typeface="Times New Roman" pitchFamily="18" charset="0"/>
                <a:cs typeface="Times New Roman" pitchFamily="18" charset="0"/>
              </a:rPr>
              <a:t>`Bonjour </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name</a:t>
            </a:r>
            <a:r>
              <a:rPr lang="fr-FR" sz="1400" dirty="0" smtClean="0">
                <a:solidFill>
                  <a:srgbClr val="D08442"/>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 !`</a:t>
            </a:r>
            <a:r>
              <a:rPr lang="fr-FR" sz="1400" dirty="0" smtClean="0">
                <a:solidFill>
                  <a:srgbClr val="C5C8C6"/>
                </a:solidFill>
                <a:latin typeface="+mj-lt"/>
                <a:ea typeface="Times New Roman" pitchFamily="18" charset="0"/>
                <a:cs typeface="Times New Roman" pitchFamily="18" charset="0"/>
              </a:rPr>
              <a:t>; </a:t>
            </a:r>
            <a:r>
              <a:rPr lang="sv-SE" sz="1400" dirty="0" smtClean="0">
                <a:solidFill>
                  <a:schemeClr val="tx1">
                    <a:lumMod val="65000"/>
                  </a:schemeClr>
                </a:solidFill>
                <a:latin typeface="+mj-lt"/>
              </a:rPr>
              <a:t>// Backtick (Accent grave) : Alt Gr + 7</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salutation</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6089B4"/>
              </a:solidFill>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p:txBody>
      </p:sp>
      <p:pic>
        <p:nvPicPr>
          <p:cNvPr id="207874" name="Picture 2" descr="Schéma clavier AZERTY – nanocosmo"/>
          <p:cNvPicPr>
            <a:picLocks noChangeAspect="1" noChangeArrowheads="1"/>
          </p:cNvPicPr>
          <p:nvPr/>
        </p:nvPicPr>
        <p:blipFill>
          <a:blip r:embed="rId2"/>
          <a:srcRect/>
          <a:stretch>
            <a:fillRect/>
          </a:stretch>
        </p:blipFill>
        <p:spPr bwMode="auto">
          <a:xfrm>
            <a:off x="628790" y="4286256"/>
            <a:ext cx="7800862" cy="2214578"/>
          </a:xfrm>
          <a:prstGeom prst="rect">
            <a:avLst/>
          </a:prstGeom>
          <a:noFill/>
        </p:spPr>
      </p:pic>
      <p:sp>
        <p:nvSpPr>
          <p:cNvPr id="6" name="Rectangle à coins arrondis 5"/>
          <p:cNvSpPr/>
          <p:nvPr/>
        </p:nvSpPr>
        <p:spPr>
          <a:xfrm>
            <a:off x="4000497" y="6138882"/>
            <a:ext cx="396000"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095963" y="4739607"/>
            <a:ext cx="324562" cy="3240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Programme du cours</a:t>
            </a:r>
            <a:endParaRPr lang="fr-FR" dirty="0"/>
          </a:p>
        </p:txBody>
      </p:sp>
      <p:sp>
        <p:nvSpPr>
          <p:cNvPr id="14" name="Rectangle 13"/>
          <p:cNvSpPr/>
          <p:nvPr/>
        </p:nvSpPr>
        <p:spPr>
          <a:xfrm>
            <a:off x="571472" y="1500174"/>
            <a:ext cx="8286808" cy="5078313"/>
          </a:xfrm>
          <a:prstGeom prst="rect">
            <a:avLst/>
          </a:prstGeom>
        </p:spPr>
        <p:txBody>
          <a:bodyPr wrap="square">
            <a:spAutoFit/>
          </a:bodyPr>
          <a:lstStyle/>
          <a:p>
            <a:pPr lvl="0" fontAlgn="base">
              <a:lnSpc>
                <a:spcPct val="150000"/>
              </a:lnSpc>
              <a:spcBef>
                <a:spcPct val="0"/>
              </a:spcBef>
              <a:spcAft>
                <a:spcPct val="0"/>
              </a:spcAft>
            </a:pP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let programme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76867"/>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2</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Procédurale'</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3</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'Programmation Orientée Objet'</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4</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'XML/JSON/Ajax'</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5</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'jQuery'</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6</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'Introduction aux FrameWorks'</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a:t>
            </a:r>
            <a:r>
              <a:rPr lang="fr-FR" sz="2400" dirty="0" smtClean="0">
                <a:solidFill>
                  <a:srgbClr val="6089B4"/>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7</a:t>
            </a: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 : </a:t>
            </a:r>
            <a:r>
              <a:rPr lang="fr-FR" sz="2400" dirty="0" smtClean="0">
                <a:solidFill>
                  <a:srgbClr val="9AA83A"/>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'Conclusion globale'</a:t>
            </a:r>
            <a:endParaRPr lang="fr-FR" sz="2400" dirty="0" smtClean="0">
              <a:effectLst>
                <a:outerShdw blurRad="38100" dist="38100" dir="2700000" algn="tl">
                  <a:srgbClr val="000000">
                    <a:alpha val="43137"/>
                  </a:srgbClr>
                </a:outerShdw>
              </a:effectLst>
              <a:latin typeface="Consolas" pitchFamily="49" charset="0"/>
              <a:cs typeface="Arial" pitchFamily="34" charset="0"/>
            </a:endParaRPr>
          </a:p>
          <a:p>
            <a:pPr lvl="0" eaLnBrk="0" fontAlgn="base" hangingPunct="0">
              <a:lnSpc>
                <a:spcPct val="150000"/>
              </a:lnSpc>
              <a:spcBef>
                <a:spcPct val="0"/>
              </a:spcBef>
              <a:spcAft>
                <a:spcPct val="0"/>
              </a:spcAft>
            </a:pPr>
            <a:r>
              <a:rPr lang="fr-FR" sz="2400" dirty="0" smtClean="0">
                <a:solidFill>
                  <a:srgbClr val="C5C8C6"/>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a:t>
            </a:r>
            <a:endParaRPr lang="fr-FR" sz="2400" dirty="0" smtClean="0">
              <a:solidFill>
                <a:srgbClr val="C5C8C6"/>
              </a:solidFill>
              <a:effectLst>
                <a:outerShdw blurRad="38100" dist="38100" dir="2700000" algn="tl">
                  <a:srgbClr val="000000">
                    <a:alpha val="43137"/>
                  </a:srgbClr>
                </a:outerShdw>
              </a:effectLst>
              <a:latin typeface="Consolas" pitchFamily="49"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5</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Arithmétique</a:t>
            </a:r>
            <a:endParaRPr lang="fr-FR" dirty="0">
              <a:solidFill>
                <a:schemeClr val="tx2"/>
              </a:solidFill>
            </a:endParaRPr>
          </a:p>
        </p:txBody>
      </p:sp>
      <p:graphicFrame>
        <p:nvGraphicFramePr>
          <p:cNvPr id="6" name="Tableau 5"/>
          <p:cNvGraphicFramePr>
            <a:graphicFrameLocks noGrp="1"/>
          </p:cNvGraphicFramePr>
          <p:nvPr/>
        </p:nvGraphicFramePr>
        <p:xfrm>
          <a:off x="1619272" y="2054079"/>
          <a:ext cx="6096000" cy="3435642"/>
        </p:xfrm>
        <a:graphic>
          <a:graphicData uri="http://schemas.openxmlformats.org/drawingml/2006/table">
            <a:tbl>
              <a:tblPr>
                <a:tableStyleId>{BDBED569-4797-4DF1-A0F4-6AAB3CD982D8}</a:tableStyleId>
              </a:tblPr>
              <a:tblGrid>
                <a:gridCol w="1517286"/>
                <a:gridCol w="4578714"/>
              </a:tblGrid>
              <a:tr h="300772">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Opérateur</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Description</a:t>
                      </a:r>
                      <a:endParaRPr lang="fr-FR" sz="1800" b="1"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Addition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Subtraction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a:solidFill>
                            <a:schemeClr val="tx2"/>
                          </a:solidFill>
                          <a:effectLst>
                            <a:outerShdw blurRad="38100" dist="38100" dir="2700000" algn="tl">
                              <a:srgbClr val="000000">
                                <a:alpha val="43137"/>
                              </a:srgbClr>
                            </a:outerShdw>
                          </a:effectLst>
                          <a:latin typeface="+mj-lt"/>
                        </a:rPr>
                        <a:t>Multiplication</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Exponentiation (ES6)</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Division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a:solidFill>
                            <a:schemeClr val="tx2"/>
                          </a:solidFill>
                          <a:effectLst>
                            <a:outerShdw blurRad="38100" dist="38100" dir="2700000" algn="tl">
                              <a:srgbClr val="000000">
                                <a:alpha val="43137"/>
                              </a:srgbClr>
                            </a:outerShdw>
                          </a:effectLst>
                          <a:latin typeface="+mj-lt"/>
                        </a:rPr>
                        <a:t>%</a:t>
                      </a:r>
                      <a:endParaRPr lang="fr-FR" sz="180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Modulus </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Incrémentation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r h="300772">
                <a:tc>
                  <a:txBody>
                    <a:bodyPr/>
                    <a:lstStyle/>
                    <a:p>
                      <a:pPr algn="ctr" fontAlgn="t"/>
                      <a:r>
                        <a:rPr lang="fr-FR" sz="1800" dirty="0">
                          <a:solidFill>
                            <a:schemeClr val="tx2"/>
                          </a:solidFill>
                          <a:effectLst>
                            <a:outerShdw blurRad="38100" dist="38100" dir="2700000" algn="tl">
                              <a:srgbClr val="000000">
                                <a:alpha val="43137"/>
                              </a:srgbClr>
                            </a:outerShdw>
                          </a:effectLst>
                          <a:latin typeface="+mj-lt"/>
                        </a:rPr>
                        <a:t>--</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107419" marR="53709" marT="53709" marB="53709"/>
                </a:tc>
                <a:tc>
                  <a:txBody>
                    <a:bodyPr/>
                    <a:lstStyle/>
                    <a:p>
                      <a:pPr algn="ctr" fontAlgn="t"/>
                      <a:r>
                        <a:rPr lang="fr-FR" sz="1800" dirty="0" smtClean="0">
                          <a:solidFill>
                            <a:schemeClr val="tx2"/>
                          </a:solidFill>
                          <a:effectLst>
                            <a:outerShdw blurRad="38100" dist="38100" dir="2700000" algn="tl">
                              <a:srgbClr val="000000">
                                <a:alpha val="43137"/>
                              </a:srgbClr>
                            </a:outerShdw>
                          </a:effectLst>
                          <a:latin typeface="+mj-lt"/>
                        </a:rPr>
                        <a:t>Décrémentation</a:t>
                      </a:r>
                      <a:endParaRPr lang="fr-FR" sz="1800" dirty="0">
                        <a:solidFill>
                          <a:schemeClr val="tx2"/>
                        </a:solidFill>
                        <a:effectLst>
                          <a:outerShdw blurRad="38100" dist="38100" dir="2700000" algn="tl">
                            <a:srgbClr val="000000">
                              <a:alpha val="43137"/>
                            </a:srgbClr>
                          </a:outerShdw>
                        </a:effectLst>
                        <a:latin typeface="+mj-lt"/>
                        <a:cs typeface="Consolas" pitchFamily="49" charset="0"/>
                      </a:endParaRPr>
                    </a:p>
                  </a:txBody>
                  <a:tcPr marL="53709" marR="53709" marT="53709" marB="53709"/>
                </a:tc>
              </a:tr>
            </a:tbl>
          </a:graphicData>
        </a:graphic>
      </p:graphicFrame>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Fonctions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msgPrm</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Bonjour tout le monde</a:t>
            </a:r>
          </a:p>
          <a:p>
            <a:pPr lvl="0" eaLnBrk="0" fontAlgn="base" hangingPunct="0">
              <a:spcBef>
                <a:spcPct val="0"/>
              </a:spcBef>
              <a:spcAft>
                <a:spcPct val="0"/>
              </a:spcAft>
            </a:pP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Sensibilité à la casse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"Nicolas"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fonctionne</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cela ne fonctionne pas</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
        <p:nvSpPr>
          <p:cNvPr id="6" name="Rectangle 5"/>
          <p:cNvSpPr/>
          <p:nvPr/>
        </p:nvSpPr>
        <p:spPr>
          <a:xfrm>
            <a:off x="500034" y="5406110"/>
            <a:ext cx="8358246" cy="523220"/>
          </a:xfrm>
          <a:prstGeom prst="rect">
            <a:avLst/>
          </a:prstGeom>
        </p:spPr>
        <p:txBody>
          <a:bodyPr wrap="square">
            <a:spAutoFit/>
          </a:bodyPr>
          <a:lstStyle/>
          <a:p>
            <a:pPr algn="ctr"/>
            <a:r>
              <a:rPr lang="fr-FR" sz="1400" dirty="0" smtClean="0">
                <a:solidFill>
                  <a:schemeClr val="tx2"/>
                </a:solidFill>
                <a:effectLst>
                  <a:outerShdw blurRad="38100" dist="38100" dir="2700000" algn="tl">
                    <a:srgbClr val="000000">
                      <a:alpha val="43137"/>
                    </a:srgbClr>
                  </a:outerShdw>
                </a:effectLst>
                <a:latin typeface="+mj-lt"/>
              </a:rPr>
              <a:t>Les fonctions, les fonctions définies par l'utilisateur sont sensibles à la casse. De plus, tous les noms de variables sont également sensibles à la casse.</a:t>
            </a: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La portée</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myFunction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"Algérienne"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nationality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pas possible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89310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a:t>
            </a:r>
            <a:endParaRPr lang="fr-FR" dirty="0">
              <a:solidFill>
                <a:schemeClr val="tx2"/>
              </a:solidFill>
            </a:endParaRPr>
          </a:p>
        </p:txBody>
      </p:sp>
      <p:sp>
        <p:nvSpPr>
          <p:cNvPr id="6" name="Rectangle 5"/>
          <p:cNvSpPr/>
          <p:nvPr/>
        </p:nvSpPr>
        <p:spPr>
          <a:xfrm>
            <a:off x="428596" y="1745432"/>
            <a:ext cx="8429684" cy="1446550"/>
          </a:xfrm>
          <a:prstGeom prst="rect">
            <a:avLst/>
          </a:prstGeom>
        </p:spPr>
        <p:txBody>
          <a:bodyPr wrap="square">
            <a:spAutoFit/>
          </a:bodyPr>
          <a:lstStyle/>
          <a:p>
            <a:pPr algn="ctr">
              <a:lnSpc>
                <a:spcPct val="20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Ecrivez une fonction affichant :</a:t>
            </a:r>
          </a:p>
          <a:p>
            <a:pPr algn="ctr">
              <a:lnSpc>
                <a:spcPct val="200000"/>
              </a:lnSpc>
            </a:pPr>
            <a:r>
              <a:rPr lang="fr-FR" sz="1600" dirty="0" smtClean="0">
                <a:effectLst>
                  <a:outerShdw blurRad="38100" dist="38100" dir="2700000" algn="tl">
                    <a:srgbClr val="000000">
                      <a:alpha val="43137"/>
                    </a:srgbClr>
                  </a:outerShdw>
                </a:effectLst>
                <a:latin typeface="+mj-lt"/>
                <a:cs typeface="Consolas" pitchFamily="49" charset="0"/>
              </a:rPr>
              <a:t>« </a:t>
            </a:r>
            <a:r>
              <a:rPr lang="fr-FR" sz="1600" b="1" dirty="0" smtClean="0">
                <a:solidFill>
                  <a:srgbClr val="00B050"/>
                </a:solidFill>
                <a:effectLst>
                  <a:outerShdw blurRad="38100" dist="38100" dir="2700000" algn="tl">
                    <a:srgbClr val="000000">
                      <a:alpha val="43137"/>
                    </a:srgbClr>
                  </a:outerShdw>
                </a:effectLst>
                <a:latin typeface="+mj-lt"/>
                <a:cs typeface="Consolas" pitchFamily="49" charset="0"/>
              </a:rPr>
              <a:t>Bonjour tout le monde!</a:t>
            </a:r>
            <a:r>
              <a:rPr lang="fr-FR" sz="1600" dirty="0" smtClean="0">
                <a:effectLst>
                  <a:outerShdw blurRad="38100" dist="38100" dir="2700000" algn="tl">
                    <a:srgbClr val="000000">
                      <a:alpha val="43137"/>
                    </a:srgbClr>
                  </a:outerShdw>
                </a:effectLst>
                <a:latin typeface="+mj-lt"/>
                <a:cs typeface="Consolas" pitchFamily="49" charset="0"/>
              </a:rPr>
              <a:t> »</a:t>
            </a:r>
            <a:endParaRPr lang="fr-FR" sz="1600" b="1" dirty="0" smtClean="0">
              <a:solidFill>
                <a:schemeClr val="bg1"/>
              </a:solidFill>
              <a:effectLst>
                <a:outerShdw blurRad="38100" dist="38100" dir="2700000" algn="tl">
                  <a:srgbClr val="000000">
                    <a:alpha val="43137"/>
                  </a:srgbClr>
                </a:outerShdw>
              </a:effectLst>
              <a:latin typeface="+mj-lt"/>
              <a:cs typeface="Consolas" pitchFamily="49" charset="0"/>
            </a:endParaRPr>
          </a:p>
          <a:p>
            <a:pPr marL="342900" indent="-342900" algn="ctr">
              <a:lnSpc>
                <a:spcPct val="150000"/>
              </a:lnSpc>
            </a:pP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2</a:t>
            </a:r>
            <a:endParaRPr lang="fr-FR" dirty="0">
              <a:solidFill>
                <a:schemeClr val="tx2"/>
              </a:solidFill>
            </a:endParaRPr>
          </a:p>
        </p:txBody>
      </p:sp>
      <p:sp>
        <p:nvSpPr>
          <p:cNvPr id="6" name="Rectangle 5"/>
          <p:cNvSpPr/>
          <p:nvPr/>
        </p:nvSpPr>
        <p:spPr>
          <a:xfrm>
            <a:off x="428596" y="1745432"/>
            <a:ext cx="8429684" cy="3046988"/>
          </a:xfrm>
          <a:prstGeom prst="rect">
            <a:avLst/>
          </a:prstGeom>
        </p:spPr>
        <p:txBody>
          <a:bodyPr wrap="square">
            <a:spAutoFit/>
          </a:bodyPr>
          <a:lstStyle/>
          <a:p>
            <a:pPr>
              <a:lnSpc>
                <a:spcPct val="200000"/>
              </a:lnSpc>
            </a:pPr>
            <a:r>
              <a:rPr lang="fr-FR" sz="1600" dirty="0" smtClean="0">
                <a:solidFill>
                  <a:schemeClr val="tx2"/>
                </a:solidFill>
                <a:latin typeface="+mj-lt"/>
                <a:cs typeface="Consolas" pitchFamily="49" charset="0"/>
              </a:rPr>
              <a:t>Ecrivez une fonction, prenant deux paramètres (nom et age d’une personne), puis, elle les affiche.</a:t>
            </a:r>
          </a:p>
          <a:p>
            <a:pPr>
              <a:lnSpc>
                <a:spcPct val="200000"/>
              </a:lnSpc>
            </a:pPr>
            <a:r>
              <a:rPr lang="fr-FR" sz="1600" dirty="0" smtClean="0">
                <a:solidFill>
                  <a:schemeClr val="tx2"/>
                </a:solidFill>
                <a:latin typeface="+mj-lt"/>
                <a:cs typeface="Consolas" pitchFamily="49" charset="0"/>
              </a:rPr>
              <a:t>Exemples :</a:t>
            </a:r>
          </a:p>
          <a:p>
            <a:pPr lvl="1">
              <a:lnSpc>
                <a:spcPct val="200000"/>
              </a:lnSpc>
            </a:pPr>
            <a:r>
              <a:rPr lang="fr-FR" sz="1600" dirty="0" smtClean="0">
                <a:solidFill>
                  <a:schemeClr val="tx2"/>
                </a:solidFill>
                <a:latin typeface="+mj-lt"/>
                <a:cs typeface="Consolas" pitchFamily="49" charset="0"/>
              </a:rPr>
              <a:t>Mohammed a 30 ans. </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Nicolas a 5 ans.</a:t>
            </a:r>
            <a:br>
              <a:rPr lang="fr-FR" sz="1600" dirty="0" smtClean="0">
                <a:solidFill>
                  <a:schemeClr val="tx2"/>
                </a:solidFill>
                <a:latin typeface="+mj-lt"/>
                <a:cs typeface="Consolas" pitchFamily="49" charset="0"/>
              </a:rPr>
            </a:br>
            <a:r>
              <a:rPr lang="fr-FR" sz="1600" dirty="0" smtClean="0">
                <a:solidFill>
                  <a:schemeClr val="tx2"/>
                </a:solidFill>
                <a:latin typeface="+mj-lt"/>
                <a:cs typeface="Consolas" pitchFamily="49" charset="0"/>
              </a:rPr>
              <a:t>Meriam a 26 ans. </a:t>
            </a:r>
            <a:endParaRPr lang="fr-FR" sz="1600" dirty="0">
              <a:solidFill>
                <a:schemeClr val="tx2"/>
              </a:solidFill>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descr="Résultat de recherche d'images pour &quot;leo the professional png&quot;"/>
          <p:cNvPicPr>
            <a:picLocks noChangeAspect="1" noChangeArrowheads="1"/>
          </p:cNvPicPr>
          <p:nvPr/>
        </p:nvPicPr>
        <p:blipFill>
          <a:blip r:embed="rId2"/>
          <a:srcRect/>
          <a:stretch>
            <a:fillRect/>
          </a:stretch>
        </p:blipFill>
        <p:spPr bwMode="auto">
          <a:xfrm>
            <a:off x="4143372" y="2625322"/>
            <a:ext cx="3929090" cy="2946818"/>
          </a:xfrm>
          <a:prstGeom prst="rect">
            <a:avLst/>
          </a:prstGeom>
          <a:noFill/>
          <a:effectLst>
            <a:softEdge rad="635000"/>
          </a:effectLst>
        </p:spPr>
      </p:pic>
      <p:sp>
        <p:nvSpPr>
          <p:cNvPr id="4" name="Titre 3"/>
          <p:cNvSpPr>
            <a:spLocks noGrp="1"/>
          </p:cNvSpPr>
          <p:nvPr>
            <p:ph type="title"/>
          </p:nvPr>
        </p:nvSpPr>
        <p:spPr/>
        <p:txBody>
          <a:bodyPr/>
          <a:lstStyle/>
          <a:p>
            <a:r>
              <a:rPr lang="fr-FR" dirty="0" smtClean="0"/>
              <a:t>Objectifs à atteindre</a:t>
            </a:r>
            <a:endParaRPr lang="fr-FR" dirty="0"/>
          </a:p>
        </p:txBody>
      </p:sp>
      <p:sp>
        <p:nvSpPr>
          <p:cNvPr id="7" name="Rectangle 6"/>
          <p:cNvSpPr/>
          <p:nvPr/>
        </p:nvSpPr>
        <p:spPr>
          <a:xfrm>
            <a:off x="714348" y="1985107"/>
            <a:ext cx="7858180" cy="3418756"/>
          </a:xfrm>
          <a:prstGeom prst="rect">
            <a:avLst/>
          </a:prstGeom>
        </p:spPr>
        <p:txBody>
          <a:bodyPr wrap="square">
            <a:spAutoFit/>
          </a:bodyPr>
          <a:lstStyle/>
          <a:p>
            <a:pPr>
              <a:lnSpc>
                <a:spcPct val="200000"/>
              </a:lnSpc>
              <a:buClr>
                <a:schemeClr val="accent2"/>
              </a:buClr>
              <a:buFont typeface="Wingdings" pitchFamily="2" charset="2"/>
              <a:buChar char="§"/>
            </a:pPr>
            <a:r>
              <a:rPr lang="fr-FR" sz="2800" b="1" dirty="0" smtClean="0">
                <a:solidFill>
                  <a:schemeClr val="tx2"/>
                </a:solidFill>
              </a:rPr>
              <a:t>  Connaitre les usages courants du langage (ES6)</a:t>
            </a:r>
          </a:p>
          <a:p>
            <a:pPr>
              <a:lnSpc>
                <a:spcPct val="200000"/>
              </a:lnSpc>
              <a:buClr>
                <a:schemeClr val="accent2"/>
              </a:buClr>
              <a:buFont typeface="Wingdings" pitchFamily="2" charset="2"/>
              <a:buChar char="§"/>
            </a:pPr>
            <a:r>
              <a:rPr lang="fr-FR" sz="2800" b="1" dirty="0" smtClean="0">
                <a:solidFill>
                  <a:schemeClr val="tx2"/>
                </a:solidFill>
              </a:rPr>
              <a:t>  Comprendre la POO</a:t>
            </a:r>
          </a:p>
          <a:p>
            <a:pPr>
              <a:lnSpc>
                <a:spcPct val="200000"/>
              </a:lnSpc>
              <a:buClr>
                <a:schemeClr val="accent2"/>
              </a:buClr>
              <a:buFont typeface="Wingdings" pitchFamily="2" charset="2"/>
              <a:buChar char="§"/>
            </a:pPr>
            <a:r>
              <a:rPr lang="fr-FR" sz="2800" b="1" dirty="0" smtClean="0">
                <a:solidFill>
                  <a:schemeClr val="tx2"/>
                </a:solidFill>
              </a:rPr>
              <a:t>  Manipuler les fichiers </a:t>
            </a:r>
          </a:p>
          <a:p>
            <a:pPr>
              <a:lnSpc>
                <a:spcPct val="200000"/>
              </a:lnSpc>
              <a:buClr>
                <a:schemeClr val="accent2"/>
              </a:buClr>
              <a:buFont typeface="Wingdings" pitchFamily="2" charset="2"/>
              <a:buChar char="§"/>
            </a:pPr>
            <a:r>
              <a:rPr lang="fr-FR" sz="2800" b="1" dirty="0" smtClean="0">
                <a:solidFill>
                  <a:schemeClr val="tx2"/>
                </a:solidFill>
              </a:rPr>
              <a:t>  Appliquer les bonnes pratiques</a:t>
            </a: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Tableaux</a:t>
            </a:r>
            <a:endParaRPr lang="fr-FR" dirty="0">
              <a:solidFill>
                <a:schemeClr val="tx2"/>
              </a:solidFill>
            </a:endParaRPr>
          </a:p>
        </p:txBody>
      </p:sp>
      <p:sp>
        <p:nvSpPr>
          <p:cNvPr id="4" name="ZoneTexte 3"/>
          <p:cNvSpPr txBox="1"/>
          <p:nvPr/>
        </p:nvSpPr>
        <p:spPr>
          <a:xfrm>
            <a:off x="500034" y="1700922"/>
            <a:ext cx="8358246" cy="310854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"Saab"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"Volvo"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"BMW"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cars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"&lt;br /&gt;"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10854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Objets</a:t>
            </a:r>
            <a:endParaRPr lang="fr-FR" dirty="0">
              <a:solidFill>
                <a:schemeClr val="tx2"/>
              </a:solidFill>
            </a:endParaRPr>
          </a:p>
        </p:txBody>
      </p:sp>
      <p:sp>
        <p:nvSpPr>
          <p:cNvPr id="4" name="ZoneTexte 3"/>
          <p:cNvSpPr txBox="1"/>
          <p:nvPr/>
        </p:nvSpPr>
        <p:spPr>
          <a:xfrm>
            <a:off x="500034" y="1700922"/>
            <a:ext cx="8358246" cy="3754874"/>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fontAlgn="base">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fontAlgn="base">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firstname: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"Jôel"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lastname: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"Dupret"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age: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"firstname"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754874"/>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solidFill>
                  <a:schemeClr val="tx2"/>
                </a:solidFill>
              </a:rPr>
              <a:t>PP : les classes Object/Array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Object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obj</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lname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Array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tab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Mohammed</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Prédéfinis</a:t>
            </a:r>
            <a:endParaRPr lang="fr-FR" dirty="0">
              <a:solidFill>
                <a:schemeClr val="tx2"/>
              </a:solidFill>
            </a:endParaRPr>
          </a:p>
        </p:txBody>
      </p:sp>
      <p:graphicFrame>
        <p:nvGraphicFramePr>
          <p:cNvPr id="6" name="Tableau 5"/>
          <p:cNvGraphicFramePr>
            <a:graphicFrameLocks noGrp="1"/>
          </p:cNvGraphicFramePr>
          <p:nvPr/>
        </p:nvGraphicFramePr>
        <p:xfrm>
          <a:off x="340224" y="1643050"/>
          <a:ext cx="8501122" cy="2860040"/>
        </p:xfrm>
        <a:graphic>
          <a:graphicData uri="http://schemas.openxmlformats.org/drawingml/2006/table">
            <a:tbl>
              <a:tblPr firstRow="1" bandRow="1">
                <a:tableStyleId>{BDBED569-4797-4DF1-A0F4-6AAB3CD982D8}</a:tableStyleId>
              </a:tblPr>
              <a:tblGrid>
                <a:gridCol w="4250561"/>
                <a:gridCol w="4250561"/>
              </a:tblGrid>
              <a:tr h="370840">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Exemple</a:t>
                      </a:r>
                      <a:endParaRPr lang="fr-FR" sz="1600" b="1" dirty="0">
                        <a:solidFill>
                          <a:schemeClr val="tx2"/>
                        </a:solidFill>
                        <a:effectLst>
                          <a:outerShdw blurRad="38100" dist="38100" dir="2700000" algn="tl">
                            <a:srgbClr val="000000">
                              <a:alpha val="43137"/>
                            </a:srgbClr>
                          </a:outerShdw>
                        </a:effectLst>
                        <a:latin typeface="+mj-lt"/>
                      </a:endParaRPr>
                    </a:p>
                  </a:txBody>
                  <a:tcPr/>
                </a:tc>
                <a:tc>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Times New Roman" pitchFamily="18" charset="0"/>
                          <a:cs typeface="Times New Roman" pitchFamily="18" charset="0"/>
                        </a:rPr>
                        <a:t>Résultat</a:t>
                      </a:r>
                      <a:endParaRPr lang="fr-FR" sz="1600" b="1" dirty="0">
                        <a:solidFill>
                          <a:schemeClr val="tx2"/>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endParaRPr lang="fr-FR" sz="1600" b="1" dirty="0">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lang="fr-FR" sz="1600" b="1" dirty="0" smtClean="0">
                          <a:solidFill>
                            <a:schemeClr val="tx1">
                              <a:lumMod val="65000"/>
                            </a:schemeClr>
                          </a:solidFill>
                          <a:effectLst>
                            <a:outerShdw blurRad="38100" dist="38100" dir="2700000" algn="tl">
                              <a:srgbClr val="000000">
                                <a:alpha val="43137"/>
                              </a:srgbClr>
                            </a:outerShdw>
                          </a:effectLst>
                          <a:latin typeface="+mj-lt"/>
                        </a:rPr>
                        <a:t>Bonjour</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abs</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4.7</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4.7</a:t>
                      </a:r>
                      <a:endParaRPr kumimoji="0" lang="fr-FR" sz="1600" b="1" kern="1200" dirty="0">
                        <a:solidFill>
                          <a:schemeClr val="tx1"/>
                        </a:solidFill>
                        <a:effectLst>
                          <a:outerShdw blurRad="38100" dist="38100" dir="2700000" algn="tl">
                            <a:srgbClr val="000000">
                              <a:alpha val="43137"/>
                            </a:srgbClr>
                          </a:outerShdw>
                        </a:effectLst>
                        <a:latin typeface="+mj-lt"/>
                        <a:ea typeface="+mn-ea"/>
                        <a:cs typeface="+mn-cs"/>
                      </a:endParaRPr>
                    </a:p>
                  </a:txBody>
                  <a:tcPr/>
                </a:tc>
              </a:tr>
              <a:tr h="370840">
                <a:tc>
                  <a:txBody>
                    <a:bodyPr/>
                    <a:lstStyle/>
                    <a:p>
                      <a:r>
                        <a:rPr kumimoji="0" lang="fr-FR" sz="1600" b="1" kern="12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kern="12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new</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kumimoji="0" lang="fr-FR" sz="1600" b="1" kern="1200" dirty="0" smtClean="0">
                          <a:solidFill>
                            <a:srgbClr val="9B0000"/>
                          </a:solidFill>
                          <a:effectLst>
                            <a:outerShdw blurRad="38100" dist="38100" dir="2700000" algn="tl">
                              <a:srgbClr val="000000">
                                <a:alpha val="43137"/>
                              </a:srgbClr>
                            </a:outerShdw>
                          </a:effectLst>
                          <a:latin typeface="+mj-lt"/>
                          <a:ea typeface="Times New Roman" pitchFamily="18" charset="0"/>
                          <a:cs typeface="Times New Roman" pitchFamily="18" charset="0"/>
                        </a:rPr>
                        <a:t>Date</a:t>
                      </a:r>
                      <a:r>
                        <a:rPr kumimoji="0" lang="fr-FR" sz="1600" b="1" kern="12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600" b="1" dirty="0">
                        <a:effectLst>
                          <a:outerShdw blurRad="38100" dist="38100" dir="2700000" algn="tl">
                            <a:srgbClr val="000000">
                              <a:alpha val="43137"/>
                            </a:srgbClr>
                          </a:outerShdw>
                        </a:effectLst>
                        <a:latin typeface="+mj-lt"/>
                      </a:endParaRPr>
                    </a:p>
                  </a:txBody>
                  <a:tcPr/>
                </a:tc>
                <a:tc>
                  <a:txBody>
                    <a:bodyPr/>
                    <a:lstStyle/>
                    <a:p>
                      <a:r>
                        <a:rPr kumimoji="0" lang="fr-FR" sz="1600" b="1" kern="12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Thu Jan 03 2019 14:25:15 GMT+0100</a:t>
                      </a:r>
                      <a:endParaRPr lang="fr-FR" sz="1600" b="1" dirty="0">
                        <a:effectLst>
                          <a:outerShdw blurRad="38100" dist="38100" dir="2700000" algn="tl">
                            <a:srgbClr val="000000">
                              <a:alpha val="43137"/>
                            </a:srgbClr>
                          </a:outerShdw>
                        </a:effectLst>
                        <a:latin typeface="+mj-lt"/>
                      </a:endParaRPr>
                    </a:p>
                  </a:txBody>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floor</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10.33</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8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10</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242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cap="none" normalizeH="0" baseline="0" dirty="0" smtClean="0">
                          <a:ln>
                            <a:noFill/>
                          </a:ln>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Math</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kumimoji="0" lang="fr-FR" sz="1600" b="1" i="0" u="none" strike="noStrike" cap="none" normalizeH="0" baseline="0" dirty="0" smtClean="0">
                          <a:ln>
                            <a:noFill/>
                          </a:ln>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random</a:t>
                      </a:r>
                      <a:r>
                        <a:rPr kumimoji="0" lang="fr-FR" sz="1600" b="1" i="0" u="none" strike="noStrike" cap="none" normalizeH="0" baseline="0" dirty="0" smtClean="0">
                          <a:ln>
                            <a:noFill/>
                          </a:ln>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kumimoji="0" lang="fr-FR" sz="4400" b="1" i="0" u="none" strike="noStrike" cap="none" normalizeH="0" baseline="0" dirty="0" smtClean="0">
                        <a:ln>
                          <a:noFill/>
                        </a:ln>
                        <a:solidFill>
                          <a:schemeClr val="tx1"/>
                        </a:solidFill>
                        <a:effectLst>
                          <a:outerShdw blurRad="38100" dist="38100" dir="2700000" algn="tl">
                            <a:srgbClr val="000000">
                              <a:alpha val="43137"/>
                            </a:srgbClr>
                          </a:outerShdw>
                        </a:effectLst>
                        <a:latin typeface="+mj-lt"/>
                        <a:cs typeface="Arial" pitchFamily="34" charset="0"/>
                      </a:endParaRPr>
                    </a:p>
                  </a:txBody>
                  <a:tcPr/>
                </a:tc>
                <a:tc>
                  <a:txBody>
                    <a:bodyPr/>
                    <a:lstStyle/>
                    <a:p>
                      <a:pPr algn="l"/>
                      <a:r>
                        <a:rPr lang="fr-FR" sz="1600" b="1" dirty="0" smtClean="0">
                          <a:solidFill>
                            <a:schemeClr val="tx1">
                              <a:lumMod val="65000"/>
                            </a:schemeClr>
                          </a:solidFill>
                          <a:effectLst>
                            <a:outerShdw blurRad="38100" dist="38100" dir="2700000" algn="tl">
                              <a:srgbClr val="000000">
                                <a:alpha val="43137"/>
                              </a:srgbClr>
                            </a:outerShdw>
                          </a:effectLst>
                          <a:latin typeface="+mj-lt"/>
                        </a:rPr>
                        <a:t>0 &lt;</a:t>
                      </a:r>
                      <a:r>
                        <a:rPr lang="fr-FR" sz="1600" b="1" baseline="0" dirty="0" smtClean="0">
                          <a:solidFill>
                            <a:schemeClr val="tx1">
                              <a:lumMod val="65000"/>
                            </a:schemeClr>
                          </a:solidFill>
                          <a:effectLst>
                            <a:outerShdw blurRad="38100" dist="38100" dir="2700000" algn="tl">
                              <a:srgbClr val="000000">
                                <a:alpha val="43137"/>
                              </a:srgbClr>
                            </a:outerShdw>
                          </a:effectLst>
                          <a:latin typeface="+mj-lt"/>
                        </a:rPr>
                        <a:t> </a:t>
                      </a:r>
                      <a:r>
                        <a:rPr lang="fr-FR" sz="1600" b="1" dirty="0" smtClean="0">
                          <a:solidFill>
                            <a:schemeClr val="tx1">
                              <a:lumMod val="65000"/>
                            </a:schemeClr>
                          </a:solidFill>
                          <a:effectLst>
                            <a:outerShdw blurRad="38100" dist="38100" dir="2700000" algn="tl">
                              <a:srgbClr val="000000">
                                <a:alpha val="43137"/>
                              </a:srgbClr>
                            </a:outerShdw>
                          </a:effectLst>
                          <a:latin typeface="+mj-lt"/>
                        </a:rPr>
                        <a:t>Valeur aléatoire &lt; 1</a:t>
                      </a:r>
                      <a:endParaRPr lang="fr-FR" sz="1600" b="1" dirty="0">
                        <a:solidFill>
                          <a:schemeClr val="tx1">
                            <a:lumMod val="65000"/>
                          </a:schemeClr>
                        </a:solidFill>
                        <a:effectLst>
                          <a:outerShdw blurRad="38100" dist="38100" dir="2700000" algn="tl">
                            <a:srgbClr val="000000">
                              <a:alpha val="43137"/>
                            </a:srgbClr>
                          </a:outerShdw>
                        </a:effectLst>
                        <a:latin typeface="+mj-lt"/>
                      </a:endParaRPr>
                    </a:p>
                  </a:txBody>
                  <a:tcPr/>
                </a:tc>
              </a:tr>
              <a:tr h="0">
                <a:tc gridSpan="2">
                  <a:txBody>
                    <a:bodyPr/>
                    <a:lstStyle/>
                    <a:p>
                      <a:pPr algn="ctr"/>
                      <a:r>
                        <a:rPr kumimoji="0" lang="fr-FR" sz="1600" b="1" kern="1200" dirty="0" smtClean="0">
                          <a:solidFill>
                            <a:schemeClr val="tx2"/>
                          </a:solidFill>
                          <a:effectLst>
                            <a:outerShdw blurRad="38100" dist="38100" dir="2700000" algn="tl">
                              <a:srgbClr val="000000">
                                <a:alpha val="43137"/>
                              </a:srgbClr>
                            </a:outerShdw>
                          </a:effectLst>
                          <a:latin typeface="+mj-lt"/>
                          <a:ea typeface="+mn-ea"/>
                          <a:cs typeface="+mn-cs"/>
                        </a:rPr>
                        <a:t>La liste est encore longue ^^</a:t>
                      </a:r>
                      <a:endParaRPr kumimoji="0" lang="fr-FR" sz="1600" b="1" kern="1200" dirty="0">
                        <a:solidFill>
                          <a:schemeClr val="tx2"/>
                        </a:solidFill>
                        <a:effectLst>
                          <a:outerShdw blurRad="38100" dist="38100" dir="2700000" algn="tl">
                            <a:srgbClr val="000000">
                              <a:alpha val="43137"/>
                            </a:srgbClr>
                          </a:outerShdw>
                        </a:effectLst>
                        <a:latin typeface="+mj-lt"/>
                        <a:ea typeface="+mn-ea"/>
                        <a:cs typeface="+mn-cs"/>
                      </a:endParaRPr>
                    </a:p>
                  </a:txBody>
                  <a:tcPr/>
                </a:tc>
                <a:tc hMerge="1">
                  <a:txBody>
                    <a:bodyPr/>
                    <a:lstStyle/>
                    <a:p>
                      <a:pPr algn="ctr"/>
                      <a:endParaRPr lang="fr-FR" sz="1600" b="0" dirty="0">
                        <a:solidFill>
                          <a:schemeClr val="tx2"/>
                        </a:solidFill>
                        <a:effectLst>
                          <a:outerShdw blurRad="38100" dist="38100" dir="2700000" algn="tl">
                            <a:srgbClr val="000000">
                              <a:alpha val="43137"/>
                            </a:srgbClr>
                          </a:outerShdw>
                        </a:effectLst>
                        <a:latin typeface="+mj-lt"/>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a:t>
            </a:r>
            <a:endParaRPr lang="fr-FR" dirty="0">
              <a:solidFill>
                <a:schemeClr val="tx2"/>
              </a:solidFill>
            </a:endParaRPr>
          </a:p>
        </p:txBody>
      </p:sp>
      <p:sp>
        <p:nvSpPr>
          <p:cNvPr id="4" name="ZoneTexte 3"/>
          <p:cNvSpPr txBox="1"/>
          <p:nvPr/>
        </p:nvSpPr>
        <p:spPr>
          <a:xfrm>
            <a:off x="500034" y="1700922"/>
            <a:ext cx="8358246" cy="397031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8</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13</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"Bonjour"</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if</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h</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18</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après midi"</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 </a:t>
            </a:r>
            <a:r>
              <a:rPr lang="fr-FR" sz="1400" dirty="0" smtClean="0">
                <a:solidFill>
                  <a:srgbClr val="9872A2"/>
                </a:solidFill>
                <a:latin typeface="+mj-lt"/>
                <a:ea typeface="Times New Roman" pitchFamily="18" charset="0"/>
                <a:cs typeface="Times New Roman" pitchFamily="18" charset="0"/>
              </a:rPr>
              <a:t>else</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"Bonne soirée"</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397031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1"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role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"super-admin"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autorisé"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else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"accès refusé"</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&amp;&amp;</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200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if</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b</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&amp;&amp;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"La variable « a » contient la plus grande valeur."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16</a:t>
            </a:r>
            <a:b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mj-lt"/>
                <a:cs typeface="Times New Roman" pitchFamily="18" charset="0"/>
              </a:rPr>
              <a:t>17</a:t>
            </a: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Conditions : Ternaires</a:t>
            </a:r>
            <a:endParaRPr lang="fr-FR" dirty="0">
              <a:solidFill>
                <a:schemeClr val="tx2"/>
              </a:solidFill>
            </a:endParaRPr>
          </a:p>
        </p:txBody>
      </p:sp>
      <p:sp>
        <p:nvSpPr>
          <p:cNvPr id="4" name="ZoneTexte 3"/>
          <p:cNvSpPr txBox="1"/>
          <p:nvPr/>
        </p:nvSpPr>
        <p:spPr>
          <a:xfrm>
            <a:off x="500034" y="1700922"/>
            <a:ext cx="8358246" cy="203132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16</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age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18</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"OK"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"NO"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203132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Condition (switch)</a:t>
            </a:r>
            <a:endParaRPr lang="fr-FR" dirty="0">
              <a:solidFill>
                <a:schemeClr val="tx2"/>
              </a:solidFill>
            </a:endParaRPr>
          </a:p>
        </p:txBody>
      </p:sp>
      <p:sp>
        <p:nvSpPr>
          <p:cNvPr id="4" name="ZoneTexte 3"/>
          <p:cNvSpPr txBox="1"/>
          <p:nvPr/>
        </p:nvSpPr>
        <p:spPr>
          <a:xfrm>
            <a:off x="500034" y="1700922"/>
            <a:ext cx="8358246" cy="4616648"/>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switch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lang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ea typeface="Times New Roman" pitchFamily="18" charset="0"/>
                <a:cs typeface="Courier New" pitchFamily="49" charset="0"/>
              </a:rPr>
              <a:t> الخير</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ar-SA"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urier New" pitchFamily="49" charset="0"/>
              </a:rPr>
              <a:t>صباح</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"FR"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case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"CN"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早上好</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 </a:t>
            </a:r>
            <a:r>
              <a:rPr lang="fr-FR" sz="1400" dirty="0" smtClean="0">
                <a:solidFill>
                  <a:srgbClr val="9AA83A"/>
                </a:solidFill>
                <a:effectLst>
                  <a:outerShdw blurRad="38100" dist="38100" dir="2700000" algn="tl">
                    <a:srgbClr val="000000">
                      <a:alpha val="43137"/>
                    </a:srgbClr>
                  </a:outerShdw>
                </a:effectLst>
                <a:latin typeface="+mj-lt"/>
                <a:ea typeface="Calibri" pitchFamily="34" charset="0"/>
                <a:cs typeface="MS Mincho" pitchFamily="49" charset="-128"/>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Consolas" pitchFamily="49"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break</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default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"Hello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616648"/>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23</a:t>
            </a: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(for)</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for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Bienvenue : Tour de table</a:t>
            </a:r>
            <a:endParaRPr lang="fr-FR" dirty="0">
              <a:latin typeface="+mn-lt"/>
            </a:endParaRPr>
          </a:p>
        </p:txBody>
      </p:sp>
      <p:sp>
        <p:nvSpPr>
          <p:cNvPr id="7" name="Rectangle 6"/>
          <p:cNvSpPr/>
          <p:nvPr/>
        </p:nvSpPr>
        <p:spPr>
          <a:xfrm>
            <a:off x="714348" y="2214554"/>
            <a:ext cx="8072494" cy="2246769"/>
          </a:xfrm>
          <a:prstGeom prst="rect">
            <a:avLst/>
          </a:prstGeom>
        </p:spPr>
        <p:txBody>
          <a:bodyPr wrap="square">
            <a:spAutoFit/>
          </a:bodyPr>
          <a:lstStyle/>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Qui êtes-vous, votre fonction-métier ?</a:t>
            </a: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Quels sont vos objectifs professionnels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a:p>
            <a:pPr>
              <a:lnSpc>
                <a:spcPct val="100000"/>
              </a:lnSpc>
            </a:pPr>
            <a:r>
              <a:rPr lang="fr-FR" sz="2800" spc="-1" dirty="0" smtClean="0">
                <a:solidFill>
                  <a:schemeClr val="tx2"/>
                </a:solidFill>
                <a:effectLst>
                  <a:outerShdw blurRad="38100" dist="38100" dir="2700000" algn="tl">
                    <a:srgbClr val="000000">
                      <a:alpha val="43137"/>
                    </a:srgbClr>
                  </a:outerShdw>
                </a:effectLst>
                <a:uFill>
                  <a:solidFill>
                    <a:srgbClr val="FFFFFF"/>
                  </a:solidFill>
                </a:uFill>
                <a:ea typeface="ＭＳ Ｐゴシック"/>
              </a:rPr>
              <a:t>                    Quelles sont vos connaissances sur le sujet ?</a:t>
            </a:r>
            <a:endParaRPr lang="fr-FR" sz="2800" spc="-1" dirty="0" smtClean="0">
              <a:solidFill>
                <a:schemeClr val="tx2"/>
              </a:solidFill>
              <a:effectLst>
                <a:outerShdw blurRad="38100" dist="38100" dir="2700000" algn="tl">
                  <a:srgbClr val="000000">
                    <a:alpha val="43137"/>
                  </a:srgbClr>
                </a:outerShdw>
              </a:effectLst>
              <a:uFill>
                <a:solidFill>
                  <a:srgbClr val="FFFFFF"/>
                </a:solidFill>
              </a:u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(while)</a:t>
            </a:r>
            <a:endParaRPr lang="fr-FR" dirty="0">
              <a:solidFill>
                <a:schemeClr val="tx2"/>
              </a:solidFill>
            </a:endParaRPr>
          </a:p>
        </p:txBody>
      </p:sp>
      <p:sp>
        <p:nvSpPr>
          <p:cNvPr id="4" name="ZoneTexte 3"/>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872A2"/>
                </a:solidFill>
                <a:latin typeface="+mj-lt"/>
                <a:ea typeface="Times New Roman" pitchFamily="18" charset="0"/>
                <a:cs typeface="Times New Roman" pitchFamily="18" charset="0"/>
              </a:rPr>
              <a:t>while</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&lt;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5</a:t>
            </a: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write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9A9B99"/>
                </a:solidFill>
                <a:latin typeface="+mj-lt"/>
                <a:ea typeface="Times New Roman" pitchFamily="18" charset="0"/>
                <a:cs typeface="Times New Roman" pitchFamily="18" charset="0"/>
              </a:rPr>
              <a:t>// 01234</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i</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Times New Roman" pitchFamily="18" charset="0"/>
              </a:rPr>
              <a:t>    }</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5" name="Rectangle 4"/>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Boucle &amp; array</a:t>
            </a:r>
            <a:endParaRPr lang="fr-FR" dirty="0">
              <a:solidFill>
                <a:schemeClr val="tx2"/>
              </a:solidFill>
            </a:endParaRPr>
          </a:p>
        </p:txBody>
      </p:sp>
      <p:sp>
        <p:nvSpPr>
          <p:cNvPr id="4" name="ZoneTexte 3"/>
          <p:cNvSpPr txBox="1"/>
          <p:nvPr/>
        </p:nvSpPr>
        <p:spPr>
          <a:xfrm>
            <a:off x="500034" y="1700922"/>
            <a:ext cx="8358246" cy="4401205"/>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"Bahri"</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"Mohammed"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30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&lt;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7444A"/>
                </a:solidFill>
                <a:effectLst>
                  <a:outerShdw blurRad="38100" dist="38100" dir="2700000" algn="tl">
                    <a:srgbClr val="000000">
                      <a:alpha val="43137"/>
                    </a:srgbClr>
                  </a:outerShdw>
                </a:effectLst>
                <a:latin typeface="+mj-lt"/>
                <a:ea typeface="Times New Roman" pitchFamily="18" charset="0"/>
                <a:cs typeface="Times New Roman" pitchFamily="18" charset="0"/>
              </a:rPr>
              <a:t>length</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p>
          <a:p>
            <a:pPr lvl="0" eaLnBrk="0" fontAlgn="base" hangingPunct="0">
              <a:spcBef>
                <a:spcPct val="0"/>
              </a:spcBef>
              <a:spcAft>
                <a:spcPct val="0"/>
              </a:spcAft>
            </a:pP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effectLst>
                  <a:outerShdw blurRad="38100" dist="38100" dir="2700000" algn="tl">
                    <a:srgbClr val="000000">
                      <a:alpha val="43137"/>
                    </a:srgbClr>
                  </a:outerShdw>
                </a:effectLst>
                <a:latin typeface="+mj-lt"/>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for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in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person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Bahri Mohammed 30</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4401205"/>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19</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21</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22</a:t>
            </a: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Return</a:t>
            </a:r>
            <a:endParaRPr lang="fr-FR" dirty="0">
              <a:solidFill>
                <a:schemeClr val="tx2"/>
              </a:solidFill>
            </a:endParaRPr>
          </a:p>
        </p:txBody>
      </p:sp>
      <p:sp>
        <p:nvSpPr>
          <p:cNvPr id="4" name="ZoneTexte 3"/>
          <p:cNvSpPr txBox="1"/>
          <p:nvPr/>
        </p:nvSpPr>
        <p:spPr>
          <a:xfrm>
            <a:off x="500034" y="1700922"/>
            <a:ext cx="8358246" cy="3539430"/>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return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x</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y</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sumFunc</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14</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2</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write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avg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5" name="Rectangle 4"/>
          <p:cNvSpPr/>
          <p:nvPr/>
        </p:nvSpPr>
        <p:spPr>
          <a:xfrm>
            <a:off x="-32" y="1707430"/>
            <a:ext cx="428628" cy="3539430"/>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15</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17</a:t>
            </a:r>
            <a:b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b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18</a:t>
            </a: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3</a:t>
            </a:r>
            <a:endParaRPr lang="fr-FR" dirty="0">
              <a:solidFill>
                <a:schemeClr val="tx2"/>
              </a:solidFill>
            </a:endParaRPr>
          </a:p>
        </p:txBody>
      </p:sp>
      <p:sp>
        <p:nvSpPr>
          <p:cNvPr id="6" name="Rectangle 5"/>
          <p:cNvSpPr/>
          <p:nvPr/>
        </p:nvSpPr>
        <p:spPr>
          <a:xfrm>
            <a:off x="797661" y="1726174"/>
            <a:ext cx="7631991" cy="3785652"/>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nSpc>
                <a:spcPct val="150000"/>
              </a:lnSpc>
              <a:defRPr/>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Ecrivez une fonction paramétrée, calculant le volume d’un cône.</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Règle :</a:t>
            </a: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 Volume = (Rayon² * Hauteur * ∏)/3</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r>
              <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Exemple de retour : </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pic>
        <p:nvPicPr>
          <p:cNvPr id="2052" name="Picture 4"/>
          <p:cNvPicPr>
            <a:picLocks noChangeAspect="1" noChangeArrowheads="1"/>
          </p:cNvPicPr>
          <p:nvPr/>
        </p:nvPicPr>
        <p:blipFill>
          <a:blip r:embed="rId3"/>
          <a:srcRect/>
          <a:stretch>
            <a:fillRect/>
          </a:stretch>
        </p:blipFill>
        <p:spPr bwMode="auto">
          <a:xfrm>
            <a:off x="899558" y="4657512"/>
            <a:ext cx="7092000" cy="486000"/>
          </a:xfrm>
          <a:prstGeom prst="rect">
            <a:avLst/>
          </a:prstGeom>
          <a:noFill/>
          <a:ln w="9525">
            <a:solidFill>
              <a:schemeClr val="tx1"/>
            </a:solidFill>
            <a:miter lim="800000"/>
            <a:headEnd/>
            <a:tailEnd/>
          </a:ln>
          <a:effectLst/>
        </p:spPr>
      </p:pic>
      <p:pic>
        <p:nvPicPr>
          <p:cNvPr id="163846" name="Picture 6" descr="icône de la conicité cône – PNG, ICO, ICNS Télécharger"/>
          <p:cNvPicPr>
            <a:picLocks noChangeAspect="1" noChangeArrowheads="1"/>
          </p:cNvPicPr>
          <p:nvPr/>
        </p:nvPicPr>
        <p:blipFill>
          <a:blip r:embed="rId4"/>
          <a:srcRect/>
          <a:stretch>
            <a:fillRect/>
          </a:stretch>
        </p:blipFill>
        <p:spPr bwMode="auto">
          <a:xfrm>
            <a:off x="6277004" y="2419360"/>
            <a:ext cx="1795458" cy="1795458"/>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4</a:t>
            </a:r>
            <a:endParaRPr lang="fr-FR" dirty="0">
              <a:solidFill>
                <a:schemeClr val="tx2"/>
              </a:solidFill>
            </a:endParaRPr>
          </a:p>
        </p:txBody>
      </p:sp>
      <p:sp>
        <p:nvSpPr>
          <p:cNvPr id="6" name="Rectangle 5"/>
          <p:cNvSpPr/>
          <p:nvPr/>
        </p:nvSpPr>
        <p:spPr>
          <a:xfrm>
            <a:off x="797661" y="1726174"/>
            <a:ext cx="7631991" cy="3170099"/>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r>
              <a:rPr lang="fr" sz="1600" dirty="0" smtClean="0">
                <a:solidFill>
                  <a:schemeClr val="tx2"/>
                </a:solidFill>
                <a:latin typeface="+mj-lt"/>
                <a:ea typeface="Merriweather"/>
                <a:cs typeface="Consolas" pitchFamily="49" charset="0"/>
                <a:sym typeface="Merriweather"/>
              </a:rPr>
              <a:t>Créez un tableau contenant les valeurs :</a:t>
            </a:r>
          </a:p>
          <a:p>
            <a:pPr lvl="0"/>
            <a:r>
              <a:rPr lang="en-US" sz="1600" dirty="0" smtClean="0">
                <a:solidFill>
                  <a:schemeClr val="tx2"/>
                </a:solidFill>
                <a:latin typeface="+mj-lt"/>
                <a:cs typeface="Consolas" pitchFamily="49" charset="0"/>
              </a:rPr>
              <a:t>prénom, age, marié.</a:t>
            </a:r>
          </a:p>
          <a:p>
            <a:pPr lvl="0"/>
            <a:endParaRPr lang="en-US" sz="1600"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Affichez son contenu.</a:t>
            </a:r>
          </a:p>
          <a:p>
            <a:pPr lvl="0"/>
            <a:endParaRPr lang="en-US" sz="1600" b="1" dirty="0" smtClean="0">
              <a:solidFill>
                <a:schemeClr val="tx2"/>
              </a:solidFill>
              <a:latin typeface="+mj-lt"/>
              <a:cs typeface="Consolas" pitchFamily="49" charset="0"/>
            </a:endParaRPr>
          </a:p>
          <a:p>
            <a:pPr lvl="0"/>
            <a:r>
              <a:rPr lang="en-US" sz="1600" b="1" dirty="0" smtClean="0">
                <a:solidFill>
                  <a:schemeClr val="tx2"/>
                </a:solidFill>
                <a:latin typeface="+mj-lt"/>
                <a:cs typeface="Consolas" pitchFamily="49" charset="0"/>
              </a:rPr>
              <a:t>Exemple : </a:t>
            </a:r>
          </a:p>
          <a:p>
            <a:pPr lvl="0"/>
            <a:endParaRPr lang="en-US" sz="1600" b="1" dirty="0" smtClean="0">
              <a:solidFill>
                <a:schemeClr val="tx2"/>
              </a:solidFill>
              <a:latin typeface="+mj-lt"/>
              <a:cs typeface="Consolas" pitchFamily="49" charset="0"/>
            </a:endParaRPr>
          </a:p>
          <a:p>
            <a:pPr lvl="0"/>
            <a:r>
              <a:rPr lang="en-US" sz="1600" dirty="0" smtClean="0">
                <a:solidFill>
                  <a:schemeClr val="tx2"/>
                </a:solidFill>
                <a:latin typeface="+mj-lt"/>
                <a:cs typeface="Consolas" pitchFamily="49" charset="0"/>
              </a:rPr>
              <a:t>Je m’appelle Luka, j’ai 27 ans et je suis marié.</a:t>
            </a: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a:p>
            <a:pPr lvl="0">
              <a:lnSpc>
                <a:spcPct val="150000"/>
              </a:lnSpc>
              <a:defRPr/>
            </a:pPr>
            <a:endParaRPr lang="fr" sz="1600" b="1"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endParaRP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5</a:t>
            </a:r>
            <a:endParaRPr lang="fr-FR" dirty="0">
              <a:solidFill>
                <a:schemeClr val="bg1"/>
              </a:solidFill>
            </a:endParaRPr>
          </a:p>
        </p:txBody>
      </p:sp>
      <p:sp>
        <p:nvSpPr>
          <p:cNvPr id="7" name="Rectangle 6"/>
          <p:cNvSpPr/>
          <p:nvPr/>
        </p:nvSpPr>
        <p:spPr>
          <a:xfrm>
            <a:off x="642909" y="1715317"/>
            <a:ext cx="7715305" cy="341632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une ligne horizontale de 5 étoiles.</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Écrivez une boucle qui produit un carré de 4 lignes horizontales, chacune contient 10 étoiles.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Exemple :</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p>
          <a:p>
            <a:pPr>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6</a:t>
            </a:r>
            <a:endParaRPr lang="fr-FR" dirty="0">
              <a:solidFill>
                <a:schemeClr val="bg1"/>
              </a:solidFill>
            </a:endParaRPr>
          </a:p>
        </p:txBody>
      </p:sp>
      <p:sp>
        <p:nvSpPr>
          <p:cNvPr id="7" name="Rectangle 6"/>
          <p:cNvSpPr/>
          <p:nvPr/>
        </p:nvSpPr>
        <p:spPr>
          <a:xfrm>
            <a:off x="214282" y="1791290"/>
            <a:ext cx="8715436" cy="1200329"/>
          </a:xfrm>
          <a:prstGeom prst="rect">
            <a:avLst/>
          </a:prstGeom>
          <a:solidFill>
            <a:schemeClr val="bg1"/>
          </a:solidFill>
          <a:ln>
            <a:noFill/>
          </a:ln>
          <a:effectLst>
            <a:outerShdw blurRad="63500" sx="102000" sy="102000" algn="ctr" rotWithShape="0">
              <a:prstClr val="black">
                <a:alpha val="40000"/>
              </a:prstClr>
            </a:outerShdw>
          </a:effectLst>
        </p:spPr>
        <p:txBody>
          <a:bodyPr wrap="square">
            <a:spAutoFit/>
          </a:bodyPr>
          <a:lstStyle/>
          <a:p>
            <a:pPr lvl="1">
              <a:lnSpc>
                <a:spcPct val="150000"/>
              </a:lnSpc>
            </a:pPr>
            <a:r>
              <a:rPr lang="fr" sz="1600" dirty="0" smtClean="0">
                <a:solidFill>
                  <a:schemeClr val="tx2"/>
                </a:solidFill>
                <a:effectLst>
                  <a:outerShdw blurRad="38100" dist="38100" dir="2700000" algn="tl">
                    <a:srgbClr val="000000">
                      <a:alpha val="43137"/>
                    </a:srgbClr>
                  </a:outerShdw>
                </a:effectLst>
                <a:latin typeface="+mj-lt"/>
                <a:ea typeface="Merriweather"/>
                <a:cs typeface="Consolas" pitchFamily="49" charset="0"/>
                <a:sym typeface="Merriweather"/>
              </a:rPr>
              <a:t>Transformez le tableau ci-desous en JavaScript.</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le ligne 2.</a:t>
            </a:r>
          </a:p>
          <a:p>
            <a:pPr lvl="1">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Affichez toutes les lignes.</a:t>
            </a:r>
          </a:p>
        </p:txBody>
      </p:sp>
      <p:graphicFrame>
        <p:nvGraphicFramePr>
          <p:cNvPr id="9" name="Tableau 8"/>
          <p:cNvGraphicFramePr>
            <a:graphicFrameLocks noGrp="1"/>
          </p:cNvGraphicFramePr>
          <p:nvPr/>
        </p:nvGraphicFramePr>
        <p:xfrm>
          <a:off x="357159" y="3143248"/>
          <a:ext cx="8501121" cy="2458720"/>
        </p:xfrm>
        <a:graphic>
          <a:graphicData uri="http://schemas.openxmlformats.org/drawingml/2006/table">
            <a:tbl>
              <a:tblPr firstRow="1" bandRow="1">
                <a:tableStyleId>{BDBED569-4797-4DF1-A0F4-6AAB3CD982D8}</a:tableStyleId>
              </a:tblPr>
              <a:tblGrid>
                <a:gridCol w="905858"/>
                <a:gridCol w="975538"/>
                <a:gridCol w="1045219"/>
                <a:gridCol w="3414384"/>
                <a:gridCol w="1114901"/>
                <a:gridCol w="1045221"/>
              </a:tblGrid>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prénom</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spécialité</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moyenne</a:t>
                      </a:r>
                      <a:endParaRPr lang="fr-FR" sz="1300" b="1"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mention</a:t>
                      </a:r>
                      <a:endParaRPr lang="fr-FR" sz="1300" b="1"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1230</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ALLON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LEVY</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Techniques Informatiques et Numériques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1231</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BACARD</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HUGO </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Conception &amp; Développement 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1232</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BAKER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MATTHEW </a:t>
                      </a:r>
                    </a:p>
                  </a:txBody>
                  <a:tcPr anchor="ctr"/>
                </a:tc>
                <a:tc>
                  <a:txBody>
                    <a:bodyPr/>
                    <a:lstStyle/>
                    <a:p>
                      <a:pPr algn="ctr"/>
                      <a:r>
                        <a:rPr kumimoji="0" lang="fr-FR" sz="1300" kern="1200" dirty="0" smtClean="0">
                          <a:solidFill>
                            <a:schemeClr val="tx2"/>
                          </a:solidFill>
                          <a:effectLst>
                            <a:outerShdw blurRad="38100" dist="38100" dir="2700000" algn="tl">
                              <a:srgbClr val="000000">
                                <a:alpha val="43137"/>
                              </a:srgbClr>
                            </a:outerShdw>
                          </a:effectLst>
                          <a:latin typeface="+mj-lt"/>
                        </a:rPr>
                        <a:t>Informatique Pour les Sciences</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BALWE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CHETAN </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Bioinformatique</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18</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Excellent</a:t>
                      </a:r>
                      <a:endParaRPr lang="fr-FR" sz="1300" dirty="0">
                        <a:solidFill>
                          <a:schemeClr val="tx2"/>
                        </a:solidFill>
                        <a:effectLst>
                          <a:outerShdw blurRad="38100" dist="38100" dir="2700000" algn="tl">
                            <a:srgbClr val="000000">
                              <a:alpha val="43137"/>
                            </a:srgbClr>
                          </a:outerShdw>
                        </a:effectLst>
                        <a:latin typeface="+mj-lt"/>
                      </a:endParaRPr>
                    </a:p>
                  </a:txBody>
                  <a:tcPr anchor="ctr"/>
                </a:tc>
              </a:tr>
              <a:tr h="370840">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1234</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BELAIR</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300" dirty="0" smtClean="0">
                          <a:solidFill>
                            <a:schemeClr val="tx2"/>
                          </a:solidFill>
                          <a:effectLst>
                            <a:outerShdw blurRad="38100" dist="38100" dir="2700000" algn="tl">
                              <a:srgbClr val="000000">
                                <a:alpha val="43137"/>
                              </a:srgbClr>
                            </a:outerShdw>
                          </a:effectLst>
                          <a:latin typeface="+mj-lt"/>
                        </a:rPr>
                        <a:t>LUC</a:t>
                      </a: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Informatique de Gestion</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13</a:t>
                      </a:r>
                      <a:endParaRPr lang="fr-FR" sz="1300" dirty="0">
                        <a:solidFill>
                          <a:schemeClr val="tx2"/>
                        </a:solidFill>
                        <a:effectLst>
                          <a:outerShdw blurRad="38100" dist="38100" dir="2700000" algn="tl">
                            <a:srgbClr val="000000">
                              <a:alpha val="43137"/>
                            </a:srgbClr>
                          </a:outerShdw>
                        </a:effectLst>
                        <a:latin typeface="+mj-lt"/>
                      </a:endParaRPr>
                    </a:p>
                  </a:txBody>
                  <a:tcPr anchor="ctr"/>
                </a:tc>
                <a:tc>
                  <a:txBody>
                    <a:bodyPr/>
                    <a:lstStyle/>
                    <a:p>
                      <a:pPr algn="ctr"/>
                      <a:r>
                        <a:rPr lang="fr-FR" sz="1300" dirty="0" smtClean="0">
                          <a:solidFill>
                            <a:schemeClr val="tx2"/>
                          </a:solidFill>
                          <a:effectLst>
                            <a:outerShdw blurRad="38100" dist="38100" dir="2700000" algn="tl">
                              <a:srgbClr val="000000">
                                <a:alpha val="43137"/>
                              </a:srgbClr>
                            </a:outerShdw>
                          </a:effectLst>
                          <a:latin typeface="+mj-lt"/>
                        </a:rPr>
                        <a:t>A Bien</a:t>
                      </a:r>
                      <a:endParaRPr lang="fr-FR" sz="1300" dirty="0">
                        <a:solidFill>
                          <a:schemeClr val="tx2"/>
                        </a:solidFill>
                        <a:effectLst>
                          <a:outerShdw blurRad="38100" dist="38100" dir="2700000" algn="tl">
                            <a:srgbClr val="000000">
                              <a:alpha val="43137"/>
                            </a:srgbClr>
                          </a:outerShdw>
                        </a:effectLst>
                        <a:latin typeface="+mj-lt"/>
                      </a:endParaRPr>
                    </a:p>
                  </a:txBody>
                  <a:tcPr anchor="ctr"/>
                </a:tc>
              </a:tr>
            </a:tbl>
          </a:graphicData>
        </a:graphic>
      </p:graphicFrame>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7</a:t>
            </a:r>
            <a:endParaRPr lang="fr-FR" dirty="0">
              <a:solidFill>
                <a:schemeClr val="bg1"/>
              </a:solidFill>
            </a:endParaRPr>
          </a:p>
        </p:txBody>
      </p:sp>
      <p:sp>
        <p:nvSpPr>
          <p:cNvPr id="7" name="Rectangle 6"/>
          <p:cNvSpPr/>
          <p:nvPr/>
        </p:nvSpPr>
        <p:spPr>
          <a:xfrm>
            <a:off x="642909" y="1715317"/>
            <a:ext cx="7715305" cy="1569660"/>
          </a:xfrm>
          <a:prstGeom prst="rect">
            <a:avLst/>
          </a:prstGeom>
          <a:noFill/>
          <a:ln>
            <a:noFill/>
          </a:ln>
          <a:effectLst>
            <a:outerShdw blurRad="63500" sx="102000" sy="102000" algn="ctr" rotWithShape="0">
              <a:prstClr val="black">
                <a:alpha val="40000"/>
              </a:prstClr>
            </a:outerShdw>
          </a:effectLst>
        </p:spPr>
        <p:txBody>
          <a:bodyPr wrap="square" anchor="ctr">
            <a:spAutoFit/>
          </a:bodyPr>
          <a:lstStyle/>
          <a:p>
            <a:pPr lvl="0" algn="just">
              <a:lnSpc>
                <a:spcPct val="150000"/>
              </a:lnSpc>
            </a:pPr>
            <a:r>
              <a:rPr lang="fr-FR" sz="1600" dirty="0" smtClean="0">
                <a:solidFill>
                  <a:schemeClr val="tx2"/>
                </a:solidFill>
                <a:latin typeface="+mj-lt"/>
                <a:cs typeface="Consolas" pitchFamily="49" charset="0"/>
              </a:rPr>
              <a:t>Effectuer un tirage au sort, de 0 à 10. Affichez le nombre d’essais réalisés avant de trouver le bon nombre. </a:t>
            </a:r>
          </a:p>
          <a:p>
            <a:pPr lvl="0" algn="just">
              <a:lnSpc>
                <a:spcPct val="150000"/>
              </a:lnSpc>
            </a:pPr>
            <a:r>
              <a:rPr lang="fr-FR" sz="1600" dirty="0" smtClean="0">
                <a:solidFill>
                  <a:schemeClr val="tx2"/>
                </a:solidFill>
                <a:latin typeface="+mj-lt"/>
                <a:cs typeface="Consolas" pitchFamily="49" charset="0"/>
              </a:rPr>
              <a:t>Réaliser ce script avec l’instruction while.</a:t>
            </a:r>
          </a:p>
          <a:p>
            <a:pPr lvl="0" algn="just">
              <a:lnSpc>
                <a:spcPct val="150000"/>
              </a:lnSpc>
            </a:pPr>
            <a:r>
              <a:rPr lang="fr-FR" sz="1600" dirty="0" smtClean="0">
                <a:solidFill>
                  <a:schemeClr val="tx2"/>
                </a:solidFill>
                <a:latin typeface="+mj-lt"/>
                <a:cs typeface="Consolas" pitchFamily="49" charset="0"/>
              </a:rPr>
              <a:t>Exemple :</a:t>
            </a:r>
            <a:endParaRPr lang="fr-FR" sz="1600" dirty="0">
              <a:solidFill>
                <a:schemeClr val="tx2"/>
              </a:solidFill>
              <a:latin typeface="+mj-lt"/>
              <a:cs typeface="Consolas" pitchFamily="49" charset="0"/>
            </a:endParaRPr>
          </a:p>
        </p:txBody>
      </p:sp>
      <p:pic>
        <p:nvPicPr>
          <p:cNvPr id="147458" name="Picture 2"/>
          <p:cNvPicPr>
            <a:picLocks noChangeAspect="1" noChangeArrowheads="1"/>
          </p:cNvPicPr>
          <p:nvPr/>
        </p:nvPicPr>
        <p:blipFill>
          <a:blip r:embed="rId3"/>
          <a:srcRect/>
          <a:stretch>
            <a:fillRect/>
          </a:stretch>
        </p:blipFill>
        <p:spPr bwMode="auto">
          <a:xfrm>
            <a:off x="739749" y="3462350"/>
            <a:ext cx="7562850" cy="17526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 </a:t>
            </a:r>
            <a:endParaRPr lang="fr-FR" dirty="0">
              <a:solidFill>
                <a:schemeClr val="bg1"/>
              </a:solidFill>
            </a:endParaRPr>
          </a:p>
        </p:txBody>
      </p:sp>
      <p:sp>
        <p:nvSpPr>
          <p:cNvPr id="9" name="Flèche courbée vers la droite 8"/>
          <p:cNvSpPr/>
          <p:nvPr/>
        </p:nvSpPr>
        <p:spPr>
          <a:xfrm>
            <a:off x="357158" y="3071810"/>
            <a:ext cx="642942" cy="1714512"/>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1314" name="Picture 2"/>
          <p:cNvPicPr>
            <a:picLocks noChangeAspect="1" noChangeArrowheads="1"/>
          </p:cNvPicPr>
          <p:nvPr/>
        </p:nvPicPr>
        <p:blipFill>
          <a:blip r:embed="rId3"/>
          <a:srcRect/>
          <a:stretch>
            <a:fillRect/>
          </a:stretch>
        </p:blipFill>
        <p:spPr bwMode="auto">
          <a:xfrm>
            <a:off x="1119966" y="1571610"/>
            <a:ext cx="7524000" cy="1980666"/>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4"/>
          <a:srcRect/>
          <a:stretch>
            <a:fillRect/>
          </a:stretch>
        </p:blipFill>
        <p:spPr bwMode="auto">
          <a:xfrm>
            <a:off x="1100166" y="4091006"/>
            <a:ext cx="7543800" cy="198120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prompt() – alert()</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prompt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"Entrez votre nom :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latin typeface="+mn-lt"/>
              </a:rPr>
              <a:t>Organisation</a:t>
            </a:r>
            <a:endParaRPr lang="fr-FR"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638848" y="1684213"/>
            <a:ext cx="8147994" cy="1601911"/>
          </a:xfrm>
          <a:prstGeom prst="rect">
            <a:avLst/>
          </a:prstGeom>
          <a:noFill/>
          <a:ln w="9525">
            <a:noFill/>
            <a:miter lim="800000"/>
            <a:headEnd/>
            <a:tailEnd/>
          </a:ln>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Evènements (Exemple: onLoad)</a:t>
            </a:r>
            <a:endParaRPr lang="fr-FR" sz="3400" dirty="0">
              <a:solidFill>
                <a:schemeClr val="bg1"/>
              </a:solidFill>
            </a:endParaRPr>
          </a:p>
        </p:txBody>
      </p:sp>
      <p:sp>
        <p:nvSpPr>
          <p:cNvPr id="5" name="ZoneTexte 4"/>
          <p:cNvSpPr txBox="1"/>
          <p:nvPr/>
        </p:nvSpPr>
        <p:spPr>
          <a:xfrm>
            <a:off x="500034" y="1700923"/>
            <a:ext cx="8358246" cy="2246769"/>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onload=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246769"/>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p:txBody>
      </p:sp>
      <p:pic>
        <p:nvPicPr>
          <p:cNvPr id="256002" name="Picture 2"/>
          <p:cNvPicPr>
            <a:picLocks noChangeAspect="1" noChangeArrowheads="1"/>
          </p:cNvPicPr>
          <p:nvPr/>
        </p:nvPicPr>
        <p:blipFill>
          <a:blip r:embed="rId3"/>
          <a:srcRect/>
          <a:stretch>
            <a:fillRect/>
          </a:stretch>
        </p:blipFill>
        <p:spPr bwMode="auto">
          <a:xfrm>
            <a:off x="800100" y="4429132"/>
            <a:ext cx="7543800" cy="17970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400" dirty="0" smtClean="0">
                <a:solidFill>
                  <a:schemeClr val="tx2"/>
                </a:solidFill>
              </a:rPr>
              <a:t>PP : Evènements (Exemple: onClick)</a:t>
            </a:r>
            <a:endParaRPr lang="fr-FR" sz="3400" dirty="0">
              <a:solidFill>
                <a:schemeClr val="bg1"/>
              </a:solidFill>
            </a:endParaRPr>
          </a:p>
        </p:txBody>
      </p:sp>
      <p:sp>
        <p:nvSpPr>
          <p:cNvPr id="5" name="ZoneTexte 4"/>
          <p:cNvSpPr txBox="1"/>
          <p:nvPr/>
        </p:nvSpPr>
        <p:spPr>
          <a:xfrm>
            <a:off x="500034" y="1700923"/>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onclick=</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D08442"/>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Click ici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&lt;/button&gt;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function</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sayHello</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alert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"Bonjour tout le monde!"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pic>
        <p:nvPicPr>
          <p:cNvPr id="246786" name="Picture 2"/>
          <p:cNvPicPr>
            <a:picLocks noChangeAspect="1" noChangeArrowheads="1"/>
          </p:cNvPicPr>
          <p:nvPr/>
        </p:nvPicPr>
        <p:blipFill>
          <a:blip r:embed="rId3"/>
          <a:srcRect/>
          <a:stretch>
            <a:fillRect/>
          </a:stretch>
        </p:blipFill>
        <p:spPr bwMode="auto">
          <a:xfrm>
            <a:off x="793750" y="4643446"/>
            <a:ext cx="7556500" cy="1822450"/>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462213"/>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id=</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getElementById</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462213"/>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getElementsByTagName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"p"</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1</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Sélecteurs</a:t>
            </a:r>
            <a:endParaRPr lang="fr-FR"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&lt;!DOCTYPE</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html</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1</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a:t>
            </a:r>
            <a:r>
              <a:rPr lang="fr-FR" sz="1400" dirty="0" smtClean="0">
                <a:solidFill>
                  <a:srgbClr val="D0B344"/>
                </a:solidFill>
                <a:effectLst>
                  <a:outerShdw blurRad="38100" dist="38100" dir="2700000" algn="tl">
                    <a:srgbClr val="000000">
                      <a:alpha val="43137"/>
                    </a:srgbClr>
                  </a:outerShdw>
                </a:effectLst>
                <a:latin typeface="+mj-lt"/>
                <a:ea typeface="Times New Roman" pitchFamily="18" charset="0"/>
                <a:cs typeface="Times New Roman" pitchFamily="18" charset="0"/>
              </a:rPr>
              <a:t> class=</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&gt;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Paragraphe 2</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var</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76867"/>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 </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document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getElementsByClassName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AA83A"/>
                </a:solidFill>
                <a:effectLst>
                  <a:outerShdw blurRad="38100" dist="38100" dir="2700000" algn="tl">
                    <a:srgbClr val="000000">
                      <a:alpha val="43137"/>
                    </a:srgbClr>
                  </a:outerShdw>
                </a:effectLst>
                <a:latin typeface="+mj-lt"/>
                <a:ea typeface="Times New Roman" pitchFamily="18" charset="0"/>
                <a:cs typeface="Times New Roman" pitchFamily="18" charset="0"/>
              </a:rPr>
              <a:t>"my_class"</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0</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9872A2"/>
                </a:solidFill>
                <a:effectLst>
                  <a:outerShdw blurRad="38100" dist="38100" dir="2700000" algn="tl">
                    <a:srgbClr val="000000">
                      <a:alpha val="43137"/>
                    </a:srgbClr>
                  </a:outerShdw>
                </a:effectLst>
                <a:latin typeface="+mj-lt"/>
                <a:ea typeface="Times New Roman" pitchFamily="18" charset="0"/>
                <a:cs typeface="Times New Roman" pitchFamily="18" charset="0"/>
              </a:rPr>
              <a:t>innerHTML</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endParaRPr lang="fr-FR" sz="1400" dirty="0" smtClean="0">
              <a:effectLst>
                <a:outerShdw blurRad="38100" dist="38100" dir="2700000" algn="tl">
                  <a:srgbClr val="000000">
                    <a:alpha val="43137"/>
                  </a:srgbClr>
                </a:outerShdw>
              </a:effectLst>
              <a:latin typeface="+mj-lt"/>
              <a:cs typeface="Arial" pitchFamily="34" charset="0"/>
            </a:endParaRPr>
          </a:p>
          <a:p>
            <a:pPr lvl="1"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console</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E6700"/>
                </a:solidFill>
                <a:effectLst>
                  <a:outerShdw blurRad="38100" dist="38100" dir="2700000" algn="tl">
                    <a:srgbClr val="000000">
                      <a:alpha val="43137"/>
                    </a:srgbClr>
                  </a:outerShdw>
                </a:effectLst>
                <a:latin typeface="+mj-lt"/>
                <a:ea typeface="Times New Roman" pitchFamily="18" charset="0"/>
                <a:cs typeface="Times New Roman" pitchFamily="18" charset="0"/>
              </a:rPr>
              <a:t>log</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par1</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Times New Roman" pitchFamily="18" charset="0"/>
              </a:rPr>
              <a:t>);</a:t>
            </a:r>
            <a:r>
              <a:rPr lang="fr-FR" sz="1400" dirty="0" smtClean="0">
                <a:solidFill>
                  <a:srgbClr val="C5C8C6"/>
                </a:solidFill>
                <a:effectLst>
                  <a:outerShdw blurRad="38100" dist="38100" dir="2700000" algn="tl">
                    <a:srgbClr val="000000">
                      <a:alpha val="43137"/>
                    </a:srgbClr>
                  </a:outerShdw>
                </a:effectLst>
                <a:latin typeface="+mj-lt"/>
                <a:ea typeface="Times New Roman" pitchFamily="18" charset="0"/>
                <a:cs typeface="Arial" pitchFamily="34" charset="0"/>
              </a:rPr>
              <a:t> </a:t>
            </a:r>
            <a:r>
              <a:rPr lang="fr-FR" sz="1400" dirty="0" smtClean="0">
                <a:solidFill>
                  <a:srgbClr val="9A9B99"/>
                </a:solidFill>
                <a:effectLst>
                  <a:outerShdw blurRad="38100" dist="38100" dir="2700000" algn="tl">
                    <a:srgbClr val="000000">
                      <a:alpha val="43137"/>
                    </a:srgbClr>
                  </a:outerShdw>
                </a:effectLst>
                <a:latin typeface="+mj-lt"/>
                <a:ea typeface="Times New Roman" pitchFamily="18" charset="0"/>
                <a:cs typeface="Times New Roman" pitchFamily="18" charset="0"/>
              </a:rPr>
              <a:t>// Paragraphe 2</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&lt;/script&gt;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&lt;/body&gt;</a:t>
            </a:r>
            <a:endParaRPr lang="fr-FR" sz="1400" dirty="0" smtClean="0">
              <a:effectLst>
                <a:outerShdw blurRad="38100" dist="38100" dir="2700000" algn="tl">
                  <a:srgbClr val="000000">
                    <a:alpha val="43137"/>
                  </a:srgbClr>
                </a:outerShdw>
              </a:effectLst>
              <a:latin typeface="+mj-lt"/>
              <a:cs typeface="Arial" pitchFamily="34" charset="0"/>
            </a:endParaRPr>
          </a:p>
          <a:p>
            <a:pPr lvl="0" eaLnBrk="0" fontAlgn="base" hangingPunct="0">
              <a:spcBef>
                <a:spcPct val="0"/>
              </a:spcBef>
              <a:spcAft>
                <a:spcPct val="0"/>
              </a:spcAft>
            </a:pPr>
            <a:r>
              <a:rPr lang="fr-FR" sz="1400" dirty="0" smtClean="0">
                <a:solidFill>
                  <a:srgbClr val="6089B4"/>
                </a:solidFill>
                <a:effectLst>
                  <a:outerShdw blurRad="38100" dist="38100" dir="2700000" algn="tl">
                    <a:srgbClr val="000000">
                      <a:alpha val="43137"/>
                    </a:srgbClr>
                  </a:outerShdw>
                </a:effectLst>
                <a:latin typeface="+mj-lt"/>
                <a:ea typeface="Times New Roman" pitchFamily="18" charset="0"/>
                <a:cs typeface="Times New Roman" pitchFamily="18" charset="0"/>
              </a:rPr>
              <a:t>&lt;/html&gt;</a:t>
            </a:r>
            <a:endParaRPr lang="fr-FR" sz="1400" dirty="0" smtClean="0">
              <a:effectLst>
                <a:outerShdw blurRad="38100" dist="38100" dir="2700000" algn="tl">
                  <a:srgbClr val="000000">
                    <a:alpha val="43137"/>
                  </a:srgbClr>
                </a:outerShdw>
              </a:effectLst>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400" dirty="0" smtClean="0">
                <a:solidFill>
                  <a:schemeClr val="tx2"/>
                </a:solidFill>
              </a:rPr>
              <a:t>PP : Sélecteurs (Query Selector)</a:t>
            </a:r>
            <a:endParaRPr lang="fr-FR" sz="3400" dirty="0">
              <a:solidFill>
                <a:schemeClr val="bg1"/>
              </a:solidFill>
            </a:endParaRPr>
          </a:p>
        </p:txBody>
      </p:sp>
      <p:sp>
        <p:nvSpPr>
          <p:cNvPr id="5" name="ZoneTexte 4"/>
          <p:cNvSpPr txBox="1"/>
          <p:nvPr/>
        </p:nvSpPr>
        <p:spPr>
          <a:xfrm>
            <a:off x="500034" y="1700922"/>
            <a:ext cx="8358246" cy="2677656"/>
          </a:xfrm>
          <a:prstGeom prst="rect">
            <a:avLst/>
          </a:prstGeom>
          <a:noFill/>
          <a:ln w="3175">
            <a:solidFill>
              <a:schemeClr val="bg2"/>
            </a:solidFill>
          </a:ln>
          <a:effectLst/>
        </p:spPr>
        <p:txBody>
          <a:bodyPr wrap="square" rtlCol="0">
            <a:spAutoFit/>
          </a:bodyPr>
          <a:lstStyle/>
          <a:p>
            <a:pPr lvl="0" fontAlgn="base">
              <a:spcBef>
                <a:spcPct val="0"/>
              </a:spcBef>
              <a:spcAft>
                <a:spcPct val="0"/>
              </a:spcAft>
            </a:pPr>
            <a:r>
              <a:rPr lang="fr-FR" sz="1400" dirty="0" smtClean="0">
                <a:solidFill>
                  <a:srgbClr val="6089B4"/>
                </a:solidFill>
                <a:latin typeface="+mj-lt"/>
                <a:ea typeface="Times New Roman" pitchFamily="18" charset="0"/>
                <a:cs typeface="Times New Roman" pitchFamily="18" charset="0"/>
              </a:rPr>
              <a:t>&lt;!DOCTYPE</a:t>
            </a:r>
            <a:r>
              <a:rPr lang="fr-FR" sz="1400" dirty="0" smtClean="0">
                <a:solidFill>
                  <a:srgbClr val="D0B344"/>
                </a:solidFill>
                <a:latin typeface="+mj-lt"/>
                <a:ea typeface="Times New Roman" pitchFamily="18" charset="0"/>
                <a:cs typeface="Times New Roman" pitchFamily="18" charset="0"/>
              </a:rPr>
              <a:t> html</a:t>
            </a:r>
            <a:r>
              <a:rPr lang="fr-FR" sz="1400" dirty="0" smtClean="0">
                <a:solidFill>
                  <a:srgbClr val="6089B4"/>
                </a:solidFill>
                <a:latin typeface="+mj-lt"/>
                <a:ea typeface="Times New Roman" pitchFamily="18" charset="0"/>
                <a:cs typeface="Times New Roman" pitchFamily="18" charset="0"/>
              </a:rPr>
              <a: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1</a:t>
            </a:r>
            <a:r>
              <a:rPr lang="fr-FR" sz="1400" dirty="0" smtClean="0">
                <a:solidFill>
                  <a:srgbClr val="6089B4"/>
                </a:solidFill>
                <a:latin typeface="+mj-lt"/>
                <a:ea typeface="Times New Roman" pitchFamily="18" charset="0"/>
                <a:cs typeface="Times New Roman" pitchFamily="18" charset="0"/>
              </a:rPr>
              <a:t>&lt;/p&gt;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&lt;p</a:t>
            </a:r>
            <a:r>
              <a:rPr lang="fr-FR" sz="1400" dirty="0" smtClean="0">
                <a:solidFill>
                  <a:srgbClr val="D0B344"/>
                </a:solidFill>
                <a:latin typeface="+mj-lt"/>
                <a:ea typeface="Times New Roman" pitchFamily="18" charset="0"/>
                <a:cs typeface="Times New Roman" pitchFamily="18" charset="0"/>
              </a:rPr>
              <a:t> class=</a:t>
            </a:r>
            <a:r>
              <a:rPr lang="fr-FR" sz="1400" dirty="0" smtClean="0">
                <a:solidFill>
                  <a:srgbClr val="9AA83A"/>
                </a:solidFill>
                <a:latin typeface="+mj-lt"/>
                <a:ea typeface="Times New Roman" pitchFamily="18" charset="0"/>
                <a:cs typeface="Times New Roman" pitchFamily="18" charset="0"/>
              </a:rPr>
              <a:t>"par1"</a:t>
            </a:r>
            <a:r>
              <a:rPr lang="fr-FR" sz="1400" dirty="0" smtClean="0">
                <a:solidFill>
                  <a:srgbClr val="6089B4"/>
                </a:solidFill>
                <a:latin typeface="+mj-lt"/>
                <a:ea typeface="Times New Roman" pitchFamily="18" charset="0"/>
                <a:cs typeface="Times New Roman" pitchFamily="18" charset="0"/>
              </a:rPr>
              <a:t>&gt;</a:t>
            </a:r>
            <a:r>
              <a:rPr lang="fr-FR" sz="1400" dirty="0" smtClean="0">
                <a:solidFill>
                  <a:srgbClr val="C5C8C6"/>
                </a:solidFill>
                <a:latin typeface="+mj-lt"/>
                <a:ea typeface="Times New Roman" pitchFamily="18" charset="0"/>
                <a:cs typeface="Times New Roman" pitchFamily="18" charset="0"/>
              </a:rPr>
              <a:t>Paragraphe 2</a:t>
            </a:r>
            <a:r>
              <a:rPr lang="fr-FR" sz="1400" dirty="0" smtClean="0">
                <a:solidFill>
                  <a:srgbClr val="6089B4"/>
                </a:solidFill>
                <a:latin typeface="+mj-lt"/>
                <a:ea typeface="Times New Roman" pitchFamily="18" charset="0"/>
                <a:cs typeface="Times New Roman" pitchFamily="18" charset="0"/>
              </a:rPr>
              <a:t>&lt;/p&gt;</a:t>
            </a:r>
          </a:p>
          <a:p>
            <a:pPr lvl="0" eaLnBrk="0" fontAlgn="base" hangingPunct="0">
              <a:spcBef>
                <a:spcPct val="0"/>
              </a:spcBef>
              <a:spcAft>
                <a:spcPct val="0"/>
              </a:spcAft>
            </a:pP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p>
          <a:p>
            <a:pPr lvl="0" eaLnBrk="0" fontAlgn="base" hangingPunct="0">
              <a:spcBef>
                <a:spcPct val="0"/>
              </a:spcBef>
              <a:spcAft>
                <a:spcPct val="0"/>
              </a:spcAft>
            </a:pPr>
            <a:r>
              <a:rPr lang="fr-FR" sz="1400" dirty="0" smtClean="0">
                <a:solidFill>
                  <a:srgbClr val="9872A2"/>
                </a:solidFill>
                <a:latin typeface="+mj-lt"/>
                <a:ea typeface="Times New Roman" pitchFamily="18" charset="0"/>
                <a:cs typeface="Times New Roman" pitchFamily="18" charset="0"/>
              </a:rPr>
              <a:t>    var</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76867"/>
                </a:solidFill>
                <a:latin typeface="+mj-lt"/>
                <a:ea typeface="Times New Roman" pitchFamily="18" charset="0"/>
                <a:cs typeface="Times New Roman" pitchFamily="18" charset="0"/>
              </a:rPr>
              <a:t>=</a:t>
            </a:r>
            <a:r>
              <a:rPr lang="fr-FR" sz="1400" dirty="0" smtClean="0">
                <a:solidFill>
                  <a:srgbClr val="C5C8C6"/>
                </a:solidFill>
                <a:latin typeface="+mj-lt"/>
                <a:ea typeface="Times New Roman" pitchFamily="18" charset="0"/>
                <a:cs typeface="Times New Roman" pitchFamily="18" charset="0"/>
              </a:rPr>
              <a:t> </a:t>
            </a:r>
            <a:r>
              <a:rPr lang="fr-FR" sz="1400" dirty="0" smtClean="0">
                <a:solidFill>
                  <a:srgbClr val="6089B4"/>
                </a:solidFill>
                <a:latin typeface="+mj-lt"/>
                <a:ea typeface="Times New Roman" pitchFamily="18" charset="0"/>
                <a:cs typeface="Times New Roman" pitchFamily="18" charset="0"/>
              </a:rPr>
              <a:t>document</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querySelectorAll</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AA83A"/>
                </a:solidFill>
                <a:latin typeface="+mj-lt"/>
                <a:ea typeface="Times New Roman" pitchFamily="18" charset="0"/>
                <a:cs typeface="Times New Roman" pitchFamily="18" charset="0"/>
              </a:rPr>
              <a:t>"p.par1"</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0</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9872A2"/>
                </a:solidFill>
                <a:latin typeface="+mj-lt"/>
                <a:ea typeface="Times New Roman" pitchFamily="18" charset="0"/>
                <a:cs typeface="Times New Roman" pitchFamily="18" charset="0"/>
              </a:rPr>
              <a:t>innerHTML</a:t>
            </a:r>
            <a:r>
              <a:rPr lang="fr-FR" sz="1400" dirty="0" smtClean="0">
                <a:solidFill>
                  <a:srgbClr val="C5C8C6"/>
                </a:solidFill>
                <a:latin typeface="+mj-lt"/>
                <a:ea typeface="Times New Roman" pitchFamily="18" charset="0"/>
                <a:cs typeface="Times New Roman" pitchFamily="18" charset="0"/>
              </a:rPr>
              <a:t>;</a:t>
            </a:r>
            <a:endParaRPr lang="fr-FR" sz="1400" dirty="0" smtClean="0">
              <a:solidFill>
                <a:srgbClr val="C5C8C6"/>
              </a:solidFill>
              <a:latin typeface="+mj-lt"/>
              <a:ea typeface="Times New Roman" pitchFamily="18" charset="0"/>
              <a:cs typeface="Arial" pitchFamily="34" charset="0"/>
            </a:endParaRPr>
          </a:p>
          <a:p>
            <a:pPr lvl="0" eaLnBrk="0" fontAlgn="base" hangingPunct="0">
              <a:spcBef>
                <a:spcPct val="0"/>
              </a:spcBef>
              <a:spcAft>
                <a:spcPct val="0"/>
              </a:spcAft>
            </a:pPr>
            <a:r>
              <a:rPr lang="fr-FR" sz="1400" dirty="0" smtClean="0">
                <a:solidFill>
                  <a:srgbClr val="C5C8C6"/>
                </a:solidFill>
                <a:latin typeface="+mj-lt"/>
                <a:ea typeface="Times New Roman" pitchFamily="18" charset="0"/>
                <a:cs typeface="Arial" pitchFamily="34" charset="0"/>
              </a:rPr>
              <a:t>    </a:t>
            </a:r>
            <a:r>
              <a:rPr lang="fr-FR" sz="1400" dirty="0" smtClean="0">
                <a:solidFill>
                  <a:srgbClr val="6089B4"/>
                </a:solidFill>
                <a:latin typeface="+mj-lt"/>
                <a:ea typeface="Times New Roman" pitchFamily="18" charset="0"/>
                <a:cs typeface="Times New Roman" pitchFamily="18" charset="0"/>
              </a:rPr>
              <a:t>console</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CE6700"/>
                </a:solidFill>
                <a:latin typeface="+mj-lt"/>
                <a:ea typeface="Times New Roman" pitchFamily="18" charset="0"/>
                <a:cs typeface="Times New Roman" pitchFamily="18" charset="0"/>
              </a:rPr>
              <a:t>log</a:t>
            </a:r>
            <a:r>
              <a:rPr lang="fr-FR" sz="1400" dirty="0" smtClean="0">
                <a:solidFill>
                  <a:srgbClr val="C5C8C6"/>
                </a:solidFill>
                <a:latin typeface="+mj-lt"/>
                <a:ea typeface="Times New Roman" pitchFamily="18" charset="0"/>
                <a:cs typeface="Times New Roman" pitchFamily="18" charset="0"/>
              </a:rPr>
              <a:t>(</a:t>
            </a:r>
            <a:r>
              <a:rPr lang="fr-FR" sz="1400" dirty="0" smtClean="0">
                <a:solidFill>
                  <a:srgbClr val="6089B4"/>
                </a:solidFill>
                <a:latin typeface="+mj-lt"/>
                <a:ea typeface="Times New Roman" pitchFamily="18" charset="0"/>
                <a:cs typeface="Times New Roman" pitchFamily="18" charset="0"/>
              </a:rPr>
              <a:t>x</a:t>
            </a:r>
            <a:r>
              <a:rPr lang="fr-FR" sz="1400" dirty="0" smtClean="0">
                <a:solidFill>
                  <a:srgbClr val="C5C8C6"/>
                </a:solidFill>
                <a:latin typeface="+mj-lt"/>
                <a:ea typeface="Times New Roman" pitchFamily="18" charset="0"/>
                <a:cs typeface="Times New Roman" pitchFamily="18" charset="0"/>
              </a:rPr>
              <a:t>);</a:t>
            </a: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&lt;/script&gt;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&lt;/body&gt;</a:t>
            </a:r>
            <a:endParaRPr lang="fr-FR" sz="1400" dirty="0" smtClean="0">
              <a:latin typeface="+mj-lt"/>
              <a:cs typeface="Arial" pitchFamily="34" charset="0"/>
            </a:endParaRPr>
          </a:p>
          <a:p>
            <a:pPr lvl="0" eaLnBrk="0" fontAlgn="base" hangingPunct="0">
              <a:spcBef>
                <a:spcPct val="0"/>
              </a:spcBef>
              <a:spcAft>
                <a:spcPct val="0"/>
              </a:spcAft>
            </a:pPr>
            <a:r>
              <a:rPr lang="fr-FR" sz="1400" dirty="0" smtClean="0">
                <a:solidFill>
                  <a:srgbClr val="6089B4"/>
                </a:solidFill>
                <a:latin typeface="+mj-lt"/>
                <a:ea typeface="Times New Roman" pitchFamily="18" charset="0"/>
                <a:cs typeface="Times New Roman" pitchFamily="18" charset="0"/>
              </a:rPr>
              <a:t>&lt;/html&gt;</a:t>
            </a:r>
            <a:endParaRPr lang="fr-FR" sz="1400" dirty="0" smtClean="0">
              <a:latin typeface="+mj-lt"/>
              <a:cs typeface="Arial" pitchFamily="34" charset="0"/>
            </a:endParaRPr>
          </a:p>
        </p:txBody>
      </p:sp>
      <p:sp>
        <p:nvSpPr>
          <p:cNvPr id="6" name="Rectangle 5"/>
          <p:cNvSpPr/>
          <p:nvPr/>
        </p:nvSpPr>
        <p:spPr>
          <a:xfrm>
            <a:off x="-32" y="1707430"/>
            <a:ext cx="428628" cy="2677656"/>
          </a:xfrm>
          <a:prstGeom prst="rect">
            <a:avLst/>
          </a:prstGeom>
          <a:noFill/>
          <a:ln w="3175">
            <a:solidFill>
              <a:schemeClr val="bg2"/>
            </a:solidFill>
            <a:prstDash val="solid"/>
          </a:ln>
        </p:spPr>
        <p:txBody>
          <a:bodyPr wrap="square" lIns="72000" rIns="72000">
            <a:spAutoFit/>
          </a:bodyPr>
          <a:lstStyle/>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ea typeface="Times New Roman" pitchFamily="18" charset="0"/>
                <a:cs typeface="Times New Roman" pitchFamily="18" charset="0"/>
              </a:rPr>
              <a:t>1</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4</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6</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7</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8</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9</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10</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12</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13</a:t>
            </a:r>
          </a:p>
          <a:p>
            <a:pPr lvl="0" algn="r" fontAlgn="base">
              <a:spcBef>
                <a:spcPct val="0"/>
              </a:spcBef>
              <a:spcAft>
                <a:spcPct val="0"/>
              </a:spcAft>
            </a:pPr>
            <a:r>
              <a:rPr lang="fr-FR" sz="1400" dirty="0" smtClean="0">
                <a:solidFill>
                  <a:schemeClr val="bg2">
                    <a:lumMod val="60000"/>
                    <a:lumOff val="40000"/>
                  </a:schemeClr>
                </a:solidFill>
                <a:effectLst>
                  <a:outerShdw blurRad="38100" dist="38100" dir="2700000" algn="tl">
                    <a:srgbClr val="000000">
                      <a:alpha val="43137"/>
                    </a:srgbClr>
                  </a:outerShdw>
                </a:effectLst>
                <a:latin typeface="Consolas" pitchFamily="49" charset="0"/>
                <a:cs typeface="Times New Roman" pitchFamily="18" charset="0"/>
              </a:rPr>
              <a:t>14</a:t>
            </a: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8</a:t>
            </a:r>
            <a:endParaRPr lang="fr-FR" dirty="0">
              <a:solidFill>
                <a:schemeClr val="bg1"/>
              </a:solidFill>
            </a:endParaRPr>
          </a:p>
        </p:txBody>
      </p:sp>
      <p:pic>
        <p:nvPicPr>
          <p:cNvPr id="139265" name="Picture 1"/>
          <p:cNvPicPr>
            <a:picLocks noChangeAspect="1" noChangeArrowheads="1"/>
          </p:cNvPicPr>
          <p:nvPr/>
        </p:nvPicPr>
        <p:blipFill>
          <a:blip r:embed="rId3"/>
          <a:srcRect/>
          <a:stretch>
            <a:fillRect/>
          </a:stretch>
        </p:blipFill>
        <p:spPr bwMode="auto">
          <a:xfrm>
            <a:off x="285720" y="1500174"/>
            <a:ext cx="5364000" cy="1513270"/>
          </a:xfrm>
          <a:prstGeom prst="rect">
            <a:avLst/>
          </a:prstGeom>
          <a:noFill/>
          <a:ln w="9525">
            <a:noFill/>
            <a:miter lim="800000"/>
            <a:headEnd/>
            <a:tailEnd/>
          </a:ln>
          <a:effectLst/>
        </p:spPr>
      </p:pic>
      <p:pic>
        <p:nvPicPr>
          <p:cNvPr id="139266" name="Picture 2"/>
          <p:cNvPicPr>
            <a:picLocks noChangeAspect="1" noChangeArrowheads="1"/>
          </p:cNvPicPr>
          <p:nvPr/>
        </p:nvPicPr>
        <p:blipFill>
          <a:blip r:embed="rId4"/>
          <a:srcRect/>
          <a:stretch>
            <a:fillRect/>
          </a:stretch>
        </p:blipFill>
        <p:spPr bwMode="auto">
          <a:xfrm>
            <a:off x="1928794" y="3050552"/>
            <a:ext cx="5346711" cy="1735770"/>
          </a:xfrm>
          <a:prstGeom prst="rect">
            <a:avLst/>
          </a:prstGeom>
          <a:noFill/>
          <a:ln w="9525">
            <a:noFill/>
            <a:miter lim="800000"/>
            <a:headEnd/>
            <a:tailEnd/>
          </a:ln>
          <a:effectLst/>
        </p:spPr>
      </p:pic>
      <p:pic>
        <p:nvPicPr>
          <p:cNvPr id="139267" name="Picture 3"/>
          <p:cNvPicPr>
            <a:picLocks noChangeAspect="1" noChangeArrowheads="1"/>
          </p:cNvPicPr>
          <p:nvPr/>
        </p:nvPicPr>
        <p:blipFill>
          <a:blip r:embed="rId5"/>
          <a:srcRect/>
          <a:stretch>
            <a:fillRect/>
          </a:stretch>
        </p:blipFill>
        <p:spPr bwMode="auto">
          <a:xfrm>
            <a:off x="3511965" y="4829202"/>
            <a:ext cx="5346315" cy="1743070"/>
          </a:xfrm>
          <a:prstGeom prst="rect">
            <a:avLst/>
          </a:prstGeom>
          <a:noFill/>
          <a:ln w="9525">
            <a:noFill/>
            <a:miter lim="800000"/>
            <a:headEnd/>
            <a:tailEnd/>
          </a:ln>
          <a:effectLst/>
        </p:spPr>
      </p:pic>
      <p:sp>
        <p:nvSpPr>
          <p:cNvPr id="8" name="Flèche vers le bas 7"/>
          <p:cNvSpPr/>
          <p:nvPr/>
        </p:nvSpPr>
        <p:spPr>
          <a:xfrm rot="19006950">
            <a:off x="1285603" y="310885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9" name="Flèche vers le bas 8"/>
          <p:cNvSpPr/>
          <p:nvPr/>
        </p:nvSpPr>
        <p:spPr>
          <a:xfrm rot="19006950">
            <a:off x="2857239" y="4894801"/>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9</a:t>
            </a:r>
            <a:endParaRPr lang="fr-FR" dirty="0">
              <a:solidFill>
                <a:schemeClr val="bg1"/>
              </a:solidFill>
            </a:endParaRPr>
          </a:p>
        </p:txBody>
      </p:sp>
      <p:pic>
        <p:nvPicPr>
          <p:cNvPr id="7" name="Picture 2"/>
          <p:cNvPicPr>
            <a:picLocks noChangeAspect="1" noChangeArrowheads="1"/>
          </p:cNvPicPr>
          <p:nvPr/>
        </p:nvPicPr>
        <p:blipFill>
          <a:blip r:embed="rId3"/>
          <a:srcRect/>
          <a:stretch>
            <a:fillRect/>
          </a:stretch>
        </p:blipFill>
        <p:spPr bwMode="auto">
          <a:xfrm>
            <a:off x="928662" y="2039256"/>
            <a:ext cx="7286676" cy="1746934"/>
          </a:xfrm>
          <a:prstGeom prst="rect">
            <a:avLst/>
          </a:prstGeom>
          <a:noFill/>
          <a:ln w="9525">
            <a:noFill/>
            <a:miter lim="800000"/>
            <a:headEnd/>
            <a:tailEnd/>
          </a:ln>
          <a:effectLst>
            <a:outerShdw blurRad="63500" sx="102000" sy="102000" algn="ctr" rotWithShape="0">
              <a:prstClr val="black">
                <a:alpha val="40000"/>
              </a:prstClr>
            </a:outerShdw>
          </a:effectLst>
        </p:spPr>
      </p:pic>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PP : Exercice 10</a:t>
            </a:r>
            <a:endParaRPr lang="fr-FR" dirty="0">
              <a:solidFill>
                <a:schemeClr val="bg1"/>
              </a:solidFill>
            </a:endParaRPr>
          </a:p>
        </p:txBody>
      </p:sp>
      <p:sp>
        <p:nvSpPr>
          <p:cNvPr id="10" name="Rectangle 9"/>
          <p:cNvSpPr/>
          <p:nvPr/>
        </p:nvSpPr>
        <p:spPr>
          <a:xfrm>
            <a:off x="500034" y="1553853"/>
            <a:ext cx="8072494" cy="1530099"/>
          </a:xfrm>
          <a:prstGeom prst="rect">
            <a:avLst/>
          </a:prstGeom>
        </p:spPr>
        <p:txBody>
          <a:bodyPr wrap="square">
            <a:spAutoFit/>
          </a:bodyPr>
          <a:lstStyle/>
          <a:p>
            <a:pPr algn="just">
              <a:lnSpc>
                <a:spcPct val="150000"/>
              </a:lnSpc>
            </a:pPr>
            <a:r>
              <a:rPr lang="fr" sz="1600" dirty="0" smtClean="0">
                <a:solidFill>
                  <a:schemeClr val="tx2"/>
                </a:solidFill>
                <a:latin typeface="+mj-lt"/>
                <a:ea typeface="Merriweather"/>
                <a:cs typeface="Consolas" pitchFamily="49" charset="0"/>
                <a:sym typeface="Merriweather"/>
              </a:rPr>
              <a:t>Ecrivez un programme demandant à l’utilisatreur d’entrer un nombre entier. Puis, le programme affiche (dans la console) sa table de multiplication de 1 à 10, sous forme d’un tableau JS.</a:t>
            </a:r>
          </a:p>
          <a:p>
            <a:pPr algn="just">
              <a:lnSpc>
                <a:spcPct val="150000"/>
              </a:lnSpc>
            </a:pPr>
            <a:r>
              <a:rPr lang="fr" sz="1600" dirty="0" smtClean="0">
                <a:solidFill>
                  <a:schemeClr val="tx2"/>
                </a:solidFill>
                <a:latin typeface="+mj-lt"/>
                <a:sym typeface="Merriweather"/>
              </a:rPr>
              <a:t>Exemple :</a:t>
            </a:r>
            <a:endParaRPr lang="fr-FR" sz="1600" dirty="0">
              <a:solidFill>
                <a:schemeClr val="tx2"/>
              </a:solidFill>
              <a:latin typeface="+mj-lt"/>
            </a:endParaRPr>
          </a:p>
        </p:txBody>
      </p:sp>
      <p:pic>
        <p:nvPicPr>
          <p:cNvPr id="279554" name="Picture 2"/>
          <p:cNvPicPr>
            <a:picLocks noChangeAspect="1" noChangeArrowheads="1"/>
          </p:cNvPicPr>
          <p:nvPr/>
        </p:nvPicPr>
        <p:blipFill>
          <a:blip r:embed="rId3"/>
          <a:srcRect/>
          <a:stretch>
            <a:fillRect/>
          </a:stretch>
        </p:blipFill>
        <p:spPr bwMode="auto">
          <a:xfrm>
            <a:off x="571473" y="3160182"/>
            <a:ext cx="3929090" cy="141390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2271740" y="4838719"/>
            <a:ext cx="6229350" cy="1304925"/>
          </a:xfrm>
          <a:prstGeom prst="rect">
            <a:avLst/>
          </a:prstGeom>
          <a:noFill/>
          <a:ln w="9525">
            <a:noFill/>
            <a:miter lim="800000"/>
            <a:headEnd/>
            <a:tailEnd/>
          </a:ln>
          <a:effectLst/>
        </p:spPr>
      </p:pic>
      <p:sp>
        <p:nvSpPr>
          <p:cNvPr id="12" name="Flèche vers le bas 11"/>
          <p:cNvSpPr/>
          <p:nvPr/>
        </p:nvSpPr>
        <p:spPr>
          <a:xfrm rot="18856981">
            <a:off x="1643291" y="4679559"/>
            <a:ext cx="571504" cy="642942"/>
          </a:xfrm>
          <a:prstGeom prst="downArrow">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88056" y="1"/>
            <a:ext cx="8755944" cy="6857999"/>
          </a:xfrm>
        </p:spPr>
        <p:txBody>
          <a:bodyPr>
            <a:normAutofit/>
          </a:bodyPr>
          <a:lstStyle/>
          <a:p>
            <a:pPr algn="ctr">
              <a:lnSpc>
                <a:spcPct val="100000"/>
              </a:lnSpc>
            </a:pPr>
            <a: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Introduction </a:t>
            </a:r>
            <a:br>
              <a:rPr lang="en-GB" sz="4000" b="1"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br>
            <a:r>
              <a:rPr lang="en-GB" sz="2400" dirty="0" smtClean="0">
                <a:solidFill>
                  <a:schemeClr val="tx2"/>
                </a:solidFill>
                <a:effectLst>
                  <a:outerShdw blurRad="38100" dist="38100" dir="2700000" algn="tl">
                    <a:srgbClr val="000000">
                      <a:alpha val="43137"/>
                    </a:srgbClr>
                  </a:outerShdw>
                  <a:reflection blurRad="6350" stA="60000" endA="900" endPos="58000" dir="5400000" sy="-100000" algn="bl" rotWithShape="0"/>
                </a:effectLst>
              </a:rPr>
              <a:t>(Présentation de JavaScript)</a:t>
            </a:r>
            <a:endParaRPr lang="en-GB" sz="2400" dirty="0">
              <a:solidFill>
                <a:schemeClr val="tx2"/>
              </a:solidFill>
              <a:effectLst>
                <a:outerShdw blurRad="38100" dist="38100" dir="2700000" algn="tl">
                  <a:srgbClr val="000000">
                    <a:alpha val="43137"/>
                  </a:srgbClr>
                </a:outerShdw>
                <a:reflection blurRad="6350" stA="60000" endA="900" endPos="58000" dir="5400000" sy="-100000" algn="bl" rotWithShape="0"/>
              </a:effectLst>
            </a:endParaRPr>
          </a:p>
        </p:txBody>
      </p:sp>
      <p:pic>
        <p:nvPicPr>
          <p:cNvPr id="5" name="Picture 2" descr="RÃ©sultat de recherche d'images pour &quot;javascript png&quot;"/>
          <p:cNvPicPr>
            <a:picLocks noChangeAspect="1" noChangeArrowheads="1"/>
          </p:cNvPicPr>
          <p:nvPr/>
        </p:nvPicPr>
        <p:blipFill>
          <a:blip r:embed="rId2"/>
          <a:srcRect/>
          <a:stretch>
            <a:fillRect/>
          </a:stretch>
        </p:blipFill>
        <p:spPr bwMode="auto">
          <a:xfrm>
            <a:off x="3214678" y="1173896"/>
            <a:ext cx="3071834" cy="1683600"/>
          </a:xfrm>
          <a:prstGeom prst="rect">
            <a:avLst/>
          </a:prstGeom>
          <a:noFill/>
          <a:effectLst/>
        </p:spPr>
      </p:pic>
    </p:spTree>
    <p:extLst>
      <p:ext uri="{BB962C8B-B14F-4D97-AF65-F5344CB8AC3E}">
        <p14:creationId xmlns:p14="http://schemas.microsoft.com/office/powerpoint/2010/main" xmlns="" val="296888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6" name="Rectangle 5"/>
          <p:cNvSpPr/>
          <p:nvPr/>
        </p:nvSpPr>
        <p:spPr>
          <a:xfrm>
            <a:off x="202407" y="1654925"/>
            <a:ext cx="8739186" cy="4484754"/>
          </a:xfrm>
          <a:prstGeom prst="rect">
            <a:avLst/>
          </a:prstGeom>
          <a:noFill/>
          <a:ln>
            <a:noFill/>
          </a:ln>
          <a:effectLst/>
        </p:spPr>
        <p:txBody>
          <a:bodyPr wrap="square">
            <a:spAutoFit/>
          </a:bodyPr>
          <a:lstStyle/>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JavaScript est l’une des 3 langues que tous les développeurs Web doivent apprendre :</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1. HTML pour définir le contenu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2. CSS pour spécifier la mise en page des pages Web</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    3. JavaScript pour programmer le comportement des pages Web</a:t>
            </a:r>
          </a:p>
          <a:p>
            <a:pPr algn="just">
              <a:lnSpc>
                <a:spcPct val="150000"/>
              </a:lnSpc>
            </a:pPr>
            <a:endParaRPr lang="fr-FR" sz="1600" dirty="0" smtClean="0">
              <a:solidFill>
                <a:schemeClr val="tx2"/>
              </a:solidFill>
              <a:effectLst>
                <a:outerShdw blurRad="38100" dist="38100" dir="2700000" algn="tl">
                  <a:srgbClr val="000000">
                    <a:alpha val="43137"/>
                  </a:srgbClr>
                </a:outerShdw>
              </a:effectLst>
              <a:latin typeface="+mj-lt"/>
              <a:cs typeface="Consolas" pitchFamily="49" charset="0"/>
            </a:endParaRP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Note : </a:t>
            </a:r>
          </a:p>
          <a:p>
            <a:pPr algn="just">
              <a:lnSpc>
                <a:spcPct val="150000"/>
              </a:lnSpc>
            </a:pPr>
            <a:r>
              <a:rPr lang="fr-FR" sz="1600" dirty="0" smtClean="0">
                <a:solidFill>
                  <a:schemeClr val="tx2"/>
                </a:solidFill>
                <a:effectLst>
                  <a:outerShdw blurRad="38100" dist="38100" dir="2700000" algn="tl">
                    <a:srgbClr val="000000">
                      <a:alpha val="43137"/>
                    </a:srgbClr>
                  </a:outerShdw>
                </a:effectLst>
                <a:latin typeface="+mj-lt"/>
                <a:cs typeface="Consolas" pitchFamily="49" charset="0"/>
              </a:rPr>
              <a:t>Les pages Web ne sont pas le seul endroit où JavaScript est utilisé. De nombreux programmes de bureau et de serveur utilisent JavaScript. Node.js est le plus connu. Certaines bases de données, telles que MongoDB, utilisent également JavaScript comme langage de programmation.</a:t>
            </a:r>
            <a:endParaRPr lang="fr-FR" sz="1600" dirty="0">
              <a:solidFill>
                <a:schemeClr val="tx2"/>
              </a:solidFill>
              <a:effectLst>
                <a:outerShdw blurRad="38100" dist="38100" dir="2700000" algn="tl">
                  <a:srgbClr val="000000">
                    <a:alpha val="43137"/>
                  </a:srgbClr>
                </a:outerShdw>
              </a:effectLst>
              <a:latin typeface="+mj-lt"/>
              <a:cs typeface="Consolas" pitchFamily="49" charset="0"/>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Introduction</a:t>
            </a:r>
            <a:endParaRPr lang="fr-FR" dirty="0">
              <a:solidFill>
                <a:schemeClr val="tx2"/>
              </a:solidFill>
            </a:endParaRPr>
          </a:p>
        </p:txBody>
      </p:sp>
      <p:sp>
        <p:nvSpPr>
          <p:cNvPr id="4" name="Rectangle 3"/>
          <p:cNvSpPr/>
          <p:nvPr/>
        </p:nvSpPr>
        <p:spPr>
          <a:xfrm>
            <a:off x="285720" y="1690767"/>
            <a:ext cx="8572560" cy="3612527"/>
          </a:xfrm>
          <a:prstGeom prst="rect">
            <a:avLst/>
          </a:prstGeom>
        </p:spPr>
        <p:txBody>
          <a:bodyPr wrap="square">
            <a:spAutoFit/>
          </a:bodyPr>
          <a:lstStyle/>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Date de première version : Mai 1996</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Paradigme : Multi-paradigmes : script, orienté objet (orienté prototype), impératif, fonctionnel</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Auteur : Brendan Eich</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Développeurs : Netscape Communications Corporation, Mozilla Foundation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Dernière version : 11 - ES2020 (Juin 2020)</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Typage : dynamique, faible</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Influencé par : Self, Scheme2, Perl, C, C++, Java, Python</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A influencé : .NET, Objective-J, TIScript</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Site web : Mozilla</a:t>
            </a:r>
          </a:p>
          <a:p>
            <a:pPr>
              <a:lnSpc>
                <a:spcPct val="150000"/>
              </a:lnSpc>
              <a:buClr>
                <a:schemeClr val="accent2"/>
              </a:buClr>
              <a:buFont typeface="Wingdings" pitchFamily="2" charset="2"/>
              <a:buChar char="§"/>
            </a:pPr>
            <a:r>
              <a:rPr lang="fr-FR" sz="1400" dirty="0" smtClean="0">
                <a:solidFill>
                  <a:schemeClr val="tx2"/>
                </a:solidFill>
                <a:effectLst>
                  <a:outerShdw blurRad="38100" dist="38100" dir="2700000" algn="tl">
                    <a:srgbClr val="000000">
                      <a:alpha val="43137"/>
                    </a:srgbClr>
                  </a:outerShdw>
                </a:effectLst>
                <a:latin typeface="+mj-lt"/>
              </a:rPr>
              <a:t> Extension de fichier : js</a:t>
            </a:r>
            <a:endParaRPr lang="fr-FR"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solidFill>
                  <a:schemeClr val="tx2"/>
                </a:solidFill>
              </a:rPr>
              <a:t>Editeur de Text : VSC</a:t>
            </a:r>
            <a:endParaRPr lang="fr-FR" dirty="0">
              <a:solidFill>
                <a:schemeClr val="tx2"/>
              </a:solidFill>
            </a:endParaRPr>
          </a:p>
        </p:txBody>
      </p:sp>
      <p:pic>
        <p:nvPicPr>
          <p:cNvPr id="228354" name="Picture 2" descr="Unité Premiers pas avec Visual Studio Code | Salesforce Trailhead"/>
          <p:cNvPicPr>
            <a:picLocks noChangeAspect="1" noChangeArrowheads="1"/>
          </p:cNvPicPr>
          <p:nvPr/>
        </p:nvPicPr>
        <p:blipFill>
          <a:blip r:embed="rId3"/>
          <a:srcRect/>
          <a:stretch>
            <a:fillRect/>
          </a:stretch>
        </p:blipFill>
        <p:spPr bwMode="auto">
          <a:xfrm>
            <a:off x="928662" y="1687699"/>
            <a:ext cx="7358114" cy="4598821"/>
          </a:xfrm>
          <a:prstGeom prst="rect">
            <a:avLst/>
          </a:prstGeom>
          <a:noFill/>
          <a:effectLst>
            <a:glow rad="101600">
              <a:schemeClr val="bg2">
                <a:lumMod val="60000"/>
                <a:lumOff val="40000"/>
                <a:alpha val="60000"/>
              </a:schemeClr>
            </a:glow>
          </a:effectLst>
        </p:spPr>
      </p:pic>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Mé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76239</TotalTime>
  <Words>1464</Words>
  <Application>Microsoft Office PowerPoint</Application>
  <PresentationFormat>Affichage à l'écran (4:3)</PresentationFormat>
  <Paragraphs>1155</Paragraphs>
  <Slides>58</Slides>
  <Notes>20</Notes>
  <HiddenSlides>0</HiddenSlides>
  <MMClips>0</MMClips>
  <ScaleCrop>false</ScaleCrop>
  <HeadingPairs>
    <vt:vector size="4" baseType="variant">
      <vt:variant>
        <vt:lpstr>Thème</vt:lpstr>
      </vt:variant>
      <vt:variant>
        <vt:i4>1</vt:i4>
      </vt:variant>
      <vt:variant>
        <vt:lpstr>Titres des diapositives</vt:lpstr>
      </vt:variant>
      <vt:variant>
        <vt:i4>58</vt:i4>
      </vt:variant>
    </vt:vector>
  </HeadingPairs>
  <TitlesOfParts>
    <vt:vector size="59" baseType="lpstr">
      <vt:lpstr>Métro</vt:lpstr>
      <vt:lpstr>JavaScript</vt:lpstr>
      <vt:lpstr>Programme du cours</vt:lpstr>
      <vt:lpstr>Objectifs à atteindre</vt:lpstr>
      <vt:lpstr>Bienvenue : Tour de table</vt:lpstr>
      <vt:lpstr>Organisation</vt:lpstr>
      <vt:lpstr>Introduction  (Présentation de JavaScript)</vt:lpstr>
      <vt:lpstr>Introduction</vt:lpstr>
      <vt:lpstr>Introduction</vt:lpstr>
      <vt:lpstr>Editeur de Text : VSC</vt:lpstr>
      <vt:lpstr>Programmation Procédurale (Tour d’horizon)</vt:lpstr>
      <vt:lpstr>PP : Déclaration de script JS</vt:lpstr>
      <vt:lpstr>PP : Déclaration de script JS</vt:lpstr>
      <vt:lpstr>PP : Commentaires</vt:lpstr>
      <vt:lpstr>PP : Variables</vt:lpstr>
      <vt:lpstr>PP : Affichage</vt:lpstr>
      <vt:lpstr>PP : Affichage</vt:lpstr>
      <vt:lpstr>PP : Affichage (html)</vt:lpstr>
      <vt:lpstr>PP : Concaténation</vt:lpstr>
      <vt:lpstr>PP : Concaténation</vt:lpstr>
      <vt:lpstr>PP : Arithmétique</vt:lpstr>
      <vt:lpstr>PP : Arithmétique</vt:lpstr>
      <vt:lpstr>PP : Fonctions</vt:lpstr>
      <vt:lpstr>PP : Fonctions</vt:lpstr>
      <vt:lpstr>PP : Fonctions</vt:lpstr>
      <vt:lpstr>PP : Sensibilité à la casse</vt:lpstr>
      <vt:lpstr>PP : La portée</vt:lpstr>
      <vt:lpstr>PP : La portée</vt:lpstr>
      <vt:lpstr>PP : Exercice 1</vt:lpstr>
      <vt:lpstr>PP : Exercice 2</vt:lpstr>
      <vt:lpstr>PP : Tableaux</vt:lpstr>
      <vt:lpstr>PP : Objets</vt:lpstr>
      <vt:lpstr>PP : les classes Object/Array</vt:lpstr>
      <vt:lpstr>PP : Prédéfinis</vt:lpstr>
      <vt:lpstr>PP : Conditions</vt:lpstr>
      <vt:lpstr>PP : Conditions : ||</vt:lpstr>
      <vt:lpstr>PP : Conditions : &amp;&amp;</vt:lpstr>
      <vt:lpstr>PP : Conditions : Ternaires</vt:lpstr>
      <vt:lpstr>PP : Condition (switch)</vt:lpstr>
      <vt:lpstr>PP : Boucle (for)</vt:lpstr>
      <vt:lpstr>PP : Boucle (while)</vt:lpstr>
      <vt:lpstr>PP : Boucle &amp; array</vt:lpstr>
      <vt:lpstr>PP : Return</vt:lpstr>
      <vt:lpstr>PP : Exercice 3</vt:lpstr>
      <vt:lpstr>PP : Exercice 4</vt:lpstr>
      <vt:lpstr>PP : Exercice 5</vt:lpstr>
      <vt:lpstr>PP : Exercice 6</vt:lpstr>
      <vt:lpstr>PP : Exercice 7</vt:lpstr>
      <vt:lpstr>PP : Prompt() – Alert() </vt:lpstr>
      <vt:lpstr>PP : prompt() – alert()</vt:lpstr>
      <vt:lpstr>PP : Evènements (Exemple: onLoad)</vt:lpstr>
      <vt:lpstr>PP : Evènements (Exemple: onClick)</vt:lpstr>
      <vt:lpstr>PP : Sélecteurs</vt:lpstr>
      <vt:lpstr>PP : Sélecteurs</vt:lpstr>
      <vt:lpstr>PP : Sélecteurs</vt:lpstr>
      <vt:lpstr>PP : Sélecteurs (Query Selector)</vt:lpstr>
      <vt:lpstr>PP : Exercice 8</vt:lpstr>
      <vt:lpstr>PP : Exercice 9</vt:lpstr>
      <vt:lpstr>PP : Exercice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programmation orientée objet en PHP</dc:title>
  <dc:creator>LENOVO</dc:creator>
  <cp:lastModifiedBy>Mohammed Bahri</cp:lastModifiedBy>
  <cp:revision>1643</cp:revision>
  <dcterms:created xsi:type="dcterms:W3CDTF">2018-02-02T16:47:11Z</dcterms:created>
  <dcterms:modified xsi:type="dcterms:W3CDTF">2023-08-27T16:32:02Z</dcterms:modified>
</cp:coreProperties>
</file>