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0"/>
  </p:notesMasterIdLst>
  <p:sldIdLst>
    <p:sldId id="256" r:id="rId2"/>
    <p:sldId id="1146" r:id="rId3"/>
    <p:sldId id="1148" r:id="rId4"/>
    <p:sldId id="1149" r:id="rId5"/>
    <p:sldId id="1152" r:id="rId6"/>
    <p:sldId id="1108" r:id="rId7"/>
    <p:sldId id="909" r:id="rId8"/>
    <p:sldId id="1151" r:id="rId9"/>
    <p:sldId id="1150" r:id="rId10"/>
    <p:sldId id="1008" r:id="rId11"/>
    <p:sldId id="1035" r:id="rId12"/>
    <p:sldId id="1036" r:id="rId13"/>
    <p:sldId id="1160" r:id="rId14"/>
    <p:sldId id="1037" r:id="rId15"/>
    <p:sldId id="1155" r:id="rId16"/>
    <p:sldId id="1156" r:id="rId17"/>
    <p:sldId id="1159" r:id="rId18"/>
    <p:sldId id="1153" r:id="rId19"/>
    <p:sldId id="1154" r:id="rId20"/>
    <p:sldId id="1157" r:id="rId21"/>
    <p:sldId id="1038" r:id="rId22"/>
    <p:sldId id="1040" r:id="rId23"/>
    <p:sldId id="1158" r:id="rId24"/>
    <p:sldId id="1041" r:id="rId25"/>
    <p:sldId id="1042" r:id="rId26"/>
    <p:sldId id="1047" r:id="rId27"/>
    <p:sldId id="1045" r:id="rId28"/>
    <p:sldId id="1049" r:id="rId29"/>
    <p:sldId id="1050" r:id="rId30"/>
    <p:sldId id="1051" r:id="rId31"/>
    <p:sldId id="1052" r:id="rId32"/>
    <p:sldId id="1053" r:id="rId33"/>
    <p:sldId id="1054" r:id="rId34"/>
    <p:sldId id="1161" r:id="rId35"/>
    <p:sldId id="1056" r:id="rId36"/>
    <p:sldId id="1058" r:id="rId37"/>
    <p:sldId id="1178" r:id="rId38"/>
    <p:sldId id="1179" r:id="rId39"/>
    <p:sldId id="1059" r:id="rId40"/>
    <p:sldId id="1060" r:id="rId41"/>
    <p:sldId id="1061" r:id="rId42"/>
    <p:sldId id="1062" r:id="rId43"/>
    <p:sldId id="1063" r:id="rId44"/>
    <p:sldId id="1186" r:id="rId45"/>
    <p:sldId id="873" r:id="rId46"/>
    <p:sldId id="1064" r:id="rId47"/>
    <p:sldId id="1065" r:id="rId48"/>
    <p:sldId id="1066" r:id="rId49"/>
    <p:sldId id="1162" r:id="rId50"/>
    <p:sldId id="1163" r:id="rId51"/>
    <p:sldId id="877" r:id="rId52"/>
    <p:sldId id="1067" r:id="rId53"/>
    <p:sldId id="1071" r:id="rId54"/>
    <p:sldId id="1072" r:id="rId55"/>
    <p:sldId id="1174" r:id="rId56"/>
    <p:sldId id="1073" r:id="rId57"/>
    <p:sldId id="1167" r:id="rId58"/>
    <p:sldId id="1166" r:id="rId59"/>
    <p:sldId id="1168" r:id="rId60"/>
    <p:sldId id="1169" r:id="rId61"/>
    <p:sldId id="1170" r:id="rId62"/>
    <p:sldId id="1171" r:id="rId63"/>
    <p:sldId id="1075" r:id="rId64"/>
    <p:sldId id="1172" r:id="rId65"/>
    <p:sldId id="1076" r:id="rId66"/>
    <p:sldId id="1164" r:id="rId67"/>
    <p:sldId id="1181" r:id="rId68"/>
    <p:sldId id="1182" r:id="rId69"/>
    <p:sldId id="1175" r:id="rId70"/>
    <p:sldId id="1082" r:id="rId71"/>
    <p:sldId id="1084" r:id="rId72"/>
    <p:sldId id="1085" r:id="rId73"/>
    <p:sldId id="1086" r:id="rId74"/>
    <p:sldId id="1087" r:id="rId75"/>
    <p:sldId id="1088" r:id="rId76"/>
    <p:sldId id="1089" r:id="rId77"/>
    <p:sldId id="1090" r:id="rId78"/>
    <p:sldId id="1091" r:id="rId79"/>
    <p:sldId id="1092" r:id="rId80"/>
    <p:sldId id="1093" r:id="rId81"/>
    <p:sldId id="1094" r:id="rId82"/>
    <p:sldId id="1095" r:id="rId83"/>
    <p:sldId id="1096" r:id="rId84"/>
    <p:sldId id="1098" r:id="rId85"/>
    <p:sldId id="1177" r:id="rId86"/>
    <p:sldId id="1099" r:id="rId87"/>
    <p:sldId id="1100" r:id="rId88"/>
    <p:sldId id="1101" r:id="rId89"/>
    <p:sldId id="1102" r:id="rId90"/>
    <p:sldId id="1103" r:id="rId91"/>
    <p:sldId id="1104" r:id="rId92"/>
    <p:sldId id="1187" r:id="rId93"/>
    <p:sldId id="1188" r:id="rId94"/>
    <p:sldId id="1189" r:id="rId95"/>
    <p:sldId id="1190" r:id="rId96"/>
    <p:sldId id="1010" r:id="rId97"/>
    <p:sldId id="1216" r:id="rId98"/>
    <p:sldId id="1217" r:id="rId9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83467" autoAdjust="0"/>
  </p:normalViewPr>
  <p:slideViewPr>
    <p:cSldViewPr>
      <p:cViewPr>
        <p:scale>
          <a:sx n="80" d="100"/>
          <a:sy n="80" d="100"/>
        </p:scale>
        <p:origin x="-876" y="-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3F6AB-7B06-4CD2-823E-9A219613C251}" type="datetimeFigureOut">
              <a:rPr lang="fr-FR" smtClean="0"/>
              <a:pPr/>
              <a:t>27/08/2023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C2BD2-5F71-46A3-BEA0-670831EF3A8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53</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54</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55</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56</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57</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58</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59</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60</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62</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63</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64</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65</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66</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67</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68</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&lt;!DOCTYPE html&gt;</a:t>
            </a:r>
          </a:p>
          <a:p>
            <a:r>
              <a:rPr lang="fr-FR" dirty="0" smtClean="0"/>
              <a:t>&lt;html&gt;</a:t>
            </a:r>
          </a:p>
          <a:p>
            <a:r>
              <a:rPr lang="fr-FR" dirty="0" smtClean="0"/>
              <a:t>&lt;body&gt;</a:t>
            </a:r>
          </a:p>
          <a:p>
            <a:r>
              <a:rPr lang="fr-FR" dirty="0" smtClean="0"/>
              <a:t> &lt;form id="frm1"&gt;</a:t>
            </a:r>
          </a:p>
          <a:p>
            <a:r>
              <a:rPr lang="fr-FR" dirty="0" smtClean="0"/>
              <a:t> Prénom : &lt;input type="text" name="fname" value="Donald" id="test"&gt;&lt;br&gt;</a:t>
            </a:r>
          </a:p>
          <a:p>
            <a:r>
              <a:rPr lang="fr-FR" dirty="0" smtClean="0"/>
              <a:t> Nom : &lt;input type="text" name="lname" value="Duck"&gt;&lt;br&gt;</a:t>
            </a:r>
          </a:p>
          <a:p>
            <a:r>
              <a:rPr lang="fr-FR" dirty="0" smtClean="0"/>
              <a:t>&lt;input type="button" value="envoyer" onclick="</a:t>
            </a:r>
            <a:r>
              <a:rPr lang="fr-FR" dirty="0" err="1" smtClean="0"/>
              <a:t>yes</a:t>
            </a:r>
            <a:r>
              <a:rPr lang="fr-FR" dirty="0" smtClean="0"/>
              <a:t>()"&gt;&lt;br&gt;</a:t>
            </a:r>
          </a:p>
          <a:p>
            <a:r>
              <a:rPr lang="fr-FR" dirty="0" smtClean="0"/>
              <a:t> &lt;/form&gt;</a:t>
            </a:r>
          </a:p>
          <a:p>
            <a:r>
              <a:rPr lang="fr-FR" dirty="0" smtClean="0"/>
              <a:t> &lt;div id="</a:t>
            </a:r>
            <a:r>
              <a:rPr lang="fr-FR" dirty="0" err="1" smtClean="0"/>
              <a:t>demo</a:t>
            </a:r>
            <a:r>
              <a:rPr lang="fr-FR" dirty="0" smtClean="0"/>
              <a:t>"&gt;&lt;/div&gt;</a:t>
            </a:r>
          </a:p>
          <a:p>
            <a:r>
              <a:rPr lang="fr-FR" dirty="0" smtClean="0"/>
              <a:t> &lt;script&gt;</a:t>
            </a:r>
          </a:p>
          <a:p>
            <a:r>
              <a:rPr lang="fr-FR" dirty="0" smtClean="0"/>
              <a:t> function </a:t>
            </a:r>
            <a:r>
              <a:rPr lang="fr-FR" dirty="0" err="1" smtClean="0"/>
              <a:t>yes</a:t>
            </a:r>
            <a:r>
              <a:rPr lang="fr-FR" dirty="0" smtClean="0"/>
              <a:t>(){</a:t>
            </a:r>
          </a:p>
          <a:p>
            <a:r>
              <a:rPr lang="fr-FR" dirty="0" smtClean="0"/>
              <a:t>document.getElementById("</a:t>
            </a:r>
            <a:r>
              <a:rPr lang="fr-FR" dirty="0" err="1" smtClean="0"/>
              <a:t>demo</a:t>
            </a:r>
            <a:r>
              <a:rPr lang="fr-FR" dirty="0" smtClean="0"/>
              <a:t>").innerHTML = document.getElementById("test").value</a:t>
            </a:r>
          </a:p>
          <a:p>
            <a:r>
              <a:rPr lang="fr-FR" dirty="0" smtClean="0"/>
              <a:t>}</a:t>
            </a:r>
          </a:p>
          <a:p>
            <a:r>
              <a:rPr lang="fr-FR" dirty="0" smtClean="0"/>
              <a:t> &lt;/script&gt;</a:t>
            </a:r>
          </a:p>
          <a:p>
            <a:r>
              <a:rPr lang="fr-FR" dirty="0" smtClean="0"/>
              <a:t>&lt;/body&gt;</a:t>
            </a:r>
          </a:p>
          <a:p>
            <a:r>
              <a:rPr lang="fr-FR" dirty="0" smtClean="0"/>
              <a:t>&lt;/html&gt;</a:t>
            </a:r>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69</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&lt;!DOCTYPE html&gt;</a:t>
            </a:r>
          </a:p>
          <a:p>
            <a:r>
              <a:rPr lang="fr-FR" dirty="0" smtClean="0"/>
              <a:t>&lt;html&gt;</a:t>
            </a:r>
          </a:p>
          <a:p>
            <a:r>
              <a:rPr lang="fr-FR" dirty="0" smtClean="0"/>
              <a:t>&lt;body&gt;</a:t>
            </a:r>
          </a:p>
          <a:p>
            <a:r>
              <a:rPr lang="fr-FR" dirty="0" smtClean="0"/>
              <a:t> &lt;form id="frm1"&gt;</a:t>
            </a:r>
          </a:p>
          <a:p>
            <a:r>
              <a:rPr lang="fr-FR" dirty="0" smtClean="0"/>
              <a:t> Prénom : &lt;input type="text" name="fname" value="Donald" id="test"&gt;&lt;br&gt;</a:t>
            </a:r>
          </a:p>
          <a:p>
            <a:r>
              <a:rPr lang="fr-FR" dirty="0" smtClean="0"/>
              <a:t> Nom : &lt;input type="text" name="lname" value="Duck"&gt;&lt;br&gt;</a:t>
            </a:r>
          </a:p>
          <a:p>
            <a:r>
              <a:rPr lang="fr-FR" dirty="0" smtClean="0"/>
              <a:t>&lt;input type="button" value="envoyer" onclick="</a:t>
            </a:r>
            <a:r>
              <a:rPr lang="fr-FR" dirty="0" err="1" smtClean="0"/>
              <a:t>yes</a:t>
            </a:r>
            <a:r>
              <a:rPr lang="fr-FR" dirty="0" smtClean="0"/>
              <a:t>()"&gt;&lt;br&gt;</a:t>
            </a:r>
          </a:p>
          <a:p>
            <a:r>
              <a:rPr lang="fr-FR" dirty="0" smtClean="0"/>
              <a:t> &lt;/form&gt;</a:t>
            </a:r>
          </a:p>
          <a:p>
            <a:r>
              <a:rPr lang="fr-FR" dirty="0" smtClean="0"/>
              <a:t> &lt;div id="</a:t>
            </a:r>
            <a:r>
              <a:rPr lang="fr-FR" dirty="0" err="1" smtClean="0"/>
              <a:t>demo</a:t>
            </a:r>
            <a:r>
              <a:rPr lang="fr-FR" dirty="0" smtClean="0"/>
              <a:t>"&gt;&lt;/div&gt;</a:t>
            </a:r>
          </a:p>
          <a:p>
            <a:r>
              <a:rPr lang="fr-FR" dirty="0" smtClean="0"/>
              <a:t> &lt;script&gt;</a:t>
            </a:r>
          </a:p>
          <a:p>
            <a:r>
              <a:rPr lang="fr-FR" dirty="0" smtClean="0"/>
              <a:t> function </a:t>
            </a:r>
            <a:r>
              <a:rPr lang="fr-FR" dirty="0" err="1" smtClean="0"/>
              <a:t>yes</a:t>
            </a:r>
            <a:r>
              <a:rPr lang="fr-FR" dirty="0" smtClean="0"/>
              <a:t>(){</a:t>
            </a:r>
          </a:p>
          <a:p>
            <a:r>
              <a:rPr lang="fr-FR" dirty="0" smtClean="0"/>
              <a:t>document.getElementById("</a:t>
            </a:r>
            <a:r>
              <a:rPr lang="fr-FR" dirty="0" err="1" smtClean="0"/>
              <a:t>demo</a:t>
            </a:r>
            <a:r>
              <a:rPr lang="fr-FR" dirty="0" smtClean="0"/>
              <a:t>").innerHTML = document.getElementById("test").value</a:t>
            </a:r>
          </a:p>
          <a:p>
            <a:r>
              <a:rPr lang="fr-FR" dirty="0" smtClean="0"/>
              <a:t>}</a:t>
            </a:r>
          </a:p>
          <a:p>
            <a:r>
              <a:rPr lang="fr-FR" dirty="0" smtClean="0"/>
              <a:t> &lt;/script&gt;</a:t>
            </a:r>
          </a:p>
          <a:p>
            <a:r>
              <a:rPr lang="fr-FR" dirty="0" smtClean="0"/>
              <a:t>&lt;/body&gt;</a:t>
            </a:r>
          </a:p>
          <a:p>
            <a:r>
              <a:rPr lang="fr-FR" dirty="0" smtClean="0"/>
              <a:t>&lt;/html&gt;</a:t>
            </a:r>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70</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71</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72</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73</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74</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75</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76</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77</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78</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79</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80</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9</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82</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83</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84</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85</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86</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87</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88</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89</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90</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91</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 name="Espace réservé de la date 27"/>
          <p:cNvSpPr>
            <a:spLocks noGrp="1"/>
          </p:cNvSpPr>
          <p:nvPr>
            <p:ph type="dt" sz="half" idx="10"/>
          </p:nvPr>
        </p:nvSpPr>
        <p:spPr/>
        <p:txBody>
          <a:bodyPr/>
          <a:lstStyle>
            <a:extLst/>
          </a:lstStyle>
          <a:p>
            <a:fld id="{F109A7A7-00F3-46D9-974A-D5095B665295}" type="datetime1">
              <a:rPr lang="fr-FR" smtClean="0"/>
              <a:pPr/>
              <a:t>27/08/2023</a:t>
            </a:fld>
            <a:endParaRPr lang="fr-FR"/>
          </a:p>
        </p:txBody>
      </p:sp>
      <p:sp>
        <p:nvSpPr>
          <p:cNvPr id="17" name="Espace réservé du pied de page 16"/>
          <p:cNvSpPr>
            <a:spLocks noGrp="1"/>
          </p:cNvSpPr>
          <p:nvPr>
            <p:ph type="ftr" sz="quarter" idx="11"/>
          </p:nvPr>
        </p:nvSpPr>
        <p:spPr/>
        <p:txBody>
          <a:bodyPr/>
          <a:lstStyle>
            <a:extLst/>
          </a:lstStyle>
          <a:p>
            <a:r>
              <a:rPr lang="fr-FR" smtClean="0"/>
              <a:t>Mohammed BAHRI (Formateur web)</a:t>
            </a:r>
            <a:endParaRPr lang="fr-FR"/>
          </a:p>
        </p:txBody>
      </p:sp>
      <p:sp>
        <p:nvSpPr>
          <p:cNvPr id="29" name="Espace réservé du numéro de diapositive 28"/>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r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fr-FR" smtClean="0"/>
              <a:t>Cliquez pour modifier le style du titre</a:t>
            </a:r>
            <a:endParaRPr kumimoji="0" lang="en-US"/>
          </a:p>
        </p:txBody>
      </p:sp>
      <p:sp>
        <p:nvSpPr>
          <p:cNvPr id="9" name="Sous-titr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809CE32-D5FE-47CC-8F52-3AA40CDF92B8}"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981200" cy="5851525"/>
          </a:xfrm>
        </p:spPr>
        <p:txBody>
          <a:bodyPr vert="eaVert" anchor="ct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39"/>
            <a:ext cx="58674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B281E9-0FA7-4D79-9194-DB34263821E7}"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Slide">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388056" y="1"/>
            <a:ext cx="3824111" cy="6857999"/>
          </a:xfrm>
          <a:prstGeom prst="rect">
            <a:avLst/>
          </a:prstGeom>
        </p:spPr>
        <p:txBody>
          <a:bodyPr lIns="0" tIns="0" rIns="0" bIns="0" anchor="ctr" anchorCtr="0">
            <a:normAutofit/>
          </a:bodyPr>
          <a:lstStyle>
            <a:lvl1pPr>
              <a:lnSpc>
                <a:spcPts val="4800"/>
              </a:lnSpc>
              <a:spcAft>
                <a:spcPts val="0"/>
              </a:spcAft>
              <a:defRPr sz="3600" b="0" i="0" cap="none" spc="0">
                <a:solidFill>
                  <a:schemeClr val="tx1"/>
                </a:solidFill>
                <a:latin typeface="Arial"/>
                <a:cs typeface="Arial"/>
              </a:defRPr>
            </a:lvl1pPr>
          </a:lstStyle>
          <a:p>
            <a:r>
              <a:rPr lang="en-US" dirty="0"/>
              <a:t>CLICK TO EDIT CHAPTER TITLE</a:t>
            </a:r>
          </a:p>
        </p:txBody>
      </p:sp>
    </p:spTree>
    <p:extLst>
      <p:ext uri="{BB962C8B-B14F-4D97-AF65-F5344CB8AC3E}">
        <p14:creationId xmlns:p14="http://schemas.microsoft.com/office/powerpoint/2010/main" xmlns="" val="34373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F0A0F786-A272-432F-97B7-2F03920EC266}"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4" name="Forme lib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orme lib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orme lib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orme lib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orme lib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orme lib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orme lib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orme lib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orme lib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orme lib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orme lib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orme lib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orme lib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orme lib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orme lib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Espace réservé du texte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8C7B895-178F-498A-B362-D986EA62A052}"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fr-FR" smtClean="0"/>
              <a:t>Cliquez pour modifier le style du titre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12064"/>
            <a:ext cx="8229600" cy="9144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D73FB9A-4F0C-4FFD-8979-97CA93C1E53A}" type="datetime1">
              <a:rPr lang="fr-FR" smtClean="0"/>
              <a:pPr/>
              <a:t>27/08/2023</a:t>
            </a:fld>
            <a:endParaRPr lang="fr-FR"/>
          </a:p>
        </p:txBody>
      </p:sp>
      <p:sp>
        <p:nvSpPr>
          <p:cNvPr id="6" name="Espace réservé du pied de page 5"/>
          <p:cNvSpPr>
            <a:spLocks noGrp="1"/>
          </p:cNvSpPr>
          <p:nvPr>
            <p:ph type="ftr" sz="quarter" idx="11"/>
          </p:nvPr>
        </p:nvSpPr>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504824" y="512064"/>
            <a:ext cx="7772400" cy="914400"/>
          </a:xfrm>
        </p:spPr>
        <p:txBody>
          <a:bodyPr anchor="t"/>
          <a:lstStyle>
            <a:lvl1pPr>
              <a:defRPr sz="400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0611C90E-8226-4403-A0E7-734ABC4F011E}" type="datetime1">
              <a:rPr lang="fr-FR" smtClean="0"/>
              <a:pPr/>
              <a:t>27/08/2023</a:t>
            </a:fld>
            <a:endParaRPr lang="fr-FR"/>
          </a:p>
        </p:txBody>
      </p:sp>
      <p:sp>
        <p:nvSpPr>
          <p:cNvPr id="8" name="Espace réservé du pied de page 7"/>
          <p:cNvSpPr>
            <a:spLocks noGrp="1"/>
          </p:cNvSpPr>
          <p:nvPr>
            <p:ph type="ftr" sz="quarter" idx="11"/>
          </p:nvPr>
        </p:nvSpPr>
        <p:spPr/>
        <p:txBody>
          <a:bodyPr/>
          <a:lstStyle>
            <a:extLst/>
          </a:lstStyle>
          <a:p>
            <a:r>
              <a:rPr lang="fr-FR" smtClean="0"/>
              <a:t>Mohammed BAHRI (Formateur web)</a:t>
            </a:r>
            <a:endParaRPr lang="fr-FR"/>
          </a:p>
        </p:txBody>
      </p:sp>
      <p:sp>
        <p:nvSpPr>
          <p:cNvPr id="9" name="Espace réservé du numéro de diapositive 8"/>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914400"/>
          </a:xfrm>
        </p:spPr>
        <p:txBody>
          <a:bodyPr/>
          <a:lstStyle>
            <a:lvl1pPr>
              <a:defRPr sz="4000" cap="none" baseline="0"/>
            </a:lvl1pPr>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7BFBDABE-EA48-4CB7-8070-0D3F427CED08}" type="datetime1">
              <a:rPr lang="fr-FR" smtClean="0"/>
              <a:pPr/>
              <a:t>27/08/2023</a:t>
            </a:fld>
            <a:endParaRPr lang="fr-FR"/>
          </a:p>
        </p:txBody>
      </p:sp>
      <p:sp>
        <p:nvSpPr>
          <p:cNvPr id="4" name="Espace réservé du pied de page 3"/>
          <p:cNvSpPr>
            <a:spLocks noGrp="1"/>
          </p:cNvSpPr>
          <p:nvPr>
            <p:ph type="ftr" sz="quarter" idx="11"/>
          </p:nvPr>
        </p:nvSpPr>
        <p:spPr/>
        <p:txBody>
          <a:bodyPr/>
          <a:lstStyle>
            <a:extLst/>
          </a:lstStyle>
          <a:p>
            <a:r>
              <a:rPr lang="fr-FR" smtClean="0"/>
              <a:t>Mohammed BAHRI (Formateur web)</a:t>
            </a:r>
            <a:endParaRPr lang="fr-FR"/>
          </a:p>
        </p:txBody>
      </p:sp>
      <p:sp>
        <p:nvSpPr>
          <p:cNvPr id="5" name="Espace réservé du numéro de diapositive 4"/>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CD12DB3B-D1B2-453B-A47B-AE3B5E72E0D4}" type="datetime1">
              <a:rPr lang="fr-FR" smtClean="0"/>
              <a:pPr/>
              <a:t>27/08/2023</a:t>
            </a:fld>
            <a:endParaRPr lang="fr-FR"/>
          </a:p>
        </p:txBody>
      </p:sp>
      <p:sp>
        <p:nvSpPr>
          <p:cNvPr id="3" name="Espace réservé du pied de page 2"/>
          <p:cNvSpPr>
            <a:spLocks noGrp="1"/>
          </p:cNvSpPr>
          <p:nvPr>
            <p:ph type="ftr" sz="quarter" idx="11"/>
          </p:nvPr>
        </p:nvSpPr>
        <p:spPr/>
        <p:txBody>
          <a:bodyPr/>
          <a:lstStyle>
            <a:extLst/>
          </a:lstStyle>
          <a:p>
            <a:r>
              <a:rPr lang="fr-FR" smtClean="0"/>
              <a:t>Mohammed BAHRI (Formateur web)</a:t>
            </a:r>
            <a:endParaRPr lang="fr-FR"/>
          </a:p>
        </p:txBody>
      </p:sp>
      <p:sp>
        <p:nvSpPr>
          <p:cNvPr id="4" name="Espace réservé du numéro de diapositive 3"/>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273050"/>
            <a:ext cx="8229600" cy="1162050"/>
          </a:xfrm>
        </p:spPr>
        <p:txBody>
          <a:bodyPr anchor="ctr"/>
          <a:lstStyle>
            <a:lvl1pPr algn="l">
              <a:buNone/>
              <a:defRPr sz="3600" b="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CB10C86-2D33-42F9-8070-5FACA3A04AD5}" type="datetime1">
              <a:rPr lang="fr-FR" smtClean="0"/>
              <a:pPr/>
              <a:t>27/08/2023</a:t>
            </a:fld>
            <a:endParaRPr lang="fr-FR"/>
          </a:p>
        </p:txBody>
      </p:sp>
      <p:sp>
        <p:nvSpPr>
          <p:cNvPr id="6" name="Espace réservé du pied de page 5"/>
          <p:cNvSpPr>
            <a:spLocks noGrp="1"/>
          </p:cNvSpPr>
          <p:nvPr>
            <p:ph type="ftr" sz="quarter" idx="11"/>
          </p:nvPr>
        </p:nvSpPr>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Connecteur droit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e 9"/>
          <p:cNvGrpSpPr/>
          <p:nvPr/>
        </p:nvGrpSpPr>
        <p:grpSpPr>
          <a:xfrm rot="5400000">
            <a:off x="8514581" y="1219200"/>
            <a:ext cx="132763" cy="128466"/>
            <a:chOff x="6668087" y="1297746"/>
            <a:chExt cx="161840" cy="156602"/>
          </a:xfrm>
        </p:grpSpPr>
        <p:cxnSp>
          <p:nvCxnSpPr>
            <p:cNvPr id="15" name="Connecteur droit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r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grpSp>
        <p:nvGrpSpPr>
          <p:cNvPr id="14" name="Groupe 13"/>
          <p:cNvGrpSpPr/>
          <p:nvPr/>
        </p:nvGrpSpPr>
        <p:grpSpPr>
          <a:xfrm rot="5400000">
            <a:off x="8666981" y="1371600"/>
            <a:ext cx="132763" cy="128466"/>
            <a:chOff x="6668087" y="1297746"/>
            <a:chExt cx="161840" cy="156602"/>
          </a:xfrm>
        </p:grpSpPr>
        <p:cxnSp>
          <p:nvCxnSpPr>
            <p:cNvPr id="11" name="Connecteur droit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e 17"/>
          <p:cNvGrpSpPr/>
          <p:nvPr/>
        </p:nvGrpSpPr>
        <p:grpSpPr>
          <a:xfrm rot="5400000">
            <a:off x="8320088" y="1474763"/>
            <a:ext cx="132763" cy="128466"/>
            <a:chOff x="6668087" y="1297746"/>
            <a:chExt cx="161840" cy="156602"/>
          </a:xfrm>
        </p:grpSpPr>
        <p:cxnSp>
          <p:nvCxnSpPr>
            <p:cNvPr id="19" name="Connecteur droit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ce réservé de la date 4"/>
          <p:cNvSpPr>
            <a:spLocks noGrp="1"/>
          </p:cNvSpPr>
          <p:nvPr>
            <p:ph type="dt" sz="half" idx="10"/>
          </p:nvPr>
        </p:nvSpPr>
        <p:spPr>
          <a:xfrm>
            <a:off x="6477000" y="55499"/>
            <a:ext cx="2133600" cy="365125"/>
          </a:xfrm>
        </p:spPr>
        <p:txBody>
          <a:bodyPr/>
          <a:lstStyle>
            <a:extLst/>
          </a:lstStyle>
          <a:p>
            <a:fld id="{2FFE5257-E95F-436E-965D-873302A603DC}" type="datetime1">
              <a:rPr lang="fr-FR" smtClean="0"/>
              <a:pPr/>
              <a:t>27/08/2023</a:t>
            </a:fld>
            <a:endParaRPr lang="fr-FR"/>
          </a:p>
        </p:txBody>
      </p:sp>
      <p:sp>
        <p:nvSpPr>
          <p:cNvPr id="6" name="Espace réservé du pied de page 5"/>
          <p:cNvSpPr>
            <a:spLocks noGrp="1"/>
          </p:cNvSpPr>
          <p:nvPr>
            <p:ph type="ftr" sz="quarter" idx="11"/>
          </p:nvPr>
        </p:nvSpPr>
        <p:spPr>
          <a:xfrm>
            <a:off x="914400" y="55499"/>
            <a:ext cx="5562600" cy="365125"/>
          </a:xfrm>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a:xfrm>
            <a:off x="8610600" y="55499"/>
            <a:ext cx="457200" cy="365125"/>
          </a:xfrm>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Espace réservé du titre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80E1D78-4618-4DB0-B636-CF58F479999F}" type="datetime1">
              <a:rPr lang="fr-FR" smtClean="0"/>
              <a:pPr/>
              <a:t>27/08/2023</a:t>
            </a:fld>
            <a:endParaRPr lang="fr-FR"/>
          </a:p>
        </p:txBody>
      </p:sp>
      <p:sp>
        <p:nvSpPr>
          <p:cNvPr id="3" name="Espace réservé du pied de page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fr-FR" smtClean="0"/>
              <a:t>Mohammed BAHRI (Formateur web)</a:t>
            </a:r>
            <a:endParaRPr lang="fr-FR"/>
          </a:p>
        </p:txBody>
      </p:sp>
      <p:sp>
        <p:nvSpPr>
          <p:cNvPr id="23" name="Espace réservé du numéro de diapositiv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CEE49C4-8CD7-4C70-8AD6-233E9BA89622}"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ransition spd="slow">
    <p:push dir="u"/>
  </p:transition>
  <p:timing>
    <p:tnLst>
      <p:par>
        <p:cTn id="1" dur="indefinite" restart="never" nodeType="tmRoot"/>
      </p:par>
    </p:tnLst>
  </p:timing>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95328" y="2000240"/>
            <a:ext cx="8434390" cy="1000132"/>
          </a:xfrm>
          <a:ln>
            <a:solidFill>
              <a:schemeClr val="tx2"/>
            </a:solidFill>
          </a:ln>
        </p:spPr>
        <p:txBody>
          <a:bodyPr>
            <a:noAutofit/>
          </a:bodyPr>
          <a:lstStyle/>
          <a:p>
            <a:pPr algn="ctr"/>
            <a:r>
              <a:rPr lang="fr-FR" sz="5600" dirty="0" smtClean="0">
                <a:solidFill>
                  <a:srgbClr val="FFC000"/>
                </a:solidFill>
              </a:rPr>
              <a:t>JavaScript</a:t>
            </a:r>
            <a:endParaRPr lang="fr-FR" sz="5600" b="0" dirty="0">
              <a:solidFill>
                <a:schemeClr val="tx1"/>
              </a:solidFill>
            </a:endParaRPr>
          </a:p>
        </p:txBody>
      </p:sp>
      <p:sp>
        <p:nvSpPr>
          <p:cNvPr id="4" name="ZoneTexte 3"/>
          <p:cNvSpPr txBox="1"/>
          <p:nvPr/>
        </p:nvSpPr>
        <p:spPr>
          <a:xfrm>
            <a:off x="500034" y="5643578"/>
            <a:ext cx="8429684" cy="830997"/>
          </a:xfrm>
          <a:prstGeom prst="rect">
            <a:avLst/>
          </a:prstGeom>
          <a:noFill/>
        </p:spPr>
        <p:txBody>
          <a:bodyPr wrap="square" rtlCol="0">
            <a:spAutoFit/>
          </a:bodyPr>
          <a:lstStyle/>
          <a:p>
            <a:pPr algn="ctr"/>
            <a:r>
              <a:rPr lang="fr-FR" sz="2400" b="1" dirty="0" smtClean="0">
                <a:solidFill>
                  <a:schemeClr val="tx2"/>
                </a:solidFill>
                <a:effectLst>
                  <a:outerShdw blurRad="38100" dist="38100" dir="2700000" algn="tl">
                    <a:srgbClr val="000000">
                      <a:alpha val="43137"/>
                    </a:srgbClr>
                  </a:outerShdw>
                </a:effectLst>
                <a:latin typeface="Consolas" pitchFamily="49" charset="0"/>
              </a:rPr>
              <a:t>Animé par : Mohammed BAHRI </a:t>
            </a:r>
          </a:p>
          <a:p>
            <a:pPr algn="ctr"/>
            <a:r>
              <a:rPr lang="fr-FR" sz="2400" dirty="0" smtClean="0">
                <a:solidFill>
                  <a:srgbClr val="FFC000"/>
                </a:solidFill>
                <a:effectLst>
                  <a:outerShdw blurRad="38100" dist="38100" dir="2700000" algn="tl">
                    <a:srgbClr val="000000">
                      <a:alpha val="43137"/>
                    </a:srgbClr>
                  </a:outerShdw>
                </a:effectLst>
                <a:latin typeface="Consolas" pitchFamily="49" charset="0"/>
              </a:rPr>
              <a:t>(Développeur et Formateur Web)</a:t>
            </a:r>
          </a:p>
        </p:txBody>
      </p:sp>
      <p:pic>
        <p:nvPicPr>
          <p:cNvPr id="5" name="Picture 2" descr="RÃ©sultat de recherche d'images pour &quot;javascript png&quot;"/>
          <p:cNvPicPr>
            <a:picLocks noChangeAspect="1" noChangeArrowheads="1"/>
          </p:cNvPicPr>
          <p:nvPr/>
        </p:nvPicPr>
        <p:blipFill>
          <a:blip r:embed="rId3"/>
          <a:srcRect/>
          <a:stretch>
            <a:fillRect/>
          </a:stretch>
        </p:blipFill>
        <p:spPr bwMode="auto">
          <a:xfrm>
            <a:off x="3143240" y="3357562"/>
            <a:ext cx="3071834" cy="1683600"/>
          </a:xfrm>
          <a:prstGeom prst="rect">
            <a:avLst/>
          </a:prstGeom>
          <a:noFill/>
          <a:effectLst/>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Programmation Procédurale</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(Tour d’horizon)</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Déclaration de script JS</a:t>
            </a:r>
            <a:endParaRPr lang="fr-FR" dirty="0">
              <a:solidFill>
                <a:schemeClr val="tx2"/>
              </a:solidFill>
            </a:endParaRPr>
          </a:p>
        </p:txBody>
      </p:sp>
      <p:sp>
        <p:nvSpPr>
          <p:cNvPr id="4" name="ZoneTexte 3"/>
          <p:cNvSpPr txBox="1"/>
          <p:nvPr/>
        </p:nvSpPr>
        <p:spPr>
          <a:xfrm>
            <a:off x="500034" y="1700922"/>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Déclaration de script JS</a:t>
            </a:r>
            <a:endParaRPr lang="fr-FR" dirty="0">
              <a:solidFill>
                <a:schemeClr val="tx2"/>
              </a:solidFill>
            </a:endParaRPr>
          </a:p>
        </p:txBody>
      </p:sp>
      <p:sp>
        <p:nvSpPr>
          <p:cNvPr id="4" name="ZoneTexte 3"/>
          <p:cNvSpPr txBox="1"/>
          <p:nvPr/>
        </p:nvSpPr>
        <p:spPr>
          <a:xfrm>
            <a:off x="500034" y="1700922"/>
            <a:ext cx="8358246" cy="181588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"./mon_script.js"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181588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Commentaires</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Ceci est un commentaire mono-ligne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Ceci est un bloc de commentaire</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qui s’étend sur plusieurs</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lignes</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Variables</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10</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y</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10.50</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9872A2"/>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z</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408080"/>
                </a:solidFill>
                <a:latin typeface="+mj-lt"/>
                <a:ea typeface="Times New Roman" pitchFamily="18" charset="0"/>
                <a:cs typeface="Times New Roman" pitchFamily="18" charset="0"/>
              </a:rPr>
              <a:t>true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9872A2"/>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"Texte...etc."</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"Bonjour tout le monde!"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console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log</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a:t>
            </a:r>
            <a:endParaRPr lang="fr-FR" dirty="0">
              <a:solidFill>
                <a:schemeClr val="tx2"/>
              </a:solidFill>
            </a:endParaRPr>
          </a:p>
        </p:txBody>
      </p:sp>
      <p:pic>
        <p:nvPicPr>
          <p:cNvPr id="234499" name="Picture 3"/>
          <p:cNvPicPr>
            <a:picLocks noChangeAspect="1" noChangeArrowheads="1"/>
          </p:cNvPicPr>
          <p:nvPr/>
        </p:nvPicPr>
        <p:blipFill>
          <a:blip r:embed="rId2"/>
          <a:srcRect/>
          <a:stretch>
            <a:fillRect/>
          </a:stretch>
        </p:blipFill>
        <p:spPr bwMode="auto">
          <a:xfrm>
            <a:off x="1362096" y="4429132"/>
            <a:ext cx="6210300" cy="1295400"/>
          </a:xfrm>
          <a:prstGeom prst="rect">
            <a:avLst/>
          </a:prstGeom>
          <a:noFill/>
          <a:ln w="9525">
            <a:noFill/>
            <a:miter lim="800000"/>
            <a:headEnd/>
            <a:tailEnd/>
          </a:ln>
          <a:effectLst/>
        </p:spPr>
      </p:pic>
      <p:pic>
        <p:nvPicPr>
          <p:cNvPr id="235522" name="Picture 2"/>
          <p:cNvPicPr>
            <a:picLocks noChangeAspect="1" noChangeArrowheads="1"/>
          </p:cNvPicPr>
          <p:nvPr/>
        </p:nvPicPr>
        <p:blipFill>
          <a:blip r:embed="rId3"/>
          <a:srcRect/>
          <a:stretch>
            <a:fillRect/>
          </a:stretch>
        </p:blipFill>
        <p:spPr bwMode="auto">
          <a:xfrm>
            <a:off x="755676" y="2214554"/>
            <a:ext cx="7531100" cy="1257300"/>
          </a:xfrm>
          <a:prstGeom prst="rect">
            <a:avLst/>
          </a:prstGeom>
          <a:noFill/>
          <a:ln w="9525">
            <a:noFill/>
            <a:miter lim="800000"/>
            <a:headEnd/>
            <a:tailEnd/>
          </a:ln>
          <a:effectLst/>
        </p:spPr>
      </p:pic>
      <p:sp>
        <p:nvSpPr>
          <p:cNvPr id="7" name="ZoneTexte 6"/>
          <p:cNvSpPr txBox="1"/>
          <p:nvPr/>
        </p:nvSpPr>
        <p:spPr>
          <a:xfrm>
            <a:off x="642910" y="1621025"/>
            <a:ext cx="7715304" cy="307777"/>
          </a:xfrm>
          <a:prstGeom prst="rect">
            <a:avLst/>
          </a:prstGeom>
          <a:noFill/>
        </p:spPr>
        <p:txBody>
          <a:bodyPr wrap="square" rtlCol="0">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Click droit sur le fichier </a:t>
            </a:r>
            <a:r>
              <a:rPr lang="fr-FR" sz="1400" dirty="0" smtClean="0">
                <a:solidFill>
                  <a:schemeClr val="tx2"/>
                </a:solidFill>
                <a:effectLst>
                  <a:outerShdw blurRad="38100" dist="38100" dir="2700000" algn="tl">
                    <a:srgbClr val="000000">
                      <a:alpha val="43137"/>
                    </a:srgbClr>
                  </a:outerShdw>
                </a:effectLst>
                <a:latin typeface="+mj-lt"/>
                <a:sym typeface="Wingdings" pitchFamily="2" charset="2"/>
              </a:rPr>
              <a:t> Ouvrir avec n’importe quel navigateur</a:t>
            </a:r>
            <a:endParaRPr lang="fr-FR" sz="1400" dirty="0">
              <a:solidFill>
                <a:schemeClr val="tx2"/>
              </a:solidFill>
              <a:effectLst>
                <a:outerShdw blurRad="38100" dist="38100" dir="2700000" algn="tl">
                  <a:srgbClr val="000000">
                    <a:alpha val="43137"/>
                  </a:srgbClr>
                </a:outerShdw>
              </a:effectLst>
              <a:latin typeface="+mj-lt"/>
            </a:endParaRPr>
          </a:p>
        </p:txBody>
      </p:sp>
      <p:sp>
        <p:nvSpPr>
          <p:cNvPr id="8" name="ZoneTexte 7"/>
          <p:cNvSpPr txBox="1"/>
          <p:nvPr/>
        </p:nvSpPr>
        <p:spPr>
          <a:xfrm>
            <a:off x="642910" y="3692726"/>
            <a:ext cx="7715304" cy="523220"/>
          </a:xfrm>
          <a:prstGeom prst="rect">
            <a:avLst/>
          </a:prstGeom>
          <a:noFill/>
        </p:spPr>
        <p:txBody>
          <a:bodyPr wrap="square" rtlCol="0">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F12 ou bien : </a:t>
            </a:r>
          </a:p>
          <a:p>
            <a:pPr algn="ctr"/>
            <a:r>
              <a:rPr lang="fr-FR" sz="1400" dirty="0" smtClean="0">
                <a:solidFill>
                  <a:schemeClr val="tx2"/>
                </a:solidFill>
                <a:effectLst>
                  <a:outerShdw blurRad="38100" dist="38100" dir="2700000" algn="tl">
                    <a:srgbClr val="000000">
                      <a:alpha val="43137"/>
                    </a:srgbClr>
                  </a:outerShdw>
                </a:effectLst>
                <a:latin typeface="+mj-lt"/>
              </a:rPr>
              <a:t>Click droit (sur la page du navigateur) </a:t>
            </a:r>
            <a:r>
              <a:rPr lang="fr-FR" sz="1400" dirty="0" smtClean="0">
                <a:solidFill>
                  <a:schemeClr val="tx2"/>
                </a:solidFill>
                <a:effectLst>
                  <a:outerShdw blurRad="38100" dist="38100" dir="2700000" algn="tl">
                    <a:srgbClr val="000000">
                      <a:alpha val="43137"/>
                    </a:srgbClr>
                  </a:outerShdw>
                </a:effectLst>
                <a:latin typeface="+mj-lt"/>
                <a:sym typeface="Wingdings" pitchFamily="2" charset="2"/>
              </a:rPr>
              <a:t> inspecter</a:t>
            </a:r>
            <a:endParaRPr lang="fr-FR" sz="1400" dirty="0">
              <a:solidFill>
                <a:schemeClr val="tx2"/>
              </a:solidFill>
              <a:effectLst>
                <a:outerShdw blurRad="38100" dist="38100" dir="2700000" algn="tl">
                  <a:srgbClr val="000000">
                    <a:alpha val="43137"/>
                  </a:srgbClr>
                </a:outerShdw>
              </a:effectLst>
              <a:latin typeface="+mj-lt"/>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 (html)</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"&lt;h1&gt;Bonjour tout le monde!&lt;/h1&gt;"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Concaténation</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Concaténation</a:t>
            </a:r>
            <a:endParaRPr lang="fr-FR" dirty="0">
              <a:solidFill>
                <a:schemeClr val="tx2"/>
              </a:solidFill>
            </a:endParaRPr>
          </a:p>
        </p:txBody>
      </p:sp>
      <p:sp>
        <p:nvSpPr>
          <p:cNvPr id="4" name="ZoneTexte 3"/>
          <p:cNvSpPr txBox="1"/>
          <p:nvPr/>
        </p:nvSpPr>
        <p:spPr>
          <a:xfrm>
            <a:off x="500034" y="1700922"/>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name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"Mohammed"</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salutation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`Bonjour </a:t>
            </a:r>
            <a:r>
              <a:rPr lang="fr-FR" sz="1400" dirty="0" smtClean="0">
                <a:solidFill>
                  <a:srgbClr val="D08442"/>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name</a:t>
            </a:r>
            <a:r>
              <a:rPr lang="fr-FR" sz="1400" dirty="0" smtClean="0">
                <a:solidFill>
                  <a:srgbClr val="D08442"/>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a:t>
            </a:r>
            <a:r>
              <a:rPr lang="fr-FR" sz="1400" dirty="0" smtClean="0">
                <a:solidFill>
                  <a:srgbClr val="C5C8C6"/>
                </a:solidFill>
                <a:latin typeface="+mj-lt"/>
                <a:ea typeface="Times New Roman" pitchFamily="18" charset="0"/>
                <a:cs typeface="Times New Roman" pitchFamily="18" charset="0"/>
              </a:rPr>
              <a:t>; </a:t>
            </a:r>
            <a:r>
              <a:rPr lang="sv-SE" sz="1400" dirty="0" smtClean="0">
                <a:solidFill>
                  <a:schemeClr val="tx1">
                    <a:lumMod val="65000"/>
                  </a:schemeClr>
                </a:solidFill>
                <a:latin typeface="+mj-lt"/>
              </a:rPr>
              <a:t>// Backtick (Accent grave) : Alt Gr + 7</a:t>
            </a: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salutation</a:t>
            </a:r>
            <a:r>
              <a:rPr lang="fr-FR" sz="1400" dirty="0" smtClean="0">
                <a:solidFill>
                  <a:srgbClr val="C5C8C6"/>
                </a:solidFill>
                <a:latin typeface="+mj-lt"/>
                <a:ea typeface="Times New Roman" pitchFamily="18" charset="0"/>
                <a:cs typeface="Times New Roman" pitchFamily="18" charset="0"/>
              </a:rPr>
              <a:t>);</a:t>
            </a: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p:txBody>
      </p:sp>
      <p:pic>
        <p:nvPicPr>
          <p:cNvPr id="207874" name="Picture 2" descr="Schéma clavier AZERTY – nanocosmo"/>
          <p:cNvPicPr>
            <a:picLocks noChangeAspect="1" noChangeArrowheads="1"/>
          </p:cNvPicPr>
          <p:nvPr/>
        </p:nvPicPr>
        <p:blipFill>
          <a:blip r:embed="rId2"/>
          <a:srcRect/>
          <a:stretch>
            <a:fillRect/>
          </a:stretch>
        </p:blipFill>
        <p:spPr bwMode="auto">
          <a:xfrm>
            <a:off x="628790" y="4286256"/>
            <a:ext cx="7800862" cy="2214578"/>
          </a:xfrm>
          <a:prstGeom prst="rect">
            <a:avLst/>
          </a:prstGeom>
          <a:noFill/>
        </p:spPr>
      </p:pic>
      <p:sp>
        <p:nvSpPr>
          <p:cNvPr id="6" name="Rectangle à coins arrondis 5"/>
          <p:cNvSpPr/>
          <p:nvPr/>
        </p:nvSpPr>
        <p:spPr>
          <a:xfrm>
            <a:off x="4000497" y="6138882"/>
            <a:ext cx="396000" cy="32400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095963" y="4739607"/>
            <a:ext cx="324562" cy="32400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Programme du cours</a:t>
            </a:r>
            <a:endParaRPr lang="fr-FR" dirty="0"/>
          </a:p>
        </p:txBody>
      </p:sp>
      <p:sp>
        <p:nvSpPr>
          <p:cNvPr id="14" name="Rectangle 13"/>
          <p:cNvSpPr/>
          <p:nvPr/>
        </p:nvSpPr>
        <p:spPr>
          <a:xfrm>
            <a:off x="571472" y="1500174"/>
            <a:ext cx="8286808" cy="5078313"/>
          </a:xfrm>
          <a:prstGeom prst="rect">
            <a:avLst/>
          </a:prstGeom>
        </p:spPr>
        <p:txBody>
          <a:bodyPr wrap="square">
            <a:spAutoFit/>
          </a:bodyPr>
          <a:lstStyle/>
          <a:p>
            <a:pPr lvl="0" fontAlgn="base">
              <a:lnSpc>
                <a:spcPct val="150000"/>
              </a:lnSpc>
              <a:spcBef>
                <a:spcPct val="0"/>
              </a:spcBef>
              <a:spcAft>
                <a:spcPct val="0"/>
              </a:spcAft>
            </a:pP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let programme</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'Introduction'</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'Programmation Procédurale'</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3</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'Programmation Orientée Objet'</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'XML/JSON/Ajax'</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5</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'jQuery'</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6</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'Introduction aux FrameWorks'</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7</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'Conclusion globale'</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solidFill>
                <a:srgbClr val="C5C8C6"/>
              </a:solidFill>
              <a:effectLst>
                <a:outerShdw blurRad="38100" dist="38100" dir="2700000" algn="tl">
                  <a:srgbClr val="000000">
                    <a:alpha val="43137"/>
                  </a:srgbClr>
                </a:outerShdw>
              </a:effectLst>
              <a:latin typeface="Consolas" pitchFamily="49"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Arithmétique</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Arithmétique</a:t>
            </a:r>
            <a:endParaRPr lang="fr-FR" dirty="0">
              <a:solidFill>
                <a:schemeClr val="tx2"/>
              </a:solidFill>
            </a:endParaRPr>
          </a:p>
        </p:txBody>
      </p:sp>
      <p:graphicFrame>
        <p:nvGraphicFramePr>
          <p:cNvPr id="6" name="Tableau 5"/>
          <p:cNvGraphicFramePr>
            <a:graphicFrameLocks noGrp="1"/>
          </p:cNvGraphicFramePr>
          <p:nvPr/>
        </p:nvGraphicFramePr>
        <p:xfrm>
          <a:off x="1619272" y="2054079"/>
          <a:ext cx="6096000" cy="3435642"/>
        </p:xfrm>
        <a:graphic>
          <a:graphicData uri="http://schemas.openxmlformats.org/drawingml/2006/table">
            <a:tbl>
              <a:tblPr>
                <a:tableStyleId>{BDBED569-4797-4DF1-A0F4-6AAB3CD982D8}</a:tableStyleId>
              </a:tblPr>
              <a:tblGrid>
                <a:gridCol w="1517286"/>
                <a:gridCol w="4578714"/>
              </a:tblGrid>
              <a:tr h="300772">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Opérateur</a:t>
                      </a:r>
                      <a:endParaRPr lang="fr-FR" sz="1800" b="1"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Description</a:t>
                      </a:r>
                      <a:endParaRPr lang="fr-FR" sz="1800" b="1"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Addition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a:solidFill>
                            <a:schemeClr val="tx2"/>
                          </a:solidFill>
                          <a:effectLst>
                            <a:outerShdw blurRad="38100" dist="38100" dir="2700000" algn="tl">
                              <a:srgbClr val="000000">
                                <a:alpha val="43137"/>
                              </a:srgbClr>
                            </a:outerShdw>
                          </a:effectLst>
                          <a:latin typeface="+mj-lt"/>
                        </a:rPr>
                        <a:t>Subtraction</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a:solidFill>
                            <a:schemeClr val="tx2"/>
                          </a:solidFill>
                          <a:effectLst>
                            <a:outerShdw blurRad="38100" dist="38100" dir="2700000" algn="tl">
                              <a:srgbClr val="000000">
                                <a:alpha val="43137"/>
                              </a:srgbClr>
                            </a:outerShdw>
                          </a:effectLst>
                          <a:latin typeface="+mj-lt"/>
                        </a:rPr>
                        <a:t>Multiplication</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Exponentiation (ES6)</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Division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Modulus </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Incrémentation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Décrémentation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bl>
          </a:graphicData>
        </a:graphic>
      </p:graphicFrame>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tout le monde!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tout le monde</a:t>
            </a: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Sensibilité à la casse</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"Nicolas"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fonctionne</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
        <p:nvSpPr>
          <p:cNvPr id="6" name="Rectangle 5"/>
          <p:cNvSpPr/>
          <p:nvPr/>
        </p:nvSpPr>
        <p:spPr>
          <a:xfrm>
            <a:off x="500034" y="5406110"/>
            <a:ext cx="8358246" cy="523220"/>
          </a:xfrm>
          <a:prstGeom prst="rect">
            <a:avLst/>
          </a:prstGeom>
        </p:spPr>
        <p:txBody>
          <a:bodyPr wrap="square">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Les fonctions, les fonctions définies par l'utilisateur sont sensibles à la casse. De plus, tous les noms de variables sont également sensibles à la casse.</a:t>
            </a: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portée</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portée</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nationality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"Algérienne"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nationality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pas possible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a:t>
            </a:r>
            <a:endParaRPr lang="fr-FR" dirty="0">
              <a:solidFill>
                <a:schemeClr val="tx2"/>
              </a:solidFill>
            </a:endParaRPr>
          </a:p>
        </p:txBody>
      </p:sp>
      <p:sp>
        <p:nvSpPr>
          <p:cNvPr id="6" name="Rectangle 5"/>
          <p:cNvSpPr/>
          <p:nvPr/>
        </p:nvSpPr>
        <p:spPr>
          <a:xfrm>
            <a:off x="428596" y="1745432"/>
            <a:ext cx="8429684" cy="1446550"/>
          </a:xfrm>
          <a:prstGeom prst="rect">
            <a:avLst/>
          </a:prstGeom>
        </p:spPr>
        <p:txBody>
          <a:bodyPr wrap="square">
            <a:spAutoFit/>
          </a:bodyPr>
          <a:lstStyle/>
          <a:p>
            <a:pPr algn="ctr">
              <a:lnSpc>
                <a:spcPct val="20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Ecrivez une fonction affichant :</a:t>
            </a:r>
          </a:p>
          <a:p>
            <a:pPr algn="ctr">
              <a:lnSpc>
                <a:spcPct val="200000"/>
              </a:lnSpc>
            </a:pPr>
            <a:r>
              <a:rPr lang="fr-FR" sz="1600" dirty="0" smtClean="0">
                <a:effectLst>
                  <a:outerShdw blurRad="38100" dist="38100" dir="2700000" algn="tl">
                    <a:srgbClr val="000000">
                      <a:alpha val="43137"/>
                    </a:srgbClr>
                  </a:outerShdw>
                </a:effectLst>
                <a:latin typeface="+mj-lt"/>
                <a:cs typeface="Consolas" pitchFamily="49" charset="0"/>
              </a:rPr>
              <a:t>« </a:t>
            </a:r>
            <a:r>
              <a:rPr lang="fr-FR" sz="1600" b="1" dirty="0" smtClean="0">
                <a:solidFill>
                  <a:srgbClr val="00B050"/>
                </a:solidFill>
                <a:effectLst>
                  <a:outerShdw blurRad="38100" dist="38100" dir="2700000" algn="tl">
                    <a:srgbClr val="000000">
                      <a:alpha val="43137"/>
                    </a:srgbClr>
                  </a:outerShdw>
                </a:effectLst>
                <a:latin typeface="+mj-lt"/>
                <a:cs typeface="Consolas" pitchFamily="49" charset="0"/>
              </a:rPr>
              <a:t>Bonjour tout le monde!</a:t>
            </a:r>
            <a:r>
              <a:rPr lang="fr-FR" sz="1600" dirty="0" smtClean="0">
                <a:effectLst>
                  <a:outerShdw blurRad="38100" dist="38100" dir="2700000" algn="tl">
                    <a:srgbClr val="000000">
                      <a:alpha val="43137"/>
                    </a:srgbClr>
                  </a:outerShdw>
                </a:effectLst>
                <a:latin typeface="+mj-lt"/>
                <a:cs typeface="Consolas" pitchFamily="49" charset="0"/>
              </a:rPr>
              <a:t> »</a:t>
            </a:r>
            <a:endParaRPr lang="fr-FR" sz="1600" b="1" dirty="0" smtClean="0">
              <a:solidFill>
                <a:schemeClr val="bg1"/>
              </a:solidFill>
              <a:effectLst>
                <a:outerShdw blurRad="38100" dist="38100" dir="2700000" algn="tl">
                  <a:srgbClr val="000000">
                    <a:alpha val="43137"/>
                  </a:srgbClr>
                </a:outerShdw>
              </a:effectLst>
              <a:latin typeface="+mj-lt"/>
              <a:cs typeface="Consolas" pitchFamily="49" charset="0"/>
            </a:endParaRPr>
          </a:p>
          <a:p>
            <a:pPr marL="342900" indent="-342900" algn="ctr">
              <a:lnSpc>
                <a:spcPct val="150000"/>
              </a:lnSpc>
            </a:pP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a:t>
            </a:r>
            <a:endParaRPr lang="fr-FR" dirty="0">
              <a:solidFill>
                <a:schemeClr val="tx2"/>
              </a:solidFill>
            </a:endParaRPr>
          </a:p>
        </p:txBody>
      </p:sp>
      <p:sp>
        <p:nvSpPr>
          <p:cNvPr id="4" name="ZoneTexte 3"/>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function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E6700"/>
                </a:solidFill>
                <a:latin typeface="+mj-lt"/>
                <a:ea typeface="Times New Roman" pitchFamily="18" charset="0"/>
                <a:cs typeface="Times New Roman" pitchFamily="18" charset="0"/>
              </a:rPr>
              <a:t>helloFunc</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"&lt;b style='color:green;'&gt;Bonjour tout le monde&lt;/b&gt;"</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msg</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CE6700"/>
                </a:solidFill>
                <a:latin typeface="+mj-lt"/>
                <a:ea typeface="Times New Roman" pitchFamily="18" charset="0"/>
                <a:cs typeface="Times New Roman" pitchFamily="18" charset="0"/>
              </a:rPr>
              <a:t>helloFunc</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descr="Résultat de recherche d'images pour &quot;leo the professional png&quot;"/>
          <p:cNvPicPr>
            <a:picLocks noChangeAspect="1" noChangeArrowheads="1"/>
          </p:cNvPicPr>
          <p:nvPr/>
        </p:nvPicPr>
        <p:blipFill>
          <a:blip r:embed="rId2"/>
          <a:srcRect/>
          <a:stretch>
            <a:fillRect/>
          </a:stretch>
        </p:blipFill>
        <p:spPr bwMode="auto">
          <a:xfrm>
            <a:off x="4143372" y="2625322"/>
            <a:ext cx="3929090" cy="2946818"/>
          </a:xfrm>
          <a:prstGeom prst="rect">
            <a:avLst/>
          </a:prstGeom>
          <a:noFill/>
          <a:effectLst>
            <a:softEdge rad="635000"/>
          </a:effectLst>
        </p:spPr>
      </p:pic>
      <p:sp>
        <p:nvSpPr>
          <p:cNvPr id="4" name="Titre 3"/>
          <p:cNvSpPr>
            <a:spLocks noGrp="1"/>
          </p:cNvSpPr>
          <p:nvPr>
            <p:ph type="title"/>
          </p:nvPr>
        </p:nvSpPr>
        <p:spPr/>
        <p:txBody>
          <a:bodyPr/>
          <a:lstStyle/>
          <a:p>
            <a:r>
              <a:rPr lang="fr-FR" dirty="0" smtClean="0"/>
              <a:t>Objectifs à atteindre</a:t>
            </a:r>
            <a:endParaRPr lang="fr-FR" dirty="0"/>
          </a:p>
        </p:txBody>
      </p:sp>
      <p:sp>
        <p:nvSpPr>
          <p:cNvPr id="7" name="Rectangle 6"/>
          <p:cNvSpPr/>
          <p:nvPr/>
        </p:nvSpPr>
        <p:spPr>
          <a:xfrm>
            <a:off x="714348" y="1985107"/>
            <a:ext cx="7858180" cy="3418756"/>
          </a:xfrm>
          <a:prstGeom prst="rect">
            <a:avLst/>
          </a:prstGeom>
        </p:spPr>
        <p:txBody>
          <a:bodyPr wrap="square">
            <a:spAutoFit/>
          </a:bodyPr>
          <a:lstStyle/>
          <a:p>
            <a:pPr>
              <a:lnSpc>
                <a:spcPct val="200000"/>
              </a:lnSpc>
              <a:buClr>
                <a:schemeClr val="accent2"/>
              </a:buClr>
              <a:buFont typeface="Wingdings" pitchFamily="2" charset="2"/>
              <a:buChar char="§"/>
            </a:pPr>
            <a:r>
              <a:rPr lang="fr-FR" sz="2800" b="1" dirty="0" smtClean="0">
                <a:solidFill>
                  <a:schemeClr val="tx2"/>
                </a:solidFill>
              </a:rPr>
              <a:t>  Connaitre les usages courants du langage (ES6)</a:t>
            </a:r>
          </a:p>
          <a:p>
            <a:pPr>
              <a:lnSpc>
                <a:spcPct val="200000"/>
              </a:lnSpc>
              <a:buClr>
                <a:schemeClr val="accent2"/>
              </a:buClr>
              <a:buFont typeface="Wingdings" pitchFamily="2" charset="2"/>
              <a:buChar char="§"/>
            </a:pPr>
            <a:r>
              <a:rPr lang="fr-FR" sz="2800" b="1" dirty="0" smtClean="0">
                <a:solidFill>
                  <a:schemeClr val="tx2"/>
                </a:solidFill>
              </a:rPr>
              <a:t>  Comprendre la POO</a:t>
            </a:r>
          </a:p>
          <a:p>
            <a:pPr>
              <a:lnSpc>
                <a:spcPct val="200000"/>
              </a:lnSpc>
              <a:buClr>
                <a:schemeClr val="accent2"/>
              </a:buClr>
              <a:buFont typeface="Wingdings" pitchFamily="2" charset="2"/>
              <a:buChar char="§"/>
            </a:pPr>
            <a:r>
              <a:rPr lang="fr-FR" sz="2800" b="1" dirty="0" smtClean="0">
                <a:solidFill>
                  <a:schemeClr val="tx2"/>
                </a:solidFill>
              </a:rPr>
              <a:t>  Manipuler les fichiers </a:t>
            </a:r>
          </a:p>
          <a:p>
            <a:pPr>
              <a:lnSpc>
                <a:spcPct val="200000"/>
              </a:lnSpc>
              <a:buClr>
                <a:schemeClr val="accent2"/>
              </a:buClr>
              <a:buFont typeface="Wingdings" pitchFamily="2" charset="2"/>
              <a:buChar char="§"/>
            </a:pPr>
            <a:r>
              <a:rPr lang="fr-FR" sz="2800" b="1" dirty="0" smtClean="0">
                <a:solidFill>
                  <a:schemeClr val="tx2"/>
                </a:solidFill>
              </a:rPr>
              <a:t>  Appliquer les bonnes pratiques</a:t>
            </a: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2</a:t>
            </a:r>
            <a:endParaRPr lang="fr-FR" dirty="0">
              <a:solidFill>
                <a:schemeClr val="tx2"/>
              </a:solidFill>
            </a:endParaRPr>
          </a:p>
        </p:txBody>
      </p:sp>
      <p:sp>
        <p:nvSpPr>
          <p:cNvPr id="6" name="Rectangle 5"/>
          <p:cNvSpPr/>
          <p:nvPr/>
        </p:nvSpPr>
        <p:spPr>
          <a:xfrm>
            <a:off x="428596" y="1745432"/>
            <a:ext cx="8429684" cy="3046988"/>
          </a:xfrm>
          <a:prstGeom prst="rect">
            <a:avLst/>
          </a:prstGeom>
        </p:spPr>
        <p:txBody>
          <a:bodyPr wrap="square">
            <a:spAutoFit/>
          </a:bodyPr>
          <a:lstStyle/>
          <a:p>
            <a:pPr>
              <a:lnSpc>
                <a:spcPct val="200000"/>
              </a:lnSpc>
            </a:pPr>
            <a:r>
              <a:rPr lang="fr-FR" sz="1600" dirty="0" smtClean="0">
                <a:solidFill>
                  <a:schemeClr val="tx2"/>
                </a:solidFill>
                <a:latin typeface="+mj-lt"/>
                <a:cs typeface="Consolas" pitchFamily="49" charset="0"/>
              </a:rPr>
              <a:t>Ecrivez une fonction, prenant deux paramètres (nom et age d’une personne), puis, elle les affiche.</a:t>
            </a:r>
          </a:p>
          <a:p>
            <a:pPr>
              <a:lnSpc>
                <a:spcPct val="200000"/>
              </a:lnSpc>
            </a:pPr>
            <a:r>
              <a:rPr lang="fr-FR" sz="1600" dirty="0" smtClean="0">
                <a:solidFill>
                  <a:schemeClr val="tx2"/>
                </a:solidFill>
                <a:latin typeface="+mj-lt"/>
                <a:cs typeface="Consolas" pitchFamily="49" charset="0"/>
              </a:rPr>
              <a:t>Exemples :</a:t>
            </a:r>
          </a:p>
          <a:p>
            <a:pPr lvl="1">
              <a:lnSpc>
                <a:spcPct val="200000"/>
              </a:lnSpc>
            </a:pPr>
            <a:r>
              <a:rPr lang="fr-FR" sz="1600" dirty="0" smtClean="0">
                <a:solidFill>
                  <a:schemeClr val="tx2"/>
                </a:solidFill>
                <a:latin typeface="+mj-lt"/>
                <a:cs typeface="Consolas" pitchFamily="49" charset="0"/>
              </a:rPr>
              <a:t>Mohammed a 30 ans. </a:t>
            </a:r>
            <a:br>
              <a:rPr lang="fr-FR" sz="1600" dirty="0" smtClean="0">
                <a:solidFill>
                  <a:schemeClr val="tx2"/>
                </a:solidFill>
                <a:latin typeface="+mj-lt"/>
                <a:cs typeface="Consolas" pitchFamily="49" charset="0"/>
              </a:rPr>
            </a:br>
            <a:r>
              <a:rPr lang="fr-FR" sz="1600" dirty="0" smtClean="0">
                <a:solidFill>
                  <a:schemeClr val="tx2"/>
                </a:solidFill>
                <a:latin typeface="+mj-lt"/>
                <a:cs typeface="Consolas" pitchFamily="49" charset="0"/>
              </a:rPr>
              <a:t>Nicolas a 5 ans.</a:t>
            </a:r>
            <a:br>
              <a:rPr lang="fr-FR" sz="1600" dirty="0" smtClean="0">
                <a:solidFill>
                  <a:schemeClr val="tx2"/>
                </a:solidFill>
                <a:latin typeface="+mj-lt"/>
                <a:cs typeface="Consolas" pitchFamily="49" charset="0"/>
              </a:rPr>
            </a:br>
            <a:r>
              <a:rPr lang="fr-FR" sz="1600" dirty="0" smtClean="0">
                <a:solidFill>
                  <a:schemeClr val="tx2"/>
                </a:solidFill>
                <a:latin typeface="+mj-lt"/>
                <a:cs typeface="Consolas" pitchFamily="49" charset="0"/>
              </a:rPr>
              <a:t>Meriam a 26 ans. </a:t>
            </a:r>
            <a:endParaRPr lang="fr-FR" sz="1600" dirty="0">
              <a:solidFill>
                <a:schemeClr val="tx2"/>
              </a:solidFill>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2</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ans.&lt;br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"Nicolas"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display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"Sarah"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29</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Tableaux</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"Volvo"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"BMW"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Objets</a:t>
            </a:r>
            <a:endParaRPr lang="fr-FR" dirty="0">
              <a:solidFill>
                <a:schemeClr val="tx2"/>
              </a:solidFill>
            </a:endParaRPr>
          </a:p>
        </p:txBody>
      </p:sp>
      <p:sp>
        <p:nvSpPr>
          <p:cNvPr id="4" name="ZoneTexte 3"/>
          <p:cNvSpPr txBox="1"/>
          <p:nvPr/>
        </p:nvSpPr>
        <p:spPr>
          <a:xfrm>
            <a:off x="500034" y="170092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firstname: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"Jôel"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lastname: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"Dupret"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age: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les classes Object/Array</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Object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Array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Prédéfinis</a:t>
            </a:r>
            <a:endParaRPr lang="fr-FR" dirty="0">
              <a:solidFill>
                <a:schemeClr val="tx2"/>
              </a:solidFill>
            </a:endParaRPr>
          </a:p>
        </p:txBody>
      </p:sp>
      <p:graphicFrame>
        <p:nvGraphicFramePr>
          <p:cNvPr id="6" name="Tableau 5"/>
          <p:cNvGraphicFramePr>
            <a:graphicFrameLocks noGrp="1"/>
          </p:cNvGraphicFramePr>
          <p:nvPr/>
        </p:nvGraphicFramePr>
        <p:xfrm>
          <a:off x="340224" y="1643050"/>
          <a:ext cx="8501122" cy="2860040"/>
        </p:xfrm>
        <a:graphic>
          <a:graphicData uri="http://schemas.openxmlformats.org/drawingml/2006/table">
            <a:tbl>
              <a:tblPr firstRow="1" bandRow="1">
                <a:tableStyleId>{BDBED569-4797-4DF1-A0F4-6AAB3CD982D8}</a:tableStyleId>
              </a:tblPr>
              <a:tblGrid>
                <a:gridCol w="4250561"/>
                <a:gridCol w="4250561"/>
              </a:tblGrid>
              <a:tr h="370840">
                <a:tc>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Times New Roman" pitchFamily="18" charset="0"/>
                          <a:cs typeface="Times New Roman" pitchFamily="18" charset="0"/>
                        </a:rPr>
                        <a:t>Exemple</a:t>
                      </a:r>
                      <a:endParaRPr lang="fr-FR" sz="1600" b="1" dirty="0">
                        <a:solidFill>
                          <a:schemeClr val="tx2"/>
                        </a:solidFill>
                        <a:effectLst>
                          <a:outerShdw blurRad="38100" dist="38100" dir="2700000" algn="tl">
                            <a:srgbClr val="000000">
                              <a:alpha val="43137"/>
                            </a:srgbClr>
                          </a:outerShdw>
                        </a:effectLst>
                        <a:latin typeface="+mj-lt"/>
                      </a:endParaRPr>
                    </a:p>
                  </a:txBody>
                  <a:tcPr/>
                </a:tc>
                <a:tc>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Times New Roman" pitchFamily="18" charset="0"/>
                          <a:cs typeface="Times New Roman" pitchFamily="18" charset="0"/>
                        </a:rPr>
                        <a:t>Résultat</a:t>
                      </a:r>
                      <a:endParaRPr lang="fr-FR" sz="1600" b="1" dirty="0">
                        <a:solidFill>
                          <a:schemeClr val="tx2"/>
                        </a:solidFill>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endParaRPr lang="fr-FR" sz="1600" b="1" dirty="0">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lang="fr-FR" sz="1600" b="1" dirty="0" smtClean="0">
                          <a:solidFill>
                            <a:schemeClr val="tx1">
                              <a:lumMod val="65000"/>
                            </a:schemeClr>
                          </a:solidFill>
                          <a:effectLst>
                            <a:outerShdw blurRad="38100" dist="38100" dir="2700000" algn="tl">
                              <a:srgbClr val="000000">
                                <a:alpha val="43137"/>
                              </a:srgbClr>
                            </a:outerShdw>
                          </a:effectLst>
                          <a:latin typeface="+mj-lt"/>
                        </a:rPr>
                        <a:t>Bonjour</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abs</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4.7</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4.7</a:t>
                      </a:r>
                      <a:endParaRPr kumimoji="0" lang="fr-FR" sz="1600" b="1" kern="1200" dirty="0">
                        <a:solidFill>
                          <a:schemeClr val="tx1"/>
                        </a:solidFill>
                        <a:effectLst>
                          <a:outerShdw blurRad="38100" dist="38100" dir="2700000" algn="tl">
                            <a:srgbClr val="000000">
                              <a:alpha val="43137"/>
                            </a:srgbClr>
                          </a:outerShdw>
                        </a:effectLst>
                        <a:latin typeface="+mj-lt"/>
                        <a:ea typeface="+mn-ea"/>
                        <a:cs typeface="+mn-cs"/>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kumimoji="0" lang="fr-FR" sz="1600" b="1" kern="12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Thu Jan 03 2019 14:25:15 GMT+0100</a:t>
                      </a:r>
                      <a:endParaRPr lang="fr-FR" sz="1600" b="1" dirty="0">
                        <a:effectLst>
                          <a:outerShdw blurRad="38100" dist="38100" dir="2700000" algn="tl">
                            <a:srgbClr val="000000">
                              <a:alpha val="43137"/>
                            </a:srgbClr>
                          </a:outerShdw>
                        </a:effectLst>
                        <a:latin typeface="+mj-lt"/>
                      </a:endParaRPr>
                    </a:p>
                  </a:txBody>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floor</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10.33</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kumimoji="0" lang="fr-FR" sz="800" b="1" i="0" u="none" strike="noStrike" cap="none" normalizeH="0" baseline="0" dirty="0" smtClean="0">
                        <a:ln>
                          <a:noFill/>
                        </a:ln>
                        <a:solidFill>
                          <a:schemeClr val="tx1"/>
                        </a:solidFill>
                        <a:effectLst>
                          <a:outerShdw blurRad="38100" dist="38100" dir="2700000" algn="tl">
                            <a:srgbClr val="000000">
                              <a:alpha val="43137"/>
                            </a:srgbClr>
                          </a:outerShdw>
                        </a:effectLst>
                        <a:latin typeface="+mj-lt"/>
                        <a:cs typeface="Arial" pitchFamily="34" charset="0"/>
                      </a:endParaRPr>
                    </a:p>
                  </a:txBody>
                  <a:tcPr/>
                </a:tc>
                <a:tc>
                  <a:txBody>
                    <a:bodyPr/>
                    <a:lstStyle/>
                    <a:p>
                      <a:pPr algn="l"/>
                      <a:r>
                        <a:rPr lang="fr-FR" sz="1600" b="1" dirty="0" smtClean="0">
                          <a:solidFill>
                            <a:schemeClr val="tx1">
                              <a:lumMod val="65000"/>
                            </a:schemeClr>
                          </a:solidFill>
                          <a:effectLst>
                            <a:outerShdw blurRad="38100" dist="38100" dir="2700000" algn="tl">
                              <a:srgbClr val="000000">
                                <a:alpha val="43137"/>
                              </a:srgbClr>
                            </a:outerShdw>
                          </a:effectLst>
                          <a:latin typeface="+mj-lt"/>
                        </a:rPr>
                        <a:t>10</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242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random</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kumimoji="0" lang="fr-FR" sz="4400" b="1" i="0" u="none" strike="noStrike" cap="none" normalizeH="0" baseline="0" dirty="0" smtClean="0">
                        <a:ln>
                          <a:noFill/>
                        </a:ln>
                        <a:solidFill>
                          <a:schemeClr val="tx1"/>
                        </a:solidFill>
                        <a:effectLst>
                          <a:outerShdw blurRad="38100" dist="38100" dir="2700000" algn="tl">
                            <a:srgbClr val="000000">
                              <a:alpha val="43137"/>
                            </a:srgbClr>
                          </a:outerShdw>
                        </a:effectLst>
                        <a:latin typeface="+mj-lt"/>
                        <a:cs typeface="Arial" pitchFamily="34" charset="0"/>
                      </a:endParaRPr>
                    </a:p>
                  </a:txBody>
                  <a:tcPr/>
                </a:tc>
                <a:tc>
                  <a:txBody>
                    <a:bodyPr/>
                    <a:lstStyle/>
                    <a:p>
                      <a:pPr algn="l"/>
                      <a:r>
                        <a:rPr lang="fr-FR" sz="1600" b="1" dirty="0" smtClean="0">
                          <a:solidFill>
                            <a:schemeClr val="tx1">
                              <a:lumMod val="65000"/>
                            </a:schemeClr>
                          </a:solidFill>
                          <a:effectLst>
                            <a:outerShdw blurRad="38100" dist="38100" dir="2700000" algn="tl">
                              <a:srgbClr val="000000">
                                <a:alpha val="43137"/>
                              </a:srgbClr>
                            </a:outerShdw>
                          </a:effectLst>
                          <a:latin typeface="+mj-lt"/>
                        </a:rPr>
                        <a:t>0 &lt;</a:t>
                      </a:r>
                      <a:r>
                        <a:rPr lang="fr-FR" sz="1600" b="1" baseline="0" dirty="0" smtClean="0">
                          <a:solidFill>
                            <a:schemeClr val="tx1">
                              <a:lumMod val="65000"/>
                            </a:schemeClr>
                          </a:solidFill>
                          <a:effectLst>
                            <a:outerShdw blurRad="38100" dist="38100" dir="2700000" algn="tl">
                              <a:srgbClr val="000000">
                                <a:alpha val="43137"/>
                              </a:srgbClr>
                            </a:outerShdw>
                          </a:effectLst>
                          <a:latin typeface="+mj-lt"/>
                        </a:rPr>
                        <a:t> </a:t>
                      </a:r>
                      <a:r>
                        <a:rPr lang="fr-FR" sz="1600" b="1" dirty="0" smtClean="0">
                          <a:solidFill>
                            <a:schemeClr val="tx1">
                              <a:lumMod val="65000"/>
                            </a:schemeClr>
                          </a:solidFill>
                          <a:effectLst>
                            <a:outerShdw blurRad="38100" dist="38100" dir="2700000" algn="tl">
                              <a:srgbClr val="000000">
                                <a:alpha val="43137"/>
                              </a:srgbClr>
                            </a:outerShdw>
                          </a:effectLst>
                          <a:latin typeface="+mj-lt"/>
                        </a:rPr>
                        <a:t>Valeur aléatoire &lt; 1</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0">
                <a:tc gridSpan="2">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mn-ea"/>
                          <a:cs typeface="+mn-cs"/>
                        </a:rPr>
                        <a:t>La liste est encore longue ^^</a:t>
                      </a:r>
                      <a:endParaRPr kumimoji="0" lang="fr-FR" sz="1600" b="1" kern="1200" dirty="0">
                        <a:solidFill>
                          <a:schemeClr val="tx2"/>
                        </a:solidFill>
                        <a:effectLst>
                          <a:outerShdw blurRad="38100" dist="38100" dir="2700000" algn="tl">
                            <a:srgbClr val="000000">
                              <a:alpha val="43137"/>
                            </a:srgbClr>
                          </a:outerShdw>
                        </a:effectLst>
                        <a:latin typeface="+mj-lt"/>
                        <a:ea typeface="+mn-ea"/>
                        <a:cs typeface="+mn-cs"/>
                      </a:endParaRPr>
                    </a:p>
                  </a:txBody>
                  <a:tcPr/>
                </a:tc>
                <a:tc hMerge="1">
                  <a:txBody>
                    <a:bodyPr/>
                    <a:lstStyle/>
                    <a:p>
                      <a:pPr algn="ctr"/>
                      <a:endParaRPr lang="fr-FR" sz="1600" b="0" dirty="0">
                        <a:solidFill>
                          <a:schemeClr val="tx2"/>
                        </a:solidFill>
                        <a:effectLst>
                          <a:outerShdw blurRad="38100" dist="38100" dir="2700000" algn="tl">
                            <a:srgbClr val="000000">
                              <a:alpha val="43137"/>
                            </a:srgbClr>
                          </a:outerShdw>
                        </a:effectLst>
                        <a:latin typeface="+mj-lt"/>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8</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if</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13</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"Bonjour"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 </a:t>
            </a:r>
            <a:r>
              <a:rPr lang="fr-FR" sz="1400" dirty="0" smtClean="0">
                <a:solidFill>
                  <a:srgbClr val="9872A2"/>
                </a:solidFill>
                <a:latin typeface="+mj-lt"/>
                <a:ea typeface="Times New Roman" pitchFamily="18" charset="0"/>
                <a:cs typeface="Times New Roman" pitchFamily="18" charset="0"/>
              </a:rPr>
              <a:t>else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if</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18</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"Bonne après midi"</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 </a:t>
            </a:r>
            <a:r>
              <a:rPr lang="fr-FR" sz="1400" dirty="0" smtClean="0">
                <a:solidFill>
                  <a:srgbClr val="9872A2"/>
                </a:solidFill>
                <a:latin typeface="+mj-lt"/>
                <a:ea typeface="Times New Roman" pitchFamily="18" charset="0"/>
                <a:cs typeface="Times New Roman" pitchFamily="18" charset="0"/>
              </a:rPr>
              <a:t>else</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"Bonne soirée"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"super-admin"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"accès autorisé"</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"accès refusé"</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&amp;&amp;</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"La variable « a » contient la plus grande valeur."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Ternaires</a:t>
            </a:r>
            <a:endParaRPr lang="fr-FR" dirty="0">
              <a:solidFill>
                <a:schemeClr val="tx2"/>
              </a:solidFill>
            </a:endParaRPr>
          </a:p>
        </p:txBody>
      </p:sp>
      <p:sp>
        <p:nvSpPr>
          <p:cNvPr id="4" name="ZoneTexte 3"/>
          <p:cNvSpPr txBox="1"/>
          <p:nvPr/>
        </p:nvSpPr>
        <p:spPr>
          <a:xfrm>
            <a:off x="500034" y="1700922"/>
            <a:ext cx="8358246" cy="203132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18</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03132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latin typeface="+mn-lt"/>
              </a:rPr>
              <a:t>Bienvenue : Tour de table</a:t>
            </a:r>
            <a:endParaRPr lang="fr-FR" dirty="0">
              <a:latin typeface="+mn-lt"/>
            </a:endParaRPr>
          </a:p>
        </p:txBody>
      </p:sp>
      <p:sp>
        <p:nvSpPr>
          <p:cNvPr id="7" name="Rectangle 6"/>
          <p:cNvSpPr/>
          <p:nvPr/>
        </p:nvSpPr>
        <p:spPr>
          <a:xfrm>
            <a:off x="714348" y="2214554"/>
            <a:ext cx="8072494" cy="2246769"/>
          </a:xfrm>
          <a:prstGeom prst="rect">
            <a:avLst/>
          </a:prstGeom>
        </p:spPr>
        <p:txBody>
          <a:bodyPr wrap="square">
            <a:spAutoFit/>
          </a:bodyPr>
          <a:lstStyle/>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Qui êtes-vous, votre fonction-métier ?</a:t>
            </a:r>
          </a:p>
          <a:p>
            <a:pPr>
              <a:lnSpc>
                <a:spcPct val="100000"/>
              </a:lnSpc>
            </a:pPr>
            <a:endPar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endParaRPr>
          </a:p>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          Quels sont vos objectifs professionnels ?</a:t>
            </a: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a:p>
            <a:pPr>
              <a:lnSpc>
                <a:spcPct val="100000"/>
              </a:lnSpc>
            </a:pP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                    Quelles sont vos connaissances sur le sujet ?</a:t>
            </a: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 (switch)</a:t>
            </a:r>
            <a:endParaRPr lang="fr-FR" dirty="0">
              <a:solidFill>
                <a:schemeClr val="tx2"/>
              </a:solidFill>
            </a:endParaRPr>
          </a:p>
        </p:txBody>
      </p:sp>
      <p:sp>
        <p:nvSpPr>
          <p:cNvPr id="4" name="ZoneTexte 3"/>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ar-SA" sz="1400" dirty="0" smtClean="0">
                <a:solidFill>
                  <a:srgbClr val="9AA83A"/>
                </a:solidFill>
                <a:effectLst>
                  <a:outerShdw blurRad="38100" dist="38100" dir="2700000" algn="tl">
                    <a:srgbClr val="000000">
                      <a:alpha val="43137"/>
                    </a:srgbClr>
                  </a:outerShdw>
                </a:effectLst>
                <a:ea typeface="Times New Roman" pitchFamily="18" charset="0"/>
                <a:cs typeface="Courier New" pitchFamily="49" charset="0"/>
              </a:rPr>
              <a:t> الخير</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ar-SA"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urier New" pitchFamily="49" charset="0"/>
              </a:rPr>
              <a:t>صباح</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Calibri" pitchFamily="34" charset="0"/>
                <a:cs typeface="MS Mincho" pitchFamily="49" charset="-128"/>
              </a:rPr>
              <a:t>早上好</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 </a:t>
            </a:r>
            <a:r>
              <a:rPr lang="fr-FR" sz="1400" dirty="0" smtClean="0">
                <a:solidFill>
                  <a:srgbClr val="9AA83A"/>
                </a:solidFill>
                <a:effectLst>
                  <a:outerShdw blurRad="38100" dist="38100" dir="2700000" algn="tl">
                    <a:srgbClr val="000000">
                      <a:alpha val="43137"/>
                    </a:srgbClr>
                  </a:outerShdw>
                </a:effectLst>
                <a:latin typeface="+mj-lt"/>
                <a:ea typeface="Calibri" pitchFamily="34" charset="0"/>
                <a:cs typeface="MS Mincho" pitchFamily="49" charset="-128"/>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default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"Hello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(for)</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for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5</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01234</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(while)</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while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5</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01234</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&amp; array</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length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 Mohammed 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effectLst>
                  <a:outerShdw blurRad="38100" dist="38100" dir="2700000" algn="tl">
                    <a:srgbClr val="000000">
                      <a:alpha val="43137"/>
                    </a:srgbClr>
                  </a:outerShdw>
                </a:effectLst>
                <a:latin typeface="+mj-lt"/>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 Mohammed 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Return</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sumFunc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sumFunc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3</a:t>
            </a:r>
            <a:endParaRPr lang="fr-FR" dirty="0">
              <a:solidFill>
                <a:schemeClr val="tx2"/>
              </a:solidFill>
            </a:endParaRPr>
          </a:p>
        </p:txBody>
      </p:sp>
      <p:sp>
        <p:nvSpPr>
          <p:cNvPr id="6" name="Rectangle 5"/>
          <p:cNvSpPr/>
          <p:nvPr/>
        </p:nvSpPr>
        <p:spPr>
          <a:xfrm>
            <a:off x="797661" y="1726174"/>
            <a:ext cx="7631991" cy="3785652"/>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nSpc>
                <a:spcPct val="150000"/>
              </a:lnSpc>
              <a:defRP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Ecrivez une fonction paramétrée, calculant le volume d’un cône.</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r>
              <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Règle :</a:t>
            </a: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Volume = (Rayon² * Hauteur * ∏)/3</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r>
              <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Exemple de retour : </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p:txBody>
      </p:sp>
      <p:pic>
        <p:nvPicPr>
          <p:cNvPr id="2052" name="Picture 4"/>
          <p:cNvPicPr>
            <a:picLocks noChangeAspect="1" noChangeArrowheads="1"/>
          </p:cNvPicPr>
          <p:nvPr/>
        </p:nvPicPr>
        <p:blipFill>
          <a:blip r:embed="rId3"/>
          <a:srcRect/>
          <a:stretch>
            <a:fillRect/>
          </a:stretch>
        </p:blipFill>
        <p:spPr bwMode="auto">
          <a:xfrm>
            <a:off x="899558" y="4657512"/>
            <a:ext cx="7092000" cy="486000"/>
          </a:xfrm>
          <a:prstGeom prst="rect">
            <a:avLst/>
          </a:prstGeom>
          <a:noFill/>
          <a:ln w="9525">
            <a:solidFill>
              <a:schemeClr val="tx1"/>
            </a:solidFill>
            <a:miter lim="800000"/>
            <a:headEnd/>
            <a:tailEnd/>
          </a:ln>
          <a:effectLst/>
        </p:spPr>
      </p:pic>
      <p:pic>
        <p:nvPicPr>
          <p:cNvPr id="163846" name="Picture 6" descr="icône de la conicité cône – PNG, ICO, ICNS Télécharger"/>
          <p:cNvPicPr>
            <a:picLocks noChangeAspect="1" noChangeArrowheads="1"/>
          </p:cNvPicPr>
          <p:nvPr/>
        </p:nvPicPr>
        <p:blipFill>
          <a:blip r:embed="rId4"/>
          <a:srcRect/>
          <a:stretch>
            <a:fillRect/>
          </a:stretch>
        </p:blipFill>
        <p:spPr bwMode="auto">
          <a:xfrm>
            <a:off x="6277004" y="2419360"/>
            <a:ext cx="1795458" cy="1795458"/>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3</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vCone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radius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volume du cône est : (</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radius</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&lt;sup&gt;2&lt;/sup&gt;*</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*∏)/3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pow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radius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vCone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7</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4</a:t>
            </a:r>
            <a:endParaRPr lang="fr-FR" dirty="0">
              <a:solidFill>
                <a:schemeClr val="tx2"/>
              </a:solidFill>
            </a:endParaRPr>
          </a:p>
        </p:txBody>
      </p:sp>
      <p:sp>
        <p:nvSpPr>
          <p:cNvPr id="6" name="Rectangle 5"/>
          <p:cNvSpPr/>
          <p:nvPr/>
        </p:nvSpPr>
        <p:spPr>
          <a:xfrm>
            <a:off x="797661" y="1726174"/>
            <a:ext cx="7631991" cy="3170099"/>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r>
              <a:rPr lang="fr" sz="1600" dirty="0" smtClean="0">
                <a:solidFill>
                  <a:schemeClr val="tx2"/>
                </a:solidFill>
                <a:latin typeface="+mj-lt"/>
                <a:ea typeface="Merriweather"/>
                <a:cs typeface="Consolas" pitchFamily="49" charset="0"/>
                <a:sym typeface="Merriweather"/>
              </a:rPr>
              <a:t>Créez un tableau contenant les valeurs :</a:t>
            </a:r>
          </a:p>
          <a:p>
            <a:pPr lvl="0"/>
            <a:r>
              <a:rPr lang="en-US" sz="1600" dirty="0" smtClean="0">
                <a:solidFill>
                  <a:schemeClr val="tx2"/>
                </a:solidFill>
                <a:latin typeface="+mj-lt"/>
                <a:cs typeface="Consolas" pitchFamily="49" charset="0"/>
              </a:rPr>
              <a:t>prénom, age, marié.</a:t>
            </a:r>
          </a:p>
          <a:p>
            <a:pPr lvl="0"/>
            <a:endParaRPr lang="en-US" sz="1600" dirty="0" smtClean="0">
              <a:solidFill>
                <a:schemeClr val="tx2"/>
              </a:solidFill>
              <a:latin typeface="+mj-lt"/>
              <a:cs typeface="Consolas" pitchFamily="49" charset="0"/>
            </a:endParaRPr>
          </a:p>
          <a:p>
            <a:pPr lvl="0"/>
            <a:r>
              <a:rPr lang="en-US" sz="1600" dirty="0" smtClean="0">
                <a:solidFill>
                  <a:schemeClr val="tx2"/>
                </a:solidFill>
                <a:latin typeface="+mj-lt"/>
                <a:cs typeface="Consolas" pitchFamily="49" charset="0"/>
              </a:rPr>
              <a:t>Affichez son contenu.</a:t>
            </a:r>
          </a:p>
          <a:p>
            <a:pPr lvl="0"/>
            <a:endParaRPr lang="en-US" sz="1600" b="1" dirty="0" smtClean="0">
              <a:solidFill>
                <a:schemeClr val="tx2"/>
              </a:solidFill>
              <a:latin typeface="+mj-lt"/>
              <a:cs typeface="Consolas" pitchFamily="49" charset="0"/>
            </a:endParaRPr>
          </a:p>
          <a:p>
            <a:pPr lvl="0"/>
            <a:r>
              <a:rPr lang="en-US" sz="1600" b="1" dirty="0" smtClean="0">
                <a:solidFill>
                  <a:schemeClr val="tx2"/>
                </a:solidFill>
                <a:latin typeface="+mj-lt"/>
                <a:cs typeface="Consolas" pitchFamily="49" charset="0"/>
              </a:rPr>
              <a:t>Exemple : </a:t>
            </a:r>
          </a:p>
          <a:p>
            <a:pPr lvl="0"/>
            <a:endParaRPr lang="en-US" sz="1600" b="1" dirty="0" smtClean="0">
              <a:solidFill>
                <a:schemeClr val="tx2"/>
              </a:solidFill>
              <a:latin typeface="+mj-lt"/>
              <a:cs typeface="Consolas" pitchFamily="49" charset="0"/>
            </a:endParaRPr>
          </a:p>
          <a:p>
            <a:pPr lvl="0"/>
            <a:r>
              <a:rPr lang="en-US" sz="1600" dirty="0" smtClean="0">
                <a:solidFill>
                  <a:schemeClr val="tx2"/>
                </a:solidFill>
                <a:latin typeface="+mj-lt"/>
                <a:cs typeface="Consolas" pitchFamily="49" charset="0"/>
              </a:rPr>
              <a:t>Je m’appelle Luka, j’ai 27 ans et je suis marié.</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4</a:t>
            </a:r>
            <a:endParaRPr lang="fr-FR" dirty="0">
              <a:solidFill>
                <a:schemeClr val="tx2"/>
              </a:solidFill>
            </a:endParaRPr>
          </a:p>
        </p:txBody>
      </p:sp>
      <p:sp>
        <p:nvSpPr>
          <p:cNvPr id="4" name="ZoneTexte 3"/>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latin typeface="+mj-lt"/>
                <a:ea typeface="Times New Roman" pitchFamily="18" charset="0"/>
                <a:cs typeface="Times New Roman" pitchFamily="18" charset="0"/>
              </a:rPr>
              <a:t>person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"Luka"</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"27"</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"marié"</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"Je m’appelle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person</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j’ai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person</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1</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ans."</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5</a:t>
            </a:r>
            <a:endParaRPr lang="fr-FR" dirty="0">
              <a:solidFill>
                <a:schemeClr val="bg1"/>
              </a:solidFill>
            </a:endParaRPr>
          </a:p>
        </p:txBody>
      </p:sp>
      <p:sp>
        <p:nvSpPr>
          <p:cNvPr id="7" name="Rectangle 6"/>
          <p:cNvSpPr/>
          <p:nvPr/>
        </p:nvSpPr>
        <p:spPr>
          <a:xfrm>
            <a:off x="642909" y="1715317"/>
            <a:ext cx="7715305" cy="3416320"/>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Écrivez une boucle qui produit une ligne horizontale de 5 étoiles.</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Écrivez une boucle qui produit un carré de 4 lignes horizontales, chacune contient 10 étoiles.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Exemple :</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latin typeface="+mn-lt"/>
              </a:rPr>
              <a:t>Organisation</a:t>
            </a:r>
            <a:endParaRPr lang="fr-FR"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638848" y="1684213"/>
            <a:ext cx="8147994" cy="1601911"/>
          </a:xfrm>
          <a:prstGeom prst="rect">
            <a:avLst/>
          </a:prstGeom>
          <a:noFill/>
          <a:ln w="9525">
            <a:noFill/>
            <a:miter lim="800000"/>
            <a:headEnd/>
            <a:tailEnd/>
          </a:ln>
          <a:effectLst>
            <a:glow rad="101600">
              <a:schemeClr val="bg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5</a:t>
            </a:r>
            <a:endParaRPr lang="fr-FR" dirty="0">
              <a:solidFill>
                <a:schemeClr val="bg1"/>
              </a:solidFill>
            </a:endParaRPr>
          </a:p>
        </p:txBody>
      </p:sp>
      <p:sp>
        <p:nvSpPr>
          <p:cNvPr id="5" name="ZoneTexte 4"/>
          <p:cNvSpPr txBox="1"/>
          <p:nvPr/>
        </p:nvSpPr>
        <p:spPr>
          <a:xfrm>
            <a:off x="500034" y="170092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"&lt;hr&gt;"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j</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z</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z</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z</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6</a:t>
            </a:r>
            <a:endParaRPr lang="fr-FR" dirty="0">
              <a:solidFill>
                <a:schemeClr val="bg1"/>
              </a:solidFill>
            </a:endParaRPr>
          </a:p>
        </p:txBody>
      </p:sp>
      <p:sp>
        <p:nvSpPr>
          <p:cNvPr id="7" name="Rectangle 6"/>
          <p:cNvSpPr/>
          <p:nvPr/>
        </p:nvSpPr>
        <p:spPr>
          <a:xfrm>
            <a:off x="214282" y="1791290"/>
            <a:ext cx="8715436" cy="1200329"/>
          </a:xfrm>
          <a:prstGeom prst="rect">
            <a:avLst/>
          </a:prstGeom>
          <a:solidFill>
            <a:schemeClr val="bg1"/>
          </a:solidFill>
          <a:ln>
            <a:noFill/>
          </a:ln>
          <a:effectLst>
            <a:outerShdw blurRad="63500" sx="102000" sy="102000" algn="ctr" rotWithShape="0">
              <a:prstClr val="black">
                <a:alpha val="40000"/>
              </a:prstClr>
            </a:outerShdw>
          </a:effectLst>
        </p:spPr>
        <p:txBody>
          <a:bodyPr wrap="square">
            <a:spAutoFit/>
          </a:bodyPr>
          <a:lstStyle/>
          <a:p>
            <a:pPr lvl="1">
              <a:lnSpc>
                <a:spcPct val="150000"/>
              </a:lnSpc>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Transformez le tableau ci-desous en JavaScript.</a:t>
            </a:r>
          </a:p>
          <a:p>
            <a:pPr lvl="1">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Affichez le ligne 2.</a:t>
            </a:r>
          </a:p>
          <a:p>
            <a:pPr lvl="1">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Affichez toutes les lignes.</a:t>
            </a:r>
          </a:p>
        </p:txBody>
      </p:sp>
      <p:graphicFrame>
        <p:nvGraphicFramePr>
          <p:cNvPr id="9" name="Tableau 8"/>
          <p:cNvGraphicFramePr>
            <a:graphicFrameLocks noGrp="1"/>
          </p:cNvGraphicFramePr>
          <p:nvPr/>
        </p:nvGraphicFramePr>
        <p:xfrm>
          <a:off x="357159" y="3143248"/>
          <a:ext cx="8501121" cy="2458720"/>
        </p:xfrm>
        <a:graphic>
          <a:graphicData uri="http://schemas.openxmlformats.org/drawingml/2006/table">
            <a:tbl>
              <a:tblPr firstRow="1" bandRow="1">
                <a:tableStyleId>{BDBED569-4797-4DF1-A0F4-6AAB3CD982D8}</a:tableStyleId>
              </a:tblPr>
              <a:tblGrid>
                <a:gridCol w="905858"/>
                <a:gridCol w="975538"/>
                <a:gridCol w="1045219"/>
                <a:gridCol w="3414384"/>
                <a:gridCol w="1114901"/>
                <a:gridCol w="1045221"/>
              </a:tblGrid>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ine</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nom</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prénom</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spécialité</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moyenne</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mention</a:t>
                      </a:r>
                      <a:endParaRPr lang="fr-FR" sz="1300" b="1"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1230</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ALLON</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LEVY</a:t>
                      </a: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Techniques Informatiques et Numériques</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1231</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BACARD</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HUGO </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Conception &amp; Développement Informatique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 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1232</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BAKER</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MATTHEW </a:t>
                      </a: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Informatique Pour les Sciences</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14</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BALWE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CHETAN </a:t>
                      </a: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Bioinformatique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18</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Excellent</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1234</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BELAIR</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LUC</a:t>
                      </a: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Informatique de Gestion</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 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bl>
          </a:graphicData>
        </a:graphic>
      </p:graphicFrame>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6</a:t>
            </a:r>
            <a:endParaRPr lang="fr-FR" dirty="0">
              <a:solidFill>
                <a:schemeClr val="bg1"/>
              </a:solidFill>
            </a:endParaRPr>
          </a:p>
        </p:txBody>
      </p:sp>
      <p:sp>
        <p:nvSpPr>
          <p:cNvPr id="5" name="ZoneTexte 4"/>
          <p:cNvSpPr txBox="1"/>
          <p:nvPr/>
        </p:nvSpPr>
        <p:spPr>
          <a:xfrm>
            <a:off x="500034" y="1700922"/>
            <a:ext cx="8358246" cy="489364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ine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1230</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fname :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"ALLON"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speciality :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"TIN"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avg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13</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ine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1231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fname :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"BACARD"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speciality :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"CDI"</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avg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ea typeface="Times New Roman" pitchFamily="18" charset="0"/>
                <a:cs typeface="Times New Roman" pitchFamily="18" charset="0"/>
              </a:rPr>
              <a:t>var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err="1"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err="1"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ea typeface="Times New Roman" pitchFamily="18" charset="0"/>
                <a:cs typeface="Times New Roman" pitchFamily="18" charset="0"/>
              </a:rPr>
              <a:t>var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ea typeface="Times New Roman" pitchFamily="18" charset="0"/>
                <a:cs typeface="Times New Roman" pitchFamily="18" charset="0"/>
              </a:rPr>
              <a:t>var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9364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7</a:t>
            </a:r>
            <a:endParaRPr lang="fr-FR" dirty="0">
              <a:solidFill>
                <a:schemeClr val="bg1"/>
              </a:solidFill>
            </a:endParaRPr>
          </a:p>
        </p:txBody>
      </p:sp>
      <p:sp>
        <p:nvSpPr>
          <p:cNvPr id="7" name="Rectangle 6"/>
          <p:cNvSpPr/>
          <p:nvPr/>
        </p:nvSpPr>
        <p:spPr>
          <a:xfrm>
            <a:off x="642909" y="1715317"/>
            <a:ext cx="7715305" cy="1569660"/>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gn="just">
              <a:lnSpc>
                <a:spcPct val="150000"/>
              </a:lnSpc>
            </a:pPr>
            <a:r>
              <a:rPr lang="fr-FR" sz="1600" dirty="0" smtClean="0">
                <a:solidFill>
                  <a:schemeClr val="tx2"/>
                </a:solidFill>
                <a:latin typeface="+mj-lt"/>
                <a:cs typeface="Consolas" pitchFamily="49" charset="0"/>
              </a:rPr>
              <a:t>Effectuer un tirage au sort, de 0 à 10. Affichez le nombre d’essais réalisés avant de trouver le bon nombre. </a:t>
            </a:r>
          </a:p>
          <a:p>
            <a:pPr lvl="0" algn="just">
              <a:lnSpc>
                <a:spcPct val="150000"/>
              </a:lnSpc>
            </a:pPr>
            <a:r>
              <a:rPr lang="fr-FR" sz="1600" dirty="0" smtClean="0">
                <a:solidFill>
                  <a:schemeClr val="tx2"/>
                </a:solidFill>
                <a:latin typeface="+mj-lt"/>
                <a:cs typeface="Consolas" pitchFamily="49" charset="0"/>
              </a:rPr>
              <a:t>Réaliser ce script avec l’instruction while.</a:t>
            </a:r>
          </a:p>
          <a:p>
            <a:pPr lvl="0" algn="just">
              <a:lnSpc>
                <a:spcPct val="150000"/>
              </a:lnSpc>
            </a:pPr>
            <a:r>
              <a:rPr lang="fr-FR" sz="1600" dirty="0" smtClean="0">
                <a:solidFill>
                  <a:schemeClr val="tx2"/>
                </a:solidFill>
                <a:latin typeface="+mj-lt"/>
                <a:cs typeface="Consolas" pitchFamily="49" charset="0"/>
              </a:rPr>
              <a:t>Exemple :</a:t>
            </a:r>
            <a:endParaRPr lang="fr-FR" sz="1600" dirty="0">
              <a:solidFill>
                <a:schemeClr val="tx2"/>
              </a:solidFill>
              <a:latin typeface="+mj-lt"/>
              <a:cs typeface="Consolas" pitchFamily="49" charset="0"/>
            </a:endParaRPr>
          </a:p>
        </p:txBody>
      </p:sp>
      <p:pic>
        <p:nvPicPr>
          <p:cNvPr id="147458" name="Picture 2"/>
          <p:cNvPicPr>
            <a:picLocks noChangeAspect="1" noChangeArrowheads="1"/>
          </p:cNvPicPr>
          <p:nvPr/>
        </p:nvPicPr>
        <p:blipFill>
          <a:blip r:embed="rId3"/>
          <a:srcRect/>
          <a:stretch>
            <a:fillRect/>
          </a:stretch>
        </p:blipFill>
        <p:spPr bwMode="auto">
          <a:xfrm>
            <a:off x="739749" y="3462350"/>
            <a:ext cx="7562850" cy="17526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7</a:t>
            </a:r>
            <a:endParaRPr lang="fr-FR" dirty="0">
              <a:solidFill>
                <a:schemeClr val="bg1"/>
              </a:solidFill>
            </a:endParaRPr>
          </a:p>
        </p:txBody>
      </p:sp>
      <p:sp>
        <p:nvSpPr>
          <p:cNvPr id="5" name="ZoneTexte 4"/>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test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err="1"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null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"Le nombre recherché est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while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test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test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floor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random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"Nombre d'essais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Prompt() – Alert() </a:t>
            </a:r>
            <a:endParaRPr lang="fr-FR" dirty="0">
              <a:solidFill>
                <a:schemeClr val="bg1"/>
              </a:solidFill>
            </a:endParaRPr>
          </a:p>
        </p:txBody>
      </p:sp>
      <p:sp>
        <p:nvSpPr>
          <p:cNvPr id="9" name="Flèche courbée vers la droite 8"/>
          <p:cNvSpPr/>
          <p:nvPr/>
        </p:nvSpPr>
        <p:spPr>
          <a:xfrm>
            <a:off x="357158" y="3071810"/>
            <a:ext cx="642942" cy="1714512"/>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41314" name="Picture 2"/>
          <p:cNvPicPr>
            <a:picLocks noChangeAspect="1" noChangeArrowheads="1"/>
          </p:cNvPicPr>
          <p:nvPr/>
        </p:nvPicPr>
        <p:blipFill>
          <a:blip r:embed="rId3"/>
          <a:srcRect/>
          <a:stretch>
            <a:fillRect/>
          </a:stretch>
        </p:blipFill>
        <p:spPr bwMode="auto">
          <a:xfrm>
            <a:off x="1119966" y="1571610"/>
            <a:ext cx="7524000" cy="1980666"/>
          </a:xfrm>
          <a:prstGeom prst="rect">
            <a:avLst/>
          </a:prstGeom>
          <a:noFill/>
          <a:ln w="9525">
            <a:noFill/>
            <a:miter lim="800000"/>
            <a:headEnd/>
            <a:tailEnd/>
          </a:ln>
          <a:effectLst/>
        </p:spPr>
      </p:pic>
      <p:pic>
        <p:nvPicPr>
          <p:cNvPr id="141315" name="Picture 3"/>
          <p:cNvPicPr>
            <a:picLocks noChangeAspect="1" noChangeArrowheads="1"/>
          </p:cNvPicPr>
          <p:nvPr/>
        </p:nvPicPr>
        <p:blipFill>
          <a:blip r:embed="rId4"/>
          <a:srcRect/>
          <a:stretch>
            <a:fillRect/>
          </a:stretch>
        </p:blipFill>
        <p:spPr bwMode="auto">
          <a:xfrm>
            <a:off x="1100166" y="4091006"/>
            <a:ext cx="7543800" cy="19812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prompt() – alert()</a:t>
            </a:r>
            <a:endParaRPr lang="fr-FR" dirty="0">
              <a:solidFill>
                <a:schemeClr val="bg1"/>
              </a:solidFill>
            </a:endParaRPr>
          </a:p>
        </p:txBody>
      </p:sp>
      <p:sp>
        <p:nvSpPr>
          <p:cNvPr id="5" name="ZoneTexte 4"/>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votre nom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Evènements (Exemple: onLoad)</a:t>
            </a:r>
            <a:endParaRPr lang="fr-FR" sz="3400" dirty="0">
              <a:solidFill>
                <a:schemeClr val="bg1"/>
              </a:solidFill>
            </a:endParaRPr>
          </a:p>
        </p:txBody>
      </p:sp>
      <p:sp>
        <p:nvSpPr>
          <p:cNvPr id="5" name="ZoneTexte 4"/>
          <p:cNvSpPr txBox="1"/>
          <p:nvPr/>
        </p:nvSpPr>
        <p:spPr>
          <a:xfrm>
            <a:off x="500034" y="1700923"/>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onload=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p:txBody>
      </p:sp>
      <p:pic>
        <p:nvPicPr>
          <p:cNvPr id="256002" name="Picture 2"/>
          <p:cNvPicPr>
            <a:picLocks noChangeAspect="1" noChangeArrowheads="1"/>
          </p:cNvPicPr>
          <p:nvPr/>
        </p:nvPicPr>
        <p:blipFill>
          <a:blip r:embed="rId3"/>
          <a:srcRect/>
          <a:stretch>
            <a:fillRect/>
          </a:stretch>
        </p:blipFill>
        <p:spPr bwMode="auto">
          <a:xfrm>
            <a:off x="800100" y="4429132"/>
            <a:ext cx="7543800" cy="17970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400" dirty="0" smtClean="0">
                <a:solidFill>
                  <a:schemeClr val="tx2"/>
                </a:solidFill>
              </a:rPr>
              <a:t>PP : Evènements (Exemple: onClick)</a:t>
            </a:r>
            <a:endParaRPr lang="fr-FR" sz="3400" dirty="0">
              <a:solidFill>
                <a:schemeClr val="bg1"/>
              </a:solidFill>
            </a:endParaRPr>
          </a:p>
        </p:txBody>
      </p:sp>
      <p:sp>
        <p:nvSpPr>
          <p:cNvPr id="5" name="ZoneTexte 4"/>
          <p:cNvSpPr txBox="1"/>
          <p:nvPr/>
        </p:nvSpPr>
        <p:spPr>
          <a:xfrm>
            <a:off x="500034" y="1700923"/>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Click ici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pic>
        <p:nvPicPr>
          <p:cNvPr id="246786" name="Picture 2"/>
          <p:cNvPicPr>
            <a:picLocks noChangeAspect="1" noChangeArrowheads="1"/>
          </p:cNvPicPr>
          <p:nvPr/>
        </p:nvPicPr>
        <p:blipFill>
          <a:blip r:embed="rId3"/>
          <a:srcRect/>
          <a:stretch>
            <a:fillRect/>
          </a:stretch>
        </p:blipFill>
        <p:spPr bwMode="auto">
          <a:xfrm>
            <a:off x="793750" y="4643446"/>
            <a:ext cx="7556500" cy="18224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Introduction </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(Présentation de JavaScript)</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2</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getElementsByTagName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class=</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class=</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2</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getElementsByClassName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Sélecteurs (Query Selector)</a:t>
            </a:r>
            <a:endParaRPr lang="fr-FR" sz="3400"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class=</a:t>
            </a:r>
            <a:r>
              <a:rPr lang="fr-FR" sz="1400" dirty="0" smtClean="0">
                <a:solidFill>
                  <a:srgbClr val="9AA83A"/>
                </a:solidFill>
                <a:latin typeface="+mj-lt"/>
                <a:ea typeface="Times New Roman" pitchFamily="18" charset="0"/>
                <a:cs typeface="Times New Roman" pitchFamily="18" charset="0"/>
              </a:rPr>
              <a:t>"par1"</a:t>
            </a:r>
            <a:r>
              <a:rPr lang="fr-FR" sz="1400" dirty="0" smtClean="0">
                <a:solidFill>
                  <a:srgbClr val="6089B4"/>
                </a:solidFill>
                <a:latin typeface="+mj-lt"/>
                <a:ea typeface="Times New Roman" pitchFamily="18" charset="0"/>
                <a:cs typeface="Times New Roman" pitchFamily="18" charset="0"/>
              </a:rPr>
              <a:t>&gt;</a:t>
            </a:r>
            <a:r>
              <a:rPr lang="fr-FR" sz="1400" dirty="0" smtClean="0">
                <a:solidFill>
                  <a:srgbClr val="C5C8C6"/>
                </a:solidFill>
                <a:latin typeface="+mj-lt"/>
                <a:ea typeface="Times New Roman" pitchFamily="18" charset="0"/>
                <a:cs typeface="Times New Roman" pitchFamily="18" charset="0"/>
              </a:rPr>
              <a:t>Paragraphe 1</a:t>
            </a:r>
            <a:r>
              <a:rPr lang="fr-FR" sz="1400" dirty="0" smtClean="0">
                <a:solidFill>
                  <a:srgbClr val="6089B4"/>
                </a:solidFill>
                <a:latin typeface="+mj-lt"/>
                <a:ea typeface="Times New Roman" pitchFamily="18" charset="0"/>
                <a:cs typeface="Times New Roman" pitchFamily="18" charset="0"/>
              </a:rPr>
              <a:t>&lt;/p&gt;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class=</a:t>
            </a:r>
            <a:r>
              <a:rPr lang="fr-FR" sz="1400" dirty="0" smtClean="0">
                <a:solidFill>
                  <a:srgbClr val="9AA83A"/>
                </a:solidFill>
                <a:latin typeface="+mj-lt"/>
                <a:ea typeface="Times New Roman" pitchFamily="18" charset="0"/>
                <a:cs typeface="Times New Roman" pitchFamily="18" charset="0"/>
              </a:rPr>
              <a:t>"par1"</a:t>
            </a:r>
            <a:r>
              <a:rPr lang="fr-FR" sz="1400" dirty="0" smtClean="0">
                <a:solidFill>
                  <a:srgbClr val="6089B4"/>
                </a:solidFill>
                <a:latin typeface="+mj-lt"/>
                <a:ea typeface="Times New Roman" pitchFamily="18" charset="0"/>
                <a:cs typeface="Times New Roman" pitchFamily="18" charset="0"/>
              </a:rPr>
              <a:t>&gt;</a:t>
            </a:r>
            <a:r>
              <a:rPr lang="fr-FR" sz="1400" dirty="0" smtClean="0">
                <a:solidFill>
                  <a:srgbClr val="C5C8C6"/>
                </a:solidFill>
                <a:latin typeface="+mj-lt"/>
                <a:ea typeface="Times New Roman" pitchFamily="18" charset="0"/>
                <a:cs typeface="Times New Roman" pitchFamily="18" charset="0"/>
              </a:rPr>
              <a:t>Paragraphe 2</a:t>
            </a:r>
            <a:r>
              <a:rPr lang="fr-FR" sz="1400" dirty="0" smtClean="0">
                <a:solidFill>
                  <a:srgbClr val="6089B4"/>
                </a:solidFill>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    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querySelectorAll</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"p.par1"</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innerHTML</a:t>
            </a:r>
            <a:r>
              <a:rPr lang="fr-FR" sz="1400" dirty="0" smtClean="0">
                <a:solidFill>
                  <a:srgbClr val="C5C8C6"/>
                </a:solidFill>
                <a:latin typeface="+mj-lt"/>
                <a:ea typeface="Times New Roman" pitchFamily="18" charset="0"/>
                <a:cs typeface="Times New Roman" pitchFamily="18" charset="0"/>
              </a:rPr>
              <a:t>;</a:t>
            </a:r>
            <a:endParaRPr lang="fr-FR" sz="1400" dirty="0" smtClean="0">
              <a:solidFill>
                <a:srgbClr val="C5C8C6"/>
              </a:solidFill>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Arial" pitchFamily="34" charset="0"/>
              </a:rPr>
              <a:t>    </a:t>
            </a:r>
            <a:r>
              <a:rPr lang="fr-FR" sz="1400" dirty="0" smtClean="0">
                <a:solidFill>
                  <a:srgbClr val="6089B4"/>
                </a:solidFill>
                <a:latin typeface="+mj-lt"/>
                <a:ea typeface="Times New Roman" pitchFamily="18" charset="0"/>
                <a:cs typeface="Times New Roman" pitchFamily="18" charset="0"/>
              </a:rPr>
              <a:t>console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log</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8</a:t>
            </a:r>
            <a:endParaRPr lang="fr-FR" dirty="0">
              <a:solidFill>
                <a:schemeClr val="bg1"/>
              </a:solidFill>
            </a:endParaRPr>
          </a:p>
        </p:txBody>
      </p:sp>
      <p:pic>
        <p:nvPicPr>
          <p:cNvPr id="139265" name="Picture 1"/>
          <p:cNvPicPr>
            <a:picLocks noChangeAspect="1" noChangeArrowheads="1"/>
          </p:cNvPicPr>
          <p:nvPr/>
        </p:nvPicPr>
        <p:blipFill>
          <a:blip r:embed="rId3"/>
          <a:srcRect/>
          <a:stretch>
            <a:fillRect/>
          </a:stretch>
        </p:blipFill>
        <p:spPr bwMode="auto">
          <a:xfrm>
            <a:off x="285720" y="1500174"/>
            <a:ext cx="5364000" cy="1513270"/>
          </a:xfrm>
          <a:prstGeom prst="rect">
            <a:avLst/>
          </a:prstGeom>
          <a:noFill/>
          <a:ln w="9525">
            <a:noFill/>
            <a:miter lim="800000"/>
            <a:headEnd/>
            <a:tailEnd/>
          </a:ln>
          <a:effectLst/>
        </p:spPr>
      </p:pic>
      <p:pic>
        <p:nvPicPr>
          <p:cNvPr id="139266" name="Picture 2"/>
          <p:cNvPicPr>
            <a:picLocks noChangeAspect="1" noChangeArrowheads="1"/>
          </p:cNvPicPr>
          <p:nvPr/>
        </p:nvPicPr>
        <p:blipFill>
          <a:blip r:embed="rId4"/>
          <a:srcRect/>
          <a:stretch>
            <a:fillRect/>
          </a:stretch>
        </p:blipFill>
        <p:spPr bwMode="auto">
          <a:xfrm>
            <a:off x="1928794" y="3050552"/>
            <a:ext cx="5346711" cy="1735770"/>
          </a:xfrm>
          <a:prstGeom prst="rect">
            <a:avLst/>
          </a:prstGeom>
          <a:noFill/>
          <a:ln w="9525">
            <a:noFill/>
            <a:miter lim="800000"/>
            <a:headEnd/>
            <a:tailEnd/>
          </a:ln>
          <a:effectLst/>
        </p:spPr>
      </p:pic>
      <p:pic>
        <p:nvPicPr>
          <p:cNvPr id="139267" name="Picture 3"/>
          <p:cNvPicPr>
            <a:picLocks noChangeAspect="1" noChangeArrowheads="1"/>
          </p:cNvPicPr>
          <p:nvPr/>
        </p:nvPicPr>
        <p:blipFill>
          <a:blip r:embed="rId5"/>
          <a:srcRect/>
          <a:stretch>
            <a:fillRect/>
          </a:stretch>
        </p:blipFill>
        <p:spPr bwMode="auto">
          <a:xfrm>
            <a:off x="3511965" y="4829202"/>
            <a:ext cx="5346315" cy="1743070"/>
          </a:xfrm>
          <a:prstGeom prst="rect">
            <a:avLst/>
          </a:prstGeom>
          <a:noFill/>
          <a:ln w="9525">
            <a:noFill/>
            <a:miter lim="800000"/>
            <a:headEnd/>
            <a:tailEnd/>
          </a:ln>
          <a:effectLst/>
        </p:spPr>
      </p:pic>
      <p:sp>
        <p:nvSpPr>
          <p:cNvPr id="8" name="Flèche vers le bas 7"/>
          <p:cNvSpPr/>
          <p:nvPr/>
        </p:nvSpPr>
        <p:spPr>
          <a:xfrm rot="19006950">
            <a:off x="1285603" y="3108851"/>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9" name="Flèche vers le bas 8"/>
          <p:cNvSpPr/>
          <p:nvPr/>
        </p:nvSpPr>
        <p:spPr>
          <a:xfrm rot="19006950">
            <a:off x="2857239" y="4894801"/>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8</a:t>
            </a:r>
            <a:endParaRPr lang="fr-FR" dirty="0">
              <a:solidFill>
                <a:schemeClr val="bg1"/>
              </a:solidFill>
            </a:endParaRPr>
          </a:p>
        </p:txBody>
      </p:sp>
      <p:sp>
        <p:nvSpPr>
          <p:cNvPr id="5" name="ZoneTexte 4"/>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Cliquez sur le bouton pour calculer la surface de votre cercle :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circleArea</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Lancer la fonction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circleArea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le rayon du cercle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"La surface est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pow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9</a:t>
            </a:r>
            <a:endParaRPr lang="fr-FR"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928662" y="2039256"/>
            <a:ext cx="7286676" cy="1746934"/>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9</a:t>
            </a:r>
            <a:endParaRPr lang="fr-FR" dirty="0">
              <a:solidFill>
                <a:schemeClr val="bg1"/>
              </a:solidFill>
            </a:endParaRPr>
          </a:p>
        </p:txBody>
      </p:sp>
      <p:sp>
        <p:nvSpPr>
          <p:cNvPr id="5" name="ZoneTexte 4"/>
          <p:cNvSpPr txBox="1"/>
          <p:nvPr/>
        </p:nvSpPr>
        <p:spPr>
          <a:xfrm>
            <a:off x="500034" y="1700922"/>
            <a:ext cx="8358246" cy="504753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getCurrentDayName</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Lancer la fonction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getCurrentDayName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today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dayNumber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today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dayNumber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"dimanche"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"lundi"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"mardi"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"mercredi"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"jeudi"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"vendredi"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2"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"samedi"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endParaRPr>
          </a:p>
          <a:p>
            <a:pPr lvl="1" eaLnBrk="0" fontAlgn="base" hangingPunct="0">
              <a:spcBef>
                <a:spcPct val="0"/>
              </a:spcBef>
              <a:spcAft>
                <a:spcPct val="0"/>
              </a:spcAft>
            </a:pP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"Nous sommes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frDay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4753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p:txBody>
      </p:sp>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10</a:t>
            </a:r>
            <a:endParaRPr lang="fr-FR" dirty="0">
              <a:solidFill>
                <a:schemeClr val="bg1"/>
              </a:solidFill>
            </a:endParaRPr>
          </a:p>
        </p:txBody>
      </p:sp>
      <p:sp>
        <p:nvSpPr>
          <p:cNvPr id="10" name="Rectangle 9"/>
          <p:cNvSpPr/>
          <p:nvPr/>
        </p:nvSpPr>
        <p:spPr>
          <a:xfrm>
            <a:off x="500034" y="1553853"/>
            <a:ext cx="8072494" cy="1530099"/>
          </a:xfrm>
          <a:prstGeom prst="rect">
            <a:avLst/>
          </a:prstGeom>
        </p:spPr>
        <p:txBody>
          <a:bodyPr wrap="square">
            <a:spAutoFit/>
          </a:bodyPr>
          <a:lstStyle/>
          <a:p>
            <a:pPr algn="just">
              <a:lnSpc>
                <a:spcPct val="150000"/>
              </a:lnSpc>
            </a:pPr>
            <a:r>
              <a:rPr lang="fr" sz="1600" dirty="0" smtClean="0">
                <a:solidFill>
                  <a:schemeClr val="tx2"/>
                </a:solidFill>
                <a:latin typeface="+mj-lt"/>
                <a:ea typeface="Merriweather"/>
                <a:cs typeface="Consolas" pitchFamily="49" charset="0"/>
                <a:sym typeface="Merriweather"/>
              </a:rPr>
              <a:t>Ecrivez un programme demandant à l’utilisatreur d’entrer un nombre entier. Puis, le programme affiche (dans la console) sa table de multiplication de 1 à 10, sous forme d’un tableau JS.</a:t>
            </a:r>
          </a:p>
          <a:p>
            <a:pPr algn="just">
              <a:lnSpc>
                <a:spcPct val="150000"/>
              </a:lnSpc>
            </a:pPr>
            <a:r>
              <a:rPr lang="fr" sz="1600" dirty="0" smtClean="0">
                <a:solidFill>
                  <a:schemeClr val="tx2"/>
                </a:solidFill>
                <a:latin typeface="+mj-lt"/>
                <a:sym typeface="Merriweather"/>
              </a:rPr>
              <a:t>Exemple :</a:t>
            </a:r>
            <a:endParaRPr lang="fr-FR" sz="1600" dirty="0">
              <a:solidFill>
                <a:schemeClr val="tx2"/>
              </a:solidFill>
              <a:latin typeface="+mj-lt"/>
            </a:endParaRPr>
          </a:p>
        </p:txBody>
      </p:sp>
      <p:pic>
        <p:nvPicPr>
          <p:cNvPr id="279554" name="Picture 2"/>
          <p:cNvPicPr>
            <a:picLocks noChangeAspect="1" noChangeArrowheads="1"/>
          </p:cNvPicPr>
          <p:nvPr/>
        </p:nvPicPr>
        <p:blipFill>
          <a:blip r:embed="rId3"/>
          <a:srcRect/>
          <a:stretch>
            <a:fillRect/>
          </a:stretch>
        </p:blipFill>
        <p:spPr bwMode="auto">
          <a:xfrm>
            <a:off x="571473" y="3160182"/>
            <a:ext cx="3929090" cy="1413904"/>
          </a:xfrm>
          <a:prstGeom prst="rect">
            <a:avLst/>
          </a:prstGeom>
          <a:noFill/>
          <a:ln w="9525">
            <a:noFill/>
            <a:miter lim="800000"/>
            <a:headEnd/>
            <a:tailEnd/>
          </a:ln>
          <a:effectLst/>
        </p:spPr>
      </p:pic>
      <p:pic>
        <p:nvPicPr>
          <p:cNvPr id="279555" name="Picture 3"/>
          <p:cNvPicPr>
            <a:picLocks noChangeAspect="1" noChangeArrowheads="1"/>
          </p:cNvPicPr>
          <p:nvPr/>
        </p:nvPicPr>
        <p:blipFill>
          <a:blip r:embed="rId4"/>
          <a:srcRect/>
          <a:stretch>
            <a:fillRect/>
          </a:stretch>
        </p:blipFill>
        <p:spPr bwMode="auto">
          <a:xfrm>
            <a:off x="2271740" y="4838719"/>
            <a:ext cx="6229350" cy="1304925"/>
          </a:xfrm>
          <a:prstGeom prst="rect">
            <a:avLst/>
          </a:prstGeom>
          <a:noFill/>
          <a:ln w="9525">
            <a:noFill/>
            <a:miter lim="800000"/>
            <a:headEnd/>
            <a:tailEnd/>
          </a:ln>
          <a:effectLst/>
        </p:spPr>
      </p:pic>
      <p:sp>
        <p:nvSpPr>
          <p:cNvPr id="12" name="Flèche vers le bas 11"/>
          <p:cNvSpPr/>
          <p:nvPr/>
        </p:nvSpPr>
        <p:spPr>
          <a:xfrm rot="18856981">
            <a:off x="1643291" y="4679559"/>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10</a:t>
            </a:r>
            <a:endParaRPr lang="fr-FR" dirty="0">
              <a:solidFill>
                <a:schemeClr val="bg1"/>
              </a:solidFill>
            </a:endParaRPr>
          </a:p>
        </p:txBody>
      </p:sp>
      <p:sp>
        <p:nvSpPr>
          <p:cNvPr id="5" name="ZoneTexte 4"/>
          <p:cNvSpPr txBox="1"/>
          <p:nvPr/>
        </p:nvSpPr>
        <p:spPr>
          <a:xfrm>
            <a:off x="500034" y="170092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un nombre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a:t>
            </a:r>
            <a:r>
              <a:rPr lang="fr-FR" sz="1400" dirty="0" smtClean="0">
                <a:solidFill>
                  <a:schemeClr val="tx1">
                    <a:lumMod val="85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solidFill>
                <a:schemeClr val="tx1">
                  <a:lumMod val="85000"/>
                </a:schemeClr>
              </a:solidFill>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Formulaires</a:t>
            </a:r>
            <a:endParaRPr lang="fr-FR" sz="3400" dirty="0">
              <a:solidFill>
                <a:schemeClr val="bg1"/>
              </a:solidFill>
            </a:endParaRPr>
          </a:p>
        </p:txBody>
      </p:sp>
      <p:pic>
        <p:nvPicPr>
          <p:cNvPr id="268290" name="Picture 2"/>
          <p:cNvPicPr>
            <a:picLocks noChangeAspect="1" noChangeArrowheads="1"/>
          </p:cNvPicPr>
          <p:nvPr/>
        </p:nvPicPr>
        <p:blipFill>
          <a:blip r:embed="rId3"/>
          <a:srcRect/>
          <a:stretch>
            <a:fillRect/>
          </a:stretch>
        </p:blipFill>
        <p:spPr bwMode="auto">
          <a:xfrm>
            <a:off x="714348" y="1825625"/>
            <a:ext cx="7562850" cy="32067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Introduction</a:t>
            </a:r>
            <a:endParaRPr lang="fr-FR" dirty="0">
              <a:solidFill>
                <a:schemeClr val="tx2"/>
              </a:solidFill>
            </a:endParaRPr>
          </a:p>
        </p:txBody>
      </p:sp>
      <p:sp>
        <p:nvSpPr>
          <p:cNvPr id="6" name="Rectangle 5"/>
          <p:cNvSpPr/>
          <p:nvPr/>
        </p:nvSpPr>
        <p:spPr>
          <a:xfrm>
            <a:off x="202407" y="1654925"/>
            <a:ext cx="8739186" cy="4484754"/>
          </a:xfrm>
          <a:prstGeom prst="rect">
            <a:avLst/>
          </a:prstGeom>
          <a:noFill/>
          <a:ln>
            <a:noFill/>
          </a:ln>
          <a:effectLst/>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JavaScript est l’une des 3 langues que tous les développeurs Web doivent apprendre :</a:t>
            </a:r>
          </a:p>
          <a:p>
            <a:pPr algn="just">
              <a:lnSpc>
                <a:spcPct val="150000"/>
              </a:lnSpc>
            </a:pP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1. HTML pour définir le contenu des pages Web</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2. CSS pour spécifier la mise en page des pages Web</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3. JavaScript pour programmer le comportement des pages Web</a:t>
            </a:r>
          </a:p>
          <a:p>
            <a:pPr algn="just">
              <a:lnSpc>
                <a:spcPct val="150000"/>
              </a:lnSpc>
            </a:pP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Note :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Les pages Web ne sont pas le seul endroit où JavaScript est utilisé. De nombreux programmes de bureau et de serveur utilisent JavaScript. Node.js est le plus connu. Certaines bases de données, telles que MongoDB, utilisent également JavaScript comme langage de programmation.</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Formulaires</a:t>
            </a:r>
            <a:endParaRPr lang="fr-FR" sz="3400" dirty="0">
              <a:solidFill>
                <a:schemeClr val="bg1"/>
              </a:solidFill>
            </a:endParaRPr>
          </a:p>
        </p:txBody>
      </p:sp>
      <p:sp>
        <p:nvSpPr>
          <p:cNvPr id="5" name="ZoneTexte 4"/>
          <p:cNvSpPr txBox="1"/>
          <p:nvPr/>
        </p:nvSpPr>
        <p:spPr>
          <a:xfrm>
            <a:off x="500034" y="1700922"/>
            <a:ext cx="8358246" cy="489364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"frm1"</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Prénom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"fname"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&gt;&lt;br&gt;&lt;br&gt;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Nom :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&gt;&lt;br&gt;&lt;br&gt;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getFormValues</a:t>
            </a:r>
            <a:r>
              <a:rPr lang="fr-FR" sz="13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"Afficher"</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"formValues"</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&gt;&lt;/p&gt;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getFormValues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"frm1"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lastname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"formValues"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lastname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9364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24</a:t>
            </a:r>
            <a:b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25</a:t>
            </a:r>
            <a:b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26</a:t>
            </a:r>
          </a:p>
        </p:txBody>
      </p:sp>
    </p:spTree>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11</a:t>
            </a:r>
            <a:endParaRPr lang="fr-FR" sz="3400"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2928926" y="1714488"/>
            <a:ext cx="2928929" cy="1326435"/>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857224" y="3459433"/>
            <a:ext cx="3714776" cy="1041137"/>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9" name="Picture 4"/>
          <p:cNvPicPr>
            <a:picLocks noChangeAspect="1" noChangeArrowheads="1"/>
          </p:cNvPicPr>
          <p:nvPr/>
        </p:nvPicPr>
        <p:blipFill>
          <a:blip r:embed="rId5"/>
          <a:srcRect/>
          <a:stretch>
            <a:fillRect/>
          </a:stretch>
        </p:blipFill>
        <p:spPr bwMode="auto">
          <a:xfrm>
            <a:off x="3929058" y="4929198"/>
            <a:ext cx="3744000" cy="1047982"/>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11-1</a:t>
            </a:r>
            <a:endParaRPr lang="fr-FR" dirty="0">
              <a:solidFill>
                <a:schemeClr val="bg1"/>
              </a:solidFill>
            </a:endParaRPr>
          </a:p>
        </p:txBody>
      </p:sp>
      <p:sp>
        <p:nvSpPr>
          <p:cNvPr id="5" name="ZoneTexte 4"/>
          <p:cNvSpPr txBox="1"/>
          <p:nvPr/>
        </p:nvSpPr>
        <p:spPr>
          <a:xfrm>
            <a:off x="500034" y="1700922"/>
            <a:ext cx="8358246" cy="483209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"text"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"button" </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"Valider" </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validate</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3209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11-2</a:t>
            </a:r>
            <a:endParaRPr lang="fr-FR" dirty="0">
              <a:solidFill>
                <a:schemeClr val="bg1"/>
              </a:solidFill>
            </a:endParaRPr>
          </a:p>
        </p:txBody>
      </p:sp>
      <p:sp>
        <p:nvSpPr>
          <p:cNvPr id="5" name="ZoneTexte 4"/>
          <p:cNvSpPr txBox="1"/>
          <p:nvPr/>
        </p:nvSpPr>
        <p:spPr>
          <a:xfrm>
            <a:off x="500034" y="1700922"/>
            <a:ext cx="8358246" cy="332398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validate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"email"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vous avez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ans!"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32398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12</a:t>
            </a:r>
            <a:endParaRPr lang="fr-FR" sz="3400" dirty="0">
              <a:solidFill>
                <a:schemeClr val="bg1"/>
              </a:solidFill>
            </a:endParaRPr>
          </a:p>
        </p:txBody>
      </p:sp>
      <p:pic>
        <p:nvPicPr>
          <p:cNvPr id="6" name="Picture 2"/>
          <p:cNvPicPr>
            <a:picLocks noChangeAspect="1" noChangeArrowheads="1"/>
          </p:cNvPicPr>
          <p:nvPr/>
        </p:nvPicPr>
        <p:blipFill>
          <a:blip r:embed="rId3"/>
          <a:srcRect/>
          <a:stretch>
            <a:fillRect/>
          </a:stretch>
        </p:blipFill>
        <p:spPr bwMode="auto">
          <a:xfrm>
            <a:off x="690567" y="1704968"/>
            <a:ext cx="7381895" cy="49756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0" name="Picture 3"/>
          <p:cNvPicPr>
            <a:picLocks noChangeAspect="1" noChangeArrowheads="1"/>
          </p:cNvPicPr>
          <p:nvPr/>
        </p:nvPicPr>
        <p:blipFill>
          <a:blip r:embed="rId4"/>
          <a:srcRect/>
          <a:stretch>
            <a:fillRect/>
          </a:stretch>
        </p:blipFill>
        <p:spPr bwMode="auto">
          <a:xfrm>
            <a:off x="2466975" y="2500306"/>
            <a:ext cx="3605223" cy="1027733"/>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1" name="Picture 4"/>
          <p:cNvPicPr>
            <a:picLocks noChangeAspect="1" noChangeArrowheads="1"/>
          </p:cNvPicPr>
          <p:nvPr/>
        </p:nvPicPr>
        <p:blipFill>
          <a:blip r:embed="rId5"/>
          <a:srcRect/>
          <a:stretch>
            <a:fillRect/>
          </a:stretch>
        </p:blipFill>
        <p:spPr bwMode="auto">
          <a:xfrm>
            <a:off x="2466975" y="3890975"/>
            <a:ext cx="3636000" cy="102005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2" name="Picture 5"/>
          <p:cNvPicPr>
            <a:picLocks noChangeAspect="1" noChangeArrowheads="1"/>
          </p:cNvPicPr>
          <p:nvPr/>
        </p:nvPicPr>
        <p:blipFill>
          <a:blip r:embed="rId6"/>
          <a:srcRect/>
          <a:stretch>
            <a:fillRect/>
          </a:stretch>
        </p:blipFill>
        <p:spPr bwMode="auto">
          <a:xfrm>
            <a:off x="2457450" y="5214950"/>
            <a:ext cx="3636000" cy="101546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12-1</a:t>
            </a:r>
            <a:endParaRPr lang="fr-FR" dirty="0">
              <a:solidFill>
                <a:schemeClr val="bg1"/>
              </a:solidFill>
            </a:endParaRPr>
          </a:p>
        </p:txBody>
      </p:sp>
      <p:sp>
        <p:nvSpPr>
          <p:cNvPr id="5" name="ZoneTexte 4"/>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"number1"</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&lt;select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"operation"</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Plus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Moins de</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Multiplier par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Diviser par</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&lt;/option&gt;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&lt;/select&gt;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"number2"</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"Valider" </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cal</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p:txBody>
      </p:sp>
    </p:spTree>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12-2</a:t>
            </a:r>
            <a:endParaRPr lang="fr-FR" dirty="0">
              <a:solidFill>
                <a:schemeClr val="bg1"/>
              </a:solidFill>
            </a:endParaRPr>
          </a:p>
        </p:txBody>
      </p:sp>
      <p:sp>
        <p:nvSpPr>
          <p:cNvPr id="5" name="ZoneTexte 4"/>
          <p:cNvSpPr txBox="1"/>
          <p:nvPr/>
        </p:nvSpPr>
        <p:spPr>
          <a:xfrm>
            <a:off x="500034" y="1700922"/>
            <a:ext cx="8358246" cy="504753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cal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"operation"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op</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nb2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4753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12-3</a:t>
            </a:r>
            <a:endParaRPr lang="fr-FR" dirty="0">
              <a:solidFill>
                <a:schemeClr val="bg1"/>
              </a:solidFill>
            </a:endParaRPr>
          </a:p>
        </p:txBody>
      </p:sp>
      <p:sp>
        <p:nvSpPr>
          <p:cNvPr id="5" name="ZoneTexte 4"/>
          <p:cNvSpPr txBox="1"/>
          <p:nvPr/>
        </p:nvSpPr>
        <p:spPr>
          <a:xfrm>
            <a:off x="500034" y="1700922"/>
            <a:ext cx="8358246" cy="160043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160043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47</a:t>
            </a:r>
          </a:p>
        </p:txBody>
      </p:sp>
    </p:spTree>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Exercice 13</a:t>
            </a:r>
            <a:endParaRPr lang="fr-FR" sz="3400"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661071" y="1857364"/>
            <a:ext cx="4196681" cy="4071966"/>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5210210" y="2867942"/>
            <a:ext cx="3233832" cy="905181"/>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9" name="Picture 4"/>
          <p:cNvPicPr>
            <a:picLocks noChangeAspect="1" noChangeArrowheads="1"/>
          </p:cNvPicPr>
          <p:nvPr/>
        </p:nvPicPr>
        <p:blipFill>
          <a:blip r:embed="rId5"/>
          <a:srcRect/>
          <a:stretch>
            <a:fillRect/>
          </a:stretch>
        </p:blipFill>
        <p:spPr bwMode="auto">
          <a:xfrm>
            <a:off x="5214943" y="4143379"/>
            <a:ext cx="3258218" cy="91407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13-1</a:t>
            </a:r>
            <a:endParaRPr lang="fr-FR" dirty="0">
              <a:solidFill>
                <a:schemeClr val="bg1"/>
              </a:solidFill>
            </a:endParaRPr>
          </a:p>
        </p:txBody>
      </p:sp>
      <p:sp>
        <p:nvSpPr>
          <p:cNvPr id="5" name="ZoneTexte 4"/>
          <p:cNvSpPr txBox="1"/>
          <p:nvPr/>
        </p:nvSpPr>
        <p:spPr>
          <a:xfrm>
            <a:off x="500034" y="1700922"/>
            <a:ext cx="8358246" cy="415498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"animal"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"150px"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lièvre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"150px"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 </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lièvre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&lt;/label&gt;&lt;/td&gt;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5498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Introduction</a:t>
            </a:r>
            <a:endParaRPr lang="fr-FR" dirty="0">
              <a:solidFill>
                <a:schemeClr val="tx2"/>
              </a:solidFill>
            </a:endParaRPr>
          </a:p>
        </p:txBody>
      </p:sp>
      <p:sp>
        <p:nvSpPr>
          <p:cNvPr id="4" name="Rectangle 3"/>
          <p:cNvSpPr/>
          <p:nvPr/>
        </p:nvSpPr>
        <p:spPr>
          <a:xfrm>
            <a:off x="285720" y="1690767"/>
            <a:ext cx="8572560" cy="3612527"/>
          </a:xfrm>
          <a:prstGeom prst="rect">
            <a:avLst/>
          </a:prstGeom>
        </p:spPr>
        <p:txBody>
          <a:bodyPr wrap="square">
            <a:spAutoFit/>
          </a:bodyPr>
          <a:lstStyle/>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Date de première version : Mai 1996</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Paradigme : Multi-paradigmes : script, orienté objet (orienté prototype), impératif, fonctionnel</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Auteur : Brendan Eich</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Développeurs : Netscape Communications Corporation, Mozilla Foundation</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Dernière version : 11 - ES2020 (Juin 2020)</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Typage : dynamique, faible</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Influencé par : Self, Scheme2, Perl, C, C++, Java, Python</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A influencé : .NET, Objective-J, TIScript</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Site web : Mozilla</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Extension de fichier : js</a:t>
            </a:r>
            <a:endParaRPr lang="fr-FR" sz="1400" dirty="0">
              <a:solidFill>
                <a:schemeClr val="tx2"/>
              </a:solidFill>
              <a:effectLst>
                <a:outerShdw blurRad="38100" dist="38100" dir="2700000" algn="tl">
                  <a:srgbClr val="000000">
                    <a:alpha val="43137"/>
                  </a:srgbClr>
                </a:outerShdw>
              </a:effectLst>
              <a:latin typeface="+mj-lt"/>
            </a:endParaRPr>
          </a:p>
        </p:txBody>
      </p:sp>
    </p:spTree>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13-2</a:t>
            </a:r>
            <a:endParaRPr lang="fr-FR" dirty="0">
              <a:solidFill>
                <a:schemeClr val="bg1"/>
              </a:solidFill>
            </a:endParaRPr>
          </a:p>
        </p:txBody>
      </p:sp>
      <p:sp>
        <p:nvSpPr>
          <p:cNvPr id="5" name="ZoneTexte 4"/>
          <p:cNvSpPr txBox="1"/>
          <p:nvPr/>
        </p:nvSpPr>
        <p:spPr>
          <a:xfrm>
            <a:off x="500034" y="1700922"/>
            <a:ext cx="8358246" cy="286232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&lt;td&gt;&lt;img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"lievre.png"</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width=</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150px</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renne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lièvre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&lt;/label&gt;&lt;br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cheval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&lt;/label&gt;&lt;/td&gt;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colspan=</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align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center</a:t>
            </a:r>
            <a:r>
              <a:rPr lang="fr-FR" sz="1200" dirty="0" smtClean="0">
                <a:solidFill>
                  <a:srgbClr val="9AA83A"/>
                </a:solidFill>
                <a:effectLst>
                  <a:outerShdw blurRad="38100" dist="38100" dir="2700000" algn="tl">
                    <a:srgbClr val="000000">
                      <a:alpha val="43137"/>
                    </a:srgbClr>
                  </a:outerShdw>
                </a:effectLst>
                <a:ea typeface="Times New Roman" pitchFamily="18" charset="0"/>
                <a:cs typeface="Times New Roman" pitchFamily="18" charset="0"/>
              </a:rPr>
              <a:t>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quiz</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Envoyer</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&lt;/td&gt;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&lt;/tr&gt;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8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&lt;/table&gt;</a:t>
            </a:r>
            <a:endParaRPr lang="fr-FR" sz="8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86232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13-3</a:t>
            </a:r>
            <a:endParaRPr lang="fr-FR" dirty="0">
              <a:solidFill>
                <a:schemeClr val="bg1"/>
              </a:solidFill>
            </a:endParaRPr>
          </a:p>
        </p:txBody>
      </p:sp>
      <p:sp>
        <p:nvSpPr>
          <p:cNvPr id="5" name="ZoneTexte 4"/>
          <p:cNvSpPr txBox="1"/>
          <p:nvPr/>
        </p:nvSpPr>
        <p:spPr>
          <a:xfrm>
            <a:off x="500034" y="1700922"/>
            <a:ext cx="8358246" cy="470898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quiz</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"animal"</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"renne"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"poisson"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q3</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"lievre"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"Vous avez : "</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bonnes réponses!"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70898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59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64</a:t>
            </a:r>
          </a:p>
        </p:txBody>
      </p:sp>
    </p:spTree>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14</a:t>
            </a:r>
            <a:endParaRPr lang="fr-FR" dirty="0">
              <a:solidFill>
                <a:schemeClr val="bg1"/>
              </a:solidFill>
            </a:endParaRPr>
          </a:p>
        </p:txBody>
      </p:sp>
      <p:pic>
        <p:nvPicPr>
          <p:cNvPr id="8" name="Picture 3"/>
          <p:cNvPicPr>
            <a:picLocks noChangeAspect="1" noChangeArrowheads="1"/>
          </p:cNvPicPr>
          <p:nvPr/>
        </p:nvPicPr>
        <p:blipFill>
          <a:blip r:embed="rId3"/>
          <a:srcRect/>
          <a:stretch>
            <a:fillRect/>
          </a:stretch>
        </p:blipFill>
        <p:spPr bwMode="auto">
          <a:xfrm>
            <a:off x="357158" y="4015617"/>
            <a:ext cx="4071966" cy="114897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318467" name="Picture 3"/>
          <p:cNvPicPr>
            <a:picLocks noChangeAspect="1" noChangeArrowheads="1"/>
          </p:cNvPicPr>
          <p:nvPr/>
        </p:nvPicPr>
        <p:blipFill>
          <a:blip r:embed="rId4"/>
          <a:srcRect/>
          <a:stretch>
            <a:fillRect/>
          </a:stretch>
        </p:blipFill>
        <p:spPr bwMode="auto">
          <a:xfrm>
            <a:off x="4822709" y="4000598"/>
            <a:ext cx="4035572" cy="1156137"/>
          </a:xfrm>
          <a:prstGeom prst="rect">
            <a:avLst/>
          </a:prstGeom>
          <a:noFill/>
          <a:ln w="9525">
            <a:noFill/>
            <a:miter lim="800000"/>
            <a:headEnd/>
            <a:tailEnd/>
          </a:ln>
          <a:effectLst/>
        </p:spPr>
      </p:pic>
      <p:pic>
        <p:nvPicPr>
          <p:cNvPr id="98308" name="Picture 4"/>
          <p:cNvPicPr>
            <a:picLocks noChangeAspect="1" noChangeArrowheads="1"/>
          </p:cNvPicPr>
          <p:nvPr/>
        </p:nvPicPr>
        <p:blipFill>
          <a:blip r:embed="rId5"/>
          <a:srcRect/>
          <a:stretch>
            <a:fillRect/>
          </a:stretch>
        </p:blipFill>
        <p:spPr bwMode="auto">
          <a:xfrm>
            <a:off x="1714480" y="1753818"/>
            <a:ext cx="5756289" cy="1960934"/>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14</a:t>
            </a:r>
            <a:endParaRPr lang="fr-FR" dirty="0">
              <a:solidFill>
                <a:schemeClr val="bg1"/>
              </a:solidFill>
            </a:endParaRPr>
          </a:p>
        </p:txBody>
      </p:sp>
      <p:sp>
        <p:nvSpPr>
          <p:cNvPr id="5" name="ZoneTexte 4"/>
          <p:cNvSpPr txBox="1"/>
          <p:nvPr/>
        </p:nvSpPr>
        <p:spPr>
          <a:xfrm>
            <a:off x="500034" y="1700922"/>
            <a:ext cx="8358246" cy="50783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"convert_form"</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Entrez une somme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"number"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/&gt;&lt;br&gt;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"dollar"</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Conversion : € →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"radio"</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name=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"euro"</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Conversion :  $ → €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&lt;input</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type=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value=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"Convertir"</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convert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&lt;/form&gt;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convert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"convert_form"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parseFloat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currency</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"dollar"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euro(s) =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round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1.1</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toFixed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dollar(s)."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dollar(s) =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round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amount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0.9</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toFixed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euro(s)."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"Veuillez remplir tous les champs!"</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50783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p:txBody>
      </p:sp>
    </p:spTree>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CSS</a:t>
            </a:r>
            <a:endParaRPr lang="fr-FR" dirty="0">
              <a:solidFill>
                <a:schemeClr val="bg1"/>
              </a:solidFill>
            </a:endParaRPr>
          </a:p>
        </p:txBody>
      </p:sp>
      <p:pic>
        <p:nvPicPr>
          <p:cNvPr id="92162" name="Picture 2"/>
          <p:cNvPicPr>
            <a:picLocks noChangeAspect="1" noChangeArrowheads="1"/>
          </p:cNvPicPr>
          <p:nvPr/>
        </p:nvPicPr>
        <p:blipFill>
          <a:blip r:embed="rId3"/>
          <a:srcRect/>
          <a:stretch>
            <a:fillRect/>
          </a:stretch>
        </p:blipFill>
        <p:spPr bwMode="auto">
          <a:xfrm>
            <a:off x="1643042" y="1643050"/>
            <a:ext cx="5786478" cy="4808553"/>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CSS</a:t>
            </a:r>
            <a:endParaRPr lang="fr-FR" dirty="0">
              <a:solidFill>
                <a:schemeClr val="bg1"/>
              </a:solidFill>
            </a:endParaRPr>
          </a:p>
        </p:txBody>
      </p:sp>
      <p:sp>
        <p:nvSpPr>
          <p:cNvPr id="7" name="ZoneTexte 6"/>
          <p:cNvSpPr txBox="1"/>
          <p:nvPr/>
        </p:nvSpPr>
        <p:spPr>
          <a:xfrm>
            <a:off x="500034" y="1700922"/>
            <a:ext cx="8358246" cy="469359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"VACHE MONTAGNARDE"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"720px"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fontSize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"24px"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"lightgreen"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padding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"20px 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textAlign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"center"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"my_id1"</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color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"white"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"720px"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"596px"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backgroundImage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"url('vache.png')"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"my_id2"</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"720px 596px"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8" name="Rectangle 7"/>
          <p:cNvSpPr/>
          <p:nvPr/>
        </p:nvSpPr>
        <p:spPr>
          <a:xfrm>
            <a:off x="-32" y="1707430"/>
            <a:ext cx="428628" cy="469359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b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p:txBody>
      </p:sp>
    </p:spTree>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15</a:t>
            </a:r>
            <a:endParaRPr lang="fr-FR"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428596" y="1857364"/>
            <a:ext cx="3740416" cy="2357454"/>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8" name="Picture 3"/>
          <p:cNvPicPr>
            <a:picLocks noChangeAspect="1" noChangeArrowheads="1"/>
          </p:cNvPicPr>
          <p:nvPr/>
        </p:nvPicPr>
        <p:blipFill>
          <a:blip r:embed="rId4"/>
          <a:srcRect/>
          <a:stretch>
            <a:fillRect/>
          </a:stretch>
        </p:blipFill>
        <p:spPr bwMode="auto">
          <a:xfrm>
            <a:off x="4828528" y="1857364"/>
            <a:ext cx="3744000" cy="238680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15-1</a:t>
            </a:r>
            <a:endParaRPr lang="fr-FR" dirty="0">
              <a:solidFill>
                <a:schemeClr val="bg1"/>
              </a:solidFill>
            </a:endParaRPr>
          </a:p>
        </p:txBody>
      </p:sp>
      <p:sp>
        <p:nvSpPr>
          <p:cNvPr id="5" name="ZoneTexte 4"/>
          <p:cNvSpPr txBox="1"/>
          <p:nvPr/>
        </p:nvSpPr>
        <p:spPr>
          <a:xfrm>
            <a:off x="500034" y="1700922"/>
            <a:ext cx="8358246" cy="415498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308</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150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white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100</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"setRed()"</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 red"</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Rouge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"setBlue()"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 blue"</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Bleu</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"setGreen()"</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style=</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 green"</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Vert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15498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15-2</a:t>
            </a:r>
            <a:endParaRPr lang="fr-FR" dirty="0">
              <a:solidFill>
                <a:schemeClr val="bg1"/>
              </a:solidFill>
            </a:endParaRPr>
          </a:p>
        </p:txBody>
      </p:sp>
      <p:sp>
        <p:nvSpPr>
          <p:cNvPr id="5" name="ZoneTexte 4"/>
          <p:cNvSpPr txBox="1"/>
          <p:nvPr/>
        </p:nvSpPr>
        <p:spPr>
          <a:xfrm>
            <a:off x="500034" y="1700922"/>
            <a:ext cx="8358246" cy="3046988"/>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setRed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"red"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setBlue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"blue"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setGreen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"green"</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04698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16</a:t>
            </a:r>
            <a:endParaRPr lang="fr-FR" dirty="0">
              <a:solidFill>
                <a:schemeClr val="bg1"/>
              </a:solidFill>
            </a:endParaRPr>
          </a:p>
        </p:txBody>
      </p:sp>
      <p:pic>
        <p:nvPicPr>
          <p:cNvPr id="83969" name="Picture 1"/>
          <p:cNvPicPr>
            <a:picLocks noChangeAspect="1" noChangeArrowheads="1"/>
          </p:cNvPicPr>
          <p:nvPr/>
        </p:nvPicPr>
        <p:blipFill>
          <a:blip r:embed="rId3"/>
          <a:srcRect/>
          <a:stretch>
            <a:fillRect/>
          </a:stretch>
        </p:blipFill>
        <p:spPr bwMode="auto">
          <a:xfrm>
            <a:off x="806450" y="1785926"/>
            <a:ext cx="7531100" cy="40767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Editeur de Text : VSC</a:t>
            </a:r>
            <a:endParaRPr lang="fr-FR" dirty="0">
              <a:solidFill>
                <a:schemeClr val="tx2"/>
              </a:solidFill>
            </a:endParaRPr>
          </a:p>
        </p:txBody>
      </p:sp>
      <p:pic>
        <p:nvPicPr>
          <p:cNvPr id="228354" name="Picture 2" descr="Unité Premiers pas avec Visual Studio Code | Salesforce Trailhead"/>
          <p:cNvPicPr>
            <a:picLocks noChangeAspect="1" noChangeArrowheads="1"/>
          </p:cNvPicPr>
          <p:nvPr/>
        </p:nvPicPr>
        <p:blipFill>
          <a:blip r:embed="rId3"/>
          <a:srcRect/>
          <a:stretch>
            <a:fillRect/>
          </a:stretch>
        </p:blipFill>
        <p:spPr bwMode="auto">
          <a:xfrm>
            <a:off x="928662" y="1687699"/>
            <a:ext cx="7358114" cy="4598821"/>
          </a:xfrm>
          <a:prstGeom prst="rect">
            <a:avLst/>
          </a:prstGeom>
          <a:noFill/>
          <a:effectLst>
            <a:glow rad="101600">
              <a:schemeClr val="bg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16-1</a:t>
            </a:r>
            <a:endParaRPr lang="fr-FR" dirty="0">
              <a:solidFill>
                <a:schemeClr val="bg1"/>
              </a:solidFill>
            </a:endParaRPr>
          </a:p>
        </p:txBody>
      </p:sp>
      <p:sp>
        <p:nvSpPr>
          <p:cNvPr id="5" name="ZoneTexte 4"/>
          <p:cNvSpPr txBox="1"/>
          <p:nvPr/>
        </p:nvSpPr>
        <p:spPr>
          <a:xfrm>
            <a:off x="500034" y="1700922"/>
            <a:ext cx="8358246" cy="4893647"/>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245</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height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150</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background-color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white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border-radius</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button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width</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80</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border</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solid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black</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&lt;/style&gt;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&lt;div</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&gt;&lt;/div&gt;&lt;br&gt;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"algeria()"</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Algérie</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3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"italy()"</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Italie</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4893647"/>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25</a:t>
            </a:r>
          </a:p>
        </p:txBody>
      </p:sp>
    </p:spTree>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16-2</a:t>
            </a:r>
            <a:endParaRPr lang="fr-FR" dirty="0">
              <a:solidFill>
                <a:schemeClr val="bg1"/>
              </a:solidFill>
            </a:endParaRPr>
          </a:p>
        </p:txBody>
      </p:sp>
      <p:sp>
        <p:nvSpPr>
          <p:cNvPr id="5" name="ZoneTexte 4"/>
          <p:cNvSpPr txBox="1"/>
          <p:nvPr/>
        </p:nvSpPr>
        <p:spPr>
          <a:xfrm>
            <a:off x="500034" y="1700922"/>
            <a:ext cx="8358246" cy="3493264"/>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algeria</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backgroundImage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"url('algeria.png')"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"245px 150px"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france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backgroundImage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"url('france.png')"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"245px 150px"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italy</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backgroundImage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"url('italy.png')"</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"my_div"</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style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backgroundSize</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3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"245px 150px"</a:t>
            </a: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3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3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3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349326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26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32</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33</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34</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35</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36</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37</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38</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39</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40</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41</a:t>
            </a:r>
          </a:p>
          <a:p>
            <a:pPr lvl="0" algn="r" fontAlgn="base">
              <a:spcBef>
                <a:spcPct val="0"/>
              </a:spcBef>
              <a:spcAft>
                <a:spcPct val="0"/>
              </a:spcAft>
            </a:pPr>
            <a:r>
              <a:rPr lang="fr-FR" sz="13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42</a:t>
            </a:r>
          </a:p>
        </p:txBody>
      </p:sp>
    </p:spTree>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global</a:t>
            </a:r>
            <a:endParaRPr lang="fr-FR" dirty="0">
              <a:solidFill>
                <a:schemeClr val="tx2"/>
              </a:solidFill>
            </a:endParaRPr>
          </a:p>
        </p:txBody>
      </p:sp>
      <p:sp>
        <p:nvSpPr>
          <p:cNvPr id="5" name="Rectangle 4"/>
          <p:cNvSpPr/>
          <p:nvPr/>
        </p:nvSpPr>
        <p:spPr>
          <a:xfrm>
            <a:off x="428596" y="1567798"/>
            <a:ext cx="8215370" cy="3416320"/>
          </a:xfrm>
          <a:prstGeom prst="rect">
            <a:avLst/>
          </a:prstGeom>
        </p:spPr>
        <p:txBody>
          <a:bodyPr wrap="square">
            <a:spAutoFit/>
          </a:bodyPr>
          <a:lstStyle/>
          <a:p>
            <a:pPr lvl="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Ecrivez un script permettant à un utilisateur d’entrer l’ine (identifiant) d’un étudiant via un formulaire, afin d’afficher sa moyenne. </a:t>
            </a:r>
          </a:p>
          <a:p>
            <a:pPr lvl="0" algn="just">
              <a:lnSpc>
                <a:spcPct val="150000"/>
              </a:lnSpc>
            </a:pPr>
            <a:r>
              <a:rPr lang="fr-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Pour ce </a:t>
            </a: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faire, prévoyez : </a:t>
            </a:r>
          </a:p>
          <a:p>
            <a:pPr lvl="1" algn="just">
              <a:lnSpc>
                <a:spcPct val="150000"/>
              </a:lnSpc>
              <a:buClr>
                <a:schemeClr val="accent2"/>
              </a:buClr>
              <a:buFont typeface="Wingdings" pitchFamily="2" charset="2"/>
              <a:buChar cha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Un tableau contenant des étudiants ainsi que leurs moyennes (voir exercice 6)</a:t>
            </a:r>
          </a:p>
          <a:p>
            <a:pPr lvl="1" algn="just">
              <a:lnSpc>
                <a:spcPct val="150000"/>
              </a:lnSpc>
              <a:buClr>
                <a:schemeClr val="accent2"/>
              </a:buClr>
              <a:buFont typeface="Wingdings" pitchFamily="2" charset="2"/>
              <a:buChar cha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Une fonction vérifiant l’existance de l’étudiant, puis, retournant sa moyenne;</a:t>
            </a:r>
          </a:p>
          <a:p>
            <a:pPr lvl="1" algn="just">
              <a:lnSpc>
                <a:spcPct val="150000"/>
              </a:lnSpc>
              <a:buClr>
                <a:schemeClr val="accent2"/>
              </a:buClr>
              <a:buFont typeface="Wingdings" pitchFamily="2" charset="2"/>
              <a:buChar cha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Exemple : Aller à la page suivante.</a:t>
            </a:r>
          </a:p>
        </p:txBody>
      </p:sp>
    </p:spTree>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global</a:t>
            </a:r>
            <a:endParaRPr lang="fr-FR" dirty="0">
              <a:solidFill>
                <a:schemeClr val="tx2"/>
              </a:solidFill>
            </a:endParaRPr>
          </a:p>
        </p:txBody>
      </p:sp>
      <p:pic>
        <p:nvPicPr>
          <p:cNvPr id="283649" name="Picture 1"/>
          <p:cNvPicPr>
            <a:picLocks noChangeAspect="1" noChangeArrowheads="1"/>
          </p:cNvPicPr>
          <p:nvPr/>
        </p:nvPicPr>
        <p:blipFill>
          <a:blip r:embed="rId2"/>
          <a:srcRect/>
          <a:stretch>
            <a:fillRect/>
          </a:stretch>
        </p:blipFill>
        <p:spPr bwMode="auto">
          <a:xfrm>
            <a:off x="800100" y="1673226"/>
            <a:ext cx="7543800" cy="1898650"/>
          </a:xfrm>
          <a:prstGeom prst="rect">
            <a:avLst/>
          </a:prstGeom>
          <a:noFill/>
          <a:ln w="9525">
            <a:noFill/>
            <a:miter lim="800000"/>
            <a:headEnd/>
            <a:tailEnd/>
          </a:ln>
          <a:effectLst/>
        </p:spPr>
      </p:pic>
      <p:pic>
        <p:nvPicPr>
          <p:cNvPr id="283650" name="Picture 2"/>
          <p:cNvPicPr>
            <a:picLocks noChangeAspect="1" noChangeArrowheads="1"/>
          </p:cNvPicPr>
          <p:nvPr/>
        </p:nvPicPr>
        <p:blipFill>
          <a:blip r:embed="rId3"/>
          <a:srcRect/>
          <a:stretch>
            <a:fillRect/>
          </a:stretch>
        </p:blipFill>
        <p:spPr bwMode="auto">
          <a:xfrm>
            <a:off x="800100" y="3857628"/>
            <a:ext cx="7543800" cy="19367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exo global</a:t>
            </a:r>
            <a:endParaRPr lang="fr-FR" dirty="0">
              <a:solidFill>
                <a:schemeClr val="tx2"/>
              </a:solidFill>
            </a:endParaRPr>
          </a:p>
        </p:txBody>
      </p:sp>
      <p:sp>
        <p:nvSpPr>
          <p:cNvPr id="3" name="ZoneTexte 2"/>
          <p:cNvSpPr txBox="1"/>
          <p:nvPr/>
        </p:nvSpPr>
        <p:spPr>
          <a:xfrm>
            <a:off x="500034" y="170854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&lt;meta</a:t>
            </a:r>
            <a:r>
              <a:rPr lang="fr-FR" sz="1400" dirty="0" smtClean="0">
                <a:solidFill>
                  <a:srgbClr val="D0B344"/>
                </a:solidFill>
                <a:latin typeface="+mj-lt"/>
                <a:ea typeface="Times New Roman" pitchFamily="18" charset="0"/>
                <a:cs typeface="Times New Roman" pitchFamily="18" charset="0"/>
              </a:rPr>
              <a:t> charset=</a:t>
            </a:r>
            <a:r>
              <a:rPr lang="fr-FR" sz="1400" dirty="0" smtClean="0">
                <a:solidFill>
                  <a:srgbClr val="9AA83A"/>
                </a:solidFill>
                <a:latin typeface="+mj-lt"/>
                <a:ea typeface="Times New Roman" pitchFamily="18" charset="0"/>
                <a:cs typeface="Times New Roman" pitchFamily="18" charset="0"/>
              </a:rPr>
              <a:t>"utf-8"</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&lt;form</a:t>
            </a:r>
            <a:r>
              <a:rPr lang="fr-FR" sz="1400" dirty="0" smtClean="0">
                <a:solidFill>
                  <a:srgbClr val="D0B344"/>
                </a:solidFill>
                <a:latin typeface="+mj-lt"/>
                <a:ea typeface="Times New Roman" pitchFamily="18" charset="0"/>
                <a:cs typeface="Times New Roman" pitchFamily="18" charset="0"/>
              </a:rPr>
              <a:t> id=</a:t>
            </a:r>
            <a:r>
              <a:rPr lang="fr-FR" sz="1400" dirty="0" smtClean="0">
                <a:solidFill>
                  <a:srgbClr val="9AA83A"/>
                </a:solidFill>
                <a:latin typeface="+mj-lt"/>
                <a:ea typeface="Times New Roman" pitchFamily="18" charset="0"/>
                <a:cs typeface="Times New Roman" pitchFamily="18" charset="0"/>
              </a:rPr>
              <a:t>"form_id"</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&lt;input</a:t>
            </a:r>
            <a:r>
              <a:rPr lang="fr-FR" sz="1400" dirty="0" smtClean="0">
                <a:solidFill>
                  <a:srgbClr val="D0B344"/>
                </a:solidFill>
                <a:latin typeface="+mj-lt"/>
                <a:ea typeface="Times New Roman" pitchFamily="18" charset="0"/>
                <a:cs typeface="Times New Roman" pitchFamily="18" charset="0"/>
              </a:rPr>
              <a:t> type=</a:t>
            </a:r>
            <a:r>
              <a:rPr lang="fr-FR" sz="1400" dirty="0" smtClean="0">
                <a:solidFill>
                  <a:srgbClr val="9AA83A"/>
                </a:solidFill>
                <a:latin typeface="+mj-lt"/>
                <a:ea typeface="Times New Roman" pitchFamily="18" charset="0"/>
                <a:cs typeface="Times New Roman" pitchFamily="18" charset="0"/>
              </a:rPr>
              <a:t>"text"</a:t>
            </a:r>
            <a:r>
              <a:rPr lang="fr-FR" sz="1400" dirty="0" smtClean="0">
                <a:solidFill>
                  <a:srgbClr val="D0B344"/>
                </a:solidFill>
                <a:latin typeface="+mj-lt"/>
                <a:ea typeface="Times New Roman" pitchFamily="18" charset="0"/>
                <a:cs typeface="Times New Roman" pitchFamily="18" charset="0"/>
              </a:rPr>
              <a:t> name=</a:t>
            </a:r>
            <a:r>
              <a:rPr lang="fr-FR" sz="1400" dirty="0" smtClean="0">
                <a:solidFill>
                  <a:srgbClr val="9AA83A"/>
                </a:solidFill>
                <a:latin typeface="+mj-lt"/>
                <a:ea typeface="Times New Roman" pitchFamily="18" charset="0"/>
                <a:cs typeface="Times New Roman" pitchFamily="18" charset="0"/>
              </a:rPr>
              <a:t>"ine"</a:t>
            </a:r>
            <a:r>
              <a:rPr lang="fr-FR" sz="1400" dirty="0" smtClean="0">
                <a:solidFill>
                  <a:srgbClr val="D0B344"/>
                </a:solidFill>
                <a:latin typeface="+mj-lt"/>
                <a:ea typeface="Times New Roman" pitchFamily="18" charset="0"/>
                <a:cs typeface="Times New Roman" pitchFamily="18" charset="0"/>
              </a:rPr>
              <a:t> value=</a:t>
            </a:r>
            <a:r>
              <a:rPr lang="fr-FR" sz="1400" dirty="0" smtClean="0">
                <a:solidFill>
                  <a:srgbClr val="9AA83A"/>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&lt;input</a:t>
            </a:r>
            <a:r>
              <a:rPr lang="fr-FR" sz="1400" dirty="0" smtClean="0">
                <a:solidFill>
                  <a:srgbClr val="D0B344"/>
                </a:solidFill>
                <a:latin typeface="+mj-lt"/>
                <a:ea typeface="Times New Roman" pitchFamily="18" charset="0"/>
                <a:cs typeface="Times New Roman" pitchFamily="18" charset="0"/>
              </a:rPr>
              <a:t> type=</a:t>
            </a:r>
            <a:r>
              <a:rPr lang="fr-FR" sz="1400" dirty="0" smtClean="0">
                <a:solidFill>
                  <a:srgbClr val="9AA83A"/>
                </a:solidFill>
                <a:latin typeface="+mj-lt"/>
                <a:ea typeface="Times New Roman" pitchFamily="18" charset="0"/>
                <a:cs typeface="Times New Roman" pitchFamily="18" charset="0"/>
              </a:rPr>
              <a:t>"button"</a:t>
            </a:r>
            <a:r>
              <a:rPr lang="fr-FR" sz="1400" dirty="0" smtClean="0">
                <a:solidFill>
                  <a:srgbClr val="D0B344"/>
                </a:solidFill>
                <a:latin typeface="+mj-lt"/>
                <a:ea typeface="Times New Roman" pitchFamily="18" charset="0"/>
                <a:cs typeface="Times New Roman" pitchFamily="18" charset="0"/>
              </a:rPr>
              <a:t> value=</a:t>
            </a:r>
            <a:r>
              <a:rPr lang="fr-FR" sz="1400" dirty="0" smtClean="0">
                <a:solidFill>
                  <a:srgbClr val="9AA83A"/>
                </a:solidFill>
                <a:latin typeface="+mj-lt"/>
                <a:ea typeface="Times New Roman" pitchFamily="18" charset="0"/>
                <a:cs typeface="Times New Roman" pitchFamily="18" charset="0"/>
              </a:rPr>
              <a:t>"Envoyer"</a:t>
            </a:r>
            <a:r>
              <a:rPr lang="fr-FR" sz="1400" dirty="0" smtClean="0">
                <a:solidFill>
                  <a:srgbClr val="D0B344"/>
                </a:solidFill>
                <a:latin typeface="+mj-lt"/>
                <a:ea typeface="Times New Roman" pitchFamily="18" charset="0"/>
                <a:cs typeface="Times New Roman" pitchFamily="18" charset="0"/>
              </a:rPr>
              <a:t> onclick=</a:t>
            </a:r>
            <a:r>
              <a:rPr lang="fr-FR" sz="1400" dirty="0" smtClean="0">
                <a:solidFill>
                  <a:srgbClr val="9AA83A"/>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getAvg</a:t>
            </a:r>
            <a:r>
              <a:rPr lang="fr-FR" sz="1400" dirty="0" smtClean="0">
                <a:solidFill>
                  <a:srgbClr val="D08442"/>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&lt;/form&gt;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id=</a:t>
            </a:r>
            <a:r>
              <a:rPr lang="fr-FR" sz="1400" dirty="0" smtClean="0">
                <a:solidFill>
                  <a:srgbClr val="9AA83A"/>
                </a:solidFill>
                <a:latin typeface="+mj-lt"/>
                <a:ea typeface="Times New Roman" pitchFamily="18" charset="0"/>
                <a:cs typeface="Times New Roman" pitchFamily="18" charset="0"/>
              </a:rPr>
              <a:t>"msg_id"</a:t>
            </a:r>
            <a:r>
              <a:rPr lang="fr-FR" sz="1400" dirty="0" smtClean="0">
                <a:solidFill>
                  <a:srgbClr val="6089B4"/>
                </a:solidFill>
                <a:latin typeface="+mj-lt"/>
                <a:ea typeface="Times New Roman" pitchFamily="18" charset="0"/>
                <a:cs typeface="Times New Roman" pitchFamily="18" charset="0"/>
              </a:rPr>
              <a:t>&gt;&lt;/p&gt;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9872A2"/>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students</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{ine: </a:t>
            </a:r>
            <a:r>
              <a:rPr lang="fr-FR" sz="1400" dirty="0" smtClean="0">
                <a:solidFill>
                  <a:srgbClr val="6089B4"/>
                </a:solidFill>
                <a:latin typeface="+mj-lt"/>
                <a:ea typeface="Times New Roman" pitchFamily="18" charset="0"/>
                <a:cs typeface="Times New Roman" pitchFamily="18" charset="0"/>
              </a:rPr>
              <a:t>1231</a:t>
            </a:r>
            <a:r>
              <a:rPr lang="fr-FR" sz="1400" dirty="0" smtClean="0">
                <a:solidFill>
                  <a:srgbClr val="C5C8C6"/>
                </a:solidFill>
                <a:latin typeface="+mj-lt"/>
                <a:ea typeface="Times New Roman" pitchFamily="18" charset="0"/>
                <a:cs typeface="Times New Roman" pitchFamily="18" charset="0"/>
              </a:rPr>
              <a:t>, name: </a:t>
            </a:r>
            <a:r>
              <a:rPr lang="fr-FR" sz="1400" dirty="0" smtClean="0">
                <a:solidFill>
                  <a:srgbClr val="9AA83A"/>
                </a:solidFill>
                <a:latin typeface="+mj-lt"/>
                <a:ea typeface="Times New Roman" pitchFamily="18" charset="0"/>
                <a:cs typeface="Times New Roman" pitchFamily="18" charset="0"/>
              </a:rPr>
              <a:t>"Damienn"</a:t>
            </a:r>
            <a:r>
              <a:rPr lang="fr-FR" sz="1400" dirty="0" smtClean="0">
                <a:solidFill>
                  <a:srgbClr val="C5C8C6"/>
                </a:solidFill>
                <a:latin typeface="+mj-lt"/>
                <a:ea typeface="Times New Roman" pitchFamily="18" charset="0"/>
                <a:cs typeface="Times New Roman" pitchFamily="18" charset="0"/>
              </a:rPr>
              <a:t>, avg: </a:t>
            </a:r>
            <a:r>
              <a:rPr lang="fr-FR" sz="1400" dirty="0" smtClean="0">
                <a:solidFill>
                  <a:srgbClr val="6089B4"/>
                </a:solidFill>
                <a:latin typeface="+mj-lt"/>
                <a:ea typeface="Times New Roman" pitchFamily="18" charset="0"/>
                <a:cs typeface="Times New Roman" pitchFamily="18" charset="0"/>
              </a:rPr>
              <a:t>18</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{ine: </a:t>
            </a:r>
            <a:r>
              <a:rPr lang="fr-FR" sz="1400" dirty="0" smtClean="0">
                <a:solidFill>
                  <a:srgbClr val="6089B4"/>
                </a:solidFill>
                <a:latin typeface="+mj-lt"/>
                <a:ea typeface="Times New Roman" pitchFamily="18" charset="0"/>
                <a:cs typeface="Times New Roman" pitchFamily="18" charset="0"/>
              </a:rPr>
              <a:t>1232</a:t>
            </a:r>
            <a:r>
              <a:rPr lang="fr-FR" sz="1400" dirty="0" smtClean="0">
                <a:solidFill>
                  <a:srgbClr val="C5C8C6"/>
                </a:solidFill>
                <a:latin typeface="+mj-lt"/>
                <a:ea typeface="Times New Roman" pitchFamily="18" charset="0"/>
                <a:cs typeface="Times New Roman" pitchFamily="18" charset="0"/>
              </a:rPr>
              <a:t>, name: </a:t>
            </a:r>
            <a:r>
              <a:rPr lang="fr-FR" sz="1400" dirty="0" smtClean="0">
                <a:solidFill>
                  <a:srgbClr val="9AA83A"/>
                </a:solidFill>
                <a:latin typeface="+mj-lt"/>
                <a:ea typeface="Times New Roman" pitchFamily="18" charset="0"/>
                <a:cs typeface="Times New Roman" pitchFamily="18" charset="0"/>
              </a:rPr>
              <a:t>"Aurélie"</a:t>
            </a:r>
            <a:r>
              <a:rPr lang="fr-FR" sz="1400" dirty="0" smtClean="0">
                <a:solidFill>
                  <a:srgbClr val="C5C8C6"/>
                </a:solidFill>
                <a:latin typeface="+mj-lt"/>
                <a:ea typeface="Times New Roman" pitchFamily="18" charset="0"/>
                <a:cs typeface="Times New Roman" pitchFamily="18" charset="0"/>
              </a:rPr>
              <a:t>, avg: </a:t>
            </a:r>
            <a:r>
              <a:rPr lang="fr-FR" sz="1400" dirty="0" smtClean="0">
                <a:solidFill>
                  <a:srgbClr val="6089B4"/>
                </a:solidFill>
                <a:latin typeface="+mj-lt"/>
                <a:ea typeface="Times New Roman" pitchFamily="18" charset="0"/>
                <a:cs typeface="Times New Roman" pitchFamily="18" charset="0"/>
              </a:rPr>
              <a:t>16</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{ine: </a:t>
            </a:r>
            <a:r>
              <a:rPr lang="fr-FR" sz="1400" dirty="0" smtClean="0">
                <a:solidFill>
                  <a:srgbClr val="6089B4"/>
                </a:solidFill>
                <a:latin typeface="+mj-lt"/>
                <a:ea typeface="Times New Roman" pitchFamily="18" charset="0"/>
                <a:cs typeface="Times New Roman" pitchFamily="18" charset="0"/>
              </a:rPr>
              <a:t>1233</a:t>
            </a:r>
            <a:r>
              <a:rPr lang="fr-FR" sz="1400" dirty="0" smtClean="0">
                <a:solidFill>
                  <a:srgbClr val="C5C8C6"/>
                </a:solidFill>
                <a:latin typeface="+mj-lt"/>
                <a:ea typeface="Times New Roman" pitchFamily="18" charset="0"/>
                <a:cs typeface="Times New Roman" pitchFamily="18" charset="0"/>
              </a:rPr>
              <a:t>, name: </a:t>
            </a:r>
            <a:r>
              <a:rPr lang="fr-FR" sz="1400" dirty="0" smtClean="0">
                <a:solidFill>
                  <a:srgbClr val="9AA83A"/>
                </a:solidFill>
                <a:latin typeface="+mj-lt"/>
                <a:ea typeface="Times New Roman" pitchFamily="18" charset="0"/>
                <a:cs typeface="Times New Roman" pitchFamily="18" charset="0"/>
              </a:rPr>
              <a:t>"Barbara"</a:t>
            </a:r>
            <a:r>
              <a:rPr lang="fr-FR" sz="1400" dirty="0" smtClean="0">
                <a:solidFill>
                  <a:srgbClr val="C5C8C6"/>
                </a:solidFill>
                <a:latin typeface="+mj-lt"/>
                <a:ea typeface="Times New Roman" pitchFamily="18" charset="0"/>
                <a:cs typeface="Times New Roman" pitchFamily="18" charset="0"/>
              </a:rPr>
              <a:t>, avg: </a:t>
            </a:r>
            <a:r>
              <a:rPr lang="fr-FR" sz="1400" dirty="0" smtClean="0">
                <a:solidFill>
                  <a:srgbClr val="6089B4"/>
                </a:solidFill>
                <a:latin typeface="+mj-lt"/>
                <a:ea typeface="Times New Roman" pitchFamily="18" charset="0"/>
                <a:cs typeface="Times New Roman" pitchFamily="18" charset="0"/>
              </a:rPr>
              <a:t>19</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p:txBody>
      </p:sp>
      <p:sp>
        <p:nvSpPr>
          <p:cNvPr id="4" name="Rectangle 3"/>
          <p:cNvSpPr/>
          <p:nvPr/>
        </p:nvSpPr>
        <p:spPr>
          <a:xfrm>
            <a:off x="-32" y="171505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Corrigé exo global</a:t>
            </a:r>
            <a:endParaRPr lang="fr-FR" dirty="0">
              <a:solidFill>
                <a:schemeClr val="tx2"/>
              </a:solidFill>
            </a:endParaRPr>
          </a:p>
        </p:txBody>
      </p:sp>
      <p:sp>
        <p:nvSpPr>
          <p:cNvPr id="3" name="ZoneTexte 2"/>
          <p:cNvSpPr txBox="1"/>
          <p:nvPr/>
        </p:nvSpPr>
        <p:spPr>
          <a:xfrm>
            <a:off x="500034" y="1708542"/>
            <a:ext cx="8358246" cy="4185761"/>
          </a:xfrm>
          <a:prstGeom prst="rect">
            <a:avLst/>
          </a:prstGeom>
          <a:noFill/>
          <a:ln w="3175">
            <a:solidFill>
              <a:schemeClr val="bg2"/>
            </a:solidFill>
          </a:ln>
          <a:effectLst/>
        </p:spPr>
        <p:txBody>
          <a:bodyPr wrap="square" rtlCol="0">
            <a:spAutoFit/>
          </a:bodyPr>
          <a:lstStyle/>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"form_id"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form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elements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value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"L'étudiant n'existe pas!"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ine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 eu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students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key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"/20."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"msg_id"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4" name="Rectangle 3"/>
          <p:cNvSpPr/>
          <p:nvPr/>
        </p:nvSpPr>
        <p:spPr>
          <a:xfrm>
            <a:off x="-32" y="171505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21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39</a:t>
            </a:r>
          </a:p>
        </p:txBody>
      </p:sp>
    </p:spTree>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Undefined/Null/</a:t>
            </a:r>
            <a:r>
              <a:rPr lang="fr-FR" dirty="0" smtClean="0">
                <a:solidFill>
                  <a:schemeClr val="accent2"/>
                </a:solidFill>
              </a:rPr>
              <a:t>Not defined</a:t>
            </a:r>
            <a:r>
              <a:rPr lang="fr-FR" dirty="0" smtClean="0">
                <a:solidFill>
                  <a:schemeClr val="tx2"/>
                </a:solidFill>
              </a:rPr>
              <a:t> </a:t>
            </a:r>
            <a:endParaRPr lang="fr-FR" dirty="0">
              <a:solidFill>
                <a:schemeClr val="tx2"/>
              </a:solidFill>
            </a:endParaRPr>
          </a:p>
        </p:txBody>
      </p:sp>
      <p:sp>
        <p:nvSpPr>
          <p:cNvPr id="3" name="ZoneTexte 2"/>
          <p:cNvSpPr txBox="1"/>
          <p:nvPr/>
        </p:nvSpPr>
        <p:spPr>
          <a:xfrm>
            <a:off x="500034" y="1708542"/>
            <a:ext cx="8358246" cy="4185761"/>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undefined : valeur indéfinie (par default)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408080"/>
                </a:solidFill>
                <a:effectLst>
                  <a:outerShdw blurRad="38100" dist="38100" dir="2700000" algn="tl">
                    <a:srgbClr val="000000">
                      <a:alpha val="43137"/>
                    </a:srgbClr>
                  </a:outerShdw>
                </a:effectLst>
                <a:latin typeface="+mj-lt"/>
                <a:ea typeface="Times New Roman" pitchFamily="18" charset="0"/>
                <a:cs typeface="Times New Roman" pitchFamily="18" charset="0"/>
              </a:rPr>
              <a:t>null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null == valeur indéfinie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Erreur : b is not defined : variable indéfinie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4" name="Rectangle 3"/>
          <p:cNvSpPr/>
          <p:nvPr/>
        </p:nvSpPr>
        <p:spPr>
          <a:xfrm>
            <a:off x="-32" y="1715050"/>
            <a:ext cx="428628" cy="4185761"/>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p:txBody>
      </p:sp>
    </p:spTree>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Const</a:t>
            </a:r>
            <a:endParaRPr lang="fr-FR" dirty="0">
              <a:solidFill>
                <a:schemeClr val="tx2"/>
              </a:solidFill>
            </a:endParaRPr>
          </a:p>
        </p:txBody>
      </p:sp>
      <p:sp>
        <p:nvSpPr>
          <p:cNvPr id="5" name="ZoneTexte 4"/>
          <p:cNvSpPr txBox="1"/>
          <p:nvPr/>
        </p:nvSpPr>
        <p:spPr>
          <a:xfrm>
            <a:off x="500034" y="1700922"/>
            <a:ext cx="8358246" cy="249299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2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&lt;/head&gt;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const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3.14</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2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PI</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3.1415926</a:t>
            </a: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ERROR : TypeError: Assignment to constant variable.</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2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2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9299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Let vs Var</a:t>
            </a:r>
            <a:endParaRPr lang="fr-FR" dirty="0">
              <a:solidFill>
                <a:schemeClr val="tx2"/>
              </a:solidFill>
            </a:endParaRPr>
          </a:p>
        </p:txBody>
      </p:sp>
      <p:sp>
        <p:nvSpPr>
          <p:cNvPr id="3" name="ZoneTexte 2"/>
          <p:cNvSpPr txBox="1"/>
          <p:nvPr/>
        </p:nvSpPr>
        <p:spPr>
          <a:xfrm>
            <a:off x="500034" y="1700922"/>
            <a:ext cx="8358246" cy="341632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200" dirty="0" smtClean="0">
                <a:solidFill>
                  <a:srgbClr val="6089B4"/>
                </a:solidFill>
                <a:latin typeface="+mj-lt"/>
                <a:ea typeface="Times New Roman" pitchFamily="18" charset="0"/>
                <a:cs typeface="Times New Roman" pitchFamily="18" charset="0"/>
              </a:rPr>
              <a:t>&lt;!DOCTYPE</a:t>
            </a:r>
            <a:r>
              <a:rPr lang="fr-FR" sz="1200" dirty="0" smtClean="0">
                <a:solidFill>
                  <a:srgbClr val="D0B344"/>
                </a:solidFill>
                <a:latin typeface="+mj-lt"/>
                <a:ea typeface="Times New Roman" pitchFamily="18" charset="0"/>
                <a:cs typeface="Times New Roman" pitchFamily="18" charset="0"/>
              </a:rPr>
              <a:t> html</a:t>
            </a:r>
            <a:r>
              <a:rPr lang="fr-FR" sz="1200" dirty="0" smtClean="0">
                <a:solidFill>
                  <a:srgbClr val="6089B4"/>
                </a:solidFill>
                <a:latin typeface="+mj-lt"/>
                <a:ea typeface="Times New Roman" pitchFamily="18" charset="0"/>
                <a:cs typeface="Times New Roman" pitchFamily="18" charset="0"/>
              </a:rPr>
              <a: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&lt;html&gt;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&lt;head&gt;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&lt;/head&gt;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&lt;body&gt;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&lt;script&gt;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var</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x</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1</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if</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x</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1</a:t>
            </a: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var</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y</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2</a:t>
            </a: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872A2"/>
                </a:solidFill>
                <a:latin typeface="+mj-lt"/>
                <a:ea typeface="Times New Roman" pitchFamily="18" charset="0"/>
                <a:cs typeface="Times New Roman" pitchFamily="18" charset="0"/>
              </a:rPr>
              <a:t>let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z</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76867"/>
                </a:solidFill>
                <a:latin typeface="+mj-lt"/>
                <a:ea typeface="Times New Roman" pitchFamily="18" charset="0"/>
                <a:cs typeface="Times New Roman" pitchFamily="18" charset="0"/>
              </a:rPr>
              <a:t>=</a:t>
            </a: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3</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document</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CE6700"/>
                </a:solidFill>
                <a:latin typeface="+mj-lt"/>
                <a:ea typeface="Times New Roman" pitchFamily="18" charset="0"/>
                <a:cs typeface="Times New Roman" pitchFamily="18" charset="0"/>
              </a:rPr>
              <a:t>write</a:t>
            </a:r>
            <a:r>
              <a:rPr lang="fr-FR" sz="1200" dirty="0" smtClean="0">
                <a:solidFill>
                  <a:srgbClr val="C5C8C6"/>
                </a:solidFill>
                <a:latin typeface="+mj-lt"/>
                <a:ea typeface="Times New Roman" pitchFamily="18" charset="0"/>
                <a:cs typeface="Times New Roman" pitchFamily="18" charset="0"/>
              </a:rPr>
              <a:t>(</a:t>
            </a:r>
            <a:r>
              <a:rPr lang="fr-FR" sz="1200" dirty="0" smtClean="0">
                <a:solidFill>
                  <a:srgbClr val="6089B4"/>
                </a:solidFill>
                <a:latin typeface="+mj-lt"/>
                <a:ea typeface="Times New Roman" pitchFamily="18" charset="0"/>
                <a:cs typeface="Times New Roman" pitchFamily="18" charset="0"/>
              </a:rPr>
              <a:t>y</a:t>
            </a:r>
            <a:r>
              <a:rPr lang="fr-FR" sz="1200" dirty="0" smtClean="0">
                <a:solidFill>
                  <a:srgbClr val="C5C8C6"/>
                </a:solidFill>
                <a:latin typeface="+mj-lt"/>
                <a:ea typeface="Times New Roman" pitchFamily="18" charset="0"/>
                <a:cs typeface="Times New Roman" pitchFamily="18" charset="0"/>
              </a:rPr>
              <a: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9A9B99"/>
                </a:solidFill>
                <a:latin typeface="+mj-lt"/>
                <a:ea typeface="Times New Roman" pitchFamily="18" charset="0"/>
                <a:cs typeface="Times New Roman" pitchFamily="18" charset="0"/>
              </a:rPr>
              <a:t>// document.write(z) // ERROR : ReferenceError: z is not defined</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C5C8C6"/>
                </a:solidFill>
                <a:latin typeface="+mj-lt"/>
                <a:ea typeface="Times New Roman" pitchFamily="18" charset="0"/>
                <a:cs typeface="Times New Roman" pitchFamily="18" charset="0"/>
              </a:rPr>
              <a:t>    </a:t>
            </a:r>
            <a:r>
              <a:rPr lang="fr-FR" sz="1200" dirty="0" smtClean="0">
                <a:solidFill>
                  <a:srgbClr val="6089B4"/>
                </a:solidFill>
                <a:latin typeface="+mj-lt"/>
                <a:ea typeface="Times New Roman" pitchFamily="18" charset="0"/>
                <a:cs typeface="Times New Roman" pitchFamily="18" charset="0"/>
              </a:rPr>
              <a:t>&lt;/script&gt;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&lt;/body&gt;</a:t>
            </a:r>
            <a:endParaRPr lang="fr-FR" sz="1200" dirty="0" smtClean="0">
              <a:latin typeface="+mj-lt"/>
              <a:cs typeface="Arial" pitchFamily="34" charset="0"/>
            </a:endParaRPr>
          </a:p>
          <a:p>
            <a:pPr lvl="0" eaLnBrk="0" fontAlgn="base" hangingPunct="0">
              <a:spcBef>
                <a:spcPct val="0"/>
              </a:spcBef>
              <a:spcAft>
                <a:spcPct val="0"/>
              </a:spcAft>
            </a:pPr>
            <a:r>
              <a:rPr lang="fr-FR" sz="1200" dirty="0" smtClean="0">
                <a:solidFill>
                  <a:srgbClr val="6089B4"/>
                </a:solidFill>
                <a:latin typeface="+mj-lt"/>
                <a:ea typeface="Times New Roman" pitchFamily="18" charset="0"/>
                <a:cs typeface="Times New Roman" pitchFamily="18" charset="0"/>
              </a:rPr>
              <a:t>&lt;/html&gt;</a:t>
            </a:r>
            <a:endParaRPr lang="fr-FR" sz="1200" dirty="0" smtClean="0">
              <a:latin typeface="+mj-lt"/>
              <a:cs typeface="Arial" pitchFamily="34" charset="0"/>
            </a:endParaRPr>
          </a:p>
        </p:txBody>
      </p:sp>
      <p:sp>
        <p:nvSpPr>
          <p:cNvPr id="4" name="Rectangle 3"/>
          <p:cNvSpPr/>
          <p:nvPr/>
        </p:nvSpPr>
        <p:spPr>
          <a:xfrm>
            <a:off x="-32" y="1707430"/>
            <a:ext cx="428628" cy="341632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2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étro">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é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76238</TotalTime>
  <Words>3073</Words>
  <Application>Microsoft Office PowerPoint</Application>
  <PresentationFormat>Affichage à l'écran (4:3)</PresentationFormat>
  <Paragraphs>2323</Paragraphs>
  <Slides>98</Slides>
  <Notes>49</Notes>
  <HiddenSlides>0</HiddenSlides>
  <MMClips>0</MMClips>
  <ScaleCrop>false</ScaleCrop>
  <HeadingPairs>
    <vt:vector size="4" baseType="variant">
      <vt:variant>
        <vt:lpstr>Thème</vt:lpstr>
      </vt:variant>
      <vt:variant>
        <vt:i4>1</vt:i4>
      </vt:variant>
      <vt:variant>
        <vt:lpstr>Titres des diapositives</vt:lpstr>
      </vt:variant>
      <vt:variant>
        <vt:i4>98</vt:i4>
      </vt:variant>
    </vt:vector>
  </HeadingPairs>
  <TitlesOfParts>
    <vt:vector size="99" baseType="lpstr">
      <vt:lpstr>Métro</vt:lpstr>
      <vt:lpstr>JavaScript</vt:lpstr>
      <vt:lpstr>Programme du cours</vt:lpstr>
      <vt:lpstr>Objectifs à atteindre</vt:lpstr>
      <vt:lpstr>Bienvenue : Tour de table</vt:lpstr>
      <vt:lpstr>Organisation</vt:lpstr>
      <vt:lpstr>Introduction  (Présentation de JavaScript)</vt:lpstr>
      <vt:lpstr>Introduction</vt:lpstr>
      <vt:lpstr>Introduction</vt:lpstr>
      <vt:lpstr>Editeur de Text : VSC</vt:lpstr>
      <vt:lpstr>Programmation Procédurale (Tour d’horizon)</vt:lpstr>
      <vt:lpstr>PP : Déclaration de script JS</vt:lpstr>
      <vt:lpstr>PP : Déclaration de script JS</vt:lpstr>
      <vt:lpstr>PP : Commentaires</vt:lpstr>
      <vt:lpstr>PP : Variables</vt:lpstr>
      <vt:lpstr>PP : Affichage</vt:lpstr>
      <vt:lpstr>PP : Affichage</vt:lpstr>
      <vt:lpstr>PP : Affichage (html)</vt:lpstr>
      <vt:lpstr>PP : Concaténation</vt:lpstr>
      <vt:lpstr>PP : Concaténation</vt:lpstr>
      <vt:lpstr>PP : Arithmétique</vt:lpstr>
      <vt:lpstr>PP : Arithmétique</vt:lpstr>
      <vt:lpstr>PP : Fonctions</vt:lpstr>
      <vt:lpstr>PP : Fonctions</vt:lpstr>
      <vt:lpstr>PP : Fonctions</vt:lpstr>
      <vt:lpstr>PP : Sensibilité à la casse</vt:lpstr>
      <vt:lpstr>PP : La portée</vt:lpstr>
      <vt:lpstr>PP : La portée</vt:lpstr>
      <vt:lpstr>PP : Exercice 1</vt:lpstr>
      <vt:lpstr>PP : Corrigé 1</vt:lpstr>
      <vt:lpstr>PP : Exercice 2</vt:lpstr>
      <vt:lpstr>PP : Corrigé 2</vt:lpstr>
      <vt:lpstr>PP : Tableaux</vt:lpstr>
      <vt:lpstr>PP : Objets</vt:lpstr>
      <vt:lpstr>PP : les classes Object/Array</vt:lpstr>
      <vt:lpstr>PP : Prédéfinis</vt:lpstr>
      <vt:lpstr>PP : Conditions</vt:lpstr>
      <vt:lpstr>PP : Conditions : ||</vt:lpstr>
      <vt:lpstr>PP : Conditions : &amp;&amp;</vt:lpstr>
      <vt:lpstr>PP : Conditions : Ternaires</vt:lpstr>
      <vt:lpstr>PP : Condition (switch)</vt:lpstr>
      <vt:lpstr>PP : Boucle (for)</vt:lpstr>
      <vt:lpstr>PP : Boucle (while)</vt:lpstr>
      <vt:lpstr>PP : Boucle &amp; array</vt:lpstr>
      <vt:lpstr>PP : Return</vt:lpstr>
      <vt:lpstr>PP : Exercice 3</vt:lpstr>
      <vt:lpstr>PP : Corrigé 3</vt:lpstr>
      <vt:lpstr>PP : Exercice 4</vt:lpstr>
      <vt:lpstr>PP : Corrigé 4</vt:lpstr>
      <vt:lpstr>PP : Exercice 5</vt:lpstr>
      <vt:lpstr>PP : Corrigé 5</vt:lpstr>
      <vt:lpstr>PP : Exercice 6</vt:lpstr>
      <vt:lpstr>PP : Corrigé 6</vt:lpstr>
      <vt:lpstr>PP : Exercice 7</vt:lpstr>
      <vt:lpstr>PP : Corrigé 7</vt:lpstr>
      <vt:lpstr>PP : Prompt() – Alert() </vt:lpstr>
      <vt:lpstr>PP : prompt() – alert()</vt:lpstr>
      <vt:lpstr>PP : Evènements (Exemple: onLoad)</vt:lpstr>
      <vt:lpstr>PP : Evènements (Exemple: onClick)</vt:lpstr>
      <vt:lpstr>PP : Sélecteurs</vt:lpstr>
      <vt:lpstr>PP : Sélecteurs</vt:lpstr>
      <vt:lpstr>PP : Sélecteurs</vt:lpstr>
      <vt:lpstr>PP : Sélecteurs (Query Selector)</vt:lpstr>
      <vt:lpstr>PP : Exercice 8</vt:lpstr>
      <vt:lpstr>PP : Corrigé 8</vt:lpstr>
      <vt:lpstr>PP : Exercice 9</vt:lpstr>
      <vt:lpstr>PP : Corrigé 9</vt:lpstr>
      <vt:lpstr>PP : Exercice 10</vt:lpstr>
      <vt:lpstr>PP : Corrigé 10</vt:lpstr>
      <vt:lpstr>PP : Formulaires</vt:lpstr>
      <vt:lpstr>PP : Formulaires</vt:lpstr>
      <vt:lpstr>PP : Exercice 11</vt:lpstr>
      <vt:lpstr>PP : Corrigé 11-1</vt:lpstr>
      <vt:lpstr>PP : Corrigé 11-2</vt:lpstr>
      <vt:lpstr>PP : Exercice 12</vt:lpstr>
      <vt:lpstr>PP : Corrigé 12-1</vt:lpstr>
      <vt:lpstr>PP : Corrigé 12-2</vt:lpstr>
      <vt:lpstr>PP : Corrigé 12-3</vt:lpstr>
      <vt:lpstr>PP : Exercice 13</vt:lpstr>
      <vt:lpstr>PP : Corrigé 13-1</vt:lpstr>
      <vt:lpstr>PP : Corrigé 13-2</vt:lpstr>
      <vt:lpstr>PP : Corrigé 13-3</vt:lpstr>
      <vt:lpstr>PP : Exercice 14</vt:lpstr>
      <vt:lpstr>PP : Corrigé 14</vt:lpstr>
      <vt:lpstr>PP : CSS</vt:lpstr>
      <vt:lpstr>PP : CSS</vt:lpstr>
      <vt:lpstr>PP : Exercice 15</vt:lpstr>
      <vt:lpstr>PP : Corrigé 15-1</vt:lpstr>
      <vt:lpstr>PP : Corrigé 15-2</vt:lpstr>
      <vt:lpstr>PP : Exercice 16</vt:lpstr>
      <vt:lpstr>PP : Corrigé 16-1</vt:lpstr>
      <vt:lpstr>PP : Corrigé 16-2</vt:lpstr>
      <vt:lpstr>PP : Exercice global</vt:lpstr>
      <vt:lpstr>PP : Exercice global</vt:lpstr>
      <vt:lpstr>PP : Corrigé exo global</vt:lpstr>
      <vt:lpstr>PP : Corrigé exo global</vt:lpstr>
      <vt:lpstr>PP : Undefined/Null/Not defined </vt:lpstr>
      <vt:lpstr>PP : Const</vt:lpstr>
      <vt:lpstr>PP : Let vs Var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orientée objet en PHP</dc:title>
  <dc:creator>LENOVO</dc:creator>
  <cp:lastModifiedBy>Mohammed Bahri</cp:lastModifiedBy>
  <cp:revision>1642</cp:revision>
  <dcterms:created xsi:type="dcterms:W3CDTF">2018-02-02T16:47:11Z</dcterms:created>
  <dcterms:modified xsi:type="dcterms:W3CDTF">2023-08-27T14:13:34Z</dcterms:modified>
</cp:coreProperties>
</file>