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00"/>
  </p:notesMasterIdLst>
  <p:sldIdLst>
    <p:sldId id="256" r:id="rId2"/>
    <p:sldId id="1146" r:id="rId3"/>
    <p:sldId id="1148" r:id="rId4"/>
    <p:sldId id="1149" r:id="rId5"/>
    <p:sldId id="1152" r:id="rId6"/>
    <p:sldId id="1108" r:id="rId7"/>
    <p:sldId id="909" r:id="rId8"/>
    <p:sldId id="1151" r:id="rId9"/>
    <p:sldId id="1150" r:id="rId10"/>
    <p:sldId id="1008" r:id="rId11"/>
    <p:sldId id="1035" r:id="rId12"/>
    <p:sldId id="1036" r:id="rId13"/>
    <p:sldId id="1160" r:id="rId14"/>
    <p:sldId id="1037" r:id="rId15"/>
    <p:sldId id="1155" r:id="rId16"/>
    <p:sldId id="1156" r:id="rId17"/>
    <p:sldId id="1159" r:id="rId18"/>
    <p:sldId id="1153" r:id="rId19"/>
    <p:sldId id="1154" r:id="rId20"/>
    <p:sldId id="1157" r:id="rId21"/>
    <p:sldId id="1038" r:id="rId22"/>
    <p:sldId id="1040" r:id="rId23"/>
    <p:sldId id="1158" r:id="rId24"/>
    <p:sldId id="1041" r:id="rId25"/>
    <p:sldId id="1042" r:id="rId26"/>
    <p:sldId id="1047" r:id="rId27"/>
    <p:sldId id="1045" r:id="rId28"/>
    <p:sldId id="1049" r:id="rId29"/>
    <p:sldId id="1050" r:id="rId30"/>
    <p:sldId id="1051" r:id="rId31"/>
    <p:sldId id="1052" r:id="rId32"/>
    <p:sldId id="1053" r:id="rId33"/>
    <p:sldId id="1054" r:id="rId34"/>
    <p:sldId id="1161" r:id="rId35"/>
    <p:sldId id="1056" r:id="rId36"/>
    <p:sldId id="1058" r:id="rId37"/>
    <p:sldId id="1178" r:id="rId38"/>
    <p:sldId id="1179" r:id="rId39"/>
    <p:sldId id="1059" r:id="rId40"/>
    <p:sldId id="1060" r:id="rId41"/>
    <p:sldId id="1061" r:id="rId42"/>
    <p:sldId id="1062" r:id="rId43"/>
    <p:sldId id="1063" r:id="rId44"/>
    <p:sldId id="1186" r:id="rId45"/>
    <p:sldId id="873" r:id="rId46"/>
    <p:sldId id="1064" r:id="rId47"/>
    <p:sldId id="1065" r:id="rId48"/>
    <p:sldId id="1066" r:id="rId49"/>
    <p:sldId id="1162" r:id="rId50"/>
    <p:sldId id="1163" r:id="rId51"/>
    <p:sldId id="877" r:id="rId52"/>
    <p:sldId id="1067" r:id="rId53"/>
    <p:sldId id="1071" r:id="rId54"/>
    <p:sldId id="1072" r:id="rId55"/>
    <p:sldId id="1174" r:id="rId56"/>
    <p:sldId id="1073" r:id="rId57"/>
    <p:sldId id="1167" r:id="rId58"/>
    <p:sldId id="1166" r:id="rId59"/>
    <p:sldId id="1168" r:id="rId60"/>
    <p:sldId id="1169" r:id="rId61"/>
    <p:sldId id="1170" r:id="rId62"/>
    <p:sldId id="1171" r:id="rId63"/>
    <p:sldId id="1075" r:id="rId64"/>
    <p:sldId id="1172" r:id="rId65"/>
    <p:sldId id="1076" r:id="rId66"/>
    <p:sldId id="1164" r:id="rId67"/>
    <p:sldId id="1181" r:id="rId68"/>
    <p:sldId id="1182" r:id="rId69"/>
    <p:sldId id="1175" r:id="rId70"/>
    <p:sldId id="1082" r:id="rId71"/>
    <p:sldId id="1084" r:id="rId72"/>
    <p:sldId id="1085" r:id="rId73"/>
    <p:sldId id="1086" r:id="rId74"/>
    <p:sldId id="1087" r:id="rId75"/>
    <p:sldId id="1088" r:id="rId76"/>
    <p:sldId id="1089" r:id="rId77"/>
    <p:sldId id="1090" r:id="rId78"/>
    <p:sldId id="1091" r:id="rId79"/>
    <p:sldId id="1092" r:id="rId80"/>
    <p:sldId id="1093" r:id="rId81"/>
    <p:sldId id="1094" r:id="rId82"/>
    <p:sldId id="1095" r:id="rId83"/>
    <p:sldId id="1096" r:id="rId84"/>
    <p:sldId id="1098" r:id="rId85"/>
    <p:sldId id="1177" r:id="rId86"/>
    <p:sldId id="1099" r:id="rId87"/>
    <p:sldId id="1100" r:id="rId88"/>
    <p:sldId id="1101" r:id="rId89"/>
    <p:sldId id="1102" r:id="rId90"/>
    <p:sldId id="1103" r:id="rId91"/>
    <p:sldId id="1104" r:id="rId92"/>
    <p:sldId id="1187" r:id="rId93"/>
    <p:sldId id="1188" r:id="rId94"/>
    <p:sldId id="1189" r:id="rId95"/>
    <p:sldId id="1190" r:id="rId96"/>
    <p:sldId id="1010" r:id="rId97"/>
    <p:sldId id="1216" r:id="rId98"/>
    <p:sldId id="1217" r:id="rId9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autoAdjust="0"/>
    <p:restoredTop sz="83467" autoAdjust="0"/>
  </p:normalViewPr>
  <p:slideViewPr>
    <p:cSldViewPr>
      <p:cViewPr>
        <p:scale>
          <a:sx n="80" d="100"/>
          <a:sy n="80" d="100"/>
        </p:scale>
        <p:origin x="-876" y="-9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F3F6AB-7B06-4CD2-823E-9A219613C251}" type="datetimeFigureOut">
              <a:rPr lang="fr-FR" smtClean="0"/>
              <a:pPr/>
              <a:t>27/08/2023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1C2BD2-5F71-46A3-BEA0-670831EF3A87}"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52</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53</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54</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55</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56</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57</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58</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59</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60</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61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7</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62</a:t>
            </a:fld>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63</a:t>
            </a:fld>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64</a:t>
            </a:fld>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65</a:t>
            </a:fld>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66</a:t>
            </a:fld>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67</a:t>
            </a:fld>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68</a:t>
            </a:fld>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&lt;!DOCTYPE html&gt;</a:t>
            </a:r>
          </a:p>
          <a:p>
            <a:r>
              <a:rPr lang="fr-FR" dirty="0" smtClean="0"/>
              <a:t>&lt;html&gt;</a:t>
            </a:r>
          </a:p>
          <a:p>
            <a:r>
              <a:rPr lang="fr-FR" dirty="0" smtClean="0"/>
              <a:t>&lt;body&gt;</a:t>
            </a:r>
          </a:p>
          <a:p>
            <a:r>
              <a:rPr lang="fr-FR" dirty="0" smtClean="0"/>
              <a:t> &lt;form id="frm1"&gt;</a:t>
            </a:r>
          </a:p>
          <a:p>
            <a:r>
              <a:rPr lang="fr-FR" dirty="0" smtClean="0"/>
              <a:t> Prénom : &lt;input type="text" name="fname" value="Donald" id="test"&gt;&lt;br&gt;</a:t>
            </a:r>
          </a:p>
          <a:p>
            <a:r>
              <a:rPr lang="fr-FR" dirty="0" smtClean="0"/>
              <a:t> Nom : &lt;input type="text" name="lname" value="Duck"&gt;&lt;br&gt;</a:t>
            </a:r>
          </a:p>
          <a:p>
            <a:r>
              <a:rPr lang="fr-FR" dirty="0" smtClean="0"/>
              <a:t>&lt;input type="button" value="envoyer" onclick="</a:t>
            </a:r>
            <a:r>
              <a:rPr lang="fr-FR" dirty="0" err="1" smtClean="0"/>
              <a:t>yes</a:t>
            </a:r>
            <a:r>
              <a:rPr lang="fr-FR" dirty="0" smtClean="0"/>
              <a:t>()"&gt;&lt;br&gt;</a:t>
            </a:r>
          </a:p>
          <a:p>
            <a:r>
              <a:rPr lang="fr-FR" dirty="0" smtClean="0"/>
              <a:t> &lt;/form&gt;</a:t>
            </a:r>
          </a:p>
          <a:p>
            <a:r>
              <a:rPr lang="fr-FR" dirty="0" smtClean="0"/>
              <a:t> &lt;div id="</a:t>
            </a:r>
            <a:r>
              <a:rPr lang="fr-FR" dirty="0" err="1" smtClean="0"/>
              <a:t>demo</a:t>
            </a:r>
            <a:r>
              <a:rPr lang="fr-FR" dirty="0" smtClean="0"/>
              <a:t>"&gt;&lt;/div&gt;</a:t>
            </a:r>
          </a:p>
          <a:p>
            <a:r>
              <a:rPr lang="fr-FR" dirty="0" smtClean="0"/>
              <a:t> &lt;script&gt;</a:t>
            </a:r>
          </a:p>
          <a:p>
            <a:r>
              <a:rPr lang="fr-FR" dirty="0" smtClean="0"/>
              <a:t> function </a:t>
            </a:r>
            <a:r>
              <a:rPr lang="fr-FR" dirty="0" err="1" smtClean="0"/>
              <a:t>yes</a:t>
            </a:r>
            <a:r>
              <a:rPr lang="fr-FR" dirty="0" smtClean="0"/>
              <a:t>(){</a:t>
            </a:r>
          </a:p>
          <a:p>
            <a:r>
              <a:rPr lang="fr-FR" dirty="0" smtClean="0"/>
              <a:t>document.getElementById("</a:t>
            </a:r>
            <a:r>
              <a:rPr lang="fr-FR" dirty="0" err="1" smtClean="0"/>
              <a:t>demo</a:t>
            </a:r>
            <a:r>
              <a:rPr lang="fr-FR" dirty="0" smtClean="0"/>
              <a:t>").innerHTML = document.getElementById("test").value</a:t>
            </a:r>
          </a:p>
          <a:p>
            <a:r>
              <a:rPr lang="fr-FR" dirty="0" smtClean="0"/>
              <a:t>}</a:t>
            </a:r>
          </a:p>
          <a:p>
            <a:r>
              <a:rPr lang="fr-FR" dirty="0" smtClean="0"/>
              <a:t> &lt;/script&gt;</a:t>
            </a:r>
          </a:p>
          <a:p>
            <a:r>
              <a:rPr lang="fr-FR" dirty="0" smtClean="0"/>
              <a:t>&lt;/body&gt;</a:t>
            </a:r>
          </a:p>
          <a:p>
            <a:r>
              <a:rPr lang="fr-FR" dirty="0" smtClean="0"/>
              <a:t>&lt;/html&gt;</a:t>
            </a:r>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69</a:t>
            </a:fld>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&lt;!DOCTYPE html&gt;</a:t>
            </a:r>
          </a:p>
          <a:p>
            <a:r>
              <a:rPr lang="fr-FR" dirty="0" smtClean="0"/>
              <a:t>&lt;html&gt;</a:t>
            </a:r>
          </a:p>
          <a:p>
            <a:r>
              <a:rPr lang="fr-FR" dirty="0" smtClean="0"/>
              <a:t>&lt;body&gt;</a:t>
            </a:r>
          </a:p>
          <a:p>
            <a:r>
              <a:rPr lang="fr-FR" dirty="0" smtClean="0"/>
              <a:t> &lt;form id="frm1"&gt;</a:t>
            </a:r>
          </a:p>
          <a:p>
            <a:r>
              <a:rPr lang="fr-FR" dirty="0" smtClean="0"/>
              <a:t> Prénom : &lt;input type="text" name="fname" value="Donald" id="test"&gt;&lt;br&gt;</a:t>
            </a:r>
          </a:p>
          <a:p>
            <a:r>
              <a:rPr lang="fr-FR" dirty="0" smtClean="0"/>
              <a:t> Nom : &lt;input type="text" name="lname" value="Duck"&gt;&lt;br&gt;</a:t>
            </a:r>
          </a:p>
          <a:p>
            <a:r>
              <a:rPr lang="fr-FR" dirty="0" smtClean="0"/>
              <a:t>&lt;input type="button" value="envoyer" onclick="</a:t>
            </a:r>
            <a:r>
              <a:rPr lang="fr-FR" dirty="0" err="1" smtClean="0"/>
              <a:t>yes</a:t>
            </a:r>
            <a:r>
              <a:rPr lang="fr-FR" dirty="0" smtClean="0"/>
              <a:t>()"&gt;&lt;br&gt;</a:t>
            </a:r>
          </a:p>
          <a:p>
            <a:r>
              <a:rPr lang="fr-FR" dirty="0" smtClean="0"/>
              <a:t> &lt;/form&gt;</a:t>
            </a:r>
          </a:p>
          <a:p>
            <a:r>
              <a:rPr lang="fr-FR" dirty="0" smtClean="0"/>
              <a:t> &lt;div id="</a:t>
            </a:r>
            <a:r>
              <a:rPr lang="fr-FR" dirty="0" err="1" smtClean="0"/>
              <a:t>demo</a:t>
            </a:r>
            <a:r>
              <a:rPr lang="fr-FR" dirty="0" smtClean="0"/>
              <a:t>"&gt;&lt;/div&gt;</a:t>
            </a:r>
          </a:p>
          <a:p>
            <a:r>
              <a:rPr lang="fr-FR" dirty="0" smtClean="0"/>
              <a:t> &lt;script&gt;</a:t>
            </a:r>
          </a:p>
          <a:p>
            <a:r>
              <a:rPr lang="fr-FR" dirty="0" smtClean="0"/>
              <a:t> function </a:t>
            </a:r>
            <a:r>
              <a:rPr lang="fr-FR" dirty="0" err="1" smtClean="0"/>
              <a:t>yes</a:t>
            </a:r>
            <a:r>
              <a:rPr lang="fr-FR" dirty="0" smtClean="0"/>
              <a:t>(){</a:t>
            </a:r>
          </a:p>
          <a:p>
            <a:r>
              <a:rPr lang="fr-FR" dirty="0" smtClean="0"/>
              <a:t>document.getElementById("</a:t>
            </a:r>
            <a:r>
              <a:rPr lang="fr-FR" dirty="0" err="1" smtClean="0"/>
              <a:t>demo</a:t>
            </a:r>
            <a:r>
              <a:rPr lang="fr-FR" dirty="0" smtClean="0"/>
              <a:t>").innerHTML = document.getElementById("test").value</a:t>
            </a:r>
          </a:p>
          <a:p>
            <a:r>
              <a:rPr lang="fr-FR" dirty="0" smtClean="0"/>
              <a:t>}</a:t>
            </a:r>
          </a:p>
          <a:p>
            <a:r>
              <a:rPr lang="fr-FR" dirty="0" smtClean="0"/>
              <a:t> &lt;/script&gt;</a:t>
            </a:r>
          </a:p>
          <a:p>
            <a:r>
              <a:rPr lang="fr-FR" dirty="0" smtClean="0"/>
              <a:t>&lt;/body&gt;</a:t>
            </a:r>
          </a:p>
          <a:p>
            <a:r>
              <a:rPr lang="fr-FR" dirty="0" smtClean="0"/>
              <a:t>&lt;/html&gt;</a:t>
            </a:r>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70</a:t>
            </a:fld>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71</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8</a:t>
            </a:fld>
            <a:endParaRPr 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72</a:t>
            </a:fld>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73</a:t>
            </a:fld>
            <a:endParaRPr 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74</a:t>
            </a:fld>
            <a:endParaRPr lang="fr-F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75</a:t>
            </a:fld>
            <a:endParaRPr lang="fr-F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76</a:t>
            </a:fld>
            <a:endParaRPr lang="fr-F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77</a:t>
            </a:fld>
            <a:endParaRPr lang="fr-F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78</a:t>
            </a:fld>
            <a:endParaRPr lang="fr-F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79</a:t>
            </a:fld>
            <a:endParaRPr lang="fr-F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80</a:t>
            </a:fld>
            <a:endParaRPr lang="fr-F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81</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9</a:t>
            </a:fld>
            <a:endParaRPr lang="fr-F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82</a:t>
            </a:fld>
            <a:endParaRPr lang="fr-F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83</a:t>
            </a:fld>
            <a:endParaRPr lang="fr-F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84</a:t>
            </a:fld>
            <a:endParaRPr lang="fr-F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85</a:t>
            </a:fld>
            <a:endParaRPr lang="fr-F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86</a:t>
            </a:fld>
            <a:endParaRPr lang="fr-F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87</a:t>
            </a:fld>
            <a:endParaRPr lang="fr-F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88</a:t>
            </a:fld>
            <a:endParaRPr lang="fr-F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89</a:t>
            </a:fld>
            <a:endParaRPr lang="fr-F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90</a:t>
            </a:fld>
            <a:endParaRPr lang="fr-F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91</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45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47</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49</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50</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8" name="Espace réservé de la date 27"/>
          <p:cNvSpPr>
            <a:spLocks noGrp="1"/>
          </p:cNvSpPr>
          <p:nvPr>
            <p:ph type="dt" sz="half" idx="10"/>
          </p:nvPr>
        </p:nvSpPr>
        <p:spPr/>
        <p:txBody>
          <a:bodyPr/>
          <a:lstStyle>
            <a:extLst/>
          </a:lstStyle>
          <a:p>
            <a:fld id="{F109A7A7-00F3-46D9-974A-D5095B665295}" type="datetime1">
              <a:rPr lang="fr-FR" smtClean="0"/>
              <a:pPr/>
              <a:t>27/08/2023</a:t>
            </a:fld>
            <a:endParaRPr lang="fr-FR"/>
          </a:p>
        </p:txBody>
      </p:sp>
      <p:sp>
        <p:nvSpPr>
          <p:cNvPr id="17" name="Espace réservé du pied de page 16"/>
          <p:cNvSpPr>
            <a:spLocks noGrp="1"/>
          </p:cNvSpPr>
          <p:nvPr>
            <p:ph type="ftr" sz="quarter" idx="11"/>
          </p:nvPr>
        </p:nvSpPr>
        <p:spPr/>
        <p:txBody>
          <a:bodyPr/>
          <a:lstStyle>
            <a:extLst/>
          </a:lstStyle>
          <a:p>
            <a:r>
              <a:rPr lang="fr-FR" smtClean="0"/>
              <a:t>Mohammed BAHRI (Formateur web)</a:t>
            </a:r>
            <a:endParaRPr lang="fr-FR"/>
          </a:p>
        </p:txBody>
      </p:sp>
      <p:sp>
        <p:nvSpPr>
          <p:cNvPr id="29" name="Espace réservé du numéro de diapositive 28"/>
          <p:cNvSpPr>
            <a:spLocks noGrp="1"/>
          </p:cNvSpPr>
          <p:nvPr>
            <p:ph type="sldNum" sz="quarter" idx="12"/>
          </p:nvPr>
        </p:nvSpPr>
        <p:spPr/>
        <p:txBody>
          <a:bodyPr/>
          <a:lstStyle>
            <a:extLst/>
          </a:lstStyle>
          <a:p>
            <a:fld id="{FCEE49C4-8CD7-4C70-8AD6-233E9BA89622}" type="slidenum">
              <a:rPr lang="fr-FR" smtClean="0"/>
              <a:pPr/>
              <a:t>‹N°›</a:t>
            </a:fld>
            <a:endParaRPr lang="fr-FR"/>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r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fr-FR" smtClean="0"/>
              <a:t>Cliquez pour modifier le style du titre</a:t>
            </a:r>
            <a:endParaRPr kumimoji="0" lang="en-US"/>
          </a:p>
        </p:txBody>
      </p:sp>
      <p:sp>
        <p:nvSpPr>
          <p:cNvPr id="9" name="Sous-titr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5809CE32-D5FE-47CC-8F52-3AA40CDF92B8}" type="datetime1">
              <a:rPr lang="fr-FR" smtClean="0"/>
              <a:pPr/>
              <a:t>27/08/2023</a:t>
            </a:fld>
            <a:endParaRPr lang="fr-FR"/>
          </a:p>
        </p:txBody>
      </p:sp>
      <p:sp>
        <p:nvSpPr>
          <p:cNvPr id="5" name="Espace réservé du pied de page 4"/>
          <p:cNvSpPr>
            <a:spLocks noGrp="1"/>
          </p:cNvSpPr>
          <p:nvPr>
            <p:ph type="ftr" sz="quarter" idx="11"/>
          </p:nvPr>
        </p:nvSpPr>
        <p:spPr/>
        <p:txBody>
          <a:bodyPr/>
          <a:lstStyle>
            <a:extLst/>
          </a:lstStyle>
          <a:p>
            <a:r>
              <a:rPr lang="fr-FR" smtClean="0"/>
              <a:t>Mohammed BAHRI (Formateur web)</a:t>
            </a:r>
            <a:endParaRPr lang="fr-FR"/>
          </a:p>
        </p:txBody>
      </p:sp>
      <p:sp>
        <p:nvSpPr>
          <p:cNvPr id="6" name="Espace réservé du numéro de diapositive 5"/>
          <p:cNvSpPr>
            <a:spLocks noGrp="1"/>
          </p:cNvSpPr>
          <p:nvPr>
            <p:ph type="sldNum" sz="quarter" idx="12"/>
          </p:nvPr>
        </p:nvSpPr>
        <p:spPr/>
        <p:txBody>
          <a:bodyPr/>
          <a:lstStyle>
            <a:extLst/>
          </a:lstStyle>
          <a:p>
            <a:fld id="{FCEE49C4-8CD7-4C70-8AD6-233E9BA89622}" type="slidenum">
              <a:rPr lang="fr-FR" smtClean="0"/>
              <a:pPr/>
              <a:t>‹N°›</a:t>
            </a:fld>
            <a:endParaRPr lang="fr-FR"/>
          </a:p>
        </p:txBody>
      </p:sp>
    </p:spTree>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981200" cy="5851525"/>
          </a:xfrm>
        </p:spPr>
        <p:txBody>
          <a:bodyPr vert="eaVert" anchor="ct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609600" y="274639"/>
            <a:ext cx="58674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8EB281E9-0FA7-4D79-9194-DB34263821E7}" type="datetime1">
              <a:rPr lang="fr-FR" smtClean="0"/>
              <a:pPr/>
              <a:t>27/08/2023</a:t>
            </a:fld>
            <a:endParaRPr lang="fr-FR"/>
          </a:p>
        </p:txBody>
      </p:sp>
      <p:sp>
        <p:nvSpPr>
          <p:cNvPr id="5" name="Espace réservé du pied de page 4"/>
          <p:cNvSpPr>
            <a:spLocks noGrp="1"/>
          </p:cNvSpPr>
          <p:nvPr>
            <p:ph type="ftr" sz="quarter" idx="11"/>
          </p:nvPr>
        </p:nvSpPr>
        <p:spPr/>
        <p:txBody>
          <a:bodyPr/>
          <a:lstStyle>
            <a:extLst/>
          </a:lstStyle>
          <a:p>
            <a:r>
              <a:rPr lang="fr-FR" smtClean="0"/>
              <a:t>Mohammed BAHRI (Formateur web)</a:t>
            </a:r>
            <a:endParaRPr lang="fr-FR"/>
          </a:p>
        </p:txBody>
      </p:sp>
      <p:sp>
        <p:nvSpPr>
          <p:cNvPr id="6" name="Espace réservé du numéro de diapositive 5"/>
          <p:cNvSpPr>
            <a:spLocks noGrp="1"/>
          </p:cNvSpPr>
          <p:nvPr>
            <p:ph type="sldNum" sz="quarter" idx="12"/>
          </p:nvPr>
        </p:nvSpPr>
        <p:spPr/>
        <p:txBody>
          <a:bodyPr/>
          <a:lstStyle>
            <a:extLst/>
          </a:lstStyle>
          <a:p>
            <a:fld id="{FCEE49C4-8CD7-4C70-8AD6-233E9BA89622}" type="slidenum">
              <a:rPr lang="fr-FR" smtClean="0"/>
              <a:pPr/>
              <a:t>‹N°›</a:t>
            </a:fld>
            <a:endParaRPr lang="fr-FR"/>
          </a:p>
        </p:txBody>
      </p:sp>
    </p:spTree>
  </p:cSld>
  <p:clrMapOvr>
    <a:masterClrMapping/>
  </p:clrMapOvr>
  <p:transition spd="slow">
    <p:push dir="u"/>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Slide">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388056" y="1"/>
            <a:ext cx="3824111" cy="6857999"/>
          </a:xfrm>
          <a:prstGeom prst="rect">
            <a:avLst/>
          </a:prstGeom>
        </p:spPr>
        <p:txBody>
          <a:bodyPr lIns="0" tIns="0" rIns="0" bIns="0" anchor="ctr" anchorCtr="0">
            <a:normAutofit/>
          </a:bodyPr>
          <a:lstStyle>
            <a:lvl1pPr>
              <a:lnSpc>
                <a:spcPts val="4800"/>
              </a:lnSpc>
              <a:spcAft>
                <a:spcPts val="0"/>
              </a:spcAft>
              <a:defRPr sz="3600" b="0" i="0" cap="none" spc="0">
                <a:solidFill>
                  <a:schemeClr val="tx1"/>
                </a:solidFill>
                <a:latin typeface="Arial"/>
                <a:cs typeface="Arial"/>
              </a:defRPr>
            </a:lvl1pPr>
          </a:lstStyle>
          <a:p>
            <a:r>
              <a:rPr lang="en-US" dirty="0"/>
              <a:t>CLICK TO EDIT CHAPTER TITLE</a:t>
            </a:r>
          </a:p>
        </p:txBody>
      </p:sp>
    </p:spTree>
    <p:extLst>
      <p:ext uri="{BB962C8B-B14F-4D97-AF65-F5344CB8AC3E}">
        <p14:creationId xmlns="" xmlns:p14="http://schemas.microsoft.com/office/powerpoint/2010/main" val="343736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F0A0F786-A272-432F-97B7-2F03920EC266}" type="datetime1">
              <a:rPr lang="fr-FR" smtClean="0"/>
              <a:pPr/>
              <a:t>27/08/2023</a:t>
            </a:fld>
            <a:endParaRPr lang="fr-FR"/>
          </a:p>
        </p:txBody>
      </p:sp>
      <p:sp>
        <p:nvSpPr>
          <p:cNvPr id="5" name="Espace réservé du pied de page 4"/>
          <p:cNvSpPr>
            <a:spLocks noGrp="1"/>
          </p:cNvSpPr>
          <p:nvPr>
            <p:ph type="ftr" sz="quarter" idx="11"/>
          </p:nvPr>
        </p:nvSpPr>
        <p:spPr/>
        <p:txBody>
          <a:bodyPr/>
          <a:lstStyle>
            <a:extLst/>
          </a:lstStyle>
          <a:p>
            <a:r>
              <a:rPr lang="fr-FR" smtClean="0"/>
              <a:t>Mohammed BAHRI (Formateur web)</a:t>
            </a:r>
            <a:endParaRPr lang="fr-FR"/>
          </a:p>
        </p:txBody>
      </p:sp>
      <p:sp>
        <p:nvSpPr>
          <p:cNvPr id="6" name="Espace réservé du numéro de diapositive 5"/>
          <p:cNvSpPr>
            <a:spLocks noGrp="1"/>
          </p:cNvSpPr>
          <p:nvPr>
            <p:ph type="sldNum" sz="quarter" idx="12"/>
          </p:nvPr>
        </p:nvSpPr>
        <p:spPr/>
        <p:txBody>
          <a:bodyPr/>
          <a:lstStyle>
            <a:extLst/>
          </a:lstStyle>
          <a:p>
            <a:fld id="{FCEE49C4-8CD7-4C70-8AD6-233E9BA89622}" type="slidenum">
              <a:rPr lang="fr-FR" smtClean="0"/>
              <a:pPr/>
              <a:t>‹N°›</a:t>
            </a:fld>
            <a:endParaRPr lang="fr-FR"/>
          </a:p>
        </p:txBody>
      </p:sp>
    </p:spTree>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4" name="Forme libre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orme libre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orme libre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orme libre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orme libre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orme libre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orme libre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orme libre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orme libre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orme libre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orme libre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orme libre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orme libre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orme libre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orme libre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Espace réservé du texte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38C7B895-178F-498A-B362-D986EA62A052}" type="datetime1">
              <a:rPr lang="fr-FR" smtClean="0"/>
              <a:pPr/>
              <a:t>27/08/2023</a:t>
            </a:fld>
            <a:endParaRPr lang="fr-FR"/>
          </a:p>
        </p:txBody>
      </p:sp>
      <p:sp>
        <p:nvSpPr>
          <p:cNvPr id="5" name="Espace réservé du pied de page 4"/>
          <p:cNvSpPr>
            <a:spLocks noGrp="1"/>
          </p:cNvSpPr>
          <p:nvPr>
            <p:ph type="ftr" sz="quarter" idx="11"/>
          </p:nvPr>
        </p:nvSpPr>
        <p:spPr/>
        <p:txBody>
          <a:bodyPr/>
          <a:lstStyle>
            <a:extLst/>
          </a:lstStyle>
          <a:p>
            <a:r>
              <a:rPr lang="fr-FR" smtClean="0"/>
              <a:t>Mohammed BAHRI (Formateur web)</a:t>
            </a:r>
            <a:endParaRPr lang="fr-FR"/>
          </a:p>
        </p:txBody>
      </p:sp>
      <p:sp>
        <p:nvSpPr>
          <p:cNvPr id="6" name="Espace réservé du numéro de diapositive 5"/>
          <p:cNvSpPr>
            <a:spLocks noGrp="1"/>
          </p:cNvSpPr>
          <p:nvPr>
            <p:ph type="sldNum" sz="quarter" idx="12"/>
          </p:nvPr>
        </p:nvSpPr>
        <p:spPr/>
        <p:txBody>
          <a:bodyPr/>
          <a:lstStyle>
            <a:extLst/>
          </a:lstStyle>
          <a:p>
            <a:fld id="{FCEE49C4-8CD7-4C70-8AD6-233E9BA89622}" type="slidenum">
              <a:rPr lang="fr-FR" smtClean="0"/>
              <a:pPr/>
              <a:t>‹N°›</a:t>
            </a:fld>
            <a:endParaRPr lang="fr-FR"/>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fr-FR" smtClean="0"/>
              <a:t>Cliquez pour modifier le style du titre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512064"/>
            <a:ext cx="8229600" cy="914400"/>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1D73FB9A-4F0C-4FFD-8979-97CA93C1E53A}" type="datetime1">
              <a:rPr lang="fr-FR" smtClean="0"/>
              <a:pPr/>
              <a:t>27/08/2023</a:t>
            </a:fld>
            <a:endParaRPr lang="fr-FR"/>
          </a:p>
        </p:txBody>
      </p:sp>
      <p:sp>
        <p:nvSpPr>
          <p:cNvPr id="6" name="Espace réservé du pied de page 5"/>
          <p:cNvSpPr>
            <a:spLocks noGrp="1"/>
          </p:cNvSpPr>
          <p:nvPr>
            <p:ph type="ftr" sz="quarter" idx="11"/>
          </p:nvPr>
        </p:nvSpPr>
        <p:spPr/>
        <p:txBody>
          <a:bodyPr/>
          <a:lstStyle>
            <a:extLst/>
          </a:lstStyle>
          <a:p>
            <a:r>
              <a:rPr lang="fr-FR" smtClean="0"/>
              <a:t>Mohammed BAHRI (Formateur web)</a:t>
            </a:r>
            <a:endParaRPr lang="fr-FR"/>
          </a:p>
        </p:txBody>
      </p:sp>
      <p:sp>
        <p:nvSpPr>
          <p:cNvPr id="7" name="Espace réservé du numéro de diapositive 6"/>
          <p:cNvSpPr>
            <a:spLocks noGrp="1"/>
          </p:cNvSpPr>
          <p:nvPr>
            <p:ph type="sldNum" sz="quarter" idx="12"/>
          </p:nvPr>
        </p:nvSpPr>
        <p:spPr/>
        <p:txBody>
          <a:bodyPr/>
          <a:lstStyle>
            <a:extLst/>
          </a:lstStyle>
          <a:p>
            <a:fld id="{FCEE49C4-8CD7-4C70-8AD6-233E9BA89622}" type="slidenum">
              <a:rPr lang="fr-FR" smtClean="0"/>
              <a:pPr/>
              <a:t>‹N°›</a:t>
            </a:fld>
            <a:endParaRPr lang="fr-FR"/>
          </a:p>
        </p:txBody>
      </p:sp>
    </p:spTree>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504824" y="512064"/>
            <a:ext cx="7772400" cy="914400"/>
          </a:xfrm>
        </p:spPr>
        <p:txBody>
          <a:bodyPr anchor="t"/>
          <a:lstStyle>
            <a:lvl1pPr>
              <a:defRPr sz="400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0611C90E-8226-4403-A0E7-734ABC4F011E}" type="datetime1">
              <a:rPr lang="fr-FR" smtClean="0"/>
              <a:pPr/>
              <a:t>27/08/2023</a:t>
            </a:fld>
            <a:endParaRPr lang="fr-FR"/>
          </a:p>
        </p:txBody>
      </p:sp>
      <p:sp>
        <p:nvSpPr>
          <p:cNvPr id="8" name="Espace réservé du pied de page 7"/>
          <p:cNvSpPr>
            <a:spLocks noGrp="1"/>
          </p:cNvSpPr>
          <p:nvPr>
            <p:ph type="ftr" sz="quarter" idx="11"/>
          </p:nvPr>
        </p:nvSpPr>
        <p:spPr/>
        <p:txBody>
          <a:bodyPr/>
          <a:lstStyle>
            <a:extLst/>
          </a:lstStyle>
          <a:p>
            <a:r>
              <a:rPr lang="fr-FR" smtClean="0"/>
              <a:t>Mohammed BAHRI (Formateur web)</a:t>
            </a:r>
            <a:endParaRPr lang="fr-FR"/>
          </a:p>
        </p:txBody>
      </p:sp>
      <p:sp>
        <p:nvSpPr>
          <p:cNvPr id="9" name="Espace réservé du numéro de diapositive 8"/>
          <p:cNvSpPr>
            <a:spLocks noGrp="1"/>
          </p:cNvSpPr>
          <p:nvPr>
            <p:ph type="sldNum" sz="quarter" idx="12"/>
          </p:nvPr>
        </p:nvSpPr>
        <p:spPr/>
        <p:txBody>
          <a:bodyPr/>
          <a:lstStyle>
            <a:extLst/>
          </a:lstStyle>
          <a:p>
            <a:fld id="{FCEE49C4-8CD7-4C70-8AD6-233E9BA89622}" type="slidenum">
              <a:rPr lang="fr-FR" smtClean="0"/>
              <a:pPr/>
              <a:t>‹N°›</a:t>
            </a:fld>
            <a:endParaRPr lang="fr-FR"/>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914400" y="512064"/>
            <a:ext cx="7772400" cy="914400"/>
          </a:xfrm>
        </p:spPr>
        <p:txBody>
          <a:bodyPr/>
          <a:lstStyle>
            <a:lvl1pPr>
              <a:defRPr sz="4000" cap="none" baseline="0"/>
            </a:lvl1pPr>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extLst/>
          </a:lstStyle>
          <a:p>
            <a:fld id="{7BFBDABE-EA48-4CB7-8070-0D3F427CED08}" type="datetime1">
              <a:rPr lang="fr-FR" smtClean="0"/>
              <a:pPr/>
              <a:t>27/08/2023</a:t>
            </a:fld>
            <a:endParaRPr lang="fr-FR"/>
          </a:p>
        </p:txBody>
      </p:sp>
      <p:sp>
        <p:nvSpPr>
          <p:cNvPr id="4" name="Espace réservé du pied de page 3"/>
          <p:cNvSpPr>
            <a:spLocks noGrp="1"/>
          </p:cNvSpPr>
          <p:nvPr>
            <p:ph type="ftr" sz="quarter" idx="11"/>
          </p:nvPr>
        </p:nvSpPr>
        <p:spPr/>
        <p:txBody>
          <a:bodyPr/>
          <a:lstStyle>
            <a:extLst/>
          </a:lstStyle>
          <a:p>
            <a:r>
              <a:rPr lang="fr-FR" smtClean="0"/>
              <a:t>Mohammed BAHRI (Formateur web)</a:t>
            </a:r>
            <a:endParaRPr lang="fr-FR"/>
          </a:p>
        </p:txBody>
      </p:sp>
      <p:sp>
        <p:nvSpPr>
          <p:cNvPr id="5" name="Espace réservé du numéro de diapositive 4"/>
          <p:cNvSpPr>
            <a:spLocks noGrp="1"/>
          </p:cNvSpPr>
          <p:nvPr>
            <p:ph type="sldNum" sz="quarter" idx="12"/>
          </p:nvPr>
        </p:nvSpPr>
        <p:spPr/>
        <p:txBody>
          <a:bodyPr/>
          <a:lstStyle>
            <a:extLst/>
          </a:lstStyle>
          <a:p>
            <a:fld id="{FCEE49C4-8CD7-4C70-8AD6-233E9BA89622}" type="slidenum">
              <a:rPr lang="fr-FR" smtClean="0"/>
              <a:pPr/>
              <a:t>‹N°›</a:t>
            </a:fld>
            <a:endParaRPr lang="fr-FR"/>
          </a:p>
        </p:txBody>
      </p:sp>
    </p:spTree>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CD12DB3B-D1B2-453B-A47B-AE3B5E72E0D4}" type="datetime1">
              <a:rPr lang="fr-FR" smtClean="0"/>
              <a:pPr/>
              <a:t>27/08/2023</a:t>
            </a:fld>
            <a:endParaRPr lang="fr-FR"/>
          </a:p>
        </p:txBody>
      </p:sp>
      <p:sp>
        <p:nvSpPr>
          <p:cNvPr id="3" name="Espace réservé du pied de page 2"/>
          <p:cNvSpPr>
            <a:spLocks noGrp="1"/>
          </p:cNvSpPr>
          <p:nvPr>
            <p:ph type="ftr" sz="quarter" idx="11"/>
          </p:nvPr>
        </p:nvSpPr>
        <p:spPr/>
        <p:txBody>
          <a:bodyPr/>
          <a:lstStyle>
            <a:extLst/>
          </a:lstStyle>
          <a:p>
            <a:r>
              <a:rPr lang="fr-FR" smtClean="0"/>
              <a:t>Mohammed BAHRI (Formateur web)</a:t>
            </a:r>
            <a:endParaRPr lang="fr-FR"/>
          </a:p>
        </p:txBody>
      </p:sp>
      <p:sp>
        <p:nvSpPr>
          <p:cNvPr id="4" name="Espace réservé du numéro de diapositive 3"/>
          <p:cNvSpPr>
            <a:spLocks noGrp="1"/>
          </p:cNvSpPr>
          <p:nvPr>
            <p:ph type="sldNum" sz="quarter" idx="12"/>
          </p:nvPr>
        </p:nvSpPr>
        <p:spPr/>
        <p:txBody>
          <a:bodyPr/>
          <a:lstStyle>
            <a:extLst/>
          </a:lstStyle>
          <a:p>
            <a:fld id="{FCEE49C4-8CD7-4C70-8AD6-233E9BA89622}" type="slidenum">
              <a:rPr lang="fr-FR" smtClean="0"/>
              <a:pPr/>
              <a:t>‹N°›</a:t>
            </a:fld>
            <a:endParaRPr lang="fr-FR"/>
          </a:p>
        </p:txBody>
      </p:sp>
    </p:spTree>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273050"/>
            <a:ext cx="8229600" cy="1162050"/>
          </a:xfrm>
        </p:spPr>
        <p:txBody>
          <a:bodyPr anchor="ctr"/>
          <a:lstStyle>
            <a:lvl1pPr algn="l">
              <a:buNone/>
              <a:defRPr sz="3600" b="0"/>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2CB10C86-2D33-42F9-8070-5FACA3A04AD5}" type="datetime1">
              <a:rPr lang="fr-FR" smtClean="0"/>
              <a:pPr/>
              <a:t>27/08/2023</a:t>
            </a:fld>
            <a:endParaRPr lang="fr-FR"/>
          </a:p>
        </p:txBody>
      </p:sp>
      <p:sp>
        <p:nvSpPr>
          <p:cNvPr id="6" name="Espace réservé du pied de page 5"/>
          <p:cNvSpPr>
            <a:spLocks noGrp="1"/>
          </p:cNvSpPr>
          <p:nvPr>
            <p:ph type="ftr" sz="quarter" idx="11"/>
          </p:nvPr>
        </p:nvSpPr>
        <p:spPr/>
        <p:txBody>
          <a:bodyPr/>
          <a:lstStyle>
            <a:extLst/>
          </a:lstStyle>
          <a:p>
            <a:r>
              <a:rPr lang="fr-FR" smtClean="0"/>
              <a:t>Mohammed BAHRI (Formateur web)</a:t>
            </a:r>
            <a:endParaRPr lang="fr-FR"/>
          </a:p>
        </p:txBody>
      </p:sp>
      <p:sp>
        <p:nvSpPr>
          <p:cNvPr id="7" name="Espace réservé du numéro de diapositive 6"/>
          <p:cNvSpPr>
            <a:spLocks noGrp="1"/>
          </p:cNvSpPr>
          <p:nvPr>
            <p:ph type="sldNum" sz="quarter" idx="12"/>
          </p:nvPr>
        </p:nvSpPr>
        <p:spPr/>
        <p:txBody>
          <a:bodyPr/>
          <a:lstStyle>
            <a:extLst/>
          </a:lstStyle>
          <a:p>
            <a:fld id="{FCEE49C4-8CD7-4C70-8AD6-233E9BA89622}" type="slidenum">
              <a:rPr lang="fr-FR" smtClean="0"/>
              <a:pPr/>
              <a:t>‹N°›</a:t>
            </a:fld>
            <a:endParaRPr lang="fr-FR"/>
          </a:p>
        </p:txBody>
      </p:sp>
    </p:spTree>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Connecteur droit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e 9"/>
          <p:cNvGrpSpPr/>
          <p:nvPr/>
        </p:nvGrpSpPr>
        <p:grpSpPr>
          <a:xfrm rot="5400000">
            <a:off x="8514581" y="1219200"/>
            <a:ext cx="132763" cy="128466"/>
            <a:chOff x="6668087" y="1297746"/>
            <a:chExt cx="161840" cy="156602"/>
          </a:xfrm>
        </p:grpSpPr>
        <p:cxnSp>
          <p:nvCxnSpPr>
            <p:cNvPr id="15" name="Connecteur droit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Connecteur droit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Connecteur droit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r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fr-FR" smtClean="0"/>
              <a:t>Cliquez sur l'icône pour ajouter une image</a:t>
            </a:r>
            <a:endParaRPr kumimoji="0" lang="en-US"/>
          </a:p>
        </p:txBody>
      </p:sp>
      <p:sp>
        <p:nvSpPr>
          <p:cNvPr id="4" name="Espace réservé du texte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grpSp>
        <p:nvGrpSpPr>
          <p:cNvPr id="14" name="Groupe 13"/>
          <p:cNvGrpSpPr/>
          <p:nvPr/>
        </p:nvGrpSpPr>
        <p:grpSpPr>
          <a:xfrm rot="5400000">
            <a:off x="8666981" y="1371600"/>
            <a:ext cx="132763" cy="128466"/>
            <a:chOff x="6668087" y="1297746"/>
            <a:chExt cx="161840" cy="156602"/>
          </a:xfrm>
        </p:grpSpPr>
        <p:cxnSp>
          <p:nvCxnSpPr>
            <p:cNvPr id="11" name="Connecteur droit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Connecteur droit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Connecteur droit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e 17"/>
          <p:cNvGrpSpPr/>
          <p:nvPr/>
        </p:nvGrpSpPr>
        <p:grpSpPr>
          <a:xfrm rot="5400000">
            <a:off x="8320088" y="1474763"/>
            <a:ext cx="132763" cy="128466"/>
            <a:chOff x="6668087" y="1297746"/>
            <a:chExt cx="161840" cy="156602"/>
          </a:xfrm>
        </p:grpSpPr>
        <p:cxnSp>
          <p:nvCxnSpPr>
            <p:cNvPr id="19" name="Connecteur droit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Connecteur droit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Connecteur droit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Espace réservé de la date 4"/>
          <p:cNvSpPr>
            <a:spLocks noGrp="1"/>
          </p:cNvSpPr>
          <p:nvPr>
            <p:ph type="dt" sz="half" idx="10"/>
          </p:nvPr>
        </p:nvSpPr>
        <p:spPr>
          <a:xfrm>
            <a:off x="6477000" y="55499"/>
            <a:ext cx="2133600" cy="365125"/>
          </a:xfrm>
        </p:spPr>
        <p:txBody>
          <a:bodyPr/>
          <a:lstStyle>
            <a:extLst/>
          </a:lstStyle>
          <a:p>
            <a:fld id="{2FFE5257-E95F-436E-965D-873302A603DC}" type="datetime1">
              <a:rPr lang="fr-FR" smtClean="0"/>
              <a:pPr/>
              <a:t>27/08/2023</a:t>
            </a:fld>
            <a:endParaRPr lang="fr-FR"/>
          </a:p>
        </p:txBody>
      </p:sp>
      <p:sp>
        <p:nvSpPr>
          <p:cNvPr id="6" name="Espace réservé du pied de page 5"/>
          <p:cNvSpPr>
            <a:spLocks noGrp="1"/>
          </p:cNvSpPr>
          <p:nvPr>
            <p:ph type="ftr" sz="quarter" idx="11"/>
          </p:nvPr>
        </p:nvSpPr>
        <p:spPr>
          <a:xfrm>
            <a:off x="914400" y="55499"/>
            <a:ext cx="5562600" cy="365125"/>
          </a:xfrm>
        </p:spPr>
        <p:txBody>
          <a:bodyPr/>
          <a:lstStyle>
            <a:extLst/>
          </a:lstStyle>
          <a:p>
            <a:r>
              <a:rPr lang="fr-FR" smtClean="0"/>
              <a:t>Mohammed BAHRI (Formateur web)</a:t>
            </a:r>
            <a:endParaRPr lang="fr-FR"/>
          </a:p>
        </p:txBody>
      </p:sp>
      <p:sp>
        <p:nvSpPr>
          <p:cNvPr id="7" name="Espace réservé du numéro de diapositive 6"/>
          <p:cNvSpPr>
            <a:spLocks noGrp="1"/>
          </p:cNvSpPr>
          <p:nvPr>
            <p:ph type="sldNum" sz="quarter" idx="12"/>
          </p:nvPr>
        </p:nvSpPr>
        <p:spPr>
          <a:xfrm>
            <a:off x="8610600" y="55499"/>
            <a:ext cx="457200" cy="365125"/>
          </a:xfrm>
        </p:spPr>
        <p:txBody>
          <a:bodyPr/>
          <a:lstStyle>
            <a:extLst/>
          </a:lstStyle>
          <a:p>
            <a:fld id="{FCEE49C4-8CD7-4C70-8AD6-233E9BA89622}" type="slidenum">
              <a:rPr lang="fr-FR" smtClean="0"/>
              <a:pPr/>
              <a:t>‹N°›</a:t>
            </a:fld>
            <a:endParaRPr lang="fr-FR"/>
          </a:p>
        </p:txBody>
      </p:sp>
    </p:spTree>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Espace réservé du titre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D80E1D78-4618-4DB0-B636-CF58F479999F}" type="datetime1">
              <a:rPr lang="fr-FR" smtClean="0"/>
              <a:pPr/>
              <a:t>27/08/2023</a:t>
            </a:fld>
            <a:endParaRPr lang="fr-FR"/>
          </a:p>
        </p:txBody>
      </p:sp>
      <p:sp>
        <p:nvSpPr>
          <p:cNvPr id="3" name="Espace réservé du pied de page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r>
              <a:rPr lang="fr-FR" smtClean="0"/>
              <a:t>Mohammed BAHRI (Formateur web)</a:t>
            </a:r>
            <a:endParaRPr lang="fr-FR"/>
          </a:p>
        </p:txBody>
      </p:sp>
      <p:sp>
        <p:nvSpPr>
          <p:cNvPr id="23" name="Espace réservé du numéro de diapositive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FCEE49C4-8CD7-4C70-8AD6-233E9BA89622}" type="slidenum">
              <a:rPr lang="fr-FR" smtClean="0"/>
              <a:pPr/>
              <a:t>‹N°›</a:t>
            </a:fld>
            <a:endParaRPr lang="fr-FR"/>
          </a:p>
        </p:txBody>
      </p:sp>
    </p:spTree>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Lst>
  <p:transition spd="slow">
    <p:push dir="u"/>
  </p:transition>
  <p:timing>
    <p:tnLst>
      <p:par>
        <p:cTn id="1" dur="indefinite" restart="never" nodeType="tmRoot"/>
      </p:par>
    </p:tnLst>
  </p:timing>
  <p:hf sldNum="0" hdr="0" ftr="0" dt="0"/>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34.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95328" y="2000240"/>
            <a:ext cx="8434390" cy="1000132"/>
          </a:xfrm>
          <a:ln>
            <a:solidFill>
              <a:schemeClr val="tx2"/>
            </a:solidFill>
          </a:ln>
        </p:spPr>
        <p:txBody>
          <a:bodyPr>
            <a:noAutofit/>
          </a:bodyPr>
          <a:lstStyle/>
          <a:p>
            <a:pPr algn="ctr"/>
            <a:r>
              <a:rPr lang="fr-FR" sz="5600" dirty="0" smtClean="0">
                <a:solidFill>
                  <a:srgbClr val="FFC000"/>
                </a:solidFill>
              </a:rPr>
              <a:t>JavaScript</a:t>
            </a:r>
            <a:endParaRPr lang="fr-FR" sz="5600" b="0" dirty="0">
              <a:solidFill>
                <a:schemeClr val="tx1"/>
              </a:solidFill>
            </a:endParaRPr>
          </a:p>
        </p:txBody>
      </p:sp>
      <p:sp>
        <p:nvSpPr>
          <p:cNvPr id="4" name="ZoneTexte 3"/>
          <p:cNvSpPr txBox="1"/>
          <p:nvPr/>
        </p:nvSpPr>
        <p:spPr>
          <a:xfrm>
            <a:off x="500034" y="5643578"/>
            <a:ext cx="8429684" cy="830997"/>
          </a:xfrm>
          <a:prstGeom prst="rect">
            <a:avLst/>
          </a:prstGeom>
          <a:noFill/>
        </p:spPr>
        <p:txBody>
          <a:bodyPr wrap="square" rtlCol="0">
            <a:spAutoFit/>
          </a:bodyPr>
          <a:lstStyle/>
          <a:p>
            <a:pPr algn="ctr"/>
            <a:r>
              <a:rPr lang="fr-FR" sz="2400" b="1" dirty="0" smtClean="0">
                <a:solidFill>
                  <a:schemeClr val="tx2"/>
                </a:solidFill>
                <a:effectLst>
                  <a:outerShdw blurRad="38100" dist="38100" dir="2700000" algn="tl">
                    <a:srgbClr val="000000">
                      <a:alpha val="43137"/>
                    </a:srgbClr>
                  </a:outerShdw>
                </a:effectLst>
                <a:latin typeface="Consolas" pitchFamily="49" charset="0"/>
              </a:rPr>
              <a:t>Animé par : Mohammed BAHRI </a:t>
            </a:r>
          </a:p>
          <a:p>
            <a:pPr algn="ctr"/>
            <a:r>
              <a:rPr lang="fr-FR" sz="2400" dirty="0" smtClean="0">
                <a:solidFill>
                  <a:srgbClr val="FFC000"/>
                </a:solidFill>
                <a:effectLst>
                  <a:outerShdw blurRad="38100" dist="38100" dir="2700000" algn="tl">
                    <a:srgbClr val="000000">
                      <a:alpha val="43137"/>
                    </a:srgbClr>
                  </a:outerShdw>
                </a:effectLst>
                <a:latin typeface="Consolas" pitchFamily="49" charset="0"/>
              </a:rPr>
              <a:t>(Développeur et Formateur Web)</a:t>
            </a:r>
          </a:p>
        </p:txBody>
      </p:sp>
      <p:pic>
        <p:nvPicPr>
          <p:cNvPr id="5" name="Picture 2" descr="RÃ©sultat de recherche d'images pour &quot;javascript png&quot;"/>
          <p:cNvPicPr>
            <a:picLocks noChangeAspect="1" noChangeArrowheads="1"/>
          </p:cNvPicPr>
          <p:nvPr/>
        </p:nvPicPr>
        <p:blipFill>
          <a:blip r:embed="rId3"/>
          <a:srcRect/>
          <a:stretch>
            <a:fillRect/>
          </a:stretch>
        </p:blipFill>
        <p:spPr bwMode="auto">
          <a:xfrm>
            <a:off x="3143240" y="3357562"/>
            <a:ext cx="3071834" cy="1683600"/>
          </a:xfrm>
          <a:prstGeom prst="rect">
            <a:avLst/>
          </a:prstGeom>
          <a:noFill/>
          <a:effectLst/>
        </p:spPr>
      </p:pic>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88056" y="1"/>
            <a:ext cx="8755944" cy="6857999"/>
          </a:xfrm>
        </p:spPr>
        <p:txBody>
          <a:bodyPr>
            <a:normAutofit/>
          </a:bodyPr>
          <a:lstStyle/>
          <a:p>
            <a:pPr algn="ctr">
              <a:lnSpc>
                <a:spcPct val="100000"/>
              </a:lnSpc>
            </a:pPr>
            <a:r>
              <a:rPr lang="en-GB" sz="4000" b="1" dirty="0"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t>Programmation Procédurale</a:t>
            </a:r>
            <a:br>
              <a:rPr lang="en-GB" sz="4000" b="1" dirty="0"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br>
            <a:r>
              <a:rPr lang="en-GB" sz="2400" dirty="0"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t>(Tour d’horizon)</a:t>
            </a:r>
            <a:endParaRPr lang="en-GB" sz="2400" dirty="0">
              <a:solidFill>
                <a:schemeClr val="tx2"/>
              </a:solidFill>
              <a:effectLst>
                <a:outerShdw blurRad="38100" dist="38100" dir="2700000" algn="tl">
                  <a:srgbClr val="000000">
                    <a:alpha val="43137"/>
                  </a:srgbClr>
                </a:outerShdw>
                <a:reflection blurRad="6350" stA="60000" endA="900" endPos="58000" dir="5400000" sy="-100000" algn="bl" rotWithShape="0"/>
              </a:effectLst>
            </a:endParaRPr>
          </a:p>
        </p:txBody>
      </p:sp>
      <p:pic>
        <p:nvPicPr>
          <p:cNvPr id="5" name="Picture 2" descr="RÃ©sultat de recherche d'images pour &quot;javascript png&quot;"/>
          <p:cNvPicPr>
            <a:picLocks noChangeAspect="1" noChangeArrowheads="1"/>
          </p:cNvPicPr>
          <p:nvPr/>
        </p:nvPicPr>
        <p:blipFill>
          <a:blip r:embed="rId2"/>
          <a:srcRect/>
          <a:stretch>
            <a:fillRect/>
          </a:stretch>
        </p:blipFill>
        <p:spPr bwMode="auto">
          <a:xfrm>
            <a:off x="3214678" y="1173896"/>
            <a:ext cx="3071834" cy="1683600"/>
          </a:xfrm>
          <a:prstGeom prst="rect">
            <a:avLst/>
          </a:prstGeom>
          <a:noFill/>
          <a:effectLst/>
        </p:spPr>
      </p:pic>
    </p:spTree>
    <p:extLst>
      <p:ext uri="{BB962C8B-B14F-4D97-AF65-F5344CB8AC3E}">
        <p14:creationId xmlns="" xmlns:p14="http://schemas.microsoft.com/office/powerpoint/2010/main" val="2968887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solidFill>
                  <a:schemeClr val="tx2"/>
                </a:solidFill>
              </a:rPr>
              <a:t>PP : Déclaration de script JS</a:t>
            </a:r>
            <a:endParaRPr lang="fr-FR" dirty="0">
              <a:solidFill>
                <a:schemeClr val="tx2"/>
              </a:solidFill>
            </a:endParaRPr>
          </a:p>
        </p:txBody>
      </p:sp>
      <p:sp>
        <p:nvSpPr>
          <p:cNvPr id="4" name="ZoneTexte 3"/>
          <p:cNvSpPr txBox="1"/>
          <p:nvPr/>
        </p:nvSpPr>
        <p:spPr>
          <a:xfrm>
            <a:off x="500034" y="1700922"/>
            <a:ext cx="8358246" cy="2246769"/>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2246769"/>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solidFill>
                  <a:schemeClr val="tx2"/>
                </a:solidFill>
              </a:rPr>
              <a:t>PP : Déclaration de script JS</a:t>
            </a:r>
            <a:endParaRPr lang="fr-FR" dirty="0">
              <a:solidFill>
                <a:schemeClr val="tx2"/>
              </a:solidFill>
            </a:endParaRPr>
          </a:p>
        </p:txBody>
      </p:sp>
      <p:sp>
        <p:nvSpPr>
          <p:cNvPr id="4" name="ZoneTexte 3"/>
          <p:cNvSpPr txBox="1"/>
          <p:nvPr/>
        </p:nvSpPr>
        <p:spPr>
          <a:xfrm>
            <a:off x="500034" y="1700922"/>
            <a:ext cx="8358246" cy="1815882"/>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src=</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"./mon_script.js"</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1815882"/>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Commentaires</a:t>
            </a:r>
            <a:endParaRPr lang="fr-FR" dirty="0">
              <a:solidFill>
                <a:schemeClr val="tx2"/>
              </a:solidFill>
            </a:endParaRPr>
          </a:p>
        </p:txBody>
      </p:sp>
      <p:sp>
        <p:nvSpPr>
          <p:cNvPr id="4" name="ZoneTexte 3"/>
          <p:cNvSpPr txBox="1"/>
          <p:nvPr/>
        </p:nvSpPr>
        <p:spPr>
          <a:xfrm>
            <a:off x="500034" y="1700922"/>
            <a:ext cx="8358246" cy="353943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Ceci est un commentaire mono-ligne</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Ceci est un bloc de commentaire</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qui s’étend sur plusieurs</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lignes</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53943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Variables</a:t>
            </a:r>
            <a:endParaRPr lang="fr-FR" dirty="0">
              <a:solidFill>
                <a:schemeClr val="tx2"/>
              </a:solidFill>
            </a:endParaRPr>
          </a:p>
        </p:txBody>
      </p:sp>
      <p:sp>
        <p:nvSpPr>
          <p:cNvPr id="4" name="ZoneTexte 3"/>
          <p:cNvSpPr txBox="1"/>
          <p:nvPr/>
        </p:nvSpPr>
        <p:spPr>
          <a:xfrm>
            <a:off x="500034" y="1700922"/>
            <a:ext cx="8358246" cy="353943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p>
          <a:p>
            <a:pPr lvl="0" fontAlgn="base">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x</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10</a:t>
            </a:r>
            <a:r>
              <a:rPr lang="fr-FR" sz="1400" dirty="0" smtClean="0">
                <a:solidFill>
                  <a:srgbClr val="C5C8C6"/>
                </a:solidFill>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y</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10.50</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9872A2"/>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z</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408080"/>
                </a:solidFill>
                <a:latin typeface="+mj-lt"/>
                <a:ea typeface="Times New Roman" pitchFamily="18" charset="0"/>
                <a:cs typeface="Times New Roman" pitchFamily="18" charset="0"/>
              </a:rPr>
              <a:t>true</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9872A2"/>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"Texte...etc."</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6089B4"/>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53943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Affichage</a:t>
            </a:r>
            <a:endParaRPr lang="fr-FR" dirty="0">
              <a:solidFill>
                <a:schemeClr val="tx2"/>
              </a:solidFill>
            </a:endParaRPr>
          </a:p>
        </p:txBody>
      </p:sp>
      <p:sp>
        <p:nvSpPr>
          <p:cNvPr id="4" name="ZoneTexte 3"/>
          <p:cNvSpPr txBox="1"/>
          <p:nvPr/>
        </p:nvSpPr>
        <p:spPr>
          <a:xfrm>
            <a:off x="500034" y="1700922"/>
            <a:ext cx="8358246" cy="310854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p>
          <a:p>
            <a:pPr lvl="0" fontAlgn="base">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my_var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"Bonjour tout le monde!"</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6089B4"/>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my_var</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6089B4"/>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console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log</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my_var</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6089B4"/>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10854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Affichage</a:t>
            </a:r>
            <a:endParaRPr lang="fr-FR" dirty="0">
              <a:solidFill>
                <a:schemeClr val="tx2"/>
              </a:solidFill>
            </a:endParaRPr>
          </a:p>
        </p:txBody>
      </p:sp>
      <p:pic>
        <p:nvPicPr>
          <p:cNvPr id="234499" name="Picture 3"/>
          <p:cNvPicPr>
            <a:picLocks noChangeAspect="1" noChangeArrowheads="1"/>
          </p:cNvPicPr>
          <p:nvPr/>
        </p:nvPicPr>
        <p:blipFill>
          <a:blip r:embed="rId2"/>
          <a:srcRect/>
          <a:stretch>
            <a:fillRect/>
          </a:stretch>
        </p:blipFill>
        <p:spPr bwMode="auto">
          <a:xfrm>
            <a:off x="1362096" y="4429132"/>
            <a:ext cx="6210300" cy="1295400"/>
          </a:xfrm>
          <a:prstGeom prst="rect">
            <a:avLst/>
          </a:prstGeom>
          <a:noFill/>
          <a:ln w="9525">
            <a:noFill/>
            <a:miter lim="800000"/>
            <a:headEnd/>
            <a:tailEnd/>
          </a:ln>
          <a:effectLst/>
        </p:spPr>
      </p:pic>
      <p:pic>
        <p:nvPicPr>
          <p:cNvPr id="235522" name="Picture 2"/>
          <p:cNvPicPr>
            <a:picLocks noChangeAspect="1" noChangeArrowheads="1"/>
          </p:cNvPicPr>
          <p:nvPr/>
        </p:nvPicPr>
        <p:blipFill>
          <a:blip r:embed="rId3"/>
          <a:srcRect/>
          <a:stretch>
            <a:fillRect/>
          </a:stretch>
        </p:blipFill>
        <p:spPr bwMode="auto">
          <a:xfrm>
            <a:off x="755676" y="2214554"/>
            <a:ext cx="7531100" cy="1257300"/>
          </a:xfrm>
          <a:prstGeom prst="rect">
            <a:avLst/>
          </a:prstGeom>
          <a:noFill/>
          <a:ln w="9525">
            <a:noFill/>
            <a:miter lim="800000"/>
            <a:headEnd/>
            <a:tailEnd/>
          </a:ln>
          <a:effectLst/>
        </p:spPr>
      </p:pic>
      <p:sp>
        <p:nvSpPr>
          <p:cNvPr id="7" name="ZoneTexte 6"/>
          <p:cNvSpPr txBox="1"/>
          <p:nvPr/>
        </p:nvSpPr>
        <p:spPr>
          <a:xfrm>
            <a:off x="642910" y="1621025"/>
            <a:ext cx="7715304" cy="307777"/>
          </a:xfrm>
          <a:prstGeom prst="rect">
            <a:avLst/>
          </a:prstGeom>
          <a:noFill/>
        </p:spPr>
        <p:txBody>
          <a:bodyPr wrap="square" rtlCol="0">
            <a:spAutoFit/>
          </a:bodyPr>
          <a:lstStyle/>
          <a:p>
            <a:pPr algn="ctr"/>
            <a:r>
              <a:rPr lang="fr-FR" sz="1400" dirty="0" smtClean="0">
                <a:solidFill>
                  <a:schemeClr val="tx2"/>
                </a:solidFill>
                <a:effectLst>
                  <a:outerShdw blurRad="38100" dist="38100" dir="2700000" algn="tl">
                    <a:srgbClr val="000000">
                      <a:alpha val="43137"/>
                    </a:srgbClr>
                  </a:outerShdw>
                </a:effectLst>
                <a:latin typeface="+mj-lt"/>
              </a:rPr>
              <a:t>Click droit sur le fichier </a:t>
            </a:r>
            <a:r>
              <a:rPr lang="fr-FR" sz="1400" dirty="0" smtClean="0">
                <a:solidFill>
                  <a:schemeClr val="tx2"/>
                </a:solidFill>
                <a:effectLst>
                  <a:outerShdw blurRad="38100" dist="38100" dir="2700000" algn="tl">
                    <a:srgbClr val="000000">
                      <a:alpha val="43137"/>
                    </a:srgbClr>
                  </a:outerShdw>
                </a:effectLst>
                <a:latin typeface="+mj-lt"/>
                <a:sym typeface="Wingdings" pitchFamily="2" charset="2"/>
              </a:rPr>
              <a:t> Ouvrir avec n’importe quel navigateur</a:t>
            </a:r>
            <a:endParaRPr lang="fr-FR" sz="1400" dirty="0">
              <a:solidFill>
                <a:schemeClr val="tx2"/>
              </a:solidFill>
              <a:effectLst>
                <a:outerShdw blurRad="38100" dist="38100" dir="2700000" algn="tl">
                  <a:srgbClr val="000000">
                    <a:alpha val="43137"/>
                  </a:srgbClr>
                </a:outerShdw>
              </a:effectLst>
              <a:latin typeface="+mj-lt"/>
            </a:endParaRPr>
          </a:p>
        </p:txBody>
      </p:sp>
      <p:sp>
        <p:nvSpPr>
          <p:cNvPr id="8" name="ZoneTexte 7"/>
          <p:cNvSpPr txBox="1"/>
          <p:nvPr/>
        </p:nvSpPr>
        <p:spPr>
          <a:xfrm>
            <a:off x="642910" y="3692726"/>
            <a:ext cx="7715304" cy="523220"/>
          </a:xfrm>
          <a:prstGeom prst="rect">
            <a:avLst/>
          </a:prstGeom>
          <a:noFill/>
        </p:spPr>
        <p:txBody>
          <a:bodyPr wrap="square" rtlCol="0">
            <a:spAutoFit/>
          </a:bodyPr>
          <a:lstStyle/>
          <a:p>
            <a:pPr algn="ctr"/>
            <a:r>
              <a:rPr lang="fr-FR" sz="1400" dirty="0" smtClean="0">
                <a:solidFill>
                  <a:schemeClr val="tx2"/>
                </a:solidFill>
                <a:effectLst>
                  <a:outerShdw blurRad="38100" dist="38100" dir="2700000" algn="tl">
                    <a:srgbClr val="000000">
                      <a:alpha val="43137"/>
                    </a:srgbClr>
                  </a:outerShdw>
                </a:effectLst>
                <a:latin typeface="+mj-lt"/>
              </a:rPr>
              <a:t>F12 ou bien : </a:t>
            </a:r>
          </a:p>
          <a:p>
            <a:pPr algn="ctr"/>
            <a:r>
              <a:rPr lang="fr-FR" sz="1400" dirty="0" smtClean="0">
                <a:solidFill>
                  <a:schemeClr val="tx2"/>
                </a:solidFill>
                <a:effectLst>
                  <a:outerShdw blurRad="38100" dist="38100" dir="2700000" algn="tl">
                    <a:srgbClr val="000000">
                      <a:alpha val="43137"/>
                    </a:srgbClr>
                  </a:outerShdw>
                </a:effectLst>
                <a:latin typeface="+mj-lt"/>
              </a:rPr>
              <a:t>Click droit (sur la page du navigateur) </a:t>
            </a:r>
            <a:r>
              <a:rPr lang="fr-FR" sz="1400" dirty="0" smtClean="0">
                <a:solidFill>
                  <a:schemeClr val="tx2"/>
                </a:solidFill>
                <a:effectLst>
                  <a:outerShdw blurRad="38100" dist="38100" dir="2700000" algn="tl">
                    <a:srgbClr val="000000">
                      <a:alpha val="43137"/>
                    </a:srgbClr>
                  </a:outerShdw>
                </a:effectLst>
                <a:latin typeface="+mj-lt"/>
                <a:sym typeface="Wingdings" pitchFamily="2" charset="2"/>
              </a:rPr>
              <a:t> inspecter</a:t>
            </a:r>
            <a:endParaRPr lang="fr-FR" sz="1400" dirty="0">
              <a:solidFill>
                <a:schemeClr val="tx2"/>
              </a:solidFill>
              <a:effectLst>
                <a:outerShdw blurRad="38100" dist="38100" dir="2700000" algn="tl">
                  <a:srgbClr val="000000">
                    <a:alpha val="43137"/>
                  </a:srgbClr>
                </a:outerShdw>
              </a:effectLst>
              <a:latin typeface="+mj-lt"/>
            </a:endParaRPr>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Affichage (html)</a:t>
            </a:r>
            <a:endParaRPr lang="fr-FR" dirty="0">
              <a:solidFill>
                <a:schemeClr val="tx2"/>
              </a:solidFill>
            </a:endParaRPr>
          </a:p>
        </p:txBody>
      </p:sp>
      <p:sp>
        <p:nvSpPr>
          <p:cNvPr id="4" name="ZoneTexte 3"/>
          <p:cNvSpPr txBox="1"/>
          <p:nvPr/>
        </p:nvSpPr>
        <p:spPr>
          <a:xfrm>
            <a:off x="500034" y="1700922"/>
            <a:ext cx="8358246" cy="267765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p>
          <a:p>
            <a:pPr lvl="0" fontAlgn="base">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my_var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"&lt;h1&gt;Bonjour tout le monde!&lt;/h1&gt;"</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6089B4"/>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my_var</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6089B4"/>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267765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p:txBody>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Concaténation</a:t>
            </a:r>
            <a:endParaRPr lang="fr-FR" dirty="0">
              <a:solidFill>
                <a:schemeClr val="tx2"/>
              </a:solidFill>
            </a:endParaRPr>
          </a:p>
        </p:txBody>
      </p:sp>
      <p:sp>
        <p:nvSpPr>
          <p:cNvPr id="4" name="ZoneTexte 3"/>
          <p:cNvSpPr txBox="1"/>
          <p:nvPr/>
        </p:nvSpPr>
        <p:spPr>
          <a:xfrm>
            <a:off x="500034" y="1700922"/>
            <a:ext cx="8358246" cy="289310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"Mohammed"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salutation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salutation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289310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Concaténation</a:t>
            </a:r>
            <a:endParaRPr lang="fr-FR" dirty="0">
              <a:solidFill>
                <a:schemeClr val="tx2"/>
              </a:solidFill>
            </a:endParaRPr>
          </a:p>
        </p:txBody>
      </p:sp>
      <p:sp>
        <p:nvSpPr>
          <p:cNvPr id="4" name="ZoneTexte 3"/>
          <p:cNvSpPr txBox="1"/>
          <p:nvPr/>
        </p:nvSpPr>
        <p:spPr>
          <a:xfrm>
            <a:off x="500034" y="1700922"/>
            <a:ext cx="8358246" cy="2246769"/>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&lt;!DOCTYPE</a:t>
            </a:r>
            <a:r>
              <a:rPr lang="fr-FR" sz="1400" dirty="0" smtClean="0">
                <a:solidFill>
                  <a:srgbClr val="D0B344"/>
                </a:solidFill>
                <a:latin typeface="+mj-lt"/>
                <a:ea typeface="Times New Roman" pitchFamily="18" charset="0"/>
                <a:cs typeface="Times New Roman" pitchFamily="18" charset="0"/>
              </a:rPr>
              <a:t> html</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name</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"Mohammed"</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salutation</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`Bonjour </a:t>
            </a:r>
            <a:r>
              <a:rPr lang="fr-FR" sz="1400" dirty="0" smtClean="0">
                <a:solidFill>
                  <a:srgbClr val="D08442"/>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name</a:t>
            </a:r>
            <a:r>
              <a:rPr lang="fr-FR" sz="1400" dirty="0" smtClean="0">
                <a:solidFill>
                  <a:srgbClr val="D08442"/>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 !`</a:t>
            </a:r>
            <a:r>
              <a:rPr lang="fr-FR" sz="1400" dirty="0" smtClean="0">
                <a:solidFill>
                  <a:srgbClr val="C5C8C6"/>
                </a:solidFill>
                <a:latin typeface="+mj-lt"/>
                <a:ea typeface="Times New Roman" pitchFamily="18" charset="0"/>
                <a:cs typeface="Times New Roman" pitchFamily="18" charset="0"/>
              </a:rPr>
              <a:t>; </a:t>
            </a:r>
            <a:r>
              <a:rPr lang="sv-SE" sz="1400" dirty="0" smtClean="0">
                <a:solidFill>
                  <a:schemeClr val="tx1">
                    <a:lumMod val="65000"/>
                  </a:schemeClr>
                </a:solidFill>
                <a:latin typeface="+mj-lt"/>
              </a:rPr>
              <a:t>// Backtick (Accent grave) : Alt Gr + 7</a:t>
            </a:r>
            <a:endParaRPr lang="fr-FR" sz="1400" dirty="0" smtClean="0">
              <a:solidFill>
                <a:srgbClr val="6089B4"/>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salutation</a:t>
            </a:r>
            <a:r>
              <a:rPr lang="fr-FR" sz="1400" dirty="0" smtClean="0">
                <a:solidFill>
                  <a:srgbClr val="C5C8C6"/>
                </a:solidFill>
                <a:latin typeface="+mj-lt"/>
                <a:ea typeface="Times New Roman" pitchFamily="18" charset="0"/>
                <a:cs typeface="Times New Roman" pitchFamily="18" charset="0"/>
              </a:rPr>
              <a:t>);</a:t>
            </a:r>
            <a:endParaRPr lang="fr-FR" sz="1400" dirty="0" smtClean="0">
              <a:solidFill>
                <a:srgbClr val="6089B4"/>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p:txBody>
      </p:sp>
      <p:sp>
        <p:nvSpPr>
          <p:cNvPr id="5" name="Rectangle 4"/>
          <p:cNvSpPr/>
          <p:nvPr/>
        </p:nvSpPr>
        <p:spPr>
          <a:xfrm>
            <a:off x="-32" y="1707430"/>
            <a:ext cx="428628" cy="2246769"/>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p:txBody>
      </p:sp>
      <p:pic>
        <p:nvPicPr>
          <p:cNvPr id="207874" name="Picture 2" descr="Schéma clavier AZERTY – nanocosmo"/>
          <p:cNvPicPr>
            <a:picLocks noChangeAspect="1" noChangeArrowheads="1"/>
          </p:cNvPicPr>
          <p:nvPr/>
        </p:nvPicPr>
        <p:blipFill>
          <a:blip r:embed="rId2"/>
          <a:srcRect/>
          <a:stretch>
            <a:fillRect/>
          </a:stretch>
        </p:blipFill>
        <p:spPr bwMode="auto">
          <a:xfrm>
            <a:off x="628790" y="4286256"/>
            <a:ext cx="7800862" cy="2214578"/>
          </a:xfrm>
          <a:prstGeom prst="rect">
            <a:avLst/>
          </a:prstGeom>
          <a:noFill/>
        </p:spPr>
      </p:pic>
      <p:sp>
        <p:nvSpPr>
          <p:cNvPr id="6" name="Rectangle à coins arrondis 5"/>
          <p:cNvSpPr/>
          <p:nvPr/>
        </p:nvSpPr>
        <p:spPr>
          <a:xfrm>
            <a:off x="4000497" y="6138882"/>
            <a:ext cx="396000" cy="324000"/>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3095963" y="4739607"/>
            <a:ext cx="324562" cy="324000"/>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Programme du cours</a:t>
            </a:r>
            <a:endParaRPr lang="fr-FR" dirty="0"/>
          </a:p>
        </p:txBody>
      </p:sp>
      <p:sp>
        <p:nvSpPr>
          <p:cNvPr id="14" name="Rectangle 13"/>
          <p:cNvSpPr/>
          <p:nvPr/>
        </p:nvSpPr>
        <p:spPr>
          <a:xfrm>
            <a:off x="571472" y="1500174"/>
            <a:ext cx="8286808" cy="5078313"/>
          </a:xfrm>
          <a:prstGeom prst="rect">
            <a:avLst/>
          </a:prstGeom>
        </p:spPr>
        <p:txBody>
          <a:bodyPr wrap="square">
            <a:spAutoFit/>
          </a:bodyPr>
          <a:lstStyle/>
          <a:p>
            <a:pPr lvl="0" fontAlgn="base">
              <a:lnSpc>
                <a:spcPct val="150000"/>
              </a:lnSpc>
              <a:spcBef>
                <a:spcPct val="0"/>
              </a:spcBef>
              <a:spcAft>
                <a:spcPct val="0"/>
              </a:spcAft>
            </a:pPr>
            <a:r>
              <a:rPr lang="fr-FR" sz="2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let programme</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2400" dirty="0" smtClean="0">
                <a:solidFill>
                  <a:srgbClr val="676867"/>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endParaRPr lang="fr-FR" sz="2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lnSpc>
                <a:spcPct val="150000"/>
              </a:lnSpc>
              <a:spcBef>
                <a:spcPct val="0"/>
              </a:spcBef>
              <a:spcAft>
                <a:spcPct val="0"/>
              </a:spcAft>
            </a:pP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2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 </a:t>
            </a:r>
            <a:r>
              <a:rPr lang="fr-FR" sz="2400" dirty="0" smtClean="0">
                <a:solidFill>
                  <a:srgbClr val="9AA83A"/>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'Introduction'</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endParaRPr lang="fr-FR" sz="2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lnSpc>
                <a:spcPct val="150000"/>
              </a:lnSpc>
              <a:spcBef>
                <a:spcPct val="0"/>
              </a:spcBef>
              <a:spcAft>
                <a:spcPct val="0"/>
              </a:spcAft>
            </a:pP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2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2</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 </a:t>
            </a:r>
            <a:r>
              <a:rPr lang="fr-FR" sz="2400" dirty="0" smtClean="0">
                <a:solidFill>
                  <a:srgbClr val="9AA83A"/>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'Programmation Procédurale'</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endParaRPr lang="fr-FR" sz="2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lnSpc>
                <a:spcPct val="150000"/>
              </a:lnSpc>
              <a:spcBef>
                <a:spcPct val="0"/>
              </a:spcBef>
              <a:spcAft>
                <a:spcPct val="0"/>
              </a:spcAft>
            </a:pP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2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3</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 </a:t>
            </a:r>
            <a:r>
              <a:rPr lang="fr-FR" sz="2400" dirty="0" smtClean="0">
                <a:solidFill>
                  <a:srgbClr val="9AA83A"/>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'Programmation Orientée Objet'</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endParaRPr lang="fr-FR" sz="2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lnSpc>
                <a:spcPct val="150000"/>
              </a:lnSpc>
              <a:spcBef>
                <a:spcPct val="0"/>
              </a:spcBef>
              <a:spcAft>
                <a:spcPct val="0"/>
              </a:spcAft>
            </a:pP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2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4</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 </a:t>
            </a:r>
            <a:r>
              <a:rPr lang="fr-FR" sz="2400" dirty="0" smtClean="0">
                <a:solidFill>
                  <a:srgbClr val="9AA83A"/>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'XML/JSON/Ajax'</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endParaRPr lang="fr-FR" sz="2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lnSpc>
                <a:spcPct val="150000"/>
              </a:lnSpc>
              <a:spcBef>
                <a:spcPct val="0"/>
              </a:spcBef>
              <a:spcAft>
                <a:spcPct val="0"/>
              </a:spcAft>
            </a:pP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2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5</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 </a:t>
            </a:r>
            <a:r>
              <a:rPr lang="fr-FR" sz="2400" dirty="0" smtClean="0">
                <a:solidFill>
                  <a:srgbClr val="9AA83A"/>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'jQuery'</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endParaRPr lang="fr-FR" sz="2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lnSpc>
                <a:spcPct val="150000"/>
              </a:lnSpc>
              <a:spcBef>
                <a:spcPct val="0"/>
              </a:spcBef>
              <a:spcAft>
                <a:spcPct val="0"/>
              </a:spcAft>
            </a:pP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2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6</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 </a:t>
            </a:r>
            <a:r>
              <a:rPr lang="fr-FR" sz="2400" dirty="0" smtClean="0">
                <a:solidFill>
                  <a:srgbClr val="9AA83A"/>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'Introduction aux FrameWorks'</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endParaRPr lang="fr-FR" sz="2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lnSpc>
                <a:spcPct val="150000"/>
              </a:lnSpc>
              <a:spcBef>
                <a:spcPct val="0"/>
              </a:spcBef>
              <a:spcAft>
                <a:spcPct val="0"/>
              </a:spcAft>
            </a:pP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2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7</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 </a:t>
            </a:r>
            <a:r>
              <a:rPr lang="fr-FR" sz="2400" dirty="0" smtClean="0">
                <a:solidFill>
                  <a:srgbClr val="9AA83A"/>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'Conclusion globale'</a:t>
            </a:r>
            <a:endParaRPr lang="fr-FR" sz="2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lnSpc>
                <a:spcPct val="150000"/>
              </a:lnSpc>
              <a:spcBef>
                <a:spcPct val="0"/>
              </a:spcBef>
              <a:spcAft>
                <a:spcPct val="0"/>
              </a:spcAft>
            </a:pP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endParaRPr lang="fr-FR" sz="2400" dirty="0" smtClean="0">
              <a:solidFill>
                <a:srgbClr val="C5C8C6"/>
              </a:solidFill>
              <a:effectLst>
                <a:outerShdw blurRad="38100" dist="38100" dir="2700000" algn="tl">
                  <a:srgbClr val="000000">
                    <a:alpha val="43137"/>
                  </a:srgbClr>
                </a:outerShdw>
              </a:effectLst>
              <a:latin typeface="Consolas" pitchFamily="49" charset="0"/>
              <a:cs typeface="Times New Roman" pitchFamily="18" charset="0"/>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Arithmétique</a:t>
            </a:r>
            <a:endParaRPr lang="fr-FR" dirty="0">
              <a:solidFill>
                <a:schemeClr val="tx2"/>
              </a:solidFill>
            </a:endParaRPr>
          </a:p>
        </p:txBody>
      </p:sp>
      <p:sp>
        <p:nvSpPr>
          <p:cNvPr id="4" name="ZoneTexte 3"/>
          <p:cNvSpPr txBox="1"/>
          <p:nvPr/>
        </p:nvSpPr>
        <p:spPr>
          <a:xfrm>
            <a:off x="500034" y="1700922"/>
            <a:ext cx="8358246" cy="267765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5</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5</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267765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p:txBody>
      </p:sp>
    </p:spTree>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Arithmétique</a:t>
            </a:r>
            <a:endParaRPr lang="fr-FR" dirty="0">
              <a:solidFill>
                <a:schemeClr val="tx2"/>
              </a:solidFill>
            </a:endParaRPr>
          </a:p>
        </p:txBody>
      </p:sp>
      <p:graphicFrame>
        <p:nvGraphicFramePr>
          <p:cNvPr id="6" name="Tableau 5"/>
          <p:cNvGraphicFramePr>
            <a:graphicFrameLocks noGrp="1"/>
          </p:cNvGraphicFramePr>
          <p:nvPr/>
        </p:nvGraphicFramePr>
        <p:xfrm>
          <a:off x="1619272" y="2054079"/>
          <a:ext cx="6096000" cy="3435642"/>
        </p:xfrm>
        <a:graphic>
          <a:graphicData uri="http://schemas.openxmlformats.org/drawingml/2006/table">
            <a:tbl>
              <a:tblPr>
                <a:tableStyleId>{BDBED569-4797-4DF1-A0F4-6AAB3CD982D8}</a:tableStyleId>
              </a:tblPr>
              <a:tblGrid>
                <a:gridCol w="1517286"/>
                <a:gridCol w="4578714"/>
              </a:tblGrid>
              <a:tr h="300772">
                <a:tc>
                  <a:txBody>
                    <a:bodyPr/>
                    <a:lstStyle/>
                    <a:p>
                      <a:pPr algn="ctr" fontAlgn="t"/>
                      <a:r>
                        <a:rPr lang="fr-FR" sz="1800" dirty="0" smtClean="0">
                          <a:solidFill>
                            <a:schemeClr val="tx2"/>
                          </a:solidFill>
                          <a:effectLst>
                            <a:outerShdw blurRad="38100" dist="38100" dir="2700000" algn="tl">
                              <a:srgbClr val="000000">
                                <a:alpha val="43137"/>
                              </a:srgbClr>
                            </a:outerShdw>
                          </a:effectLst>
                          <a:latin typeface="+mj-lt"/>
                        </a:rPr>
                        <a:t>Opérateur</a:t>
                      </a:r>
                      <a:endParaRPr lang="fr-FR" sz="1800" b="1" dirty="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dirty="0" smtClean="0">
                          <a:solidFill>
                            <a:schemeClr val="tx2"/>
                          </a:solidFill>
                          <a:effectLst>
                            <a:outerShdw blurRad="38100" dist="38100" dir="2700000" algn="tl">
                              <a:srgbClr val="000000">
                                <a:alpha val="43137"/>
                              </a:srgbClr>
                            </a:outerShdw>
                          </a:effectLst>
                          <a:latin typeface="+mj-lt"/>
                        </a:rPr>
                        <a:t>Description</a:t>
                      </a:r>
                      <a:endParaRPr lang="fr-FR" sz="1800" b="1" dirty="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r h="300772">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Addition</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r h="300772">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a:solidFill>
                            <a:schemeClr val="tx2"/>
                          </a:solidFill>
                          <a:effectLst>
                            <a:outerShdw blurRad="38100" dist="38100" dir="2700000" algn="tl">
                              <a:srgbClr val="000000">
                                <a:alpha val="43137"/>
                              </a:srgbClr>
                            </a:outerShdw>
                          </a:effectLst>
                          <a:latin typeface="+mj-lt"/>
                        </a:rPr>
                        <a:t>Subtraction</a:t>
                      </a:r>
                      <a:endParaRPr lang="fr-FR" sz="180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r h="300772">
                <a:tc>
                  <a:txBody>
                    <a:bodyPr/>
                    <a:lstStyle/>
                    <a:p>
                      <a:pPr algn="ctr" fontAlgn="t"/>
                      <a:r>
                        <a:rPr lang="fr-FR" sz="1800">
                          <a:solidFill>
                            <a:schemeClr val="tx2"/>
                          </a:solidFill>
                          <a:effectLst>
                            <a:outerShdw blurRad="38100" dist="38100" dir="2700000" algn="tl">
                              <a:srgbClr val="000000">
                                <a:alpha val="43137"/>
                              </a:srgbClr>
                            </a:outerShdw>
                          </a:effectLst>
                          <a:latin typeface="+mj-lt"/>
                        </a:rPr>
                        <a:t>*</a:t>
                      </a:r>
                      <a:endParaRPr lang="fr-FR" sz="180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a:solidFill>
                            <a:schemeClr val="tx2"/>
                          </a:solidFill>
                          <a:effectLst>
                            <a:outerShdw blurRad="38100" dist="38100" dir="2700000" algn="tl">
                              <a:srgbClr val="000000">
                                <a:alpha val="43137"/>
                              </a:srgbClr>
                            </a:outerShdw>
                          </a:effectLst>
                          <a:latin typeface="+mj-lt"/>
                        </a:rPr>
                        <a:t>Multiplication</a:t>
                      </a:r>
                      <a:endParaRPr lang="fr-FR" sz="180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r h="300772">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Exponentiation (ES6)</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r h="300772">
                <a:tc>
                  <a:txBody>
                    <a:bodyPr/>
                    <a:lstStyle/>
                    <a:p>
                      <a:pPr algn="ctr" fontAlgn="t"/>
                      <a:r>
                        <a:rPr lang="fr-FR" sz="1800">
                          <a:solidFill>
                            <a:schemeClr val="tx2"/>
                          </a:solidFill>
                          <a:effectLst>
                            <a:outerShdw blurRad="38100" dist="38100" dir="2700000" algn="tl">
                              <a:srgbClr val="000000">
                                <a:alpha val="43137"/>
                              </a:srgbClr>
                            </a:outerShdw>
                          </a:effectLst>
                          <a:latin typeface="+mj-lt"/>
                        </a:rPr>
                        <a:t>/</a:t>
                      </a:r>
                      <a:endParaRPr lang="fr-FR" sz="180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Division</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r h="300772">
                <a:tc>
                  <a:txBody>
                    <a:bodyPr/>
                    <a:lstStyle/>
                    <a:p>
                      <a:pPr algn="ctr" fontAlgn="t"/>
                      <a:r>
                        <a:rPr lang="fr-FR" sz="1800">
                          <a:solidFill>
                            <a:schemeClr val="tx2"/>
                          </a:solidFill>
                          <a:effectLst>
                            <a:outerShdw blurRad="38100" dist="38100" dir="2700000" algn="tl">
                              <a:srgbClr val="000000">
                                <a:alpha val="43137"/>
                              </a:srgbClr>
                            </a:outerShdw>
                          </a:effectLst>
                          <a:latin typeface="+mj-lt"/>
                        </a:rPr>
                        <a:t>%</a:t>
                      </a:r>
                      <a:endParaRPr lang="fr-FR" sz="180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Modulus </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r h="300772">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dirty="0" smtClean="0">
                          <a:solidFill>
                            <a:schemeClr val="tx2"/>
                          </a:solidFill>
                          <a:effectLst>
                            <a:outerShdw blurRad="38100" dist="38100" dir="2700000" algn="tl">
                              <a:srgbClr val="000000">
                                <a:alpha val="43137"/>
                              </a:srgbClr>
                            </a:outerShdw>
                          </a:effectLst>
                          <a:latin typeface="+mj-lt"/>
                        </a:rPr>
                        <a:t>Incrémentation</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r h="300772">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dirty="0" smtClean="0">
                          <a:solidFill>
                            <a:schemeClr val="tx2"/>
                          </a:solidFill>
                          <a:effectLst>
                            <a:outerShdw blurRad="38100" dist="38100" dir="2700000" algn="tl">
                              <a:srgbClr val="000000">
                                <a:alpha val="43137"/>
                              </a:srgbClr>
                            </a:outerShdw>
                          </a:effectLst>
                          <a:latin typeface="+mj-lt"/>
                        </a:rPr>
                        <a:t>Décrémentation</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bl>
          </a:graphicData>
        </a:graphic>
      </p:graphicFrame>
    </p:spTree>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Fonctions</a:t>
            </a:r>
            <a:endParaRPr lang="fr-FR" dirty="0">
              <a:solidFill>
                <a:schemeClr val="tx2"/>
              </a:solidFill>
            </a:endParaRPr>
          </a:p>
        </p:txBody>
      </p:sp>
      <p:sp>
        <p:nvSpPr>
          <p:cNvPr id="4" name="ZoneTexte 3"/>
          <p:cNvSpPr txBox="1"/>
          <p:nvPr/>
        </p:nvSpPr>
        <p:spPr>
          <a:xfrm>
            <a:off x="500034" y="1700922"/>
            <a:ext cx="8358246" cy="310854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 tout le monde!"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Bonjour tout le monde!</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10854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p:txBody>
      </p:sp>
    </p:spTree>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Fonctions</a:t>
            </a:r>
            <a:endParaRPr lang="fr-FR" dirty="0">
              <a:solidFill>
                <a:schemeClr val="tx2"/>
              </a:solidFill>
            </a:endParaRPr>
          </a:p>
        </p:txBody>
      </p:sp>
      <p:sp>
        <p:nvSpPr>
          <p:cNvPr id="4" name="ZoneTexte 3"/>
          <p:cNvSpPr txBox="1"/>
          <p:nvPr/>
        </p:nvSpPr>
        <p:spPr>
          <a:xfrm>
            <a:off x="500034" y="1700922"/>
            <a:ext cx="8358246" cy="310854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msgPrm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msgPrm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"Mohammed"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Bonjour Mohammed</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10854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p:txBody>
      </p:sp>
    </p:spTree>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Fonctions</a:t>
            </a:r>
            <a:endParaRPr lang="fr-FR" dirty="0">
              <a:solidFill>
                <a:schemeClr val="tx2"/>
              </a:solidFill>
            </a:endParaRPr>
          </a:p>
        </p:txBody>
      </p:sp>
      <p:sp>
        <p:nvSpPr>
          <p:cNvPr id="4" name="ZoneTexte 3"/>
          <p:cNvSpPr txBox="1"/>
          <p:nvPr/>
        </p:nvSpPr>
        <p:spPr>
          <a:xfrm>
            <a:off x="500034" y="1700922"/>
            <a:ext cx="8358246" cy="3970318"/>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msgPrm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"tout le monde"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msgPrm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"Mohammed"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Bonjour Mohammed</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msgPrm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Bonjour tout le monde</a:t>
            </a:r>
          </a:p>
          <a:p>
            <a:pPr lvl="0"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970318"/>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p:txBody>
      </p:sp>
    </p:spTree>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Sensibilité à la casse</a:t>
            </a:r>
            <a:endParaRPr lang="fr-FR" dirty="0">
              <a:solidFill>
                <a:schemeClr val="tx2"/>
              </a:solidFill>
            </a:endParaRPr>
          </a:p>
        </p:txBody>
      </p:sp>
      <p:sp>
        <p:nvSpPr>
          <p:cNvPr id="4" name="ZoneTexte 3"/>
          <p:cNvSpPr txBox="1"/>
          <p:nvPr/>
        </p:nvSpPr>
        <p:spPr>
          <a:xfrm>
            <a:off x="500034" y="1700922"/>
            <a:ext cx="8358246" cy="353943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firstname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"Nicolas"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firstname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cela fonctionne</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Firstname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cela ne fonctionne pas</a:t>
            </a: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    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firstname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cela ne fonctionne pas</a:t>
            </a: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    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firstname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cela ne fonctionne pas</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53943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p:txBody>
      </p:sp>
      <p:sp>
        <p:nvSpPr>
          <p:cNvPr id="6" name="Rectangle 5"/>
          <p:cNvSpPr/>
          <p:nvPr/>
        </p:nvSpPr>
        <p:spPr>
          <a:xfrm>
            <a:off x="500034" y="5406110"/>
            <a:ext cx="8358246" cy="523220"/>
          </a:xfrm>
          <a:prstGeom prst="rect">
            <a:avLst/>
          </a:prstGeom>
        </p:spPr>
        <p:txBody>
          <a:bodyPr wrap="square">
            <a:spAutoFit/>
          </a:bodyPr>
          <a:lstStyle/>
          <a:p>
            <a:pPr algn="ctr"/>
            <a:r>
              <a:rPr lang="fr-FR" sz="1400" dirty="0" smtClean="0">
                <a:solidFill>
                  <a:schemeClr val="tx2"/>
                </a:solidFill>
                <a:effectLst>
                  <a:outerShdw blurRad="38100" dist="38100" dir="2700000" algn="tl">
                    <a:srgbClr val="000000">
                      <a:alpha val="43137"/>
                    </a:srgbClr>
                  </a:outerShdw>
                </a:effectLst>
                <a:latin typeface="+mj-lt"/>
              </a:rPr>
              <a:t>Les fonctions, les fonctions définies par l'utilisateur sont sensibles à la casse. De plus, tous les noms de variables sont également sensibles à la casse.</a:t>
            </a:r>
          </a:p>
        </p:txBody>
      </p:sp>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La portée</a:t>
            </a:r>
            <a:endParaRPr lang="fr-FR" dirty="0">
              <a:solidFill>
                <a:schemeClr val="tx2"/>
              </a:solidFill>
            </a:endParaRPr>
          </a:p>
        </p:txBody>
      </p:sp>
      <p:sp>
        <p:nvSpPr>
          <p:cNvPr id="4" name="ZoneTexte 3"/>
          <p:cNvSpPr txBox="1"/>
          <p:nvPr/>
        </p:nvSpPr>
        <p:spPr>
          <a:xfrm>
            <a:off x="500034" y="1700922"/>
            <a:ext cx="8358246" cy="353943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"Bahri"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myFunction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myFunction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Bahri</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53943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p:txBody>
      </p:sp>
    </p:spTree>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La portée</a:t>
            </a:r>
            <a:endParaRPr lang="fr-FR" dirty="0">
              <a:solidFill>
                <a:schemeClr val="tx2"/>
              </a:solidFill>
            </a:endParaRPr>
          </a:p>
        </p:txBody>
      </p:sp>
      <p:sp>
        <p:nvSpPr>
          <p:cNvPr id="4" name="ZoneTexte 3"/>
          <p:cNvSpPr txBox="1"/>
          <p:nvPr/>
        </p:nvSpPr>
        <p:spPr>
          <a:xfrm>
            <a:off x="500034" y="1700922"/>
            <a:ext cx="8358246" cy="310854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myFunction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nationality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"Algérienne"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nationality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pas possible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289310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1</a:t>
            </a:r>
            <a:endParaRPr lang="fr-FR" dirty="0">
              <a:solidFill>
                <a:schemeClr val="tx2"/>
              </a:solidFill>
            </a:endParaRPr>
          </a:p>
        </p:txBody>
      </p:sp>
      <p:sp>
        <p:nvSpPr>
          <p:cNvPr id="6" name="Rectangle 5"/>
          <p:cNvSpPr/>
          <p:nvPr/>
        </p:nvSpPr>
        <p:spPr>
          <a:xfrm>
            <a:off x="428596" y="1745432"/>
            <a:ext cx="8429684" cy="1446550"/>
          </a:xfrm>
          <a:prstGeom prst="rect">
            <a:avLst/>
          </a:prstGeom>
        </p:spPr>
        <p:txBody>
          <a:bodyPr wrap="square">
            <a:spAutoFit/>
          </a:bodyPr>
          <a:lstStyle/>
          <a:p>
            <a:pPr algn="ctr">
              <a:lnSpc>
                <a:spcPct val="20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Ecrivez une fonction affichant :</a:t>
            </a:r>
          </a:p>
          <a:p>
            <a:pPr algn="ctr">
              <a:lnSpc>
                <a:spcPct val="200000"/>
              </a:lnSpc>
            </a:pPr>
            <a:r>
              <a:rPr lang="fr-FR" sz="1600" dirty="0" smtClean="0">
                <a:effectLst>
                  <a:outerShdw blurRad="38100" dist="38100" dir="2700000" algn="tl">
                    <a:srgbClr val="000000">
                      <a:alpha val="43137"/>
                    </a:srgbClr>
                  </a:outerShdw>
                </a:effectLst>
                <a:latin typeface="+mj-lt"/>
                <a:cs typeface="Consolas" pitchFamily="49" charset="0"/>
              </a:rPr>
              <a:t>« </a:t>
            </a:r>
            <a:r>
              <a:rPr lang="fr-FR" sz="1600" b="1" dirty="0" smtClean="0">
                <a:solidFill>
                  <a:srgbClr val="00B050"/>
                </a:solidFill>
                <a:effectLst>
                  <a:outerShdw blurRad="38100" dist="38100" dir="2700000" algn="tl">
                    <a:srgbClr val="000000">
                      <a:alpha val="43137"/>
                    </a:srgbClr>
                  </a:outerShdw>
                </a:effectLst>
                <a:latin typeface="+mj-lt"/>
                <a:cs typeface="Consolas" pitchFamily="49" charset="0"/>
              </a:rPr>
              <a:t>Bonjour tout le monde!</a:t>
            </a:r>
            <a:r>
              <a:rPr lang="fr-FR" sz="1600" dirty="0" smtClean="0">
                <a:effectLst>
                  <a:outerShdw blurRad="38100" dist="38100" dir="2700000" algn="tl">
                    <a:srgbClr val="000000">
                      <a:alpha val="43137"/>
                    </a:srgbClr>
                  </a:outerShdw>
                </a:effectLst>
                <a:latin typeface="+mj-lt"/>
                <a:cs typeface="Consolas" pitchFamily="49" charset="0"/>
              </a:rPr>
              <a:t> »</a:t>
            </a:r>
            <a:endParaRPr lang="fr-FR" sz="1600" b="1" dirty="0" smtClean="0">
              <a:solidFill>
                <a:schemeClr val="bg1"/>
              </a:solidFill>
              <a:effectLst>
                <a:outerShdw blurRad="38100" dist="38100" dir="2700000" algn="tl">
                  <a:srgbClr val="000000">
                    <a:alpha val="43137"/>
                  </a:srgbClr>
                </a:outerShdw>
              </a:effectLst>
              <a:latin typeface="+mj-lt"/>
              <a:cs typeface="Consolas" pitchFamily="49" charset="0"/>
            </a:endParaRPr>
          </a:p>
          <a:p>
            <a:pPr marL="342900" indent="-342900" algn="ctr">
              <a:lnSpc>
                <a:spcPct val="150000"/>
              </a:lnSpc>
            </a:pPr>
            <a:endParaRPr lang="fr-FR" sz="1600" dirty="0">
              <a:solidFill>
                <a:schemeClr val="tx2"/>
              </a:solidFill>
              <a:effectLst>
                <a:outerShdw blurRad="38100" dist="38100" dir="2700000" algn="tl">
                  <a:srgbClr val="000000">
                    <a:alpha val="43137"/>
                  </a:srgbClr>
                </a:outerShdw>
              </a:effectLst>
              <a:latin typeface="+mj-lt"/>
              <a:cs typeface="Consolas" pitchFamily="49" charset="0"/>
            </a:endParaRPr>
          </a:p>
        </p:txBody>
      </p:sp>
    </p:spTree>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a:t>
            </a:r>
            <a:endParaRPr lang="fr-FR" dirty="0">
              <a:solidFill>
                <a:schemeClr val="tx2"/>
              </a:solidFill>
            </a:endParaRPr>
          </a:p>
        </p:txBody>
      </p:sp>
      <p:sp>
        <p:nvSpPr>
          <p:cNvPr id="4" name="ZoneTexte 3"/>
          <p:cNvSpPr txBox="1"/>
          <p:nvPr/>
        </p:nvSpPr>
        <p:spPr>
          <a:xfrm>
            <a:off x="500034" y="1700922"/>
            <a:ext cx="8358246" cy="3323987"/>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&lt;!DOCTYPE</a:t>
            </a:r>
            <a:r>
              <a:rPr lang="fr-FR" sz="1400" dirty="0" smtClean="0">
                <a:solidFill>
                  <a:srgbClr val="D0B344"/>
                </a:solidFill>
                <a:latin typeface="+mj-lt"/>
                <a:ea typeface="Times New Roman" pitchFamily="18" charset="0"/>
                <a:cs typeface="Times New Roman" pitchFamily="18" charset="0"/>
              </a:rPr>
              <a:t> html</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function</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CE6700"/>
                </a:solidFill>
                <a:latin typeface="+mj-lt"/>
                <a:ea typeface="Times New Roman" pitchFamily="18" charset="0"/>
                <a:cs typeface="Times New Roman" pitchFamily="18" charset="0"/>
              </a:rPr>
              <a:t>helloFunc</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msg</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"&lt;b style='color:green;'&gt;Bonjour tout le monde&lt;/b&gt;"</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msg</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CE6700"/>
                </a:solidFill>
                <a:latin typeface="+mj-lt"/>
                <a:ea typeface="Times New Roman" pitchFamily="18" charset="0"/>
                <a:cs typeface="Times New Roman" pitchFamily="18" charset="0"/>
              </a:rPr>
              <a:t>helloFunc</a:t>
            </a:r>
            <a:r>
              <a:rPr lang="fr-FR" sz="1400" dirty="0" smtClean="0">
                <a:solidFill>
                  <a:srgbClr val="C5C8C6"/>
                </a:solidFill>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p:txBody>
      </p:sp>
      <p:sp>
        <p:nvSpPr>
          <p:cNvPr id="5" name="Rectangle 4"/>
          <p:cNvSpPr/>
          <p:nvPr/>
        </p:nvSpPr>
        <p:spPr>
          <a:xfrm>
            <a:off x="-32" y="1707430"/>
            <a:ext cx="428628" cy="3323987"/>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40" name="Picture 4" descr="Résultat de recherche d'images pour &quot;leo the professional png&quot;"/>
          <p:cNvPicPr>
            <a:picLocks noChangeAspect="1" noChangeArrowheads="1"/>
          </p:cNvPicPr>
          <p:nvPr/>
        </p:nvPicPr>
        <p:blipFill>
          <a:blip r:embed="rId2"/>
          <a:srcRect/>
          <a:stretch>
            <a:fillRect/>
          </a:stretch>
        </p:blipFill>
        <p:spPr bwMode="auto">
          <a:xfrm>
            <a:off x="4143372" y="2625322"/>
            <a:ext cx="3929090" cy="2946818"/>
          </a:xfrm>
          <a:prstGeom prst="rect">
            <a:avLst/>
          </a:prstGeom>
          <a:noFill/>
          <a:effectLst>
            <a:softEdge rad="635000"/>
          </a:effectLst>
        </p:spPr>
      </p:pic>
      <p:sp>
        <p:nvSpPr>
          <p:cNvPr id="4" name="Titre 3"/>
          <p:cNvSpPr>
            <a:spLocks noGrp="1"/>
          </p:cNvSpPr>
          <p:nvPr>
            <p:ph type="title"/>
          </p:nvPr>
        </p:nvSpPr>
        <p:spPr/>
        <p:txBody>
          <a:bodyPr/>
          <a:lstStyle/>
          <a:p>
            <a:r>
              <a:rPr lang="fr-FR" dirty="0" smtClean="0"/>
              <a:t>Objectifs à atteindre</a:t>
            </a:r>
            <a:endParaRPr lang="fr-FR" dirty="0"/>
          </a:p>
        </p:txBody>
      </p:sp>
      <p:sp>
        <p:nvSpPr>
          <p:cNvPr id="7" name="Rectangle 6"/>
          <p:cNvSpPr/>
          <p:nvPr/>
        </p:nvSpPr>
        <p:spPr>
          <a:xfrm>
            <a:off x="714348" y="1985107"/>
            <a:ext cx="7858180" cy="3418756"/>
          </a:xfrm>
          <a:prstGeom prst="rect">
            <a:avLst/>
          </a:prstGeom>
        </p:spPr>
        <p:txBody>
          <a:bodyPr wrap="square">
            <a:spAutoFit/>
          </a:bodyPr>
          <a:lstStyle/>
          <a:p>
            <a:pPr>
              <a:lnSpc>
                <a:spcPct val="200000"/>
              </a:lnSpc>
              <a:buClr>
                <a:schemeClr val="accent2"/>
              </a:buClr>
              <a:buFont typeface="Wingdings" pitchFamily="2" charset="2"/>
              <a:buChar char="§"/>
            </a:pPr>
            <a:r>
              <a:rPr lang="fr-FR" sz="2800" b="1" dirty="0" smtClean="0">
                <a:solidFill>
                  <a:schemeClr val="tx2"/>
                </a:solidFill>
              </a:rPr>
              <a:t>  Connaitre les usages courants du langage (ES6)</a:t>
            </a:r>
          </a:p>
          <a:p>
            <a:pPr>
              <a:lnSpc>
                <a:spcPct val="200000"/>
              </a:lnSpc>
              <a:buClr>
                <a:schemeClr val="accent2"/>
              </a:buClr>
              <a:buFont typeface="Wingdings" pitchFamily="2" charset="2"/>
              <a:buChar char="§"/>
            </a:pPr>
            <a:r>
              <a:rPr lang="fr-FR" sz="2800" b="1" dirty="0" smtClean="0">
                <a:solidFill>
                  <a:schemeClr val="tx2"/>
                </a:solidFill>
              </a:rPr>
              <a:t>  Comprendre la POO</a:t>
            </a:r>
          </a:p>
          <a:p>
            <a:pPr>
              <a:lnSpc>
                <a:spcPct val="200000"/>
              </a:lnSpc>
              <a:buClr>
                <a:schemeClr val="accent2"/>
              </a:buClr>
              <a:buFont typeface="Wingdings" pitchFamily="2" charset="2"/>
              <a:buChar char="§"/>
            </a:pPr>
            <a:r>
              <a:rPr lang="fr-FR" sz="2800" b="1" dirty="0" smtClean="0">
                <a:solidFill>
                  <a:schemeClr val="tx2"/>
                </a:solidFill>
              </a:rPr>
              <a:t>  Manipuler les fichiers </a:t>
            </a:r>
          </a:p>
          <a:p>
            <a:pPr>
              <a:lnSpc>
                <a:spcPct val="200000"/>
              </a:lnSpc>
              <a:buClr>
                <a:schemeClr val="accent2"/>
              </a:buClr>
              <a:buFont typeface="Wingdings" pitchFamily="2" charset="2"/>
              <a:buChar char="§"/>
            </a:pPr>
            <a:r>
              <a:rPr lang="fr-FR" sz="2800" b="1" dirty="0" smtClean="0">
                <a:solidFill>
                  <a:schemeClr val="tx2"/>
                </a:solidFill>
              </a:rPr>
              <a:t>  Appliquer les bonnes pratiques</a:t>
            </a:r>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2</a:t>
            </a:r>
            <a:endParaRPr lang="fr-FR" dirty="0">
              <a:solidFill>
                <a:schemeClr val="tx2"/>
              </a:solidFill>
            </a:endParaRPr>
          </a:p>
        </p:txBody>
      </p:sp>
      <p:sp>
        <p:nvSpPr>
          <p:cNvPr id="6" name="Rectangle 5"/>
          <p:cNvSpPr/>
          <p:nvPr/>
        </p:nvSpPr>
        <p:spPr>
          <a:xfrm>
            <a:off x="428596" y="1745432"/>
            <a:ext cx="8429684" cy="3046988"/>
          </a:xfrm>
          <a:prstGeom prst="rect">
            <a:avLst/>
          </a:prstGeom>
        </p:spPr>
        <p:txBody>
          <a:bodyPr wrap="square">
            <a:spAutoFit/>
          </a:bodyPr>
          <a:lstStyle/>
          <a:p>
            <a:pPr>
              <a:lnSpc>
                <a:spcPct val="200000"/>
              </a:lnSpc>
            </a:pPr>
            <a:r>
              <a:rPr lang="fr-FR" sz="1600" dirty="0" smtClean="0">
                <a:solidFill>
                  <a:schemeClr val="tx2"/>
                </a:solidFill>
                <a:latin typeface="+mj-lt"/>
                <a:cs typeface="Consolas" pitchFamily="49" charset="0"/>
              </a:rPr>
              <a:t>Ecrivez une fonction, prenant deux paramètres (nom et age d’une personne), puis, elle les affiche.</a:t>
            </a:r>
          </a:p>
          <a:p>
            <a:pPr>
              <a:lnSpc>
                <a:spcPct val="200000"/>
              </a:lnSpc>
            </a:pPr>
            <a:r>
              <a:rPr lang="fr-FR" sz="1600" dirty="0" smtClean="0">
                <a:solidFill>
                  <a:schemeClr val="tx2"/>
                </a:solidFill>
                <a:latin typeface="+mj-lt"/>
                <a:cs typeface="Consolas" pitchFamily="49" charset="0"/>
              </a:rPr>
              <a:t>Exemples :</a:t>
            </a:r>
          </a:p>
          <a:p>
            <a:pPr lvl="1">
              <a:lnSpc>
                <a:spcPct val="200000"/>
              </a:lnSpc>
            </a:pPr>
            <a:r>
              <a:rPr lang="fr-FR" sz="1600" dirty="0" smtClean="0">
                <a:solidFill>
                  <a:schemeClr val="tx2"/>
                </a:solidFill>
                <a:latin typeface="+mj-lt"/>
                <a:cs typeface="Consolas" pitchFamily="49" charset="0"/>
              </a:rPr>
              <a:t>Mohammed a 30 ans. </a:t>
            </a:r>
            <a:br>
              <a:rPr lang="fr-FR" sz="1600" dirty="0" smtClean="0">
                <a:solidFill>
                  <a:schemeClr val="tx2"/>
                </a:solidFill>
                <a:latin typeface="+mj-lt"/>
                <a:cs typeface="Consolas" pitchFamily="49" charset="0"/>
              </a:rPr>
            </a:br>
            <a:r>
              <a:rPr lang="fr-FR" sz="1600" dirty="0" smtClean="0">
                <a:solidFill>
                  <a:schemeClr val="tx2"/>
                </a:solidFill>
                <a:latin typeface="+mj-lt"/>
                <a:cs typeface="Consolas" pitchFamily="49" charset="0"/>
              </a:rPr>
              <a:t>Nicolas a 5 ans.</a:t>
            </a:r>
            <a:br>
              <a:rPr lang="fr-FR" sz="1600" dirty="0" smtClean="0">
                <a:solidFill>
                  <a:schemeClr val="tx2"/>
                </a:solidFill>
                <a:latin typeface="+mj-lt"/>
                <a:cs typeface="Consolas" pitchFamily="49" charset="0"/>
              </a:rPr>
            </a:br>
            <a:r>
              <a:rPr lang="fr-FR" sz="1600" dirty="0" smtClean="0">
                <a:solidFill>
                  <a:schemeClr val="tx2"/>
                </a:solidFill>
                <a:latin typeface="+mj-lt"/>
                <a:cs typeface="Consolas" pitchFamily="49" charset="0"/>
              </a:rPr>
              <a:t>Meriam a 26 ans. </a:t>
            </a:r>
            <a:endParaRPr lang="fr-FR" sz="1600" dirty="0">
              <a:solidFill>
                <a:schemeClr val="tx2"/>
              </a:solidFill>
              <a:latin typeface="+mj-lt"/>
              <a:cs typeface="Consolas" pitchFamily="49" charset="0"/>
            </a:endParaRPr>
          </a:p>
        </p:txBody>
      </p:sp>
    </p:spTree>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2</a:t>
            </a:r>
            <a:endParaRPr lang="fr-FR" dirty="0">
              <a:solidFill>
                <a:schemeClr val="tx2"/>
              </a:solidFill>
            </a:endParaRPr>
          </a:p>
        </p:txBody>
      </p:sp>
      <p:sp>
        <p:nvSpPr>
          <p:cNvPr id="4" name="ZoneTexte 3"/>
          <p:cNvSpPr txBox="1"/>
          <p:nvPr/>
        </p:nvSpPr>
        <p:spPr>
          <a:xfrm>
            <a:off x="500034" y="1700922"/>
            <a:ext cx="8358246" cy="353943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display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 "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ans.&lt;br /&gt;"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display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"Mohammed"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23</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display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"Nicolas"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44</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display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"Sarah"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29</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53943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p:txBody>
      </p:sp>
    </p:spTree>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Tableaux</a:t>
            </a:r>
            <a:endParaRPr lang="fr-FR" dirty="0">
              <a:solidFill>
                <a:schemeClr val="tx2"/>
              </a:solidFill>
            </a:endParaRPr>
          </a:p>
        </p:txBody>
      </p:sp>
      <p:sp>
        <p:nvSpPr>
          <p:cNvPr id="4" name="ZoneTexte 3"/>
          <p:cNvSpPr txBox="1"/>
          <p:nvPr/>
        </p:nvSpPr>
        <p:spPr>
          <a:xfrm>
            <a:off x="500034" y="1700922"/>
            <a:ext cx="8358246" cy="310854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cars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"Saab"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"Volvo"</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"BMW"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cars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 /&gt;"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cars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 /&gt;"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cars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 /&gt;"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10854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p:txBody>
      </p:sp>
    </p:spTree>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Objets</a:t>
            </a:r>
            <a:endParaRPr lang="fr-FR" dirty="0">
              <a:solidFill>
                <a:schemeClr val="tx2"/>
              </a:solidFill>
            </a:endParaRPr>
          </a:p>
        </p:txBody>
      </p:sp>
      <p:sp>
        <p:nvSpPr>
          <p:cNvPr id="4" name="ZoneTexte 3"/>
          <p:cNvSpPr txBox="1"/>
          <p:nvPr/>
        </p:nvSpPr>
        <p:spPr>
          <a:xfrm>
            <a:off x="500034" y="1700922"/>
            <a:ext cx="8358246" cy="3754874"/>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fontAlgn="base">
              <a:spcBef>
                <a:spcPct val="0"/>
              </a:spcBef>
              <a:spcAft>
                <a:spcPct val="0"/>
              </a:spcAft>
            </a:pPr>
            <a:endPar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Arial" pitchFamily="34" charset="0"/>
            </a:endParaRPr>
          </a:p>
          <a:p>
            <a:pPr lvl="0" fontAlgn="base">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Arial" pitchFamily="34"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person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firstname: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"Jôel"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lastname: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"Dupret"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age: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30</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    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person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firstname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Mohammed</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    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person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"firstname"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Mohammed</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754874"/>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p:txBody>
      </p:sp>
    </p:spTree>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solidFill>
                  <a:schemeClr val="tx2"/>
                </a:solidFill>
              </a:rPr>
              <a:t>PP : les classes Object/Array</a:t>
            </a:r>
            <a:endParaRPr lang="fr-FR" dirty="0">
              <a:solidFill>
                <a:schemeClr val="tx2"/>
              </a:solidFill>
            </a:endParaRPr>
          </a:p>
        </p:txBody>
      </p:sp>
      <p:sp>
        <p:nvSpPr>
          <p:cNvPr id="4" name="ZoneTexte 3"/>
          <p:cNvSpPr txBox="1"/>
          <p:nvPr/>
        </p:nvSpPr>
        <p:spPr>
          <a:xfrm>
            <a:off x="500034" y="1700922"/>
            <a:ext cx="8358246" cy="4401205"/>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obj</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new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Object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obj</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"Mohammed"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obj</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"Bahri"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obj</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Bahri</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tab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new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Array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tab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"Mohammed"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tab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"Bahri"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tab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Mohammed</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4401205"/>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p>
        </p:txBody>
      </p:sp>
    </p:spTree>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Prédéfinis</a:t>
            </a:r>
            <a:endParaRPr lang="fr-FR" dirty="0">
              <a:solidFill>
                <a:schemeClr val="tx2"/>
              </a:solidFill>
            </a:endParaRPr>
          </a:p>
        </p:txBody>
      </p:sp>
      <p:graphicFrame>
        <p:nvGraphicFramePr>
          <p:cNvPr id="6" name="Tableau 5"/>
          <p:cNvGraphicFramePr>
            <a:graphicFrameLocks noGrp="1"/>
          </p:cNvGraphicFramePr>
          <p:nvPr/>
        </p:nvGraphicFramePr>
        <p:xfrm>
          <a:off x="340224" y="1643050"/>
          <a:ext cx="8501122" cy="2860040"/>
        </p:xfrm>
        <a:graphic>
          <a:graphicData uri="http://schemas.openxmlformats.org/drawingml/2006/table">
            <a:tbl>
              <a:tblPr firstRow="1" bandRow="1">
                <a:tableStyleId>{BDBED569-4797-4DF1-A0F4-6AAB3CD982D8}</a:tableStyleId>
              </a:tblPr>
              <a:tblGrid>
                <a:gridCol w="4250561"/>
                <a:gridCol w="4250561"/>
              </a:tblGrid>
              <a:tr h="370840">
                <a:tc>
                  <a:txBody>
                    <a:bodyPr/>
                    <a:lstStyle/>
                    <a:p>
                      <a:pPr algn="ctr"/>
                      <a:r>
                        <a:rPr kumimoji="0" lang="fr-FR" sz="1600" b="1" kern="1200" dirty="0" smtClean="0">
                          <a:solidFill>
                            <a:schemeClr val="tx2"/>
                          </a:solidFill>
                          <a:effectLst>
                            <a:outerShdw blurRad="38100" dist="38100" dir="2700000" algn="tl">
                              <a:srgbClr val="000000">
                                <a:alpha val="43137"/>
                              </a:srgbClr>
                            </a:outerShdw>
                          </a:effectLst>
                          <a:latin typeface="+mj-lt"/>
                          <a:ea typeface="Times New Roman" pitchFamily="18" charset="0"/>
                          <a:cs typeface="Times New Roman" pitchFamily="18" charset="0"/>
                        </a:rPr>
                        <a:t>Exemple</a:t>
                      </a:r>
                      <a:endParaRPr lang="fr-FR" sz="1600" b="1" dirty="0">
                        <a:solidFill>
                          <a:schemeClr val="tx2"/>
                        </a:solidFill>
                        <a:effectLst>
                          <a:outerShdw blurRad="38100" dist="38100" dir="2700000" algn="tl">
                            <a:srgbClr val="000000">
                              <a:alpha val="43137"/>
                            </a:srgbClr>
                          </a:outerShdw>
                        </a:effectLst>
                        <a:latin typeface="+mj-lt"/>
                      </a:endParaRPr>
                    </a:p>
                  </a:txBody>
                  <a:tcPr/>
                </a:tc>
                <a:tc>
                  <a:txBody>
                    <a:bodyPr/>
                    <a:lstStyle/>
                    <a:p>
                      <a:pPr algn="ctr"/>
                      <a:r>
                        <a:rPr kumimoji="0" lang="fr-FR" sz="1600" b="1" kern="1200" dirty="0" smtClean="0">
                          <a:solidFill>
                            <a:schemeClr val="tx2"/>
                          </a:solidFill>
                          <a:effectLst>
                            <a:outerShdw blurRad="38100" dist="38100" dir="2700000" algn="tl">
                              <a:srgbClr val="000000">
                                <a:alpha val="43137"/>
                              </a:srgbClr>
                            </a:outerShdw>
                          </a:effectLst>
                          <a:latin typeface="+mj-lt"/>
                          <a:ea typeface="Times New Roman" pitchFamily="18" charset="0"/>
                          <a:cs typeface="Times New Roman" pitchFamily="18" charset="0"/>
                        </a:rPr>
                        <a:t>Résultat</a:t>
                      </a:r>
                      <a:endParaRPr lang="fr-FR" sz="1600" b="1" dirty="0">
                        <a:solidFill>
                          <a:schemeClr val="tx2"/>
                        </a:solidFill>
                        <a:effectLst>
                          <a:outerShdw blurRad="38100" dist="38100" dir="2700000" algn="tl">
                            <a:srgbClr val="000000">
                              <a:alpha val="43137"/>
                            </a:srgbClr>
                          </a:outerShdw>
                        </a:effectLst>
                        <a:latin typeface="+mj-lt"/>
                      </a:endParaRPr>
                    </a:p>
                  </a:txBody>
                  <a:tcPr/>
                </a:tc>
              </a:tr>
              <a:tr h="370840">
                <a:tc>
                  <a:txBody>
                    <a:bodyPr/>
                    <a:lstStyle/>
                    <a:p>
                      <a:r>
                        <a:rPr kumimoji="0" lang="fr-FR" sz="1600" b="1" kern="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600" b="1" dirty="0">
                        <a:effectLst>
                          <a:outerShdw blurRad="38100" dist="38100" dir="2700000" algn="tl">
                            <a:srgbClr val="000000">
                              <a:alpha val="43137"/>
                            </a:srgbClr>
                          </a:outerShdw>
                        </a:effectLst>
                        <a:latin typeface="+mj-lt"/>
                      </a:endParaRPr>
                    </a:p>
                  </a:txBody>
                  <a:tcPr/>
                </a:tc>
                <a:tc>
                  <a:txBody>
                    <a:bodyPr/>
                    <a:lstStyle/>
                    <a:p>
                      <a:r>
                        <a:rPr kumimoji="0" lang="fr-FR" sz="1600" b="1" kern="12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Bonjour</a:t>
                      </a:r>
                      <a:endParaRPr lang="fr-FR" sz="1600" b="1" dirty="0">
                        <a:effectLst>
                          <a:outerShdw blurRad="38100" dist="38100" dir="2700000" algn="tl">
                            <a:srgbClr val="000000">
                              <a:alpha val="43137"/>
                            </a:srgbClr>
                          </a:outerShdw>
                        </a:effectLst>
                        <a:latin typeface="+mj-lt"/>
                      </a:endParaRPr>
                    </a:p>
                  </a:txBody>
                  <a:tcPr/>
                </a:tc>
              </a:tr>
              <a:tr h="370840">
                <a:tc>
                  <a:txBody>
                    <a:bodyPr/>
                    <a:lstStyle/>
                    <a:p>
                      <a:r>
                        <a:rPr kumimoji="0" lang="fr-FR" sz="1600" b="1" kern="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600" b="1" dirty="0">
                        <a:effectLst>
                          <a:outerShdw blurRad="38100" dist="38100" dir="2700000" algn="tl">
                            <a:srgbClr val="000000">
                              <a:alpha val="43137"/>
                            </a:srgbClr>
                          </a:outerShdw>
                        </a:effectLst>
                        <a:latin typeface="+mj-lt"/>
                      </a:endParaRPr>
                    </a:p>
                  </a:txBody>
                  <a:tcPr/>
                </a:tc>
                <a:tc>
                  <a:txBody>
                    <a:bodyPr/>
                    <a:lstStyle/>
                    <a:p>
                      <a:r>
                        <a:rPr lang="fr-FR" sz="1600" b="1" dirty="0" smtClean="0">
                          <a:solidFill>
                            <a:schemeClr val="tx1">
                              <a:lumMod val="65000"/>
                            </a:schemeClr>
                          </a:solidFill>
                          <a:effectLst>
                            <a:outerShdw blurRad="38100" dist="38100" dir="2700000" algn="tl">
                              <a:srgbClr val="000000">
                                <a:alpha val="43137"/>
                              </a:srgbClr>
                            </a:outerShdw>
                          </a:effectLst>
                          <a:latin typeface="+mj-lt"/>
                        </a:rPr>
                        <a:t>Bonjour</a:t>
                      </a:r>
                      <a:endParaRPr lang="fr-FR" sz="1600" b="1" dirty="0">
                        <a:solidFill>
                          <a:schemeClr val="tx1">
                            <a:lumMod val="65000"/>
                          </a:schemeClr>
                        </a:solidFill>
                        <a:effectLst>
                          <a:outerShdw blurRad="38100" dist="38100" dir="2700000" algn="tl">
                            <a:srgbClr val="000000">
                              <a:alpha val="43137"/>
                            </a:srgbClr>
                          </a:outerShdw>
                        </a:effectLst>
                        <a:latin typeface="+mj-lt"/>
                      </a:endParaRPr>
                    </a:p>
                  </a:txBody>
                  <a:tcPr/>
                </a:tc>
              </a:tr>
              <a:tr h="370840">
                <a:tc>
                  <a:txBody>
                    <a:bodyPr/>
                    <a:lstStyle/>
                    <a:p>
                      <a:r>
                        <a:rPr kumimoji="0" lang="fr-FR" sz="1600" b="1" kern="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abs</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4.7</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600" b="1" dirty="0">
                        <a:effectLst>
                          <a:outerShdw blurRad="38100" dist="38100" dir="2700000" algn="tl">
                            <a:srgbClr val="000000">
                              <a:alpha val="43137"/>
                            </a:srgbClr>
                          </a:outerShdw>
                        </a:effectLst>
                        <a:latin typeface="+mj-lt"/>
                      </a:endParaRPr>
                    </a:p>
                  </a:txBody>
                  <a:tcPr/>
                </a:tc>
                <a:tc>
                  <a:txBody>
                    <a:bodyPr/>
                    <a:lstStyle/>
                    <a:p>
                      <a:r>
                        <a:rPr kumimoji="0" lang="fr-FR" sz="1600" b="1" kern="12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4.7</a:t>
                      </a:r>
                      <a:endParaRPr kumimoji="0" lang="fr-FR" sz="1600" b="1" kern="1200" dirty="0">
                        <a:solidFill>
                          <a:schemeClr val="tx1"/>
                        </a:solidFill>
                        <a:effectLst>
                          <a:outerShdw blurRad="38100" dist="38100" dir="2700000" algn="tl">
                            <a:srgbClr val="000000">
                              <a:alpha val="43137"/>
                            </a:srgbClr>
                          </a:outerShdw>
                        </a:effectLst>
                        <a:latin typeface="+mj-lt"/>
                        <a:ea typeface="+mn-ea"/>
                        <a:cs typeface="+mn-cs"/>
                      </a:endParaRPr>
                    </a:p>
                  </a:txBody>
                  <a:tcPr/>
                </a:tc>
              </a:tr>
              <a:tr h="370840">
                <a:tc>
                  <a:txBody>
                    <a:bodyPr/>
                    <a:lstStyle/>
                    <a:p>
                      <a:r>
                        <a:rPr kumimoji="0" lang="fr-FR" sz="1600" b="1" kern="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new</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kumimoji="0" lang="fr-FR" sz="1600" b="1" kern="12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Date</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600" b="1" dirty="0">
                        <a:effectLst>
                          <a:outerShdw blurRad="38100" dist="38100" dir="2700000" algn="tl">
                            <a:srgbClr val="000000">
                              <a:alpha val="43137"/>
                            </a:srgbClr>
                          </a:outerShdw>
                        </a:effectLst>
                        <a:latin typeface="+mj-lt"/>
                      </a:endParaRPr>
                    </a:p>
                  </a:txBody>
                  <a:tcPr/>
                </a:tc>
                <a:tc>
                  <a:txBody>
                    <a:bodyPr/>
                    <a:lstStyle/>
                    <a:p>
                      <a:r>
                        <a:rPr kumimoji="0" lang="fr-FR" sz="1600" b="1" kern="12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Thu Jan 03 2019 14:25:15 GMT+0100</a:t>
                      </a:r>
                      <a:endParaRPr lang="fr-FR" sz="1600" b="1" dirty="0">
                        <a:effectLst>
                          <a:outerShdw blurRad="38100" dist="38100" dir="2700000" algn="tl">
                            <a:srgbClr val="000000">
                              <a:alpha val="43137"/>
                            </a:srgbClr>
                          </a:outerShdw>
                        </a:effectLst>
                        <a:latin typeface="+mj-lt"/>
                      </a:endParaRPr>
                    </a:p>
                  </a:txBody>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kumimoji="0" lang="fr-FR" sz="1600" b="1" i="0" u="none" strike="noStrike" cap="none" normalizeH="0" baseline="0" dirty="0" smtClean="0">
                          <a:ln>
                            <a:noFill/>
                          </a:ln>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i="0" u="none" strike="noStrike" cap="none" normalizeH="0" baseline="0" dirty="0" smtClean="0">
                          <a:ln>
                            <a:noFill/>
                          </a:ln>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kumimoji="0" lang="fr-FR" sz="1600" b="1" i="0" u="none" strike="noStrike" cap="none" normalizeH="0" baseline="0" dirty="0" smtClean="0">
                          <a:ln>
                            <a:noFill/>
                          </a:ln>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i="0" u="none" strike="noStrike" cap="none" normalizeH="0" baseline="0" dirty="0" smtClean="0">
                          <a:ln>
                            <a:noFill/>
                          </a:ln>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kumimoji="0" lang="fr-FR" sz="1600" b="1" i="0" u="none" strike="noStrike" cap="none" normalizeH="0" baseline="0" dirty="0" smtClean="0">
                          <a:ln>
                            <a:noFill/>
                          </a:ln>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i="0" u="none" strike="noStrike" cap="none" normalizeH="0" baseline="0" dirty="0" smtClean="0">
                          <a:ln>
                            <a:noFill/>
                          </a:ln>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floor</a:t>
                      </a:r>
                      <a:r>
                        <a:rPr kumimoji="0" lang="fr-FR" sz="1600" b="1" i="0" u="none" strike="noStrike" cap="none" normalizeH="0" baseline="0" dirty="0" smtClean="0">
                          <a:ln>
                            <a:noFill/>
                          </a:ln>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i="0" u="none" strike="noStrike" cap="none" normalizeH="0" baseline="0" dirty="0" smtClean="0">
                          <a:ln>
                            <a:noFill/>
                          </a:ln>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10.33</a:t>
                      </a:r>
                      <a:r>
                        <a:rPr kumimoji="0" lang="fr-FR" sz="1600" b="1" i="0" u="none" strike="noStrike" cap="none" normalizeH="0" baseline="0" dirty="0" smtClean="0">
                          <a:ln>
                            <a:noFill/>
                          </a:ln>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kumimoji="0" lang="fr-FR" sz="800" b="1" i="0" u="none" strike="noStrike" cap="none" normalizeH="0" baseline="0" dirty="0" smtClean="0">
                        <a:ln>
                          <a:noFill/>
                        </a:ln>
                        <a:solidFill>
                          <a:schemeClr val="tx1"/>
                        </a:solidFill>
                        <a:effectLst>
                          <a:outerShdw blurRad="38100" dist="38100" dir="2700000" algn="tl">
                            <a:srgbClr val="000000">
                              <a:alpha val="43137"/>
                            </a:srgbClr>
                          </a:outerShdw>
                        </a:effectLst>
                        <a:latin typeface="+mj-lt"/>
                        <a:cs typeface="Arial" pitchFamily="34" charset="0"/>
                      </a:endParaRPr>
                    </a:p>
                  </a:txBody>
                  <a:tcPr/>
                </a:tc>
                <a:tc>
                  <a:txBody>
                    <a:bodyPr/>
                    <a:lstStyle/>
                    <a:p>
                      <a:pPr algn="l"/>
                      <a:r>
                        <a:rPr lang="fr-FR" sz="1600" b="1" dirty="0" smtClean="0">
                          <a:solidFill>
                            <a:schemeClr val="tx1">
                              <a:lumMod val="65000"/>
                            </a:schemeClr>
                          </a:solidFill>
                          <a:effectLst>
                            <a:outerShdw blurRad="38100" dist="38100" dir="2700000" algn="tl">
                              <a:srgbClr val="000000">
                                <a:alpha val="43137"/>
                              </a:srgbClr>
                            </a:outerShdw>
                          </a:effectLst>
                          <a:latin typeface="+mj-lt"/>
                        </a:rPr>
                        <a:t>10</a:t>
                      </a:r>
                      <a:endParaRPr lang="fr-FR" sz="1600" b="1" dirty="0">
                        <a:solidFill>
                          <a:schemeClr val="tx1">
                            <a:lumMod val="65000"/>
                          </a:schemeClr>
                        </a:solidFill>
                        <a:effectLst>
                          <a:outerShdw blurRad="38100" dist="38100" dir="2700000" algn="tl">
                            <a:srgbClr val="000000">
                              <a:alpha val="43137"/>
                            </a:srgbClr>
                          </a:outerShdw>
                        </a:effectLst>
                        <a:latin typeface="+mj-lt"/>
                      </a:endParaRPr>
                    </a:p>
                  </a:txBody>
                  <a:tcPr/>
                </a:tc>
              </a:tr>
              <a:tr h="2425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cap="none" normalizeH="0" baseline="0" dirty="0" smtClean="0">
                          <a:ln>
                            <a:noFill/>
                          </a:ln>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kumimoji="0" lang="fr-FR" sz="1600" b="1" i="0" u="none" strike="noStrike" cap="none" normalizeH="0" baseline="0" dirty="0" smtClean="0">
                          <a:ln>
                            <a:noFill/>
                          </a:ln>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i="0" u="none" strike="noStrike" cap="none" normalizeH="0" baseline="0" dirty="0" smtClean="0">
                          <a:ln>
                            <a:noFill/>
                          </a:ln>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kumimoji="0" lang="fr-FR" sz="1600" b="1" i="0" u="none" strike="noStrike" cap="none" normalizeH="0" baseline="0" dirty="0" smtClean="0">
                          <a:ln>
                            <a:noFill/>
                          </a:ln>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i="0" u="none" strike="noStrike" cap="none" normalizeH="0" baseline="0" dirty="0" smtClean="0">
                          <a:ln>
                            <a:noFill/>
                          </a:ln>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kumimoji="0" lang="fr-FR" sz="1600" b="1" i="0" u="none" strike="noStrike" cap="none" normalizeH="0" baseline="0" dirty="0" smtClean="0">
                          <a:ln>
                            <a:noFill/>
                          </a:ln>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i="0" u="none" strike="noStrike" cap="none" normalizeH="0" baseline="0" dirty="0" smtClean="0">
                          <a:ln>
                            <a:noFill/>
                          </a:ln>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random</a:t>
                      </a:r>
                      <a:r>
                        <a:rPr kumimoji="0" lang="fr-FR" sz="1600" b="1" i="0" u="none" strike="noStrike" cap="none" normalizeH="0" baseline="0" dirty="0" smtClean="0">
                          <a:ln>
                            <a:noFill/>
                          </a:ln>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kumimoji="0" lang="fr-FR" sz="4400" b="1" i="0" u="none" strike="noStrike" cap="none" normalizeH="0" baseline="0" dirty="0" smtClean="0">
                        <a:ln>
                          <a:noFill/>
                        </a:ln>
                        <a:solidFill>
                          <a:schemeClr val="tx1"/>
                        </a:solidFill>
                        <a:effectLst>
                          <a:outerShdw blurRad="38100" dist="38100" dir="2700000" algn="tl">
                            <a:srgbClr val="000000">
                              <a:alpha val="43137"/>
                            </a:srgbClr>
                          </a:outerShdw>
                        </a:effectLst>
                        <a:latin typeface="+mj-lt"/>
                        <a:cs typeface="Arial" pitchFamily="34" charset="0"/>
                      </a:endParaRPr>
                    </a:p>
                  </a:txBody>
                  <a:tcPr/>
                </a:tc>
                <a:tc>
                  <a:txBody>
                    <a:bodyPr/>
                    <a:lstStyle/>
                    <a:p>
                      <a:pPr algn="l"/>
                      <a:r>
                        <a:rPr lang="fr-FR" sz="1600" b="1" dirty="0" smtClean="0">
                          <a:solidFill>
                            <a:schemeClr val="tx1">
                              <a:lumMod val="65000"/>
                            </a:schemeClr>
                          </a:solidFill>
                          <a:effectLst>
                            <a:outerShdw blurRad="38100" dist="38100" dir="2700000" algn="tl">
                              <a:srgbClr val="000000">
                                <a:alpha val="43137"/>
                              </a:srgbClr>
                            </a:outerShdw>
                          </a:effectLst>
                          <a:latin typeface="+mj-lt"/>
                        </a:rPr>
                        <a:t>0 &lt;</a:t>
                      </a:r>
                      <a:r>
                        <a:rPr lang="fr-FR" sz="1600" b="1" baseline="0" dirty="0" smtClean="0">
                          <a:solidFill>
                            <a:schemeClr val="tx1">
                              <a:lumMod val="65000"/>
                            </a:schemeClr>
                          </a:solidFill>
                          <a:effectLst>
                            <a:outerShdw blurRad="38100" dist="38100" dir="2700000" algn="tl">
                              <a:srgbClr val="000000">
                                <a:alpha val="43137"/>
                              </a:srgbClr>
                            </a:outerShdw>
                          </a:effectLst>
                          <a:latin typeface="+mj-lt"/>
                        </a:rPr>
                        <a:t> </a:t>
                      </a:r>
                      <a:r>
                        <a:rPr lang="fr-FR" sz="1600" b="1" dirty="0" smtClean="0">
                          <a:solidFill>
                            <a:schemeClr val="tx1">
                              <a:lumMod val="65000"/>
                            </a:schemeClr>
                          </a:solidFill>
                          <a:effectLst>
                            <a:outerShdw blurRad="38100" dist="38100" dir="2700000" algn="tl">
                              <a:srgbClr val="000000">
                                <a:alpha val="43137"/>
                              </a:srgbClr>
                            </a:outerShdw>
                          </a:effectLst>
                          <a:latin typeface="+mj-lt"/>
                        </a:rPr>
                        <a:t>Valeur aléatoire &lt; 1</a:t>
                      </a:r>
                      <a:endParaRPr lang="fr-FR" sz="1600" b="1" dirty="0">
                        <a:solidFill>
                          <a:schemeClr val="tx1">
                            <a:lumMod val="65000"/>
                          </a:schemeClr>
                        </a:solidFill>
                        <a:effectLst>
                          <a:outerShdw blurRad="38100" dist="38100" dir="2700000" algn="tl">
                            <a:srgbClr val="000000">
                              <a:alpha val="43137"/>
                            </a:srgbClr>
                          </a:outerShdw>
                        </a:effectLst>
                        <a:latin typeface="+mj-lt"/>
                      </a:endParaRPr>
                    </a:p>
                  </a:txBody>
                  <a:tcPr/>
                </a:tc>
              </a:tr>
              <a:tr h="0">
                <a:tc gridSpan="2">
                  <a:txBody>
                    <a:bodyPr/>
                    <a:lstStyle/>
                    <a:p>
                      <a:pPr algn="ctr"/>
                      <a:r>
                        <a:rPr kumimoji="0" lang="fr-FR" sz="1600" b="1" kern="1200" dirty="0" smtClean="0">
                          <a:solidFill>
                            <a:schemeClr val="tx2"/>
                          </a:solidFill>
                          <a:effectLst>
                            <a:outerShdw blurRad="38100" dist="38100" dir="2700000" algn="tl">
                              <a:srgbClr val="000000">
                                <a:alpha val="43137"/>
                              </a:srgbClr>
                            </a:outerShdw>
                          </a:effectLst>
                          <a:latin typeface="+mj-lt"/>
                          <a:ea typeface="+mn-ea"/>
                          <a:cs typeface="+mn-cs"/>
                        </a:rPr>
                        <a:t>La liste est encore longue ^^</a:t>
                      </a:r>
                      <a:endParaRPr kumimoji="0" lang="fr-FR" sz="1600" b="1" kern="1200" dirty="0">
                        <a:solidFill>
                          <a:schemeClr val="tx2"/>
                        </a:solidFill>
                        <a:effectLst>
                          <a:outerShdw blurRad="38100" dist="38100" dir="2700000" algn="tl">
                            <a:srgbClr val="000000">
                              <a:alpha val="43137"/>
                            </a:srgbClr>
                          </a:outerShdw>
                        </a:effectLst>
                        <a:latin typeface="+mj-lt"/>
                        <a:ea typeface="+mn-ea"/>
                        <a:cs typeface="+mn-cs"/>
                      </a:endParaRPr>
                    </a:p>
                  </a:txBody>
                  <a:tcPr/>
                </a:tc>
                <a:tc hMerge="1">
                  <a:txBody>
                    <a:bodyPr/>
                    <a:lstStyle/>
                    <a:p>
                      <a:pPr algn="ctr"/>
                      <a:endParaRPr lang="fr-FR" sz="1600" b="0" dirty="0">
                        <a:solidFill>
                          <a:schemeClr val="tx2"/>
                        </a:solidFill>
                        <a:effectLst>
                          <a:outerShdw blurRad="38100" dist="38100" dir="2700000" algn="tl">
                            <a:srgbClr val="000000">
                              <a:alpha val="43137"/>
                            </a:srgbClr>
                          </a:outerShdw>
                        </a:effectLst>
                        <a:latin typeface="+mj-lt"/>
                      </a:endParaRPr>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Conditions</a:t>
            </a:r>
            <a:endParaRPr lang="fr-FR" dirty="0">
              <a:solidFill>
                <a:schemeClr val="tx2"/>
              </a:solidFill>
            </a:endParaRPr>
          </a:p>
        </p:txBody>
      </p:sp>
      <p:sp>
        <p:nvSpPr>
          <p:cNvPr id="4" name="ZoneTexte 3"/>
          <p:cNvSpPr txBox="1"/>
          <p:nvPr/>
        </p:nvSpPr>
        <p:spPr>
          <a:xfrm>
            <a:off x="500034" y="1700922"/>
            <a:ext cx="8358246" cy="3970318"/>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&lt;!DOCTYPE</a:t>
            </a:r>
            <a:r>
              <a:rPr lang="fr-FR" sz="1400" dirty="0" smtClean="0">
                <a:solidFill>
                  <a:srgbClr val="D0B344"/>
                </a:solidFill>
                <a:latin typeface="+mj-lt"/>
                <a:ea typeface="Times New Roman" pitchFamily="18" charset="0"/>
                <a:cs typeface="Times New Roman" pitchFamily="18" charset="0"/>
              </a:rPr>
              <a:t> html</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h</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8</a:t>
            </a:r>
            <a:r>
              <a:rPr lang="fr-FR" sz="1400" dirty="0" smtClean="0">
                <a:solidFill>
                  <a:srgbClr val="C5C8C6"/>
                </a:solidFill>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if</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h</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&lt;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13</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"Bonjour"</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 </a:t>
            </a:r>
            <a:r>
              <a:rPr lang="fr-FR" sz="1400" dirty="0" smtClean="0">
                <a:solidFill>
                  <a:srgbClr val="9872A2"/>
                </a:solidFill>
                <a:latin typeface="+mj-lt"/>
                <a:ea typeface="Times New Roman" pitchFamily="18" charset="0"/>
                <a:cs typeface="Times New Roman" pitchFamily="18" charset="0"/>
              </a:rPr>
              <a:t>else</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if</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h</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&lt;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18</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"Bonne après midi"</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 </a:t>
            </a:r>
            <a:r>
              <a:rPr lang="fr-FR" sz="1400" dirty="0" smtClean="0">
                <a:solidFill>
                  <a:srgbClr val="9872A2"/>
                </a:solidFill>
                <a:latin typeface="+mj-lt"/>
                <a:ea typeface="Times New Roman" pitchFamily="18" charset="0"/>
                <a:cs typeface="Times New Roman" pitchFamily="18" charset="0"/>
              </a:rPr>
              <a:t>else</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"Bonne soirée"</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p:txBody>
      </p:sp>
      <p:sp>
        <p:nvSpPr>
          <p:cNvPr id="5" name="Rectangle 4"/>
          <p:cNvSpPr/>
          <p:nvPr/>
        </p:nvSpPr>
        <p:spPr>
          <a:xfrm>
            <a:off x="-32" y="1707430"/>
            <a:ext cx="428628" cy="3970318"/>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p:txBody>
      </p:sp>
    </p:spTree>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Conditions : ||</a:t>
            </a:r>
            <a:endParaRPr lang="fr-FR" dirty="0">
              <a:solidFill>
                <a:schemeClr val="tx2"/>
              </a:solidFill>
            </a:endParaRPr>
          </a:p>
        </p:txBody>
      </p:sp>
      <p:sp>
        <p:nvSpPr>
          <p:cNvPr id="4" name="ZoneTexte 3"/>
          <p:cNvSpPr txBox="1"/>
          <p:nvPr/>
        </p:nvSpPr>
        <p:spPr>
          <a:xfrm>
            <a:off x="500034" y="1700922"/>
            <a:ext cx="8358246" cy="353943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"admin"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endPar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1"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"admin"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"super-admin"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"accès autorisé"</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"accès refusé"</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53943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p:txBody>
      </p:sp>
    </p:spTree>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Conditions : &amp;&amp;</a:t>
            </a:r>
            <a:endParaRPr lang="fr-FR" dirty="0">
              <a:solidFill>
                <a:schemeClr val="tx2"/>
              </a:solidFill>
            </a:endParaRPr>
          </a:p>
        </p:txBody>
      </p:sp>
      <p:sp>
        <p:nvSpPr>
          <p:cNvPr id="4" name="ZoneTexte 3"/>
          <p:cNvSpPr txBox="1"/>
          <p:nvPr/>
        </p:nvSpPr>
        <p:spPr>
          <a:xfrm>
            <a:off x="500034" y="1700922"/>
            <a:ext cx="8358246" cy="353943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300</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100</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200</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&amp;&amp;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"La variable « a » contient la plus grande valeur."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53943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17</a:t>
            </a:r>
          </a:p>
        </p:txBody>
      </p:sp>
    </p:spTree>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Conditions : Ternaires</a:t>
            </a:r>
            <a:endParaRPr lang="fr-FR" dirty="0">
              <a:solidFill>
                <a:schemeClr val="tx2"/>
              </a:solidFill>
            </a:endParaRPr>
          </a:p>
        </p:txBody>
      </p:sp>
      <p:sp>
        <p:nvSpPr>
          <p:cNvPr id="4" name="ZoneTexte 3"/>
          <p:cNvSpPr txBox="1"/>
          <p:nvPr/>
        </p:nvSpPr>
        <p:spPr>
          <a:xfrm>
            <a:off x="500034" y="1700922"/>
            <a:ext cx="8358246" cy="2031325"/>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16</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18</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"OK"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"NO"</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2031325"/>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latin typeface="+mn-lt"/>
              </a:rPr>
              <a:t>Bienvenue : Tour de table</a:t>
            </a:r>
            <a:endParaRPr lang="fr-FR" dirty="0">
              <a:latin typeface="+mn-lt"/>
            </a:endParaRPr>
          </a:p>
        </p:txBody>
      </p:sp>
      <p:sp>
        <p:nvSpPr>
          <p:cNvPr id="7" name="Rectangle 6"/>
          <p:cNvSpPr/>
          <p:nvPr/>
        </p:nvSpPr>
        <p:spPr>
          <a:xfrm>
            <a:off x="714348" y="2214554"/>
            <a:ext cx="8072494" cy="2246769"/>
          </a:xfrm>
          <a:prstGeom prst="rect">
            <a:avLst/>
          </a:prstGeom>
        </p:spPr>
        <p:txBody>
          <a:bodyPr wrap="square">
            <a:spAutoFit/>
          </a:bodyPr>
          <a:lstStyle/>
          <a:p>
            <a:pPr>
              <a:lnSpc>
                <a:spcPct val="100000"/>
              </a:lnSpc>
            </a:pPr>
            <a:r>
              <a:rPr lang="fr-FR" sz="2800" spc="-1" dirty="0" smtClean="0">
                <a:solidFill>
                  <a:schemeClr val="tx2"/>
                </a:solidFill>
                <a:effectLst>
                  <a:outerShdw blurRad="38100" dist="38100" dir="2700000" algn="tl">
                    <a:srgbClr val="000000">
                      <a:alpha val="43137"/>
                    </a:srgbClr>
                  </a:outerShdw>
                </a:effectLst>
                <a:uFill>
                  <a:solidFill>
                    <a:srgbClr val="FFFFFF"/>
                  </a:solidFill>
                </a:uFill>
                <a:ea typeface="ＭＳ Ｐゴシック"/>
              </a:rPr>
              <a:t>Qui êtes-vous, votre fonction-métier ?</a:t>
            </a:r>
          </a:p>
          <a:p>
            <a:pPr>
              <a:lnSpc>
                <a:spcPct val="100000"/>
              </a:lnSpc>
            </a:pPr>
            <a:endParaRPr lang="fr-FR" sz="2800" spc="-1" dirty="0" smtClean="0">
              <a:solidFill>
                <a:schemeClr val="tx2"/>
              </a:solidFill>
              <a:effectLst>
                <a:outerShdw blurRad="38100" dist="38100" dir="2700000" algn="tl">
                  <a:srgbClr val="000000">
                    <a:alpha val="43137"/>
                  </a:srgbClr>
                </a:outerShdw>
              </a:effectLst>
              <a:uFill>
                <a:solidFill>
                  <a:srgbClr val="FFFFFF"/>
                </a:solidFill>
              </a:uFill>
              <a:ea typeface="ＭＳ Ｐゴシック"/>
            </a:endParaRPr>
          </a:p>
          <a:p>
            <a:pPr>
              <a:lnSpc>
                <a:spcPct val="100000"/>
              </a:lnSpc>
            </a:pPr>
            <a:r>
              <a:rPr lang="fr-FR" sz="2800" spc="-1" dirty="0" smtClean="0">
                <a:solidFill>
                  <a:schemeClr val="tx2"/>
                </a:solidFill>
                <a:effectLst>
                  <a:outerShdw blurRad="38100" dist="38100" dir="2700000" algn="tl">
                    <a:srgbClr val="000000">
                      <a:alpha val="43137"/>
                    </a:srgbClr>
                  </a:outerShdw>
                </a:effectLst>
                <a:uFill>
                  <a:solidFill>
                    <a:srgbClr val="FFFFFF"/>
                  </a:solidFill>
                </a:uFill>
                <a:ea typeface="ＭＳ Ｐゴシック"/>
              </a:rPr>
              <a:t>          Quels sont vos objectifs professionnels ?</a:t>
            </a:r>
            <a:endParaRPr lang="fr-FR" sz="2800" spc="-1" dirty="0" smtClean="0">
              <a:solidFill>
                <a:schemeClr val="tx2"/>
              </a:solidFill>
              <a:effectLst>
                <a:outerShdw blurRad="38100" dist="38100" dir="2700000" algn="tl">
                  <a:srgbClr val="000000">
                    <a:alpha val="43137"/>
                  </a:srgbClr>
                </a:outerShdw>
              </a:effectLst>
              <a:uFill>
                <a:solidFill>
                  <a:srgbClr val="FFFFFF"/>
                </a:solidFill>
              </a:uFill>
            </a:endParaRPr>
          </a:p>
          <a:p>
            <a:pPr>
              <a:lnSpc>
                <a:spcPct val="100000"/>
              </a:lnSpc>
            </a:pPr>
            <a:endParaRPr lang="fr-FR" sz="2800" spc="-1" dirty="0" smtClean="0">
              <a:solidFill>
                <a:schemeClr val="tx2"/>
              </a:solidFill>
              <a:effectLst>
                <a:outerShdw blurRad="38100" dist="38100" dir="2700000" algn="tl">
                  <a:srgbClr val="000000">
                    <a:alpha val="43137"/>
                  </a:srgbClr>
                </a:outerShdw>
              </a:effectLst>
              <a:uFill>
                <a:solidFill>
                  <a:srgbClr val="FFFFFF"/>
                </a:solidFill>
              </a:uFill>
            </a:endParaRPr>
          </a:p>
          <a:p>
            <a:pPr>
              <a:lnSpc>
                <a:spcPct val="100000"/>
              </a:lnSpc>
            </a:pPr>
            <a:r>
              <a:rPr lang="fr-FR" sz="2800" spc="-1" dirty="0" smtClean="0">
                <a:solidFill>
                  <a:schemeClr val="tx2"/>
                </a:solidFill>
                <a:effectLst>
                  <a:outerShdw blurRad="38100" dist="38100" dir="2700000" algn="tl">
                    <a:srgbClr val="000000">
                      <a:alpha val="43137"/>
                    </a:srgbClr>
                  </a:outerShdw>
                </a:effectLst>
                <a:uFill>
                  <a:solidFill>
                    <a:srgbClr val="FFFFFF"/>
                  </a:solidFill>
                </a:uFill>
                <a:ea typeface="ＭＳ Ｐゴシック"/>
              </a:rPr>
              <a:t>                    Quelles sont vos connaissances sur le sujet ?</a:t>
            </a:r>
            <a:endParaRPr lang="fr-FR" sz="2800" spc="-1" dirty="0" smtClean="0">
              <a:solidFill>
                <a:schemeClr val="tx2"/>
              </a:solidFill>
              <a:effectLst>
                <a:outerShdw blurRad="38100" dist="38100" dir="2700000" algn="tl">
                  <a:srgbClr val="000000">
                    <a:alpha val="43137"/>
                  </a:srgbClr>
                </a:outerShdw>
              </a:effectLst>
              <a:uFill>
                <a:solidFill>
                  <a:srgbClr val="FFFFFF"/>
                </a:solidFill>
              </a:uFill>
            </a:endParaRPr>
          </a:p>
        </p:txBody>
      </p:sp>
    </p:spTree>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Condition (switch)</a:t>
            </a:r>
            <a:endParaRPr lang="fr-FR" dirty="0">
              <a:solidFill>
                <a:schemeClr val="tx2"/>
              </a:solidFill>
            </a:endParaRPr>
          </a:p>
        </p:txBody>
      </p:sp>
      <p:sp>
        <p:nvSpPr>
          <p:cNvPr id="4" name="ZoneTexte 3"/>
          <p:cNvSpPr txBox="1"/>
          <p:nvPr/>
        </p:nvSpPr>
        <p:spPr>
          <a:xfrm>
            <a:off x="500034" y="1700922"/>
            <a:ext cx="8358246" cy="4616648"/>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lang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switch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lang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ar-SA" sz="1400" dirty="0" smtClean="0">
                <a:solidFill>
                  <a:srgbClr val="9AA83A"/>
                </a:solidFill>
                <a:effectLst>
                  <a:outerShdw blurRad="38100" dist="38100" dir="2700000" algn="tl">
                    <a:srgbClr val="000000">
                      <a:alpha val="43137"/>
                    </a:srgbClr>
                  </a:outerShdw>
                </a:effectLst>
                <a:ea typeface="Times New Roman" pitchFamily="18" charset="0"/>
                <a:cs typeface="Courier New" pitchFamily="49" charset="0"/>
              </a:rPr>
              <a:t> الخير</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ar-SA" sz="1400" dirty="0" smtClean="0">
                <a:solidFill>
                  <a:srgbClr val="9AA83A"/>
                </a:solidFill>
                <a:effectLst>
                  <a:outerShdw blurRad="38100" dist="38100" dir="2700000" algn="tl">
                    <a:srgbClr val="000000">
                      <a:alpha val="43137"/>
                    </a:srgbClr>
                  </a:outerShdw>
                </a:effectLst>
                <a:latin typeface="+mj-lt"/>
                <a:ea typeface="Times New Roman" pitchFamily="18" charset="0"/>
                <a:cs typeface="Courier New" pitchFamily="49" charset="0"/>
              </a:rPr>
              <a:t>صباح</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Consolas" pitchFamily="49"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"FR"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Calibri" pitchFamily="34" charset="0"/>
                <a:cs typeface="MS Mincho" pitchFamily="49" charset="-128"/>
              </a:rPr>
              <a:t>早上好</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Consolas" pitchFamily="49" charset="0"/>
              </a:rPr>
              <a:t> </a:t>
            </a:r>
            <a:r>
              <a:rPr lang="fr-FR" sz="1400" dirty="0" smtClean="0">
                <a:solidFill>
                  <a:srgbClr val="9AA83A"/>
                </a:solidFill>
                <a:effectLst>
                  <a:outerShdw blurRad="38100" dist="38100" dir="2700000" algn="tl">
                    <a:srgbClr val="000000">
                      <a:alpha val="43137"/>
                    </a:srgbClr>
                  </a:outerShdw>
                </a:effectLst>
                <a:latin typeface="+mj-lt"/>
                <a:ea typeface="Calibri" pitchFamily="34" charset="0"/>
                <a:cs typeface="MS Mincho" pitchFamily="49" charset="-128"/>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Consolas" pitchFamily="49"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default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"Hello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4616648"/>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23</a:t>
            </a:r>
          </a:p>
        </p:txBody>
      </p:sp>
    </p:spTree>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Boucle (for)</a:t>
            </a:r>
            <a:endParaRPr lang="fr-FR" dirty="0">
              <a:solidFill>
                <a:schemeClr val="tx2"/>
              </a:solidFill>
            </a:endParaRPr>
          </a:p>
        </p:txBody>
      </p:sp>
      <p:sp>
        <p:nvSpPr>
          <p:cNvPr id="4" name="ZoneTexte 3"/>
          <p:cNvSpPr txBox="1"/>
          <p:nvPr/>
        </p:nvSpPr>
        <p:spPr>
          <a:xfrm>
            <a:off x="500034" y="1700922"/>
            <a:ext cx="8358246" cy="267765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&lt;!DOCTYPE</a:t>
            </a:r>
            <a:r>
              <a:rPr lang="fr-FR" sz="1400" dirty="0" smtClean="0">
                <a:solidFill>
                  <a:srgbClr val="D0B344"/>
                </a:solidFill>
                <a:latin typeface="+mj-lt"/>
                <a:ea typeface="Times New Roman" pitchFamily="18" charset="0"/>
                <a:cs typeface="Times New Roman" pitchFamily="18" charset="0"/>
              </a:rPr>
              <a:t> html</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for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var </a:t>
            </a:r>
            <a:r>
              <a:rPr lang="fr-FR" sz="1400" dirty="0" smtClean="0">
                <a:solidFill>
                  <a:srgbClr val="6089B4"/>
                </a:solidFill>
                <a:latin typeface="+mj-lt"/>
                <a:ea typeface="Times New Roman" pitchFamily="18" charset="0"/>
                <a:cs typeface="Times New Roman" pitchFamily="18" charset="0"/>
              </a:rPr>
              <a:t>i</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0</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i</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&lt;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5</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i</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i</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9B99"/>
                </a:solidFill>
                <a:latin typeface="+mj-lt"/>
                <a:ea typeface="Times New Roman" pitchFamily="18" charset="0"/>
                <a:cs typeface="Times New Roman" pitchFamily="18" charset="0"/>
              </a:rPr>
              <a:t>// 01234</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p>
          <a:p>
            <a:pPr lvl="0" eaLnBrk="0" fontAlgn="base" hangingPunct="0">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p:txBody>
      </p:sp>
      <p:sp>
        <p:nvSpPr>
          <p:cNvPr id="5" name="Rectangle 4"/>
          <p:cNvSpPr/>
          <p:nvPr/>
        </p:nvSpPr>
        <p:spPr>
          <a:xfrm>
            <a:off x="-32" y="1707430"/>
            <a:ext cx="428628" cy="267765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Boucle (while)</a:t>
            </a:r>
            <a:endParaRPr lang="fr-FR" dirty="0">
              <a:solidFill>
                <a:schemeClr val="tx2"/>
              </a:solidFill>
            </a:endParaRPr>
          </a:p>
        </p:txBody>
      </p:sp>
      <p:sp>
        <p:nvSpPr>
          <p:cNvPr id="4" name="ZoneTexte 3"/>
          <p:cNvSpPr txBox="1"/>
          <p:nvPr/>
        </p:nvSpPr>
        <p:spPr>
          <a:xfrm>
            <a:off x="500034" y="1700922"/>
            <a:ext cx="8358246" cy="267765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&lt;!DOCTYPE</a:t>
            </a:r>
            <a:r>
              <a:rPr lang="fr-FR" sz="1400" dirty="0" smtClean="0">
                <a:solidFill>
                  <a:srgbClr val="D0B344"/>
                </a:solidFill>
                <a:latin typeface="+mj-lt"/>
                <a:ea typeface="Times New Roman" pitchFamily="18" charset="0"/>
                <a:cs typeface="Times New Roman" pitchFamily="18" charset="0"/>
              </a:rPr>
              <a:t> html</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i</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0</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while</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i</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&lt;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5</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i</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9B99"/>
                </a:solidFill>
                <a:latin typeface="+mj-lt"/>
                <a:ea typeface="Times New Roman" pitchFamily="18" charset="0"/>
                <a:cs typeface="Times New Roman" pitchFamily="18" charset="0"/>
              </a:rPr>
              <a:t>// 01234</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i</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p:txBody>
      </p:sp>
      <p:sp>
        <p:nvSpPr>
          <p:cNvPr id="5" name="Rectangle 4"/>
          <p:cNvSpPr/>
          <p:nvPr/>
        </p:nvSpPr>
        <p:spPr>
          <a:xfrm>
            <a:off x="-32" y="1707430"/>
            <a:ext cx="428628" cy="267765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Boucle &amp; array</a:t>
            </a:r>
            <a:endParaRPr lang="fr-FR" dirty="0">
              <a:solidFill>
                <a:schemeClr val="tx2"/>
              </a:solidFill>
            </a:endParaRPr>
          </a:p>
        </p:txBody>
      </p:sp>
      <p:sp>
        <p:nvSpPr>
          <p:cNvPr id="4" name="ZoneTexte 3"/>
          <p:cNvSpPr txBox="1"/>
          <p:nvPr/>
        </p:nvSpPr>
        <p:spPr>
          <a:xfrm>
            <a:off x="500034" y="1700922"/>
            <a:ext cx="8358246" cy="4401205"/>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person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"Bahri"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"Mohammed"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&lt;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person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length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person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Bahri Mohammed 30</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endPar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effectLst>
                  <a:outerShdw blurRad="38100" dist="38100" dir="2700000" algn="tl">
                    <a:srgbClr val="000000">
                      <a:alpha val="43137"/>
                    </a:srgbClr>
                  </a:outerShdw>
                </a:effectLst>
                <a:latin typeface="+mj-lt"/>
                <a:cs typeface="Arial" pitchFamily="34"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in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person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person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Bahri Mohammed 30</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4401205"/>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p>
        </p:txBody>
      </p:sp>
    </p:spTree>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Return</a:t>
            </a:r>
            <a:endParaRPr lang="fr-FR" dirty="0">
              <a:solidFill>
                <a:schemeClr val="tx2"/>
              </a:solidFill>
            </a:endParaRPr>
          </a:p>
        </p:txBody>
      </p:sp>
      <p:sp>
        <p:nvSpPr>
          <p:cNvPr id="4" name="ZoneTexte 3"/>
          <p:cNvSpPr txBox="1"/>
          <p:nvPr/>
        </p:nvSpPr>
        <p:spPr>
          <a:xfrm>
            <a:off x="500034" y="1700922"/>
            <a:ext cx="8358246" cy="353943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sumFunc</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avg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sumFunc</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14</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avg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53943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p:txBody>
      </p:sp>
    </p:spTree>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3</a:t>
            </a:r>
            <a:endParaRPr lang="fr-FR" dirty="0">
              <a:solidFill>
                <a:schemeClr val="tx2"/>
              </a:solidFill>
            </a:endParaRPr>
          </a:p>
        </p:txBody>
      </p:sp>
      <p:sp>
        <p:nvSpPr>
          <p:cNvPr id="6" name="Rectangle 5"/>
          <p:cNvSpPr/>
          <p:nvPr/>
        </p:nvSpPr>
        <p:spPr>
          <a:xfrm>
            <a:off x="797661" y="1726174"/>
            <a:ext cx="7631991" cy="3785652"/>
          </a:xfrm>
          <a:prstGeom prst="rect">
            <a:avLst/>
          </a:prstGeom>
          <a:noFill/>
          <a:ln>
            <a:noFill/>
          </a:ln>
          <a:effectLst>
            <a:outerShdw blurRad="63500" sx="102000" sy="102000" algn="ctr" rotWithShape="0">
              <a:prstClr val="black">
                <a:alpha val="40000"/>
              </a:prstClr>
            </a:outerShdw>
          </a:effectLst>
        </p:spPr>
        <p:txBody>
          <a:bodyPr wrap="square" anchor="ctr">
            <a:spAutoFit/>
          </a:bodyPr>
          <a:lstStyle/>
          <a:p>
            <a:pPr lvl="0">
              <a:lnSpc>
                <a:spcPct val="150000"/>
              </a:lnSpc>
              <a:defRPr/>
            </a:pPr>
            <a:r>
              <a:rPr lang="fr" sz="1600"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rPr>
              <a:t>Ecrivez une fonction paramétrée, calculant le volume d’un cône.</a:t>
            </a: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a:p>
            <a:pPr lvl="0">
              <a:lnSpc>
                <a:spcPct val="150000"/>
              </a:lnSpc>
              <a:defRPr/>
            </a:pPr>
            <a:r>
              <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rPr>
              <a:t>Règle :</a:t>
            </a:r>
            <a:r>
              <a:rPr lang="fr" sz="1600"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rPr>
              <a:t> Volume = (Rayon² * Hauteur * ∏)/3</a:t>
            </a: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a:p>
            <a:pPr lvl="0">
              <a:lnSpc>
                <a:spcPct val="150000"/>
              </a:lnSpc>
              <a:defRPr/>
            </a:pPr>
            <a:r>
              <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rPr>
              <a:t>Exemple de retour : </a:t>
            </a: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p:txBody>
      </p:sp>
      <p:pic>
        <p:nvPicPr>
          <p:cNvPr id="2052" name="Picture 4"/>
          <p:cNvPicPr>
            <a:picLocks noChangeAspect="1" noChangeArrowheads="1"/>
          </p:cNvPicPr>
          <p:nvPr/>
        </p:nvPicPr>
        <p:blipFill>
          <a:blip r:embed="rId3"/>
          <a:srcRect/>
          <a:stretch>
            <a:fillRect/>
          </a:stretch>
        </p:blipFill>
        <p:spPr bwMode="auto">
          <a:xfrm>
            <a:off x="899558" y="4657512"/>
            <a:ext cx="7092000" cy="486000"/>
          </a:xfrm>
          <a:prstGeom prst="rect">
            <a:avLst/>
          </a:prstGeom>
          <a:noFill/>
          <a:ln w="9525">
            <a:solidFill>
              <a:schemeClr val="tx1"/>
            </a:solidFill>
            <a:miter lim="800000"/>
            <a:headEnd/>
            <a:tailEnd/>
          </a:ln>
          <a:effectLst/>
        </p:spPr>
      </p:pic>
      <p:pic>
        <p:nvPicPr>
          <p:cNvPr id="163846" name="Picture 6" descr="icône de la conicité cône – PNG, ICO, ICNS Télécharger"/>
          <p:cNvPicPr>
            <a:picLocks noChangeAspect="1" noChangeArrowheads="1"/>
          </p:cNvPicPr>
          <p:nvPr/>
        </p:nvPicPr>
        <p:blipFill>
          <a:blip r:embed="rId4"/>
          <a:srcRect/>
          <a:stretch>
            <a:fillRect/>
          </a:stretch>
        </p:blipFill>
        <p:spPr bwMode="auto">
          <a:xfrm>
            <a:off x="6277004" y="2419360"/>
            <a:ext cx="1795458" cy="1795458"/>
          </a:xfrm>
          <a:prstGeom prst="rect">
            <a:avLst/>
          </a:prstGeom>
          <a:noFill/>
        </p:spPr>
      </p:pic>
    </p:spTree>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3</a:t>
            </a:r>
            <a:endParaRPr lang="fr-FR" dirty="0">
              <a:solidFill>
                <a:schemeClr val="tx2"/>
              </a:solidFill>
            </a:endParaRPr>
          </a:p>
        </p:txBody>
      </p:sp>
      <p:sp>
        <p:nvSpPr>
          <p:cNvPr id="4" name="ZoneTexte 3"/>
          <p:cNvSpPr txBox="1"/>
          <p:nvPr/>
        </p:nvSpPr>
        <p:spPr>
          <a:xfrm>
            <a:off x="500034" y="1700922"/>
            <a:ext cx="8358246" cy="353943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vCone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radius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height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`Le volume du cône est : (</a:t>
            </a:r>
            <a:r>
              <a:rPr lang="fr-FR" sz="14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radius</a:t>
            </a:r>
            <a:r>
              <a:rPr lang="fr-FR" sz="14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&lt;sup&gt;2&lt;/sup&gt;*</a:t>
            </a:r>
            <a:r>
              <a:rPr lang="fr-FR" sz="14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height</a:t>
            </a:r>
            <a:r>
              <a:rPr lang="fr-FR" sz="14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*∏)/3 =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pow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radius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PI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height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vCone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7</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53943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p:txBody>
      </p:sp>
    </p:spTree>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4</a:t>
            </a:r>
            <a:endParaRPr lang="fr-FR" dirty="0">
              <a:solidFill>
                <a:schemeClr val="tx2"/>
              </a:solidFill>
            </a:endParaRPr>
          </a:p>
        </p:txBody>
      </p:sp>
      <p:sp>
        <p:nvSpPr>
          <p:cNvPr id="6" name="Rectangle 5"/>
          <p:cNvSpPr/>
          <p:nvPr/>
        </p:nvSpPr>
        <p:spPr>
          <a:xfrm>
            <a:off x="797661" y="1726174"/>
            <a:ext cx="7631991" cy="3170099"/>
          </a:xfrm>
          <a:prstGeom prst="rect">
            <a:avLst/>
          </a:prstGeom>
          <a:noFill/>
          <a:ln>
            <a:noFill/>
          </a:ln>
          <a:effectLst>
            <a:outerShdw blurRad="63500" sx="102000" sy="102000" algn="ctr" rotWithShape="0">
              <a:prstClr val="black">
                <a:alpha val="40000"/>
              </a:prstClr>
            </a:outerShdw>
          </a:effectLst>
        </p:spPr>
        <p:txBody>
          <a:bodyPr wrap="square" anchor="ctr">
            <a:spAutoFit/>
          </a:bodyPr>
          <a:lstStyle/>
          <a:p>
            <a:pPr lvl="0"/>
            <a:r>
              <a:rPr lang="fr" sz="1600" dirty="0" smtClean="0">
                <a:solidFill>
                  <a:schemeClr val="tx2"/>
                </a:solidFill>
                <a:latin typeface="+mj-lt"/>
                <a:ea typeface="Merriweather"/>
                <a:cs typeface="Consolas" pitchFamily="49" charset="0"/>
                <a:sym typeface="Merriweather"/>
              </a:rPr>
              <a:t>Créez un tableau contenant les valeurs :</a:t>
            </a:r>
          </a:p>
          <a:p>
            <a:pPr lvl="0"/>
            <a:r>
              <a:rPr lang="en-US" sz="1600" dirty="0" smtClean="0">
                <a:solidFill>
                  <a:schemeClr val="tx2"/>
                </a:solidFill>
                <a:latin typeface="+mj-lt"/>
                <a:cs typeface="Consolas" pitchFamily="49" charset="0"/>
              </a:rPr>
              <a:t>prénom, age, marié.</a:t>
            </a:r>
          </a:p>
          <a:p>
            <a:pPr lvl="0"/>
            <a:endParaRPr lang="en-US" sz="1600" dirty="0" smtClean="0">
              <a:solidFill>
                <a:schemeClr val="tx2"/>
              </a:solidFill>
              <a:latin typeface="+mj-lt"/>
              <a:cs typeface="Consolas" pitchFamily="49" charset="0"/>
            </a:endParaRPr>
          </a:p>
          <a:p>
            <a:pPr lvl="0"/>
            <a:r>
              <a:rPr lang="en-US" sz="1600" dirty="0" smtClean="0">
                <a:solidFill>
                  <a:schemeClr val="tx2"/>
                </a:solidFill>
                <a:latin typeface="+mj-lt"/>
                <a:cs typeface="Consolas" pitchFamily="49" charset="0"/>
              </a:rPr>
              <a:t>Affichez son contenu.</a:t>
            </a:r>
          </a:p>
          <a:p>
            <a:pPr lvl="0"/>
            <a:endParaRPr lang="en-US" sz="1600" b="1" dirty="0" smtClean="0">
              <a:solidFill>
                <a:schemeClr val="tx2"/>
              </a:solidFill>
              <a:latin typeface="+mj-lt"/>
              <a:cs typeface="Consolas" pitchFamily="49" charset="0"/>
            </a:endParaRPr>
          </a:p>
          <a:p>
            <a:pPr lvl="0"/>
            <a:r>
              <a:rPr lang="en-US" sz="1600" b="1" dirty="0" smtClean="0">
                <a:solidFill>
                  <a:schemeClr val="tx2"/>
                </a:solidFill>
                <a:latin typeface="+mj-lt"/>
                <a:cs typeface="Consolas" pitchFamily="49" charset="0"/>
              </a:rPr>
              <a:t>Exemple : </a:t>
            </a:r>
          </a:p>
          <a:p>
            <a:pPr lvl="0"/>
            <a:endParaRPr lang="en-US" sz="1600" b="1" dirty="0" smtClean="0">
              <a:solidFill>
                <a:schemeClr val="tx2"/>
              </a:solidFill>
              <a:latin typeface="+mj-lt"/>
              <a:cs typeface="Consolas" pitchFamily="49" charset="0"/>
            </a:endParaRPr>
          </a:p>
          <a:p>
            <a:pPr lvl="0"/>
            <a:r>
              <a:rPr lang="en-US" sz="1600" dirty="0" smtClean="0">
                <a:solidFill>
                  <a:schemeClr val="tx2"/>
                </a:solidFill>
                <a:latin typeface="+mj-lt"/>
                <a:cs typeface="Consolas" pitchFamily="49" charset="0"/>
              </a:rPr>
              <a:t>Je m’appelle Luka, j’ai 27 ans et je suis marié.</a:t>
            </a: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p:txBody>
      </p:sp>
    </p:spTree>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4</a:t>
            </a:r>
            <a:endParaRPr lang="fr-FR" dirty="0">
              <a:solidFill>
                <a:schemeClr val="tx2"/>
              </a:solidFill>
            </a:endParaRPr>
          </a:p>
        </p:txBody>
      </p:sp>
      <p:sp>
        <p:nvSpPr>
          <p:cNvPr id="4" name="ZoneTexte 3"/>
          <p:cNvSpPr txBox="1"/>
          <p:nvPr/>
        </p:nvSpPr>
        <p:spPr>
          <a:xfrm>
            <a:off x="500034" y="1700922"/>
            <a:ext cx="8358246" cy="246221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&lt;!DOCTYPE</a:t>
            </a:r>
            <a:r>
              <a:rPr lang="fr-FR" sz="1400" dirty="0" smtClean="0">
                <a:solidFill>
                  <a:srgbClr val="D0B344"/>
                </a:solidFill>
                <a:latin typeface="+mj-lt"/>
                <a:ea typeface="Times New Roman" pitchFamily="18" charset="0"/>
                <a:cs typeface="Times New Roman" pitchFamily="18" charset="0"/>
              </a:rPr>
              <a:t> html</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 </a:t>
            </a:r>
            <a:r>
              <a:rPr lang="fr-FR" sz="1400" dirty="0" smtClean="0">
                <a:solidFill>
                  <a:srgbClr val="6089B4"/>
                </a:solidFill>
                <a:latin typeface="+mj-lt"/>
                <a:ea typeface="Times New Roman" pitchFamily="18" charset="0"/>
                <a:cs typeface="Times New Roman" pitchFamily="18" charset="0"/>
              </a:rPr>
              <a:t>person</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"Luka"</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"27"</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"marié"</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"Je m’appelle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person</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0</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 j’ai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person</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1</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 ans."</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6089B4"/>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p:txBody>
      </p:sp>
      <p:sp>
        <p:nvSpPr>
          <p:cNvPr id="5" name="Rectangle 4"/>
          <p:cNvSpPr/>
          <p:nvPr/>
        </p:nvSpPr>
        <p:spPr>
          <a:xfrm>
            <a:off x="-32" y="1707430"/>
            <a:ext cx="428628" cy="246221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p:txBody>
      </p:sp>
    </p:spTree>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5</a:t>
            </a:r>
            <a:endParaRPr lang="fr-FR" dirty="0">
              <a:solidFill>
                <a:schemeClr val="bg1"/>
              </a:solidFill>
            </a:endParaRPr>
          </a:p>
        </p:txBody>
      </p:sp>
      <p:sp>
        <p:nvSpPr>
          <p:cNvPr id="7" name="Rectangle 6"/>
          <p:cNvSpPr/>
          <p:nvPr/>
        </p:nvSpPr>
        <p:spPr>
          <a:xfrm>
            <a:off x="642909" y="1715317"/>
            <a:ext cx="7715305" cy="3416320"/>
          </a:xfrm>
          <a:prstGeom prst="rect">
            <a:avLst/>
          </a:prstGeom>
          <a:noFill/>
          <a:ln>
            <a:noFill/>
          </a:ln>
          <a:effectLst>
            <a:outerShdw blurRad="63500" sx="102000" sy="102000" algn="ctr" rotWithShape="0">
              <a:prstClr val="black">
                <a:alpha val="40000"/>
              </a:prstClr>
            </a:outerShdw>
          </a:effectLst>
        </p:spPr>
        <p:txBody>
          <a:bodyPr wrap="square" anchor="ctr">
            <a:spAutoFit/>
          </a:bodyPr>
          <a:lstStyle/>
          <a:p>
            <a:pPr lvl="0"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Écrivez une boucle qui produit une ligne horizontale de 5 étoiles.</a:t>
            </a: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Écrivez une boucle qui produit un carré de 4 lignes horizontales, chacune contient 10 étoiles. </a:t>
            </a: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Exemple :</a:t>
            </a:r>
          </a:p>
          <a:p>
            <a:pPr>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a:t>
            </a:r>
          </a:p>
          <a:p>
            <a:pPr>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a:t>
            </a:r>
          </a:p>
          <a:p>
            <a:pPr>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a:t>
            </a:r>
          </a:p>
          <a:p>
            <a:pPr>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a:t>
            </a:r>
          </a:p>
          <a:p>
            <a:pPr>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a:t>
            </a:r>
            <a:endParaRPr lang="fr-FR" sz="1600" dirty="0">
              <a:solidFill>
                <a:schemeClr val="tx2"/>
              </a:solidFill>
              <a:effectLst>
                <a:outerShdw blurRad="38100" dist="38100" dir="2700000" algn="tl">
                  <a:srgbClr val="000000">
                    <a:alpha val="43137"/>
                  </a:srgbClr>
                </a:outerShdw>
              </a:effectLst>
              <a:latin typeface="+mj-lt"/>
              <a:cs typeface="Consolas" pitchFamily="49" charset="0"/>
            </a:endParaRP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latin typeface="+mn-lt"/>
              </a:rPr>
              <a:t>Organisation</a:t>
            </a:r>
            <a:endParaRPr lang="fr-FR" dirty="0">
              <a:latin typeface="+mn-lt"/>
            </a:endParaRPr>
          </a:p>
        </p:txBody>
      </p:sp>
      <p:pic>
        <p:nvPicPr>
          <p:cNvPr id="1026" name="Picture 2"/>
          <p:cNvPicPr>
            <a:picLocks noChangeAspect="1" noChangeArrowheads="1"/>
          </p:cNvPicPr>
          <p:nvPr/>
        </p:nvPicPr>
        <p:blipFill>
          <a:blip r:embed="rId2"/>
          <a:srcRect/>
          <a:stretch>
            <a:fillRect/>
          </a:stretch>
        </p:blipFill>
        <p:spPr bwMode="auto">
          <a:xfrm>
            <a:off x="638848" y="1684213"/>
            <a:ext cx="8147994" cy="1601911"/>
          </a:xfrm>
          <a:prstGeom prst="rect">
            <a:avLst/>
          </a:prstGeom>
          <a:noFill/>
          <a:ln w="9525">
            <a:noFill/>
            <a:miter lim="800000"/>
            <a:headEnd/>
            <a:tailEnd/>
          </a:ln>
          <a:effectLst>
            <a:glow rad="101600">
              <a:schemeClr val="bg2">
                <a:lumMod val="60000"/>
                <a:lumOff val="40000"/>
                <a:alpha val="60000"/>
              </a:schemeClr>
            </a:glow>
          </a:effectLst>
        </p:spPr>
      </p:pic>
    </p:spTree>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5</a:t>
            </a:r>
            <a:endParaRPr lang="fr-FR" dirty="0">
              <a:solidFill>
                <a:schemeClr val="bg1"/>
              </a:solidFill>
            </a:endParaRPr>
          </a:p>
        </p:txBody>
      </p:sp>
      <p:sp>
        <p:nvSpPr>
          <p:cNvPr id="5" name="ZoneTexte 4"/>
          <p:cNvSpPr txBox="1"/>
          <p:nvPr/>
        </p:nvSpPr>
        <p:spPr>
          <a:xfrm>
            <a:off x="500034" y="1700922"/>
            <a:ext cx="8358246" cy="4185761"/>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&lt;=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5</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"&lt;hr&gt;"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j</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j</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&lt;=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5</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j</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z</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z</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&lt;=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z</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 /&gt;"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4185761"/>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p>
        </p:txBody>
      </p:sp>
    </p:spTree>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6</a:t>
            </a:r>
            <a:endParaRPr lang="fr-FR" dirty="0">
              <a:solidFill>
                <a:schemeClr val="bg1"/>
              </a:solidFill>
            </a:endParaRPr>
          </a:p>
        </p:txBody>
      </p:sp>
      <p:sp>
        <p:nvSpPr>
          <p:cNvPr id="7" name="Rectangle 6"/>
          <p:cNvSpPr/>
          <p:nvPr/>
        </p:nvSpPr>
        <p:spPr>
          <a:xfrm>
            <a:off x="214282" y="1791290"/>
            <a:ext cx="8715436" cy="1200329"/>
          </a:xfrm>
          <a:prstGeom prst="rect">
            <a:avLst/>
          </a:prstGeom>
          <a:solidFill>
            <a:schemeClr val="bg1"/>
          </a:solidFill>
          <a:ln>
            <a:noFill/>
          </a:ln>
          <a:effectLst>
            <a:outerShdw blurRad="63500" sx="102000" sy="102000" algn="ctr" rotWithShape="0">
              <a:prstClr val="black">
                <a:alpha val="40000"/>
              </a:prstClr>
            </a:outerShdw>
          </a:effectLst>
        </p:spPr>
        <p:txBody>
          <a:bodyPr wrap="square">
            <a:spAutoFit/>
          </a:bodyPr>
          <a:lstStyle/>
          <a:p>
            <a:pPr lvl="1">
              <a:lnSpc>
                <a:spcPct val="150000"/>
              </a:lnSpc>
            </a:pPr>
            <a:r>
              <a:rPr lang="fr" sz="1600"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rPr>
              <a:t>Transformez le tableau ci-desous en JavaScript.</a:t>
            </a:r>
          </a:p>
          <a:p>
            <a:pPr lvl="1">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Affichez le ligne 2.</a:t>
            </a:r>
          </a:p>
          <a:p>
            <a:pPr lvl="1">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Affichez toutes les lignes.</a:t>
            </a:r>
          </a:p>
        </p:txBody>
      </p:sp>
      <p:graphicFrame>
        <p:nvGraphicFramePr>
          <p:cNvPr id="9" name="Tableau 8"/>
          <p:cNvGraphicFramePr>
            <a:graphicFrameLocks noGrp="1"/>
          </p:cNvGraphicFramePr>
          <p:nvPr/>
        </p:nvGraphicFramePr>
        <p:xfrm>
          <a:off x="357159" y="3143248"/>
          <a:ext cx="8501121" cy="2458720"/>
        </p:xfrm>
        <a:graphic>
          <a:graphicData uri="http://schemas.openxmlformats.org/drawingml/2006/table">
            <a:tbl>
              <a:tblPr firstRow="1" bandRow="1">
                <a:tableStyleId>{BDBED569-4797-4DF1-A0F4-6AAB3CD982D8}</a:tableStyleId>
              </a:tblPr>
              <a:tblGrid>
                <a:gridCol w="905858"/>
                <a:gridCol w="975538"/>
                <a:gridCol w="1045219"/>
                <a:gridCol w="3414384"/>
                <a:gridCol w="1114901"/>
                <a:gridCol w="1045221"/>
              </a:tblGrid>
              <a:tr h="370840">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ine</a:t>
                      </a:r>
                      <a:endParaRPr lang="fr-FR" sz="1300" b="1"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nom</a:t>
                      </a:r>
                      <a:endParaRPr lang="fr-FR" sz="1300" b="1"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prénom</a:t>
                      </a:r>
                      <a:endParaRPr lang="fr-FR" sz="1300" b="1"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spécialité</a:t>
                      </a:r>
                      <a:endParaRPr lang="fr-FR" sz="1300" b="1"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moyenne</a:t>
                      </a:r>
                      <a:endParaRPr lang="fr-FR" sz="1300" b="1"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mention</a:t>
                      </a:r>
                      <a:endParaRPr lang="fr-FR" sz="1300" b="1" dirty="0">
                        <a:solidFill>
                          <a:schemeClr val="tx2"/>
                        </a:solidFill>
                        <a:effectLst>
                          <a:outerShdw blurRad="38100" dist="38100" dir="2700000" algn="tl">
                            <a:srgbClr val="000000">
                              <a:alpha val="43137"/>
                            </a:srgbClr>
                          </a:outerShdw>
                        </a:effectLst>
                        <a:latin typeface="+mj-lt"/>
                      </a:endParaRPr>
                    </a:p>
                  </a:txBody>
                  <a:tcPr anchor="ctr"/>
                </a:tc>
              </a:tr>
              <a:tr h="370840">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1230</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ALLON</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300" dirty="0" smtClean="0">
                          <a:solidFill>
                            <a:schemeClr val="tx2"/>
                          </a:solidFill>
                          <a:effectLst>
                            <a:outerShdw blurRad="38100" dist="38100" dir="2700000" algn="tl">
                              <a:srgbClr val="000000">
                                <a:alpha val="43137"/>
                              </a:srgbClr>
                            </a:outerShdw>
                          </a:effectLst>
                          <a:latin typeface="+mj-lt"/>
                        </a:rPr>
                        <a:t>LEVY</a:t>
                      </a:r>
                    </a:p>
                  </a:txBody>
                  <a:tcPr anchor="ctr"/>
                </a:tc>
                <a:tc>
                  <a:txBody>
                    <a:bodyPr/>
                    <a:lstStyle/>
                    <a:p>
                      <a:pPr algn="ctr"/>
                      <a:r>
                        <a:rPr kumimoji="0" lang="fr-FR" sz="1300" kern="1200" dirty="0" smtClean="0">
                          <a:solidFill>
                            <a:schemeClr val="tx2"/>
                          </a:solidFill>
                          <a:effectLst>
                            <a:outerShdw blurRad="38100" dist="38100" dir="2700000" algn="tl">
                              <a:srgbClr val="000000">
                                <a:alpha val="43137"/>
                              </a:srgbClr>
                            </a:outerShdw>
                          </a:effectLst>
                          <a:latin typeface="+mj-lt"/>
                        </a:rPr>
                        <a:t>Techniques Informatiques et Numériques</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13</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Bien</a:t>
                      </a:r>
                      <a:endParaRPr lang="fr-FR" sz="1300" dirty="0">
                        <a:solidFill>
                          <a:schemeClr val="tx2"/>
                        </a:solidFill>
                        <a:effectLst>
                          <a:outerShdw blurRad="38100" dist="38100" dir="2700000" algn="tl">
                            <a:srgbClr val="000000">
                              <a:alpha val="43137"/>
                            </a:srgbClr>
                          </a:outerShdw>
                        </a:effectLst>
                        <a:latin typeface="+mj-lt"/>
                      </a:endParaRPr>
                    </a:p>
                  </a:txBody>
                  <a:tcPr anchor="ctr"/>
                </a:tc>
              </a:tr>
              <a:tr h="370840">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1231</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BACARD</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HUGO </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kumimoji="0" lang="fr-FR" sz="1300" kern="1200" dirty="0" smtClean="0">
                          <a:solidFill>
                            <a:schemeClr val="tx2"/>
                          </a:solidFill>
                          <a:effectLst>
                            <a:outerShdw blurRad="38100" dist="38100" dir="2700000" algn="tl">
                              <a:srgbClr val="000000">
                                <a:alpha val="43137"/>
                              </a:srgbClr>
                            </a:outerShdw>
                          </a:effectLst>
                          <a:latin typeface="+mj-lt"/>
                        </a:rPr>
                        <a:t>Conception &amp; Développement Informatique</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12</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A Bien</a:t>
                      </a:r>
                      <a:endParaRPr lang="fr-FR" sz="1300" dirty="0">
                        <a:solidFill>
                          <a:schemeClr val="tx2"/>
                        </a:solidFill>
                        <a:effectLst>
                          <a:outerShdw blurRad="38100" dist="38100" dir="2700000" algn="tl">
                            <a:srgbClr val="000000">
                              <a:alpha val="43137"/>
                            </a:srgbClr>
                          </a:outerShdw>
                        </a:effectLst>
                        <a:latin typeface="+mj-lt"/>
                      </a:endParaRPr>
                    </a:p>
                  </a:txBody>
                  <a:tcPr anchor="ctr"/>
                </a:tc>
              </a:tr>
              <a:tr h="370840">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1232</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BAKER</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300" dirty="0" smtClean="0">
                          <a:solidFill>
                            <a:schemeClr val="tx2"/>
                          </a:solidFill>
                          <a:effectLst>
                            <a:outerShdw blurRad="38100" dist="38100" dir="2700000" algn="tl">
                              <a:srgbClr val="000000">
                                <a:alpha val="43137"/>
                              </a:srgbClr>
                            </a:outerShdw>
                          </a:effectLst>
                          <a:latin typeface="+mj-lt"/>
                        </a:rPr>
                        <a:t>MATTHEW </a:t>
                      </a:r>
                    </a:p>
                  </a:txBody>
                  <a:tcPr anchor="ctr"/>
                </a:tc>
                <a:tc>
                  <a:txBody>
                    <a:bodyPr/>
                    <a:lstStyle/>
                    <a:p>
                      <a:pPr algn="ctr"/>
                      <a:r>
                        <a:rPr kumimoji="0" lang="fr-FR" sz="1300" kern="1200" dirty="0" smtClean="0">
                          <a:solidFill>
                            <a:schemeClr val="tx2"/>
                          </a:solidFill>
                          <a:effectLst>
                            <a:outerShdw blurRad="38100" dist="38100" dir="2700000" algn="tl">
                              <a:srgbClr val="000000">
                                <a:alpha val="43137"/>
                              </a:srgbClr>
                            </a:outerShdw>
                          </a:effectLst>
                          <a:latin typeface="+mj-lt"/>
                        </a:rPr>
                        <a:t>Informatique Pour les Sciences</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14</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Bien</a:t>
                      </a:r>
                      <a:endParaRPr lang="fr-FR" sz="1300" dirty="0">
                        <a:solidFill>
                          <a:schemeClr val="tx2"/>
                        </a:solidFill>
                        <a:effectLst>
                          <a:outerShdw blurRad="38100" dist="38100" dir="2700000" algn="tl">
                            <a:srgbClr val="000000">
                              <a:alpha val="43137"/>
                            </a:srgbClr>
                          </a:outerShdw>
                        </a:effectLst>
                        <a:latin typeface="+mj-lt"/>
                      </a:endParaRPr>
                    </a:p>
                  </a:txBody>
                  <a:tcPr anchor="ctr"/>
                </a:tc>
              </a:tr>
              <a:tr h="370840">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1233</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BALWE</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300" dirty="0" smtClean="0">
                          <a:solidFill>
                            <a:schemeClr val="tx2"/>
                          </a:solidFill>
                          <a:effectLst>
                            <a:outerShdw blurRad="38100" dist="38100" dir="2700000" algn="tl">
                              <a:srgbClr val="000000">
                                <a:alpha val="43137"/>
                              </a:srgbClr>
                            </a:outerShdw>
                          </a:effectLst>
                          <a:latin typeface="+mj-lt"/>
                        </a:rPr>
                        <a:t>CHETAN </a:t>
                      </a: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Bioinformatique</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18</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Excellent</a:t>
                      </a:r>
                      <a:endParaRPr lang="fr-FR" sz="1300" dirty="0">
                        <a:solidFill>
                          <a:schemeClr val="tx2"/>
                        </a:solidFill>
                        <a:effectLst>
                          <a:outerShdw blurRad="38100" dist="38100" dir="2700000" algn="tl">
                            <a:srgbClr val="000000">
                              <a:alpha val="43137"/>
                            </a:srgbClr>
                          </a:outerShdw>
                        </a:effectLst>
                        <a:latin typeface="+mj-lt"/>
                      </a:endParaRPr>
                    </a:p>
                  </a:txBody>
                  <a:tcPr anchor="ctr"/>
                </a:tc>
              </a:tr>
              <a:tr h="370840">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1234</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BELAIR</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300" dirty="0" smtClean="0">
                          <a:solidFill>
                            <a:schemeClr val="tx2"/>
                          </a:solidFill>
                          <a:effectLst>
                            <a:outerShdw blurRad="38100" dist="38100" dir="2700000" algn="tl">
                              <a:srgbClr val="000000">
                                <a:alpha val="43137"/>
                              </a:srgbClr>
                            </a:outerShdw>
                          </a:effectLst>
                          <a:latin typeface="+mj-lt"/>
                        </a:rPr>
                        <a:t>LUC</a:t>
                      </a: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Informatique de Gestion</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13</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A Bien</a:t>
                      </a:r>
                      <a:endParaRPr lang="fr-FR" sz="1300" dirty="0">
                        <a:solidFill>
                          <a:schemeClr val="tx2"/>
                        </a:solidFill>
                        <a:effectLst>
                          <a:outerShdw blurRad="38100" dist="38100" dir="2700000" algn="tl">
                            <a:srgbClr val="000000">
                              <a:alpha val="43137"/>
                            </a:srgbClr>
                          </a:outerShdw>
                        </a:effectLst>
                        <a:latin typeface="+mj-lt"/>
                      </a:endParaRPr>
                    </a:p>
                  </a:txBody>
                  <a:tcPr anchor="ctr"/>
                </a:tc>
              </a:tr>
            </a:tbl>
          </a:graphicData>
        </a:graphic>
      </p:graphicFrame>
    </p:spTree>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6</a:t>
            </a:r>
            <a:endParaRPr lang="fr-FR" dirty="0">
              <a:solidFill>
                <a:schemeClr val="bg1"/>
              </a:solidFill>
            </a:endParaRPr>
          </a:p>
        </p:txBody>
      </p:sp>
      <p:sp>
        <p:nvSpPr>
          <p:cNvPr id="5" name="ZoneTexte 4"/>
          <p:cNvSpPr txBox="1"/>
          <p:nvPr/>
        </p:nvSpPr>
        <p:spPr>
          <a:xfrm>
            <a:off x="500034" y="1700922"/>
            <a:ext cx="8358246" cy="4893647"/>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students</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ine :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1230</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fname :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"ALLON"</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speciality :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"TIN"</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avg :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13</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ine :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1231</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fname :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"BACARD"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speciality :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"CDI"</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avg :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12</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for</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872A2"/>
                </a:solidFill>
                <a:effectLst>
                  <a:outerShdw blurRad="38100" dist="38100" dir="2700000" algn="tl">
                    <a:srgbClr val="000000">
                      <a:alpha val="43137"/>
                    </a:srgbClr>
                  </a:outerShdw>
                </a:effectLst>
                <a:ea typeface="Times New Roman" pitchFamily="18" charset="0"/>
                <a:cs typeface="Times New Roman" pitchFamily="18" charset="0"/>
              </a:rPr>
              <a:t>var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key</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in</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students</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students</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key</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for</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872A2"/>
                </a:solidFill>
                <a:effectLst>
                  <a:outerShdw blurRad="38100" dist="38100" dir="2700000" algn="tl">
                    <a:srgbClr val="000000">
                      <a:alpha val="43137"/>
                    </a:srgbClr>
                  </a:outerShdw>
                </a:effectLst>
                <a:ea typeface="Times New Roman" pitchFamily="18" charset="0"/>
                <a:cs typeface="Times New Roman" pitchFamily="18" charset="0"/>
              </a:rPr>
              <a:t>var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in</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students</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for</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872A2"/>
                </a:solidFill>
                <a:effectLst>
                  <a:outerShdw blurRad="38100" dist="38100" dir="2700000" algn="tl">
                    <a:srgbClr val="000000">
                      <a:alpha val="43137"/>
                    </a:srgbClr>
                  </a:outerShdw>
                </a:effectLst>
                <a:ea typeface="Times New Roman" pitchFamily="18" charset="0"/>
                <a:cs typeface="Times New Roman" pitchFamily="18" charset="0"/>
              </a:rPr>
              <a:t>var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k</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in</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students</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students</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k</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 /&gt;"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3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4893647"/>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23</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24</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25</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26</a:t>
            </a:r>
          </a:p>
        </p:txBody>
      </p:sp>
    </p:spTree>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7</a:t>
            </a:r>
            <a:endParaRPr lang="fr-FR" dirty="0">
              <a:solidFill>
                <a:schemeClr val="bg1"/>
              </a:solidFill>
            </a:endParaRPr>
          </a:p>
        </p:txBody>
      </p:sp>
      <p:sp>
        <p:nvSpPr>
          <p:cNvPr id="7" name="Rectangle 6"/>
          <p:cNvSpPr/>
          <p:nvPr/>
        </p:nvSpPr>
        <p:spPr>
          <a:xfrm>
            <a:off x="642909" y="1715317"/>
            <a:ext cx="7715305" cy="1569660"/>
          </a:xfrm>
          <a:prstGeom prst="rect">
            <a:avLst/>
          </a:prstGeom>
          <a:noFill/>
          <a:ln>
            <a:noFill/>
          </a:ln>
          <a:effectLst>
            <a:outerShdw blurRad="63500" sx="102000" sy="102000" algn="ctr" rotWithShape="0">
              <a:prstClr val="black">
                <a:alpha val="40000"/>
              </a:prstClr>
            </a:outerShdw>
          </a:effectLst>
        </p:spPr>
        <p:txBody>
          <a:bodyPr wrap="square" anchor="ctr">
            <a:spAutoFit/>
          </a:bodyPr>
          <a:lstStyle/>
          <a:p>
            <a:pPr lvl="0" algn="just">
              <a:lnSpc>
                <a:spcPct val="150000"/>
              </a:lnSpc>
            </a:pPr>
            <a:r>
              <a:rPr lang="fr-FR" sz="1600" dirty="0" smtClean="0">
                <a:solidFill>
                  <a:schemeClr val="tx2"/>
                </a:solidFill>
                <a:latin typeface="+mj-lt"/>
                <a:cs typeface="Consolas" pitchFamily="49" charset="0"/>
              </a:rPr>
              <a:t>Effectuer un tirage au sort, de 0 à 10. Affichez le nombre d’essais réalisés avant de trouver le bon nombre. </a:t>
            </a:r>
          </a:p>
          <a:p>
            <a:pPr lvl="0" algn="just">
              <a:lnSpc>
                <a:spcPct val="150000"/>
              </a:lnSpc>
            </a:pPr>
            <a:r>
              <a:rPr lang="fr-FR" sz="1600" dirty="0" smtClean="0">
                <a:solidFill>
                  <a:schemeClr val="tx2"/>
                </a:solidFill>
                <a:latin typeface="+mj-lt"/>
                <a:cs typeface="Consolas" pitchFamily="49" charset="0"/>
              </a:rPr>
              <a:t>Réaliser ce script avec l’instruction while.</a:t>
            </a:r>
          </a:p>
          <a:p>
            <a:pPr lvl="0" algn="just">
              <a:lnSpc>
                <a:spcPct val="150000"/>
              </a:lnSpc>
            </a:pPr>
            <a:r>
              <a:rPr lang="fr-FR" sz="1600" dirty="0" smtClean="0">
                <a:solidFill>
                  <a:schemeClr val="tx2"/>
                </a:solidFill>
                <a:latin typeface="+mj-lt"/>
                <a:cs typeface="Consolas" pitchFamily="49" charset="0"/>
              </a:rPr>
              <a:t>Exemple :</a:t>
            </a:r>
            <a:endParaRPr lang="fr-FR" sz="1600" dirty="0">
              <a:solidFill>
                <a:schemeClr val="tx2"/>
              </a:solidFill>
              <a:latin typeface="+mj-lt"/>
              <a:cs typeface="Consolas" pitchFamily="49" charset="0"/>
            </a:endParaRPr>
          </a:p>
        </p:txBody>
      </p:sp>
      <p:pic>
        <p:nvPicPr>
          <p:cNvPr id="147458" name="Picture 2"/>
          <p:cNvPicPr>
            <a:picLocks noChangeAspect="1" noChangeArrowheads="1"/>
          </p:cNvPicPr>
          <p:nvPr/>
        </p:nvPicPr>
        <p:blipFill>
          <a:blip r:embed="rId3"/>
          <a:srcRect/>
          <a:stretch>
            <a:fillRect/>
          </a:stretch>
        </p:blipFill>
        <p:spPr bwMode="auto">
          <a:xfrm>
            <a:off x="739749" y="3462350"/>
            <a:ext cx="7562850" cy="1752600"/>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7</a:t>
            </a:r>
            <a:endParaRPr lang="fr-FR" dirty="0">
              <a:solidFill>
                <a:schemeClr val="bg1"/>
              </a:solidFill>
            </a:endParaRPr>
          </a:p>
        </p:txBody>
      </p:sp>
      <p:sp>
        <p:nvSpPr>
          <p:cNvPr id="5" name="ZoneTexte 4"/>
          <p:cNvSpPr txBox="1"/>
          <p:nvPr/>
        </p:nvSpPr>
        <p:spPr>
          <a:xfrm>
            <a:off x="500034" y="1700922"/>
            <a:ext cx="8358246" cy="4616648"/>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test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null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count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"Le nombre recherché est :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 /&gt;"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while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test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test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floor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random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count</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"Nombre d'essais :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count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 /&gt;"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4616648"/>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23</a:t>
            </a:r>
          </a:p>
        </p:txBody>
      </p:sp>
    </p:spTree>
  </p:cSld>
  <p:clrMapOvr>
    <a:masterClrMapping/>
  </p:clrMapOvr>
  <p:transition spd="slow">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Prompt() – Alert() </a:t>
            </a:r>
            <a:endParaRPr lang="fr-FR" dirty="0">
              <a:solidFill>
                <a:schemeClr val="bg1"/>
              </a:solidFill>
            </a:endParaRPr>
          </a:p>
        </p:txBody>
      </p:sp>
      <p:sp>
        <p:nvSpPr>
          <p:cNvPr id="9" name="Flèche courbée vers la droite 8"/>
          <p:cNvSpPr/>
          <p:nvPr/>
        </p:nvSpPr>
        <p:spPr>
          <a:xfrm>
            <a:off x="357158" y="3071810"/>
            <a:ext cx="642942" cy="1714512"/>
          </a:xfrm>
          <a:prstGeom prst="curv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141314" name="Picture 2"/>
          <p:cNvPicPr>
            <a:picLocks noChangeAspect="1" noChangeArrowheads="1"/>
          </p:cNvPicPr>
          <p:nvPr/>
        </p:nvPicPr>
        <p:blipFill>
          <a:blip r:embed="rId3"/>
          <a:srcRect/>
          <a:stretch>
            <a:fillRect/>
          </a:stretch>
        </p:blipFill>
        <p:spPr bwMode="auto">
          <a:xfrm>
            <a:off x="1119966" y="1571610"/>
            <a:ext cx="7524000" cy="1980666"/>
          </a:xfrm>
          <a:prstGeom prst="rect">
            <a:avLst/>
          </a:prstGeom>
          <a:noFill/>
          <a:ln w="9525">
            <a:noFill/>
            <a:miter lim="800000"/>
            <a:headEnd/>
            <a:tailEnd/>
          </a:ln>
          <a:effectLst/>
        </p:spPr>
      </p:pic>
      <p:pic>
        <p:nvPicPr>
          <p:cNvPr id="141315" name="Picture 3"/>
          <p:cNvPicPr>
            <a:picLocks noChangeAspect="1" noChangeArrowheads="1"/>
          </p:cNvPicPr>
          <p:nvPr/>
        </p:nvPicPr>
        <p:blipFill>
          <a:blip r:embed="rId4"/>
          <a:srcRect/>
          <a:stretch>
            <a:fillRect/>
          </a:stretch>
        </p:blipFill>
        <p:spPr bwMode="auto">
          <a:xfrm>
            <a:off x="1100166" y="4091006"/>
            <a:ext cx="7543800" cy="1981200"/>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prompt() – alert()</a:t>
            </a:r>
            <a:endParaRPr lang="fr-FR" dirty="0">
              <a:solidFill>
                <a:schemeClr val="bg1"/>
              </a:solidFill>
            </a:endParaRPr>
          </a:p>
        </p:txBody>
      </p:sp>
      <p:sp>
        <p:nvSpPr>
          <p:cNvPr id="5" name="ZoneTexte 4"/>
          <p:cNvSpPr txBox="1"/>
          <p:nvPr/>
        </p:nvSpPr>
        <p:spPr>
          <a:xfrm>
            <a:off x="500034" y="1700922"/>
            <a:ext cx="8358246" cy="246221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prompt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"Entrez votre nom :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246221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p:txBody>
      </p:sp>
    </p:spTree>
  </p:cSld>
  <p:clrMapOvr>
    <a:masterClrMapping/>
  </p:clrMapOvr>
  <p:transition spd="slow">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400" dirty="0" smtClean="0">
                <a:solidFill>
                  <a:schemeClr val="tx2"/>
                </a:solidFill>
              </a:rPr>
              <a:t>PP : Evènements (Exemple: onLoad)</a:t>
            </a:r>
            <a:endParaRPr lang="fr-FR" sz="3400" dirty="0">
              <a:solidFill>
                <a:schemeClr val="bg1"/>
              </a:solidFill>
            </a:endParaRPr>
          </a:p>
        </p:txBody>
      </p:sp>
      <p:sp>
        <p:nvSpPr>
          <p:cNvPr id="5" name="ZoneTexte 4"/>
          <p:cNvSpPr txBox="1"/>
          <p:nvPr/>
        </p:nvSpPr>
        <p:spPr>
          <a:xfrm>
            <a:off x="500034" y="1700923"/>
            <a:ext cx="8358246" cy="2246769"/>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onload=</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sayHello</a:t>
            </a:r>
            <a:r>
              <a:rPr lang="fr-FR" sz="14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sayHello</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 tout le monde!"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2246769"/>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p:txBody>
      </p:sp>
      <p:pic>
        <p:nvPicPr>
          <p:cNvPr id="256002" name="Picture 2"/>
          <p:cNvPicPr>
            <a:picLocks noChangeAspect="1" noChangeArrowheads="1"/>
          </p:cNvPicPr>
          <p:nvPr/>
        </p:nvPicPr>
        <p:blipFill>
          <a:blip r:embed="rId3"/>
          <a:srcRect/>
          <a:stretch>
            <a:fillRect/>
          </a:stretch>
        </p:blipFill>
        <p:spPr bwMode="auto">
          <a:xfrm>
            <a:off x="800100" y="4429132"/>
            <a:ext cx="7543800" cy="1797050"/>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sz="3400" dirty="0" smtClean="0">
                <a:solidFill>
                  <a:schemeClr val="tx2"/>
                </a:solidFill>
              </a:rPr>
              <a:t>PP : Evènements (Exemple: onClick)</a:t>
            </a:r>
            <a:endParaRPr lang="fr-FR" sz="3400" dirty="0">
              <a:solidFill>
                <a:schemeClr val="bg1"/>
              </a:solidFill>
            </a:endParaRPr>
          </a:p>
        </p:txBody>
      </p:sp>
      <p:sp>
        <p:nvSpPr>
          <p:cNvPr id="5" name="ZoneTexte 4"/>
          <p:cNvSpPr txBox="1"/>
          <p:nvPr/>
        </p:nvSpPr>
        <p:spPr>
          <a:xfrm>
            <a:off x="500034" y="1700923"/>
            <a:ext cx="8358246" cy="246221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onclick=</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sayHello</a:t>
            </a:r>
            <a:r>
              <a:rPr lang="fr-FR" sz="14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Click ici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sayHello</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 tout le monde!"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246221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p:txBody>
      </p:sp>
      <p:pic>
        <p:nvPicPr>
          <p:cNvPr id="246786" name="Picture 2"/>
          <p:cNvPicPr>
            <a:picLocks noChangeAspect="1" noChangeArrowheads="1"/>
          </p:cNvPicPr>
          <p:nvPr/>
        </p:nvPicPr>
        <p:blipFill>
          <a:blip r:embed="rId3"/>
          <a:srcRect/>
          <a:stretch>
            <a:fillRect/>
          </a:stretch>
        </p:blipFill>
        <p:spPr bwMode="auto">
          <a:xfrm>
            <a:off x="793750" y="4643446"/>
            <a:ext cx="7556500" cy="1822450"/>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Sélecteurs</a:t>
            </a:r>
            <a:endParaRPr lang="fr-FR" dirty="0">
              <a:solidFill>
                <a:schemeClr val="bg1"/>
              </a:solidFill>
            </a:endParaRPr>
          </a:p>
        </p:txBody>
      </p:sp>
      <p:sp>
        <p:nvSpPr>
          <p:cNvPr id="5" name="ZoneTexte 4"/>
          <p:cNvSpPr txBox="1"/>
          <p:nvPr/>
        </p:nvSpPr>
        <p:spPr>
          <a:xfrm>
            <a:off x="500034" y="1700922"/>
            <a:ext cx="8358246" cy="246221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"p1"</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Paragraphe 1</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par1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innerHTML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"par1"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Arial" pitchFamily="34"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Paragraphe 1</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246221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88056" y="1"/>
            <a:ext cx="8755944" cy="6857999"/>
          </a:xfrm>
        </p:spPr>
        <p:txBody>
          <a:bodyPr>
            <a:normAutofit/>
          </a:bodyPr>
          <a:lstStyle/>
          <a:p>
            <a:pPr algn="ctr">
              <a:lnSpc>
                <a:spcPct val="100000"/>
              </a:lnSpc>
            </a:pPr>
            <a:r>
              <a:rPr lang="en-GB" sz="4000" b="1" dirty="0"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t>Introduction </a:t>
            </a:r>
            <a:br>
              <a:rPr lang="en-GB" sz="4000" b="1" dirty="0"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br>
            <a:r>
              <a:rPr lang="en-GB" sz="2400" dirty="0"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t>(Présentation de JavaScript)</a:t>
            </a:r>
            <a:endParaRPr lang="en-GB" sz="2400" dirty="0">
              <a:solidFill>
                <a:schemeClr val="tx2"/>
              </a:solidFill>
              <a:effectLst>
                <a:outerShdw blurRad="38100" dist="38100" dir="2700000" algn="tl">
                  <a:srgbClr val="000000">
                    <a:alpha val="43137"/>
                  </a:srgbClr>
                </a:outerShdw>
                <a:reflection blurRad="6350" stA="60000" endA="900" endPos="58000" dir="5400000" sy="-100000" algn="bl" rotWithShape="0"/>
              </a:effectLst>
            </a:endParaRPr>
          </a:p>
        </p:txBody>
      </p:sp>
      <p:pic>
        <p:nvPicPr>
          <p:cNvPr id="5" name="Picture 2" descr="RÃ©sultat de recherche d'images pour &quot;javascript png&quot;"/>
          <p:cNvPicPr>
            <a:picLocks noChangeAspect="1" noChangeArrowheads="1"/>
          </p:cNvPicPr>
          <p:nvPr/>
        </p:nvPicPr>
        <p:blipFill>
          <a:blip r:embed="rId2"/>
          <a:srcRect/>
          <a:stretch>
            <a:fillRect/>
          </a:stretch>
        </p:blipFill>
        <p:spPr bwMode="auto">
          <a:xfrm>
            <a:off x="3214678" y="1173896"/>
            <a:ext cx="3071834" cy="1683600"/>
          </a:xfrm>
          <a:prstGeom prst="rect">
            <a:avLst/>
          </a:prstGeom>
          <a:noFill/>
          <a:effectLst/>
        </p:spPr>
      </p:pic>
    </p:spTree>
    <p:extLst>
      <p:ext uri="{BB962C8B-B14F-4D97-AF65-F5344CB8AC3E}">
        <p14:creationId xmlns="" xmlns:p14="http://schemas.microsoft.com/office/powerpoint/2010/main" val="29688878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Sélecteurs</a:t>
            </a:r>
            <a:endParaRPr lang="fr-FR" dirty="0">
              <a:solidFill>
                <a:schemeClr val="bg1"/>
              </a:solidFill>
            </a:endParaRPr>
          </a:p>
        </p:txBody>
      </p:sp>
      <p:sp>
        <p:nvSpPr>
          <p:cNvPr id="5" name="ZoneTexte 4"/>
          <p:cNvSpPr txBox="1"/>
          <p:nvPr/>
        </p:nvSpPr>
        <p:spPr>
          <a:xfrm>
            <a:off x="500034" y="1700922"/>
            <a:ext cx="8358246" cy="267765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Paragraphe 1</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Paragraphe 2</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par1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getElementsByTagName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innerHTML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Arial" pitchFamily="34"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par1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Arial" pitchFamily="34"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Paragraphe 1</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267765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Sélecteurs</a:t>
            </a:r>
            <a:endParaRPr lang="fr-FR" dirty="0">
              <a:solidFill>
                <a:schemeClr val="bg1"/>
              </a:solidFill>
            </a:endParaRPr>
          </a:p>
        </p:txBody>
      </p:sp>
      <p:sp>
        <p:nvSpPr>
          <p:cNvPr id="5" name="ZoneTexte 4"/>
          <p:cNvSpPr txBox="1"/>
          <p:nvPr/>
        </p:nvSpPr>
        <p:spPr>
          <a:xfrm>
            <a:off x="500034" y="1700922"/>
            <a:ext cx="8358246" cy="267765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class=</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"my_class"</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Paragraphe 1</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class=</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"my_class"</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Paragraphe 2</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Arial" pitchFamily="34"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par1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getElementsByClassName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"my_class"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innerHTML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par1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Arial" pitchFamily="34"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Paragraphe 2</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267765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400" dirty="0" smtClean="0">
                <a:solidFill>
                  <a:schemeClr val="tx2"/>
                </a:solidFill>
              </a:rPr>
              <a:t>PP : Sélecteurs (Query Selector)</a:t>
            </a:r>
            <a:endParaRPr lang="fr-FR" sz="3400" dirty="0">
              <a:solidFill>
                <a:schemeClr val="bg1"/>
              </a:solidFill>
            </a:endParaRPr>
          </a:p>
        </p:txBody>
      </p:sp>
      <p:sp>
        <p:nvSpPr>
          <p:cNvPr id="5" name="ZoneTexte 4"/>
          <p:cNvSpPr txBox="1"/>
          <p:nvPr/>
        </p:nvSpPr>
        <p:spPr>
          <a:xfrm>
            <a:off x="500034" y="1700922"/>
            <a:ext cx="8358246" cy="267765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&lt;!DOCTYPE</a:t>
            </a:r>
            <a:r>
              <a:rPr lang="fr-FR" sz="1400" dirty="0" smtClean="0">
                <a:solidFill>
                  <a:srgbClr val="D0B344"/>
                </a:solidFill>
                <a:latin typeface="+mj-lt"/>
                <a:ea typeface="Times New Roman" pitchFamily="18" charset="0"/>
                <a:cs typeface="Times New Roman" pitchFamily="18" charset="0"/>
              </a:rPr>
              <a:t> html</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&lt;p</a:t>
            </a:r>
            <a:r>
              <a:rPr lang="fr-FR" sz="1400" dirty="0" smtClean="0">
                <a:solidFill>
                  <a:srgbClr val="D0B344"/>
                </a:solidFill>
                <a:latin typeface="+mj-lt"/>
                <a:ea typeface="Times New Roman" pitchFamily="18" charset="0"/>
                <a:cs typeface="Times New Roman" pitchFamily="18" charset="0"/>
              </a:rPr>
              <a:t> class=</a:t>
            </a:r>
            <a:r>
              <a:rPr lang="fr-FR" sz="1400" dirty="0" smtClean="0">
                <a:solidFill>
                  <a:srgbClr val="9AA83A"/>
                </a:solidFill>
                <a:latin typeface="+mj-lt"/>
                <a:ea typeface="Times New Roman" pitchFamily="18" charset="0"/>
                <a:cs typeface="Times New Roman" pitchFamily="18" charset="0"/>
              </a:rPr>
              <a:t>"par1"</a:t>
            </a:r>
            <a:r>
              <a:rPr lang="fr-FR" sz="1400" dirty="0" smtClean="0">
                <a:solidFill>
                  <a:srgbClr val="6089B4"/>
                </a:solidFill>
                <a:latin typeface="+mj-lt"/>
                <a:ea typeface="Times New Roman" pitchFamily="18" charset="0"/>
                <a:cs typeface="Times New Roman" pitchFamily="18" charset="0"/>
              </a:rPr>
              <a:t>&gt;</a:t>
            </a:r>
            <a:r>
              <a:rPr lang="fr-FR" sz="1400" dirty="0" smtClean="0">
                <a:solidFill>
                  <a:srgbClr val="C5C8C6"/>
                </a:solidFill>
                <a:latin typeface="+mj-lt"/>
                <a:ea typeface="Times New Roman" pitchFamily="18" charset="0"/>
                <a:cs typeface="Times New Roman" pitchFamily="18" charset="0"/>
              </a:rPr>
              <a:t>Paragraphe 1</a:t>
            </a:r>
            <a:r>
              <a:rPr lang="fr-FR" sz="1400" dirty="0" smtClean="0">
                <a:solidFill>
                  <a:srgbClr val="6089B4"/>
                </a:solidFill>
                <a:latin typeface="+mj-lt"/>
                <a:ea typeface="Times New Roman" pitchFamily="18" charset="0"/>
                <a:cs typeface="Times New Roman" pitchFamily="18" charset="0"/>
              </a:rPr>
              <a:t>&lt;/p&gt;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&lt;p</a:t>
            </a:r>
            <a:r>
              <a:rPr lang="fr-FR" sz="1400" dirty="0" smtClean="0">
                <a:solidFill>
                  <a:srgbClr val="D0B344"/>
                </a:solidFill>
                <a:latin typeface="+mj-lt"/>
                <a:ea typeface="Times New Roman" pitchFamily="18" charset="0"/>
                <a:cs typeface="Times New Roman" pitchFamily="18" charset="0"/>
              </a:rPr>
              <a:t> class=</a:t>
            </a:r>
            <a:r>
              <a:rPr lang="fr-FR" sz="1400" dirty="0" smtClean="0">
                <a:solidFill>
                  <a:srgbClr val="9AA83A"/>
                </a:solidFill>
                <a:latin typeface="+mj-lt"/>
                <a:ea typeface="Times New Roman" pitchFamily="18" charset="0"/>
                <a:cs typeface="Times New Roman" pitchFamily="18" charset="0"/>
              </a:rPr>
              <a:t>"par1"</a:t>
            </a:r>
            <a:r>
              <a:rPr lang="fr-FR" sz="1400" dirty="0" smtClean="0">
                <a:solidFill>
                  <a:srgbClr val="6089B4"/>
                </a:solidFill>
                <a:latin typeface="+mj-lt"/>
                <a:ea typeface="Times New Roman" pitchFamily="18" charset="0"/>
                <a:cs typeface="Times New Roman" pitchFamily="18" charset="0"/>
              </a:rPr>
              <a:t>&gt;</a:t>
            </a:r>
            <a:r>
              <a:rPr lang="fr-FR" sz="1400" dirty="0" smtClean="0">
                <a:solidFill>
                  <a:srgbClr val="C5C8C6"/>
                </a:solidFill>
                <a:latin typeface="+mj-lt"/>
                <a:ea typeface="Times New Roman" pitchFamily="18" charset="0"/>
                <a:cs typeface="Times New Roman" pitchFamily="18" charset="0"/>
              </a:rPr>
              <a:t>Paragraphe 2</a:t>
            </a:r>
            <a:r>
              <a:rPr lang="fr-FR" sz="1400" dirty="0" smtClean="0">
                <a:solidFill>
                  <a:srgbClr val="6089B4"/>
                </a:solidFill>
                <a:latin typeface="+mj-lt"/>
                <a:ea typeface="Times New Roman" pitchFamily="18" charset="0"/>
                <a:cs typeface="Times New Roman" pitchFamily="18" charset="0"/>
              </a:rPr>
              <a:t>&lt;/p&gt;</a:t>
            </a:r>
          </a:p>
          <a:p>
            <a:pPr lvl="0" eaLnBrk="0" fontAlgn="base" hangingPunct="0">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    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x</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querySelectorAll</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"p.par1"</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0</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872A2"/>
                </a:solidFill>
                <a:latin typeface="+mj-lt"/>
                <a:ea typeface="Times New Roman" pitchFamily="18" charset="0"/>
                <a:cs typeface="Times New Roman" pitchFamily="18" charset="0"/>
              </a:rPr>
              <a:t>innerHTML</a:t>
            </a:r>
            <a:r>
              <a:rPr lang="fr-FR" sz="1400" dirty="0" smtClean="0">
                <a:solidFill>
                  <a:srgbClr val="C5C8C6"/>
                </a:solidFill>
                <a:latin typeface="+mj-lt"/>
                <a:ea typeface="Times New Roman" pitchFamily="18" charset="0"/>
                <a:cs typeface="Times New Roman" pitchFamily="18" charset="0"/>
              </a:rPr>
              <a:t>;</a:t>
            </a:r>
            <a:endParaRPr lang="fr-FR" sz="1400" dirty="0" smtClean="0">
              <a:solidFill>
                <a:srgbClr val="C5C8C6"/>
              </a:solidFill>
              <a:latin typeface="+mj-lt"/>
              <a:ea typeface="Times New Roman" pitchFamily="18" charset="0"/>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Arial" pitchFamily="34" charset="0"/>
              </a:rPr>
              <a:t>    </a:t>
            </a:r>
            <a:r>
              <a:rPr lang="fr-FR" sz="1400" dirty="0" smtClean="0">
                <a:solidFill>
                  <a:srgbClr val="6089B4"/>
                </a:solidFill>
                <a:latin typeface="+mj-lt"/>
                <a:ea typeface="Times New Roman" pitchFamily="18" charset="0"/>
                <a:cs typeface="Times New Roman" pitchFamily="18" charset="0"/>
              </a:rPr>
              <a:t>console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log</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x</a:t>
            </a:r>
            <a:r>
              <a:rPr lang="fr-FR" sz="1400" dirty="0" smtClean="0">
                <a:solidFill>
                  <a:srgbClr val="C5C8C6"/>
                </a:solidFill>
                <a:latin typeface="+mj-lt"/>
                <a:ea typeface="Times New Roman" pitchFamily="18" charset="0"/>
                <a:cs typeface="Times New Roman" pitchFamily="18" charset="0"/>
              </a:rPr>
              <a:t>);</a:t>
            </a: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p:txBody>
      </p:sp>
      <p:sp>
        <p:nvSpPr>
          <p:cNvPr id="6" name="Rectangle 5"/>
          <p:cNvSpPr/>
          <p:nvPr/>
        </p:nvSpPr>
        <p:spPr>
          <a:xfrm>
            <a:off x="-32" y="1707430"/>
            <a:ext cx="428628" cy="267765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8</a:t>
            </a:r>
            <a:endParaRPr lang="fr-FR" dirty="0">
              <a:solidFill>
                <a:schemeClr val="bg1"/>
              </a:solidFill>
            </a:endParaRPr>
          </a:p>
        </p:txBody>
      </p:sp>
      <p:pic>
        <p:nvPicPr>
          <p:cNvPr id="139265" name="Picture 1"/>
          <p:cNvPicPr>
            <a:picLocks noChangeAspect="1" noChangeArrowheads="1"/>
          </p:cNvPicPr>
          <p:nvPr/>
        </p:nvPicPr>
        <p:blipFill>
          <a:blip r:embed="rId3"/>
          <a:srcRect/>
          <a:stretch>
            <a:fillRect/>
          </a:stretch>
        </p:blipFill>
        <p:spPr bwMode="auto">
          <a:xfrm>
            <a:off x="285720" y="1500174"/>
            <a:ext cx="5364000" cy="1513270"/>
          </a:xfrm>
          <a:prstGeom prst="rect">
            <a:avLst/>
          </a:prstGeom>
          <a:noFill/>
          <a:ln w="9525">
            <a:noFill/>
            <a:miter lim="800000"/>
            <a:headEnd/>
            <a:tailEnd/>
          </a:ln>
          <a:effectLst/>
        </p:spPr>
      </p:pic>
      <p:pic>
        <p:nvPicPr>
          <p:cNvPr id="139266" name="Picture 2"/>
          <p:cNvPicPr>
            <a:picLocks noChangeAspect="1" noChangeArrowheads="1"/>
          </p:cNvPicPr>
          <p:nvPr/>
        </p:nvPicPr>
        <p:blipFill>
          <a:blip r:embed="rId4"/>
          <a:srcRect/>
          <a:stretch>
            <a:fillRect/>
          </a:stretch>
        </p:blipFill>
        <p:spPr bwMode="auto">
          <a:xfrm>
            <a:off x="1928794" y="3050552"/>
            <a:ext cx="5346711" cy="1735770"/>
          </a:xfrm>
          <a:prstGeom prst="rect">
            <a:avLst/>
          </a:prstGeom>
          <a:noFill/>
          <a:ln w="9525">
            <a:noFill/>
            <a:miter lim="800000"/>
            <a:headEnd/>
            <a:tailEnd/>
          </a:ln>
          <a:effectLst/>
        </p:spPr>
      </p:pic>
      <p:pic>
        <p:nvPicPr>
          <p:cNvPr id="139267" name="Picture 3"/>
          <p:cNvPicPr>
            <a:picLocks noChangeAspect="1" noChangeArrowheads="1"/>
          </p:cNvPicPr>
          <p:nvPr/>
        </p:nvPicPr>
        <p:blipFill>
          <a:blip r:embed="rId5"/>
          <a:srcRect/>
          <a:stretch>
            <a:fillRect/>
          </a:stretch>
        </p:blipFill>
        <p:spPr bwMode="auto">
          <a:xfrm>
            <a:off x="3511965" y="4829202"/>
            <a:ext cx="5346315" cy="1743070"/>
          </a:xfrm>
          <a:prstGeom prst="rect">
            <a:avLst/>
          </a:prstGeom>
          <a:noFill/>
          <a:ln w="9525">
            <a:noFill/>
            <a:miter lim="800000"/>
            <a:headEnd/>
            <a:tailEnd/>
          </a:ln>
          <a:effectLst/>
        </p:spPr>
      </p:pic>
      <p:sp>
        <p:nvSpPr>
          <p:cNvPr id="8" name="Flèche vers le bas 7"/>
          <p:cNvSpPr/>
          <p:nvPr/>
        </p:nvSpPr>
        <p:spPr>
          <a:xfrm rot="19006950">
            <a:off x="1285603" y="3108851"/>
            <a:ext cx="571504" cy="642942"/>
          </a:xfrm>
          <a:prstGeom prst="downArrow">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9" name="Flèche vers le bas 8"/>
          <p:cNvSpPr/>
          <p:nvPr/>
        </p:nvSpPr>
        <p:spPr>
          <a:xfrm rot="19006950">
            <a:off x="2857239" y="4894801"/>
            <a:ext cx="571504" cy="642942"/>
          </a:xfrm>
          <a:prstGeom prst="downArrow">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Tree>
  </p:cSld>
  <p:clrMapOvr>
    <a:masterClrMapping/>
  </p:clrMapOvr>
  <p:transition spd="slow">
    <p:push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8</a:t>
            </a:r>
            <a:endParaRPr lang="fr-FR" dirty="0">
              <a:solidFill>
                <a:schemeClr val="bg1"/>
              </a:solidFill>
            </a:endParaRPr>
          </a:p>
        </p:txBody>
      </p:sp>
      <p:sp>
        <p:nvSpPr>
          <p:cNvPr id="5" name="ZoneTexte 4"/>
          <p:cNvSpPr txBox="1"/>
          <p:nvPr/>
        </p:nvSpPr>
        <p:spPr>
          <a:xfrm>
            <a:off x="500034" y="1700922"/>
            <a:ext cx="8358246" cy="3323987"/>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Cliquez sur le bouton pour calculer la surface de votre cercle :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    &lt;button</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onclick=</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circleArea</a:t>
            </a:r>
            <a:r>
              <a:rPr lang="fr-FR" sz="14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Lancer la fonction</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circleArea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prompt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"Entrez le rayon du cercle :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"La surface est :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PI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pow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3323987"/>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p:txBody>
      </p:sp>
    </p:spTree>
  </p:cSld>
  <p:clrMapOvr>
    <a:masterClrMapping/>
  </p:clrMapOvr>
  <p:transition spd="slow">
    <p:push di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9</a:t>
            </a:r>
            <a:endParaRPr lang="fr-FR" dirty="0">
              <a:solidFill>
                <a:schemeClr val="bg1"/>
              </a:solidFill>
            </a:endParaRPr>
          </a:p>
        </p:txBody>
      </p:sp>
      <p:pic>
        <p:nvPicPr>
          <p:cNvPr id="7" name="Picture 2"/>
          <p:cNvPicPr>
            <a:picLocks noChangeAspect="1" noChangeArrowheads="1"/>
          </p:cNvPicPr>
          <p:nvPr/>
        </p:nvPicPr>
        <p:blipFill>
          <a:blip r:embed="rId3"/>
          <a:srcRect/>
          <a:stretch>
            <a:fillRect/>
          </a:stretch>
        </p:blipFill>
        <p:spPr bwMode="auto">
          <a:xfrm>
            <a:off x="928662" y="2039256"/>
            <a:ext cx="7286676" cy="1746934"/>
          </a:xfrm>
          <a:prstGeom prst="rect">
            <a:avLst/>
          </a:prstGeom>
          <a:noFill/>
          <a:ln w="9525">
            <a:noFill/>
            <a:miter lim="800000"/>
            <a:headEnd/>
            <a:tailEnd/>
          </a:ln>
          <a:effectLst>
            <a:outerShdw blurRad="63500" sx="102000" sy="102000" algn="ctr" rotWithShape="0">
              <a:prstClr val="black">
                <a:alpha val="40000"/>
              </a:prstClr>
            </a:outerShdw>
          </a:effectLst>
        </p:spPr>
      </p:pic>
    </p:spTree>
  </p:cSld>
  <p:clrMapOvr>
    <a:masterClrMapping/>
  </p:clrMapOvr>
  <p:transition spd="slow">
    <p:push di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9</a:t>
            </a:r>
            <a:endParaRPr lang="fr-FR" dirty="0">
              <a:solidFill>
                <a:schemeClr val="bg1"/>
              </a:solidFill>
            </a:endParaRPr>
          </a:p>
        </p:txBody>
      </p:sp>
      <p:sp>
        <p:nvSpPr>
          <p:cNvPr id="5" name="ZoneTexte 4"/>
          <p:cNvSpPr txBox="1"/>
          <p:nvPr/>
        </p:nvSpPr>
        <p:spPr>
          <a:xfrm>
            <a:off x="500034" y="1700922"/>
            <a:ext cx="8358246" cy="504753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&lt;p&gt;&lt;button</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onclick=</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getCurrentDayName</a:t>
            </a:r>
            <a:r>
              <a:rPr lang="fr-FR" sz="14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Lancer la fonction</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&lt;/button&gt;&lt;/p&gt;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getCurrentDayName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today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new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Date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dayNumber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today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getDay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frDay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switch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dayNumber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frDay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"dimanche"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frDay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"lundi"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frDay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"mardi"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frDay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"mercredi"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4</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frDay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"jeudi"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5</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frDay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"vendredi"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6</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frDay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"samedi"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Arial" pitchFamily="34" charset="0"/>
            </a:endParaRPr>
          </a:p>
          <a:p>
            <a:pPr lvl="1" eaLnBrk="0" fontAlgn="base" hangingPunct="0">
              <a:spcBef>
                <a:spcPct val="0"/>
              </a:spcBef>
              <a:spcAft>
                <a:spcPct val="0"/>
              </a:spcAft>
            </a:pP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"Nous sommes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frDay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504753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25</a:t>
            </a:r>
          </a:p>
        </p:txBody>
      </p:sp>
    </p:spTree>
  </p:cSld>
  <p:clrMapOvr>
    <a:masterClrMapping/>
  </p:clrMapOvr>
  <p:transition spd="slow">
    <p:push di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10</a:t>
            </a:r>
            <a:endParaRPr lang="fr-FR" dirty="0">
              <a:solidFill>
                <a:schemeClr val="bg1"/>
              </a:solidFill>
            </a:endParaRPr>
          </a:p>
        </p:txBody>
      </p:sp>
      <p:sp>
        <p:nvSpPr>
          <p:cNvPr id="10" name="Rectangle 9"/>
          <p:cNvSpPr/>
          <p:nvPr/>
        </p:nvSpPr>
        <p:spPr>
          <a:xfrm>
            <a:off x="500034" y="1553853"/>
            <a:ext cx="8072494" cy="1530099"/>
          </a:xfrm>
          <a:prstGeom prst="rect">
            <a:avLst/>
          </a:prstGeom>
        </p:spPr>
        <p:txBody>
          <a:bodyPr wrap="square">
            <a:spAutoFit/>
          </a:bodyPr>
          <a:lstStyle/>
          <a:p>
            <a:pPr algn="just">
              <a:lnSpc>
                <a:spcPct val="150000"/>
              </a:lnSpc>
            </a:pPr>
            <a:r>
              <a:rPr lang="fr" sz="1600" dirty="0" smtClean="0">
                <a:solidFill>
                  <a:schemeClr val="tx2"/>
                </a:solidFill>
                <a:latin typeface="+mj-lt"/>
                <a:ea typeface="Merriweather"/>
                <a:cs typeface="Consolas" pitchFamily="49" charset="0"/>
                <a:sym typeface="Merriweather"/>
              </a:rPr>
              <a:t>Ecrivez un programme demandant à l’utilisatreur d’entrer un nombre entier. Puis, le programme affiche (dans la console) sa table de multiplication de 1 à 10, sous forme d’un tableau JS.</a:t>
            </a:r>
          </a:p>
          <a:p>
            <a:pPr algn="just">
              <a:lnSpc>
                <a:spcPct val="150000"/>
              </a:lnSpc>
            </a:pPr>
            <a:r>
              <a:rPr lang="fr" sz="1600" dirty="0" smtClean="0">
                <a:solidFill>
                  <a:schemeClr val="tx2"/>
                </a:solidFill>
                <a:latin typeface="+mj-lt"/>
                <a:sym typeface="Merriweather"/>
              </a:rPr>
              <a:t>Exemple :</a:t>
            </a:r>
            <a:endParaRPr lang="fr-FR" sz="1600" dirty="0">
              <a:solidFill>
                <a:schemeClr val="tx2"/>
              </a:solidFill>
              <a:latin typeface="+mj-lt"/>
            </a:endParaRPr>
          </a:p>
        </p:txBody>
      </p:sp>
      <p:pic>
        <p:nvPicPr>
          <p:cNvPr id="279554" name="Picture 2"/>
          <p:cNvPicPr>
            <a:picLocks noChangeAspect="1" noChangeArrowheads="1"/>
          </p:cNvPicPr>
          <p:nvPr/>
        </p:nvPicPr>
        <p:blipFill>
          <a:blip r:embed="rId3"/>
          <a:srcRect/>
          <a:stretch>
            <a:fillRect/>
          </a:stretch>
        </p:blipFill>
        <p:spPr bwMode="auto">
          <a:xfrm>
            <a:off x="571473" y="3160182"/>
            <a:ext cx="3929090" cy="1413904"/>
          </a:xfrm>
          <a:prstGeom prst="rect">
            <a:avLst/>
          </a:prstGeom>
          <a:noFill/>
          <a:ln w="9525">
            <a:noFill/>
            <a:miter lim="800000"/>
            <a:headEnd/>
            <a:tailEnd/>
          </a:ln>
          <a:effectLst/>
        </p:spPr>
      </p:pic>
      <p:pic>
        <p:nvPicPr>
          <p:cNvPr id="279555" name="Picture 3"/>
          <p:cNvPicPr>
            <a:picLocks noChangeAspect="1" noChangeArrowheads="1"/>
          </p:cNvPicPr>
          <p:nvPr/>
        </p:nvPicPr>
        <p:blipFill>
          <a:blip r:embed="rId4"/>
          <a:srcRect/>
          <a:stretch>
            <a:fillRect/>
          </a:stretch>
        </p:blipFill>
        <p:spPr bwMode="auto">
          <a:xfrm>
            <a:off x="2271740" y="4838719"/>
            <a:ext cx="6229350" cy="1304925"/>
          </a:xfrm>
          <a:prstGeom prst="rect">
            <a:avLst/>
          </a:prstGeom>
          <a:noFill/>
          <a:ln w="9525">
            <a:noFill/>
            <a:miter lim="800000"/>
            <a:headEnd/>
            <a:tailEnd/>
          </a:ln>
          <a:effectLst/>
        </p:spPr>
      </p:pic>
      <p:sp>
        <p:nvSpPr>
          <p:cNvPr id="12" name="Flèche vers le bas 11"/>
          <p:cNvSpPr/>
          <p:nvPr/>
        </p:nvSpPr>
        <p:spPr>
          <a:xfrm rot="18856981">
            <a:off x="1643291" y="4679559"/>
            <a:ext cx="571504" cy="642942"/>
          </a:xfrm>
          <a:prstGeom prst="downArrow">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Tree>
  </p:cSld>
  <p:clrMapOvr>
    <a:masterClrMapping/>
  </p:clrMapOvr>
  <p:transition spd="slow">
    <p:push di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10</a:t>
            </a:r>
            <a:endParaRPr lang="fr-FR" dirty="0">
              <a:solidFill>
                <a:schemeClr val="bg1"/>
              </a:solidFill>
            </a:endParaRPr>
          </a:p>
        </p:txBody>
      </p:sp>
      <p:sp>
        <p:nvSpPr>
          <p:cNvPr id="5" name="ZoneTexte 4"/>
          <p:cNvSpPr txBox="1"/>
          <p:nvPr/>
        </p:nvSpPr>
        <p:spPr>
          <a:xfrm>
            <a:off x="500034" y="1700922"/>
            <a:ext cx="8358246" cy="3754874"/>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prompt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"Entrez un nombre :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tab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&lt;=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tab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a:t>
            </a:r>
            <a:r>
              <a:rPr lang="fr-FR" sz="1400" dirty="0" smtClean="0">
                <a:solidFill>
                  <a:schemeClr val="tx1">
                    <a:lumMod val="85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solidFill>
                <a:schemeClr val="tx1">
                  <a:lumMod val="85000"/>
                </a:schemeClr>
              </a:solidFill>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tab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3754874"/>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p:txBody>
      </p:sp>
    </p:spTree>
  </p:cSld>
  <p:clrMapOvr>
    <a:masterClrMapping/>
  </p:clrMapOvr>
  <p:transition spd="slow">
    <p:push di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400" dirty="0" smtClean="0">
                <a:solidFill>
                  <a:schemeClr val="tx2"/>
                </a:solidFill>
              </a:rPr>
              <a:t>PP : Formulaires</a:t>
            </a:r>
            <a:endParaRPr lang="fr-FR" sz="3400" dirty="0">
              <a:solidFill>
                <a:schemeClr val="bg1"/>
              </a:solidFill>
            </a:endParaRPr>
          </a:p>
        </p:txBody>
      </p:sp>
      <p:pic>
        <p:nvPicPr>
          <p:cNvPr id="268290" name="Picture 2"/>
          <p:cNvPicPr>
            <a:picLocks noChangeAspect="1" noChangeArrowheads="1"/>
          </p:cNvPicPr>
          <p:nvPr/>
        </p:nvPicPr>
        <p:blipFill>
          <a:blip r:embed="rId3"/>
          <a:srcRect/>
          <a:stretch>
            <a:fillRect/>
          </a:stretch>
        </p:blipFill>
        <p:spPr bwMode="auto">
          <a:xfrm>
            <a:off x="714348" y="1825625"/>
            <a:ext cx="7562850" cy="3206750"/>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Introduction</a:t>
            </a:r>
            <a:endParaRPr lang="fr-FR" dirty="0">
              <a:solidFill>
                <a:schemeClr val="tx2"/>
              </a:solidFill>
            </a:endParaRPr>
          </a:p>
        </p:txBody>
      </p:sp>
      <p:sp>
        <p:nvSpPr>
          <p:cNvPr id="6" name="Rectangle 5"/>
          <p:cNvSpPr/>
          <p:nvPr/>
        </p:nvSpPr>
        <p:spPr>
          <a:xfrm>
            <a:off x="202407" y="1654925"/>
            <a:ext cx="8739186" cy="4484754"/>
          </a:xfrm>
          <a:prstGeom prst="rect">
            <a:avLst/>
          </a:prstGeom>
          <a:noFill/>
          <a:ln>
            <a:noFill/>
          </a:ln>
          <a:effectLst/>
        </p:spPr>
        <p:txBody>
          <a:bodyPr wrap="square">
            <a:spAutoFit/>
          </a:bodyPr>
          <a:lstStyle/>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JavaScript est l’une des 3 langues que tous les développeurs Web doivent apprendre :</a:t>
            </a:r>
          </a:p>
          <a:p>
            <a:pPr algn="just">
              <a:lnSpc>
                <a:spcPct val="150000"/>
              </a:lnSpc>
            </a:pPr>
            <a:endParaRPr lang="fr-FR" sz="1600" dirty="0" smtClean="0">
              <a:solidFill>
                <a:schemeClr val="tx2"/>
              </a:solidFill>
              <a:effectLst>
                <a:outerShdw blurRad="38100" dist="38100" dir="2700000" algn="tl">
                  <a:srgbClr val="000000">
                    <a:alpha val="43137"/>
                  </a:srgbClr>
                </a:outerShdw>
              </a:effectLst>
              <a:latin typeface="+mj-lt"/>
              <a:cs typeface="Consolas" pitchFamily="49" charset="0"/>
            </a:endParaRP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    1. HTML pour définir le contenu des pages Web</a:t>
            </a: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    2. CSS pour spécifier la mise en page des pages Web</a:t>
            </a: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    3. JavaScript pour programmer le comportement des pages Web</a:t>
            </a:r>
          </a:p>
          <a:p>
            <a:pPr algn="just">
              <a:lnSpc>
                <a:spcPct val="150000"/>
              </a:lnSpc>
            </a:pPr>
            <a:endParaRPr lang="fr-FR" sz="1600" dirty="0" smtClean="0">
              <a:solidFill>
                <a:schemeClr val="tx2"/>
              </a:solidFill>
              <a:effectLst>
                <a:outerShdw blurRad="38100" dist="38100" dir="2700000" algn="tl">
                  <a:srgbClr val="000000">
                    <a:alpha val="43137"/>
                  </a:srgbClr>
                </a:outerShdw>
              </a:effectLst>
              <a:latin typeface="+mj-lt"/>
              <a:cs typeface="Consolas" pitchFamily="49" charset="0"/>
            </a:endParaRP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Note : </a:t>
            </a: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Les pages Web ne sont pas le seul endroit où JavaScript est utilisé. De nombreux programmes de bureau et de serveur utilisent JavaScript. Node.js est le plus connu. Certaines bases de données, telles que MongoDB, utilisent également JavaScript comme langage de programmation.</a:t>
            </a:r>
            <a:endParaRPr lang="fr-FR" sz="1600" dirty="0">
              <a:solidFill>
                <a:schemeClr val="tx2"/>
              </a:solidFill>
              <a:effectLst>
                <a:outerShdw blurRad="38100" dist="38100" dir="2700000" algn="tl">
                  <a:srgbClr val="000000">
                    <a:alpha val="43137"/>
                  </a:srgbClr>
                </a:outerShdw>
              </a:effectLst>
              <a:latin typeface="+mj-lt"/>
              <a:cs typeface="Consolas" pitchFamily="49" charset="0"/>
            </a:endParaRPr>
          </a:p>
        </p:txBody>
      </p:sp>
    </p:spTree>
  </p:cSld>
  <p:clrMapOvr>
    <a:masterClrMapping/>
  </p:clrMapOvr>
  <p:transition spd="slow">
    <p:push di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400" dirty="0" smtClean="0">
                <a:solidFill>
                  <a:schemeClr val="tx2"/>
                </a:solidFill>
              </a:rPr>
              <a:t>PP : Formulaires</a:t>
            </a:r>
            <a:endParaRPr lang="fr-FR" sz="3400" dirty="0">
              <a:solidFill>
                <a:schemeClr val="bg1"/>
              </a:solidFill>
            </a:endParaRPr>
          </a:p>
        </p:txBody>
      </p:sp>
      <p:sp>
        <p:nvSpPr>
          <p:cNvPr id="5" name="ZoneTexte 4"/>
          <p:cNvSpPr txBox="1"/>
          <p:nvPr/>
        </p:nvSpPr>
        <p:spPr>
          <a:xfrm>
            <a:off x="500034" y="1700922"/>
            <a:ext cx="8358246" cy="4893647"/>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p>
          <a:p>
            <a:pPr lvl="0" eaLnBrk="0" fontAlgn="base" hangingPunct="0">
              <a:spcBef>
                <a:spcPct val="0"/>
              </a:spcBef>
              <a:spcAft>
                <a:spcPct val="0"/>
              </a:spcAft>
            </a:pP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&lt;form</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"frm1"</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Prénom :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&lt;input</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"text"</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"fname"</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&gt;&lt;br&gt;&lt;br&gt;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Nom :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&lt;input</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"text"</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"lname"</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&gt;&lt;br&gt;&lt;br&gt;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&lt;input</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"button"</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onclick=</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getFormValues</a:t>
            </a:r>
            <a:r>
              <a:rPr lang="fr-FR" sz="13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"Afficher"</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&lt;/form&gt;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"formValues"</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&gt;&lt;/p&gt;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getFormValues</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"frm1"</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firstname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"fname"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lastname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"lname"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"formValues"</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innerHTML</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firstname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lastname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3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4893647"/>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1</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6</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7</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8</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9</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10</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12</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13</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14</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15</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16</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17</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18</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19</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20</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21</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22</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23</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24</a:t>
            </a:r>
            <a:b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25</a:t>
            </a:r>
            <a:b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26</a:t>
            </a:r>
          </a:p>
        </p:txBody>
      </p:sp>
    </p:spTree>
  </p:cSld>
  <p:clrMapOvr>
    <a:masterClrMapping/>
  </p:clrMapOvr>
  <p:transition spd="slow">
    <p:push di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400" dirty="0" smtClean="0">
                <a:solidFill>
                  <a:schemeClr val="tx2"/>
                </a:solidFill>
              </a:rPr>
              <a:t>PP : Exercice 11</a:t>
            </a:r>
            <a:endParaRPr lang="fr-FR" sz="3400" dirty="0">
              <a:solidFill>
                <a:schemeClr val="bg1"/>
              </a:solidFill>
            </a:endParaRPr>
          </a:p>
        </p:txBody>
      </p:sp>
      <p:pic>
        <p:nvPicPr>
          <p:cNvPr id="7" name="Picture 2"/>
          <p:cNvPicPr>
            <a:picLocks noChangeAspect="1" noChangeArrowheads="1"/>
          </p:cNvPicPr>
          <p:nvPr/>
        </p:nvPicPr>
        <p:blipFill>
          <a:blip r:embed="rId3"/>
          <a:srcRect/>
          <a:stretch>
            <a:fillRect/>
          </a:stretch>
        </p:blipFill>
        <p:spPr bwMode="auto">
          <a:xfrm>
            <a:off x="2928926" y="1714488"/>
            <a:ext cx="2928929" cy="1326435"/>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8" name="Picture 3"/>
          <p:cNvPicPr>
            <a:picLocks noChangeAspect="1" noChangeArrowheads="1"/>
          </p:cNvPicPr>
          <p:nvPr/>
        </p:nvPicPr>
        <p:blipFill>
          <a:blip r:embed="rId4"/>
          <a:srcRect/>
          <a:stretch>
            <a:fillRect/>
          </a:stretch>
        </p:blipFill>
        <p:spPr bwMode="auto">
          <a:xfrm>
            <a:off x="857224" y="3459433"/>
            <a:ext cx="3714776" cy="1041137"/>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9" name="Picture 4"/>
          <p:cNvPicPr>
            <a:picLocks noChangeAspect="1" noChangeArrowheads="1"/>
          </p:cNvPicPr>
          <p:nvPr/>
        </p:nvPicPr>
        <p:blipFill>
          <a:blip r:embed="rId5"/>
          <a:srcRect/>
          <a:stretch>
            <a:fillRect/>
          </a:stretch>
        </p:blipFill>
        <p:spPr bwMode="auto">
          <a:xfrm>
            <a:off x="3929058" y="4929198"/>
            <a:ext cx="3744000" cy="1047982"/>
          </a:xfrm>
          <a:prstGeom prst="rect">
            <a:avLst/>
          </a:prstGeom>
          <a:noFill/>
          <a:ln w="9525">
            <a:noFill/>
            <a:miter lim="800000"/>
            <a:headEnd/>
            <a:tailEnd/>
          </a:ln>
          <a:effectLst>
            <a:outerShdw blurRad="63500" sx="102000" sy="102000" algn="ctr" rotWithShape="0">
              <a:prstClr val="black">
                <a:alpha val="40000"/>
              </a:prstClr>
            </a:outerShdw>
          </a:effectLst>
        </p:spPr>
      </p:pic>
    </p:spTree>
  </p:cSld>
  <p:clrMapOvr>
    <a:masterClrMapping/>
  </p:clrMapOvr>
  <p:transition spd="slow">
    <p:push di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11-1</a:t>
            </a:r>
            <a:endParaRPr lang="fr-FR" dirty="0">
              <a:solidFill>
                <a:schemeClr val="bg1"/>
              </a:solidFill>
            </a:endParaRPr>
          </a:p>
        </p:txBody>
      </p:sp>
      <p:sp>
        <p:nvSpPr>
          <p:cNvPr id="5" name="ZoneTexte 4"/>
          <p:cNvSpPr txBox="1"/>
          <p:nvPr/>
        </p:nvSpPr>
        <p:spPr>
          <a:xfrm>
            <a:off x="500034" y="1700922"/>
            <a:ext cx="8358246" cy="4832092"/>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&lt;table&gt;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&lt;form</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"myform"</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&lt;td&gt;&lt;input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"text"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&gt;&lt;/td&gt;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Age</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&lt;td&gt;&lt;input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"text"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"age"</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&gt;&lt;/td&gt;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Email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&lt;td&gt;&lt;input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"text"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"email"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&gt;&lt;/td&gt;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&lt;td&gt;&lt;input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"button" </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"Valider" </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onclick=</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validate</a:t>
            </a:r>
            <a:r>
              <a:rPr lang="fr-FR" sz="14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&gt;&lt;/td&gt;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&lt;/form&gt;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&lt;/table&gt;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4832092"/>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24</a:t>
            </a:r>
          </a:p>
        </p:txBody>
      </p:sp>
    </p:spTree>
  </p:cSld>
  <p:clrMapOvr>
    <a:masterClrMapping/>
  </p:clrMapOvr>
  <p:transition spd="slow">
    <p:push di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11-2</a:t>
            </a:r>
            <a:endParaRPr lang="fr-FR" dirty="0">
              <a:solidFill>
                <a:schemeClr val="bg1"/>
              </a:solidFill>
            </a:endParaRPr>
          </a:p>
        </p:txBody>
      </p:sp>
      <p:sp>
        <p:nvSpPr>
          <p:cNvPr id="5" name="ZoneTexte 4"/>
          <p:cNvSpPr txBox="1"/>
          <p:nvPr/>
        </p:nvSpPr>
        <p:spPr>
          <a:xfrm>
            <a:off x="500034" y="1700922"/>
            <a:ext cx="8358246" cy="3323987"/>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validate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"email"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&amp;&amp;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&amp;&amp;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vous avez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ans!"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"Veuillez remplir tous les champs!"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3323987"/>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39</a:t>
            </a:r>
          </a:p>
        </p:txBody>
      </p:sp>
    </p:spTree>
  </p:cSld>
  <p:clrMapOvr>
    <a:masterClrMapping/>
  </p:clrMapOvr>
  <p:transition spd="slow">
    <p:push dir="u"/>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400" dirty="0" smtClean="0">
                <a:solidFill>
                  <a:schemeClr val="tx2"/>
                </a:solidFill>
              </a:rPr>
              <a:t>PP : Exercice 12</a:t>
            </a:r>
            <a:endParaRPr lang="fr-FR" sz="3400" dirty="0">
              <a:solidFill>
                <a:schemeClr val="bg1"/>
              </a:solidFill>
            </a:endParaRPr>
          </a:p>
        </p:txBody>
      </p:sp>
      <p:pic>
        <p:nvPicPr>
          <p:cNvPr id="6" name="Picture 2"/>
          <p:cNvPicPr>
            <a:picLocks noChangeAspect="1" noChangeArrowheads="1"/>
          </p:cNvPicPr>
          <p:nvPr/>
        </p:nvPicPr>
        <p:blipFill>
          <a:blip r:embed="rId3"/>
          <a:srcRect/>
          <a:stretch>
            <a:fillRect/>
          </a:stretch>
        </p:blipFill>
        <p:spPr bwMode="auto">
          <a:xfrm>
            <a:off x="690567" y="1704968"/>
            <a:ext cx="7381895" cy="497564"/>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10" name="Picture 3"/>
          <p:cNvPicPr>
            <a:picLocks noChangeAspect="1" noChangeArrowheads="1"/>
          </p:cNvPicPr>
          <p:nvPr/>
        </p:nvPicPr>
        <p:blipFill>
          <a:blip r:embed="rId4"/>
          <a:srcRect/>
          <a:stretch>
            <a:fillRect/>
          </a:stretch>
        </p:blipFill>
        <p:spPr bwMode="auto">
          <a:xfrm>
            <a:off x="2466975" y="2500306"/>
            <a:ext cx="3605223" cy="1027733"/>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11" name="Picture 4"/>
          <p:cNvPicPr>
            <a:picLocks noChangeAspect="1" noChangeArrowheads="1"/>
          </p:cNvPicPr>
          <p:nvPr/>
        </p:nvPicPr>
        <p:blipFill>
          <a:blip r:embed="rId5"/>
          <a:srcRect/>
          <a:stretch>
            <a:fillRect/>
          </a:stretch>
        </p:blipFill>
        <p:spPr bwMode="auto">
          <a:xfrm>
            <a:off x="2466975" y="3890975"/>
            <a:ext cx="3636000" cy="1020054"/>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12" name="Picture 5"/>
          <p:cNvPicPr>
            <a:picLocks noChangeAspect="1" noChangeArrowheads="1"/>
          </p:cNvPicPr>
          <p:nvPr/>
        </p:nvPicPr>
        <p:blipFill>
          <a:blip r:embed="rId6"/>
          <a:srcRect/>
          <a:stretch>
            <a:fillRect/>
          </a:stretch>
        </p:blipFill>
        <p:spPr bwMode="auto">
          <a:xfrm>
            <a:off x="2457450" y="5214950"/>
            <a:ext cx="3636000" cy="1015460"/>
          </a:xfrm>
          <a:prstGeom prst="rect">
            <a:avLst/>
          </a:prstGeom>
          <a:noFill/>
          <a:ln w="9525">
            <a:noFill/>
            <a:miter lim="800000"/>
            <a:headEnd/>
            <a:tailEnd/>
          </a:ln>
          <a:effectLst>
            <a:outerShdw blurRad="63500" sx="102000" sy="102000" algn="ctr" rotWithShape="0">
              <a:prstClr val="black">
                <a:alpha val="40000"/>
              </a:prstClr>
            </a:outerShdw>
          </a:effectLst>
        </p:spPr>
      </p:pic>
    </p:spTree>
  </p:cSld>
  <p:clrMapOvr>
    <a:masterClrMapping/>
  </p:clrMapOvr>
  <p:transition spd="slow">
    <p:push di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12-1</a:t>
            </a:r>
            <a:endParaRPr lang="fr-FR" dirty="0">
              <a:solidFill>
                <a:schemeClr val="bg1"/>
              </a:solidFill>
            </a:endParaRPr>
          </a:p>
        </p:txBody>
      </p:sp>
      <p:sp>
        <p:nvSpPr>
          <p:cNvPr id="5" name="ZoneTexte 4"/>
          <p:cNvSpPr txBox="1"/>
          <p:nvPr/>
        </p:nvSpPr>
        <p:spPr>
          <a:xfrm>
            <a:off x="500034" y="1700922"/>
            <a:ext cx="8358246" cy="310854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&lt;form</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"myform"</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&lt;input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"number1"</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"number"</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&lt;select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"operation"</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&lt;option</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Plus</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&lt;/option&gt;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&lt;option</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Moins de</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&lt;/option&gt;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&lt;option</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Multiplier par</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&lt;/option&gt;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&lt;option</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Diviser par</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&lt;/option&gt;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&lt;/select&gt;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&lt;input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"number2"</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"number"</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&lt;input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"button"</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"Valider" </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onclick=</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cal</a:t>
            </a:r>
            <a:r>
              <a:rPr lang="fr-FR" sz="14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&lt;/form&gt;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310854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p:txBody>
      </p:sp>
    </p:spTree>
  </p:cSld>
  <p:clrMapOvr>
    <a:masterClrMapping/>
  </p:clrMapOvr>
  <p:transition spd="slow">
    <p:push dir="u"/>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12-2</a:t>
            </a:r>
            <a:endParaRPr lang="fr-FR" dirty="0">
              <a:solidFill>
                <a:schemeClr val="bg1"/>
              </a:solidFill>
            </a:endParaRPr>
          </a:p>
        </p:txBody>
      </p:sp>
      <p:sp>
        <p:nvSpPr>
          <p:cNvPr id="5" name="ZoneTexte 4"/>
          <p:cNvSpPr txBox="1"/>
          <p:nvPr/>
        </p:nvSpPr>
        <p:spPr>
          <a:xfrm>
            <a:off x="500034" y="1700922"/>
            <a:ext cx="8358246" cy="504753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cal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"number1"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"operation"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"number2"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&amp;&amp;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&amp;&amp;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switch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op</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parseFloat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parseFloat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op</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parseFloat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parseFloat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op</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parseFloat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parseFloat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op</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parseFloat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parseFloat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504753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39</a:t>
            </a:r>
          </a:p>
        </p:txBody>
      </p:sp>
    </p:spTree>
  </p:cSld>
  <p:clrMapOvr>
    <a:masterClrMapping/>
  </p:clrMapOvr>
  <p:transition spd="slow">
    <p:push dir="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12-3</a:t>
            </a:r>
            <a:endParaRPr lang="fr-FR" dirty="0">
              <a:solidFill>
                <a:schemeClr val="bg1"/>
              </a:solidFill>
            </a:endParaRPr>
          </a:p>
        </p:txBody>
      </p:sp>
      <p:sp>
        <p:nvSpPr>
          <p:cNvPr id="5" name="ZoneTexte 4"/>
          <p:cNvSpPr txBox="1"/>
          <p:nvPr/>
        </p:nvSpPr>
        <p:spPr>
          <a:xfrm>
            <a:off x="500034" y="1700922"/>
            <a:ext cx="8358246" cy="1600438"/>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"Veuillez remplir tous les champs!"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1600438"/>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41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47</a:t>
            </a:r>
          </a:p>
        </p:txBody>
      </p:sp>
    </p:spTree>
  </p:cSld>
  <p:clrMapOvr>
    <a:masterClrMapping/>
  </p:clrMapOvr>
  <p:transition spd="slow">
    <p:push dir="u"/>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400" dirty="0" smtClean="0">
                <a:solidFill>
                  <a:schemeClr val="tx2"/>
                </a:solidFill>
              </a:rPr>
              <a:t>PP : Exercice 13</a:t>
            </a:r>
            <a:endParaRPr lang="fr-FR" sz="3400" dirty="0">
              <a:solidFill>
                <a:schemeClr val="bg1"/>
              </a:solidFill>
            </a:endParaRPr>
          </a:p>
        </p:txBody>
      </p:sp>
      <p:pic>
        <p:nvPicPr>
          <p:cNvPr id="7" name="Picture 2"/>
          <p:cNvPicPr>
            <a:picLocks noChangeAspect="1" noChangeArrowheads="1"/>
          </p:cNvPicPr>
          <p:nvPr/>
        </p:nvPicPr>
        <p:blipFill>
          <a:blip r:embed="rId3"/>
          <a:srcRect/>
          <a:stretch>
            <a:fillRect/>
          </a:stretch>
        </p:blipFill>
        <p:spPr bwMode="auto">
          <a:xfrm>
            <a:off x="661071" y="1857364"/>
            <a:ext cx="4196681" cy="4071966"/>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8" name="Picture 3"/>
          <p:cNvPicPr>
            <a:picLocks noChangeAspect="1" noChangeArrowheads="1"/>
          </p:cNvPicPr>
          <p:nvPr/>
        </p:nvPicPr>
        <p:blipFill>
          <a:blip r:embed="rId4"/>
          <a:srcRect/>
          <a:stretch>
            <a:fillRect/>
          </a:stretch>
        </p:blipFill>
        <p:spPr bwMode="auto">
          <a:xfrm>
            <a:off x="5210210" y="2867942"/>
            <a:ext cx="3233832" cy="905181"/>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9" name="Picture 4"/>
          <p:cNvPicPr>
            <a:picLocks noChangeAspect="1" noChangeArrowheads="1"/>
          </p:cNvPicPr>
          <p:nvPr/>
        </p:nvPicPr>
        <p:blipFill>
          <a:blip r:embed="rId5"/>
          <a:srcRect/>
          <a:stretch>
            <a:fillRect/>
          </a:stretch>
        </p:blipFill>
        <p:spPr bwMode="auto">
          <a:xfrm>
            <a:off x="5214943" y="4143379"/>
            <a:ext cx="3258218" cy="914070"/>
          </a:xfrm>
          <a:prstGeom prst="rect">
            <a:avLst/>
          </a:prstGeom>
          <a:noFill/>
          <a:ln w="9525">
            <a:noFill/>
            <a:miter lim="800000"/>
            <a:headEnd/>
            <a:tailEnd/>
          </a:ln>
          <a:effectLst>
            <a:outerShdw blurRad="63500" sx="102000" sy="102000" algn="ctr" rotWithShape="0">
              <a:prstClr val="black">
                <a:alpha val="40000"/>
              </a:prstClr>
            </a:outerShdw>
          </a:effectLst>
        </p:spPr>
      </p:pic>
    </p:spTree>
  </p:cSld>
  <p:clrMapOvr>
    <a:masterClrMapping/>
  </p:clrMapOvr>
  <p:transition spd="slow">
    <p:push dir="u"/>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13-1</a:t>
            </a:r>
            <a:endParaRPr lang="fr-FR" dirty="0">
              <a:solidFill>
                <a:schemeClr val="bg1"/>
              </a:solidFill>
            </a:endParaRPr>
          </a:p>
        </p:txBody>
      </p:sp>
      <p:sp>
        <p:nvSpPr>
          <p:cNvPr id="5" name="ZoneTexte 4"/>
          <p:cNvSpPr txBox="1"/>
          <p:nvPr/>
        </p:nvSpPr>
        <p:spPr>
          <a:xfrm>
            <a:off x="500034" y="1700922"/>
            <a:ext cx="8358246" cy="4154984"/>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&lt;table</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border</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&lt;form</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"animal"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&lt;td&gt;&lt;img</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src=</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"renne.png"</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width=</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"150px"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&gt;&lt;/td&gt;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"q1"</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"renne"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renne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&lt;/label&gt;&lt;br</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"q1"</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"poisson"</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poisson</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&lt;/label&gt;&lt;br</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"q1"</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"lievre"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lièvre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&lt;/label&gt;&lt;br</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"q1"</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"cheval"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cheval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&lt;td&gt;&lt;img</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src=</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"poisson.png"</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width=</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"150px"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&gt;&lt;/td&gt;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"q2"</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"renne"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renne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&lt;/label&gt;&lt;br</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"q2"</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"poisson"</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 </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poisson</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&lt;/label&gt;&lt;br/&gt;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"q2"</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"lievre"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lièvre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&lt;/label&gt;&lt;br</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"q2"</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"cheval"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cheval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&lt;/label&gt;&lt;/td&gt;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2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4154984"/>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24</a:t>
            </a:r>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Introduction</a:t>
            </a:r>
            <a:endParaRPr lang="fr-FR" dirty="0">
              <a:solidFill>
                <a:schemeClr val="tx2"/>
              </a:solidFill>
            </a:endParaRPr>
          </a:p>
        </p:txBody>
      </p:sp>
      <p:sp>
        <p:nvSpPr>
          <p:cNvPr id="4" name="Rectangle 3"/>
          <p:cNvSpPr/>
          <p:nvPr/>
        </p:nvSpPr>
        <p:spPr>
          <a:xfrm>
            <a:off x="285720" y="1690767"/>
            <a:ext cx="8572560" cy="3612527"/>
          </a:xfrm>
          <a:prstGeom prst="rect">
            <a:avLst/>
          </a:prstGeom>
        </p:spPr>
        <p:txBody>
          <a:bodyPr wrap="square">
            <a:spAutoFit/>
          </a:bodyPr>
          <a:lstStyle/>
          <a:p>
            <a:pPr>
              <a:lnSpc>
                <a:spcPct val="150000"/>
              </a:lnSpc>
              <a:buClr>
                <a:schemeClr val="accent2"/>
              </a:buClr>
              <a:buFont typeface="Wingdings" pitchFamily="2" charset="2"/>
              <a:buChar char="§"/>
            </a:pPr>
            <a:r>
              <a:rPr lang="fr-FR" sz="1400" dirty="0" smtClean="0">
                <a:solidFill>
                  <a:schemeClr val="tx2"/>
                </a:solidFill>
                <a:effectLst>
                  <a:outerShdw blurRad="38100" dist="38100" dir="2700000" algn="tl">
                    <a:srgbClr val="000000">
                      <a:alpha val="43137"/>
                    </a:srgbClr>
                  </a:outerShdw>
                </a:effectLst>
                <a:latin typeface="+mj-lt"/>
              </a:rPr>
              <a:t> Date de première version : Mai 1996</a:t>
            </a:r>
          </a:p>
          <a:p>
            <a:pPr>
              <a:lnSpc>
                <a:spcPct val="150000"/>
              </a:lnSpc>
              <a:buClr>
                <a:schemeClr val="accent2"/>
              </a:buClr>
              <a:buFont typeface="Wingdings" pitchFamily="2" charset="2"/>
              <a:buChar char="§"/>
            </a:pPr>
            <a:r>
              <a:rPr lang="fr-FR" sz="1400" dirty="0" smtClean="0">
                <a:solidFill>
                  <a:schemeClr val="tx2"/>
                </a:solidFill>
                <a:effectLst>
                  <a:outerShdw blurRad="38100" dist="38100" dir="2700000" algn="tl">
                    <a:srgbClr val="000000">
                      <a:alpha val="43137"/>
                    </a:srgbClr>
                  </a:outerShdw>
                </a:effectLst>
                <a:latin typeface="+mj-lt"/>
              </a:rPr>
              <a:t> Paradigme : Multi-paradigmes : script, orienté objet (orienté prototype), impératif, fonctionnel</a:t>
            </a:r>
          </a:p>
          <a:p>
            <a:pPr>
              <a:lnSpc>
                <a:spcPct val="150000"/>
              </a:lnSpc>
              <a:buClr>
                <a:schemeClr val="accent2"/>
              </a:buClr>
              <a:buFont typeface="Wingdings" pitchFamily="2" charset="2"/>
              <a:buChar char="§"/>
            </a:pPr>
            <a:r>
              <a:rPr lang="fr-FR" sz="1400" dirty="0" smtClean="0">
                <a:solidFill>
                  <a:schemeClr val="tx2"/>
                </a:solidFill>
                <a:effectLst>
                  <a:outerShdw blurRad="38100" dist="38100" dir="2700000" algn="tl">
                    <a:srgbClr val="000000">
                      <a:alpha val="43137"/>
                    </a:srgbClr>
                  </a:outerShdw>
                </a:effectLst>
                <a:latin typeface="+mj-lt"/>
              </a:rPr>
              <a:t> Auteur : Brendan Eich</a:t>
            </a:r>
          </a:p>
          <a:p>
            <a:pPr>
              <a:lnSpc>
                <a:spcPct val="150000"/>
              </a:lnSpc>
              <a:buClr>
                <a:schemeClr val="accent2"/>
              </a:buClr>
              <a:buFont typeface="Wingdings" pitchFamily="2" charset="2"/>
              <a:buChar char="§"/>
            </a:pPr>
            <a:r>
              <a:rPr lang="fr-FR" sz="1400" dirty="0" smtClean="0">
                <a:solidFill>
                  <a:schemeClr val="tx2"/>
                </a:solidFill>
                <a:effectLst>
                  <a:outerShdw blurRad="38100" dist="38100" dir="2700000" algn="tl">
                    <a:srgbClr val="000000">
                      <a:alpha val="43137"/>
                    </a:srgbClr>
                  </a:outerShdw>
                </a:effectLst>
                <a:latin typeface="+mj-lt"/>
              </a:rPr>
              <a:t> Développeurs : Netscape Communications Corporation, Mozilla Foundation</a:t>
            </a:r>
          </a:p>
          <a:p>
            <a:pPr>
              <a:lnSpc>
                <a:spcPct val="150000"/>
              </a:lnSpc>
              <a:buClr>
                <a:schemeClr val="accent2"/>
              </a:buClr>
              <a:buFont typeface="Wingdings" pitchFamily="2" charset="2"/>
              <a:buChar char="§"/>
            </a:pPr>
            <a:r>
              <a:rPr lang="fr-FR" sz="1400" dirty="0" smtClean="0">
                <a:solidFill>
                  <a:schemeClr val="tx2"/>
                </a:solidFill>
                <a:effectLst>
                  <a:outerShdw blurRad="38100" dist="38100" dir="2700000" algn="tl">
                    <a:srgbClr val="000000">
                      <a:alpha val="43137"/>
                    </a:srgbClr>
                  </a:outerShdw>
                </a:effectLst>
                <a:latin typeface="+mj-lt"/>
              </a:rPr>
              <a:t> Dernière version : 11 - ES2020 (Juin 2020)</a:t>
            </a:r>
          </a:p>
          <a:p>
            <a:pPr>
              <a:lnSpc>
                <a:spcPct val="150000"/>
              </a:lnSpc>
              <a:buClr>
                <a:schemeClr val="accent2"/>
              </a:buClr>
              <a:buFont typeface="Wingdings" pitchFamily="2" charset="2"/>
              <a:buChar char="§"/>
            </a:pPr>
            <a:r>
              <a:rPr lang="fr-FR" sz="1400" dirty="0" smtClean="0">
                <a:solidFill>
                  <a:schemeClr val="tx2"/>
                </a:solidFill>
                <a:effectLst>
                  <a:outerShdw blurRad="38100" dist="38100" dir="2700000" algn="tl">
                    <a:srgbClr val="000000">
                      <a:alpha val="43137"/>
                    </a:srgbClr>
                  </a:outerShdw>
                </a:effectLst>
                <a:latin typeface="+mj-lt"/>
              </a:rPr>
              <a:t> Typage : dynamique, faible</a:t>
            </a:r>
          </a:p>
          <a:p>
            <a:pPr>
              <a:lnSpc>
                <a:spcPct val="150000"/>
              </a:lnSpc>
              <a:buClr>
                <a:schemeClr val="accent2"/>
              </a:buClr>
              <a:buFont typeface="Wingdings" pitchFamily="2" charset="2"/>
              <a:buChar char="§"/>
            </a:pPr>
            <a:r>
              <a:rPr lang="fr-FR" sz="1400" dirty="0" smtClean="0">
                <a:solidFill>
                  <a:schemeClr val="tx2"/>
                </a:solidFill>
                <a:effectLst>
                  <a:outerShdw blurRad="38100" dist="38100" dir="2700000" algn="tl">
                    <a:srgbClr val="000000">
                      <a:alpha val="43137"/>
                    </a:srgbClr>
                  </a:outerShdw>
                </a:effectLst>
                <a:latin typeface="+mj-lt"/>
              </a:rPr>
              <a:t> Influencé par : Self, Scheme2, Perl, C, C++, Java, Python</a:t>
            </a:r>
          </a:p>
          <a:p>
            <a:pPr>
              <a:lnSpc>
                <a:spcPct val="150000"/>
              </a:lnSpc>
              <a:buClr>
                <a:schemeClr val="accent2"/>
              </a:buClr>
              <a:buFont typeface="Wingdings" pitchFamily="2" charset="2"/>
              <a:buChar char="§"/>
            </a:pPr>
            <a:r>
              <a:rPr lang="fr-FR" sz="1400" dirty="0" smtClean="0">
                <a:solidFill>
                  <a:schemeClr val="tx2"/>
                </a:solidFill>
                <a:effectLst>
                  <a:outerShdw blurRad="38100" dist="38100" dir="2700000" algn="tl">
                    <a:srgbClr val="000000">
                      <a:alpha val="43137"/>
                    </a:srgbClr>
                  </a:outerShdw>
                </a:effectLst>
                <a:latin typeface="+mj-lt"/>
              </a:rPr>
              <a:t> A influencé : .NET, Objective-J, TIScript</a:t>
            </a:r>
          </a:p>
          <a:p>
            <a:pPr>
              <a:lnSpc>
                <a:spcPct val="150000"/>
              </a:lnSpc>
              <a:buClr>
                <a:schemeClr val="accent2"/>
              </a:buClr>
              <a:buFont typeface="Wingdings" pitchFamily="2" charset="2"/>
              <a:buChar char="§"/>
            </a:pPr>
            <a:r>
              <a:rPr lang="fr-FR" sz="1400" dirty="0" smtClean="0">
                <a:solidFill>
                  <a:schemeClr val="tx2"/>
                </a:solidFill>
                <a:effectLst>
                  <a:outerShdw blurRad="38100" dist="38100" dir="2700000" algn="tl">
                    <a:srgbClr val="000000">
                      <a:alpha val="43137"/>
                    </a:srgbClr>
                  </a:outerShdw>
                </a:effectLst>
                <a:latin typeface="+mj-lt"/>
              </a:rPr>
              <a:t> Site web : Mozilla</a:t>
            </a:r>
          </a:p>
          <a:p>
            <a:pPr>
              <a:lnSpc>
                <a:spcPct val="150000"/>
              </a:lnSpc>
              <a:buClr>
                <a:schemeClr val="accent2"/>
              </a:buClr>
              <a:buFont typeface="Wingdings" pitchFamily="2" charset="2"/>
              <a:buChar char="§"/>
            </a:pPr>
            <a:r>
              <a:rPr lang="fr-FR" sz="1400" dirty="0" smtClean="0">
                <a:solidFill>
                  <a:schemeClr val="tx2"/>
                </a:solidFill>
                <a:effectLst>
                  <a:outerShdw blurRad="38100" dist="38100" dir="2700000" algn="tl">
                    <a:srgbClr val="000000">
                      <a:alpha val="43137"/>
                    </a:srgbClr>
                  </a:outerShdw>
                </a:effectLst>
                <a:latin typeface="+mj-lt"/>
              </a:rPr>
              <a:t> Extension de fichier : js</a:t>
            </a:r>
            <a:endParaRPr lang="fr-FR" sz="1400" dirty="0">
              <a:solidFill>
                <a:schemeClr val="tx2"/>
              </a:solidFill>
              <a:effectLst>
                <a:outerShdw blurRad="38100" dist="38100" dir="2700000" algn="tl">
                  <a:srgbClr val="000000">
                    <a:alpha val="43137"/>
                  </a:srgbClr>
                </a:outerShdw>
              </a:effectLst>
              <a:latin typeface="+mj-lt"/>
            </a:endParaRPr>
          </a:p>
        </p:txBody>
      </p:sp>
    </p:spTree>
  </p:cSld>
  <p:clrMapOvr>
    <a:masterClrMapping/>
  </p:clrMapOvr>
  <p:transition spd="slow">
    <p:push di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13-2</a:t>
            </a:r>
            <a:endParaRPr lang="fr-FR" dirty="0">
              <a:solidFill>
                <a:schemeClr val="bg1"/>
              </a:solidFill>
            </a:endParaRPr>
          </a:p>
        </p:txBody>
      </p:sp>
      <p:sp>
        <p:nvSpPr>
          <p:cNvPr id="5" name="ZoneTexte 4"/>
          <p:cNvSpPr txBox="1"/>
          <p:nvPr/>
        </p:nvSpPr>
        <p:spPr>
          <a:xfrm>
            <a:off x="500034" y="1700922"/>
            <a:ext cx="8358246" cy="2862322"/>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&lt;td&gt;&lt;img</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src=</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"lievre.png"</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width=</a:t>
            </a:r>
            <a:r>
              <a:rPr lang="fr-FR" sz="1200" dirty="0" smtClean="0">
                <a:solidFill>
                  <a:srgbClr val="9AA83A"/>
                </a:solidFill>
                <a:effectLst>
                  <a:outerShdw blurRad="38100" dist="38100" dir="2700000" algn="tl">
                    <a:srgbClr val="000000">
                      <a:alpha val="43137"/>
                    </a:srgbClr>
                  </a:outerShdw>
                </a:effectLst>
                <a:ea typeface="Times New Roman" pitchFamily="18" charset="0"/>
                <a:cs typeface="Times New Roman" pitchFamily="18" charset="0"/>
              </a:rPr>
              <a:t> "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150px</a:t>
            </a:r>
            <a:r>
              <a:rPr lang="fr-FR" sz="1200" dirty="0" smtClean="0">
                <a:solidFill>
                  <a:srgbClr val="9AA83A"/>
                </a:solidFill>
                <a:effectLst>
                  <a:outerShdw blurRad="38100" dist="38100" dir="2700000" algn="tl">
                    <a:srgbClr val="000000">
                      <a:alpha val="43137"/>
                    </a:srgbClr>
                  </a:outerShdw>
                </a:effectLst>
                <a:ea typeface="Times New Roman" pitchFamily="18" charset="0"/>
                <a:cs typeface="Times New Roman" pitchFamily="18" charset="0"/>
              </a:rPr>
              <a:t> "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&gt;&lt;/td&gt;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"q3"</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"renne"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renne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&lt;/label&gt;&lt;br</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"q3"</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"poisson"</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poisson</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&lt;/label&gt;&lt;br/&gt;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"q3"</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"lievre"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lièvre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&lt;/label&gt;&lt;br</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"q3"</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"cheval"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cheval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&lt;/label&gt;&lt;/td&gt;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colspan=</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"2"</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align</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ea typeface="Times New Roman" pitchFamily="18" charset="0"/>
                <a:cs typeface="Times New Roman" pitchFamily="18" charset="0"/>
              </a:rPr>
              <a:t> "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center</a:t>
            </a:r>
            <a:r>
              <a:rPr lang="fr-FR" sz="1200" dirty="0" smtClean="0">
                <a:solidFill>
                  <a:srgbClr val="9AA83A"/>
                </a:solidFill>
                <a:effectLst>
                  <a:outerShdw blurRad="38100" dist="38100" dir="2700000" algn="tl">
                    <a:srgbClr val="000000">
                      <a:alpha val="43137"/>
                    </a:srgbClr>
                  </a:outerShdw>
                </a:effectLst>
                <a:ea typeface="Times New Roman" pitchFamily="18" charset="0"/>
                <a:cs typeface="Times New Roman" pitchFamily="18" charset="0"/>
              </a:rPr>
              <a:t> "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onclick=</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quiz</a:t>
            </a:r>
            <a:r>
              <a:rPr lang="fr-FR" sz="12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Envoyer</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&lt;/form&gt;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&lt;/table&gt;</a:t>
            </a:r>
            <a:endParaRPr lang="fr-FR" sz="8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2862322"/>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25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39</a:t>
            </a:r>
          </a:p>
        </p:txBody>
      </p:sp>
    </p:spTree>
  </p:cSld>
  <p:clrMapOvr>
    <a:masterClrMapping/>
  </p:clrMapOvr>
  <p:transition spd="slow">
    <p:push dir="u"/>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13-3</a:t>
            </a:r>
            <a:endParaRPr lang="fr-FR" dirty="0">
              <a:solidFill>
                <a:schemeClr val="bg1"/>
              </a:solidFill>
            </a:endParaRPr>
          </a:p>
        </p:txBody>
      </p:sp>
      <p:sp>
        <p:nvSpPr>
          <p:cNvPr id="5" name="ZoneTexte 4"/>
          <p:cNvSpPr txBox="1"/>
          <p:nvPr/>
        </p:nvSpPr>
        <p:spPr>
          <a:xfrm>
            <a:off x="500034" y="1700922"/>
            <a:ext cx="8358246" cy="4708981"/>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quiz</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"animal"</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q1</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"q1"</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q2</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"q2"</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q3</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"q3"</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count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q1</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&amp;&amp;</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q2</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&amp;&amp;</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q3</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q1</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"renne"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count</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q2</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"poisson"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count</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q3</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"lievre"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count</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"Vous avez : "</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count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bonnes réponses!"</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else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"Veuillez remplir tous les champs!"</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2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4708981"/>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40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50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51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52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53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54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55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56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57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58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59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64</a:t>
            </a:r>
          </a:p>
        </p:txBody>
      </p:sp>
    </p:spTree>
  </p:cSld>
  <p:clrMapOvr>
    <a:masterClrMapping/>
  </p:clrMapOvr>
  <p:transition spd="slow">
    <p:push dir="u"/>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14</a:t>
            </a:r>
            <a:endParaRPr lang="fr-FR" dirty="0">
              <a:solidFill>
                <a:schemeClr val="bg1"/>
              </a:solidFill>
            </a:endParaRPr>
          </a:p>
        </p:txBody>
      </p:sp>
      <p:pic>
        <p:nvPicPr>
          <p:cNvPr id="8" name="Picture 3"/>
          <p:cNvPicPr>
            <a:picLocks noChangeAspect="1" noChangeArrowheads="1"/>
          </p:cNvPicPr>
          <p:nvPr/>
        </p:nvPicPr>
        <p:blipFill>
          <a:blip r:embed="rId3"/>
          <a:srcRect/>
          <a:stretch>
            <a:fillRect/>
          </a:stretch>
        </p:blipFill>
        <p:spPr bwMode="auto">
          <a:xfrm>
            <a:off x="357158" y="4015617"/>
            <a:ext cx="4071966" cy="1148974"/>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318467" name="Picture 3"/>
          <p:cNvPicPr>
            <a:picLocks noChangeAspect="1" noChangeArrowheads="1"/>
          </p:cNvPicPr>
          <p:nvPr/>
        </p:nvPicPr>
        <p:blipFill>
          <a:blip r:embed="rId4"/>
          <a:srcRect/>
          <a:stretch>
            <a:fillRect/>
          </a:stretch>
        </p:blipFill>
        <p:spPr bwMode="auto">
          <a:xfrm>
            <a:off x="4822709" y="4000598"/>
            <a:ext cx="4035572" cy="1156137"/>
          </a:xfrm>
          <a:prstGeom prst="rect">
            <a:avLst/>
          </a:prstGeom>
          <a:noFill/>
          <a:ln w="9525">
            <a:noFill/>
            <a:miter lim="800000"/>
            <a:headEnd/>
            <a:tailEnd/>
          </a:ln>
          <a:effectLst/>
        </p:spPr>
      </p:pic>
      <p:pic>
        <p:nvPicPr>
          <p:cNvPr id="98308" name="Picture 4"/>
          <p:cNvPicPr>
            <a:picLocks noChangeAspect="1" noChangeArrowheads="1"/>
          </p:cNvPicPr>
          <p:nvPr/>
        </p:nvPicPr>
        <p:blipFill>
          <a:blip r:embed="rId5"/>
          <a:srcRect/>
          <a:stretch>
            <a:fillRect/>
          </a:stretch>
        </p:blipFill>
        <p:spPr bwMode="auto">
          <a:xfrm>
            <a:off x="1714480" y="1753818"/>
            <a:ext cx="5756289" cy="1960934"/>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14</a:t>
            </a:r>
            <a:endParaRPr lang="fr-FR" dirty="0">
              <a:solidFill>
                <a:schemeClr val="bg1"/>
              </a:solidFill>
            </a:endParaRPr>
          </a:p>
        </p:txBody>
      </p:sp>
      <p:sp>
        <p:nvSpPr>
          <p:cNvPr id="5" name="ZoneTexte 4"/>
          <p:cNvSpPr txBox="1"/>
          <p:nvPr/>
        </p:nvSpPr>
        <p:spPr>
          <a:xfrm>
            <a:off x="500034" y="1700922"/>
            <a:ext cx="8358246" cy="507831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&lt;form</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"convert_form"</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Entrez une somme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"number"</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"amount"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/&gt;&lt;br&gt;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"currency"</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"dollar"</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Conversion : € → $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"currency"</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"euro"</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Conversion :  $ → €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"button"</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"Convertir"</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onclick=</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convert</a:t>
            </a:r>
            <a:r>
              <a:rPr lang="fr-FR" sz="12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&lt;/form&gt;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convert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"convert_form"</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currency</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"currency"</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amount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parseFloat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"amount"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currency</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currency</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"dollar"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amount</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euro(s) =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round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amount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1.1</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toFixed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dollar(s)."</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else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amount</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dollar(s) =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round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amount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0.9</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toFixed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euro(s)."</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else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"Veuillez remplir tous les champs!"</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2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507831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28</a:t>
            </a:r>
          </a:p>
        </p:txBody>
      </p:sp>
    </p:spTree>
  </p:cSld>
  <p:clrMapOvr>
    <a:masterClrMapping/>
  </p:clrMapOvr>
  <p:transition spd="slow">
    <p:push dir="u"/>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CSS</a:t>
            </a:r>
            <a:endParaRPr lang="fr-FR" dirty="0">
              <a:solidFill>
                <a:schemeClr val="bg1"/>
              </a:solidFill>
            </a:endParaRPr>
          </a:p>
        </p:txBody>
      </p:sp>
      <p:pic>
        <p:nvPicPr>
          <p:cNvPr id="92162" name="Picture 2"/>
          <p:cNvPicPr>
            <a:picLocks noChangeAspect="1" noChangeArrowheads="1"/>
          </p:cNvPicPr>
          <p:nvPr/>
        </p:nvPicPr>
        <p:blipFill>
          <a:blip r:embed="rId3"/>
          <a:srcRect/>
          <a:stretch>
            <a:fillRect/>
          </a:stretch>
        </p:blipFill>
        <p:spPr bwMode="auto">
          <a:xfrm>
            <a:off x="1643042" y="1643050"/>
            <a:ext cx="5786478" cy="4808553"/>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CSS</a:t>
            </a:r>
            <a:endParaRPr lang="fr-FR" dirty="0">
              <a:solidFill>
                <a:schemeClr val="bg1"/>
              </a:solidFill>
            </a:endParaRPr>
          </a:p>
        </p:txBody>
      </p:sp>
      <p:sp>
        <p:nvSpPr>
          <p:cNvPr id="7" name="ZoneTexte 6"/>
          <p:cNvSpPr txBox="1"/>
          <p:nvPr/>
        </p:nvSpPr>
        <p:spPr>
          <a:xfrm>
            <a:off x="500034" y="1700922"/>
            <a:ext cx="8358246" cy="469359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&lt;head&gt;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&lt;/head&gt;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&lt;div</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"my_id1"</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&gt;&lt;/div&gt;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&lt;div</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"my_id2"</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&gt;&lt;/div&gt;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"my_id1"</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innerHTML</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"VACHE MONTAGNARDE"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"my_id1"</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width</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"720px"</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"my_id1"</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fontSize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"24px"</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"my_id1"</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backgroundColor</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"lightgreen"</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"my_id1"</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padding</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"20px 0px"</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"my_id1"</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textAlign</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"center"</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"my_id1"</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color</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"white"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"my_id2"</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width</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"720px"</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"my_id2"</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height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"596px"</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"my_id2"</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backgroundImage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"url('vache.png')"</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"my_id2"</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backgroundSize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"720px 596px"</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300" dirty="0" smtClean="0">
              <a:effectLst>
                <a:outerShdw blurRad="38100" dist="38100" dir="2700000" algn="tl">
                  <a:srgbClr val="000000">
                    <a:alpha val="43137"/>
                  </a:srgbClr>
                </a:outerShdw>
              </a:effectLst>
              <a:latin typeface="+mj-lt"/>
              <a:cs typeface="Arial" pitchFamily="34" charset="0"/>
            </a:endParaRPr>
          </a:p>
        </p:txBody>
      </p:sp>
      <p:sp>
        <p:nvSpPr>
          <p:cNvPr id="8" name="Rectangle 7"/>
          <p:cNvSpPr/>
          <p:nvPr/>
        </p:nvSpPr>
        <p:spPr>
          <a:xfrm>
            <a:off x="-32" y="1707430"/>
            <a:ext cx="428628" cy="469359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23</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24</a:t>
            </a:r>
          </a:p>
        </p:txBody>
      </p:sp>
    </p:spTree>
  </p:cSld>
  <p:clrMapOvr>
    <a:masterClrMapping/>
  </p:clrMapOvr>
  <p:transition spd="slow">
    <p:push dir="u"/>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15</a:t>
            </a:r>
            <a:endParaRPr lang="fr-FR" dirty="0">
              <a:solidFill>
                <a:schemeClr val="bg1"/>
              </a:solidFill>
            </a:endParaRPr>
          </a:p>
        </p:txBody>
      </p:sp>
      <p:pic>
        <p:nvPicPr>
          <p:cNvPr id="7" name="Picture 2"/>
          <p:cNvPicPr>
            <a:picLocks noChangeAspect="1" noChangeArrowheads="1"/>
          </p:cNvPicPr>
          <p:nvPr/>
        </p:nvPicPr>
        <p:blipFill>
          <a:blip r:embed="rId3"/>
          <a:srcRect/>
          <a:stretch>
            <a:fillRect/>
          </a:stretch>
        </p:blipFill>
        <p:spPr bwMode="auto">
          <a:xfrm>
            <a:off x="428596" y="1857364"/>
            <a:ext cx="3740416" cy="2357454"/>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8" name="Picture 3"/>
          <p:cNvPicPr>
            <a:picLocks noChangeAspect="1" noChangeArrowheads="1"/>
          </p:cNvPicPr>
          <p:nvPr/>
        </p:nvPicPr>
        <p:blipFill>
          <a:blip r:embed="rId4"/>
          <a:srcRect/>
          <a:stretch>
            <a:fillRect/>
          </a:stretch>
        </p:blipFill>
        <p:spPr bwMode="auto">
          <a:xfrm>
            <a:off x="4828528" y="1857364"/>
            <a:ext cx="3744000" cy="2386800"/>
          </a:xfrm>
          <a:prstGeom prst="rect">
            <a:avLst/>
          </a:prstGeom>
          <a:noFill/>
          <a:ln w="9525">
            <a:noFill/>
            <a:miter lim="800000"/>
            <a:headEnd/>
            <a:tailEnd/>
          </a:ln>
          <a:effectLst>
            <a:outerShdw blurRad="63500" sx="102000" sy="102000" algn="ctr" rotWithShape="0">
              <a:prstClr val="black">
                <a:alpha val="40000"/>
              </a:prstClr>
            </a:outerShdw>
          </a:effectLst>
        </p:spPr>
      </p:pic>
    </p:spTree>
  </p:cSld>
  <p:clrMapOvr>
    <a:masterClrMapping/>
  </p:clrMapOvr>
  <p:transition spd="slow">
    <p:push dir="u"/>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15-1</a:t>
            </a:r>
            <a:endParaRPr lang="fr-FR" dirty="0">
              <a:solidFill>
                <a:schemeClr val="bg1"/>
              </a:solidFill>
            </a:endParaRPr>
          </a:p>
        </p:txBody>
      </p:sp>
      <p:sp>
        <p:nvSpPr>
          <p:cNvPr id="5" name="ZoneTexte 4"/>
          <p:cNvSpPr txBox="1"/>
          <p:nvPr/>
        </p:nvSpPr>
        <p:spPr>
          <a:xfrm>
            <a:off x="500034" y="1700922"/>
            <a:ext cx="8358246" cy="4154984"/>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&lt;head&gt;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&lt;style&gt;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div</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width</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308</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height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150</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background-color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white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border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solid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black</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button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width</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100</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border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solid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black</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&lt;/style&gt;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&lt;/head&gt;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&lt;div</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"my_div"</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&gt;&lt;/div&gt;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onclick=</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"setRed()"</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style=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background-color: red"</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Rouge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onclick=</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"setBlue()"</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style=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background-color: blue"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Bleu</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onclick=</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"setGreen()"</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style=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background-color: green"</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Vert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&lt;/button&gt;</a:t>
            </a:r>
            <a:endParaRPr lang="fr-FR" sz="12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4154984"/>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23</a:t>
            </a:r>
          </a:p>
        </p:txBody>
      </p:sp>
    </p:spTree>
  </p:cSld>
  <p:clrMapOvr>
    <a:masterClrMapping/>
  </p:clrMapOvr>
  <p:transition spd="slow">
    <p:push dir="u"/>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15-2</a:t>
            </a:r>
            <a:endParaRPr lang="fr-FR" dirty="0">
              <a:solidFill>
                <a:schemeClr val="bg1"/>
              </a:solidFill>
            </a:endParaRPr>
          </a:p>
        </p:txBody>
      </p:sp>
      <p:sp>
        <p:nvSpPr>
          <p:cNvPr id="5" name="ZoneTexte 4"/>
          <p:cNvSpPr txBox="1"/>
          <p:nvPr/>
        </p:nvSpPr>
        <p:spPr>
          <a:xfrm>
            <a:off x="500034" y="1700922"/>
            <a:ext cx="8358246" cy="3046988"/>
          </a:xfrm>
          <a:prstGeom prst="rect">
            <a:avLst/>
          </a:prstGeom>
          <a:noFill/>
          <a:ln w="3175">
            <a:solidFill>
              <a:schemeClr val="bg2"/>
            </a:solidFill>
          </a:ln>
          <a:effectLst/>
        </p:spPr>
        <p:txBody>
          <a:bodyPr wrap="square" rtlCol="0">
            <a:spAutoFit/>
          </a:bodyPr>
          <a:lstStyle/>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setRed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"my_div"</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backgroundColor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"red"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setBlue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"my_div"</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backgroundColor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"blue"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setGreen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"my_div"</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backgroundColor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"green"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2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3046988"/>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24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39</a:t>
            </a:r>
          </a:p>
        </p:txBody>
      </p:sp>
    </p:spTree>
  </p:cSld>
  <p:clrMapOvr>
    <a:masterClrMapping/>
  </p:clrMapOvr>
  <p:transition spd="slow">
    <p:push dir="u"/>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16</a:t>
            </a:r>
            <a:endParaRPr lang="fr-FR" dirty="0">
              <a:solidFill>
                <a:schemeClr val="bg1"/>
              </a:solidFill>
            </a:endParaRPr>
          </a:p>
        </p:txBody>
      </p:sp>
      <p:pic>
        <p:nvPicPr>
          <p:cNvPr id="83969" name="Picture 1"/>
          <p:cNvPicPr>
            <a:picLocks noChangeAspect="1" noChangeArrowheads="1"/>
          </p:cNvPicPr>
          <p:nvPr/>
        </p:nvPicPr>
        <p:blipFill>
          <a:blip r:embed="rId3"/>
          <a:srcRect/>
          <a:stretch>
            <a:fillRect/>
          </a:stretch>
        </p:blipFill>
        <p:spPr bwMode="auto">
          <a:xfrm>
            <a:off x="806450" y="1785926"/>
            <a:ext cx="7531100" cy="4076700"/>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Editeur de Text : VSC</a:t>
            </a:r>
            <a:endParaRPr lang="fr-FR" dirty="0">
              <a:solidFill>
                <a:schemeClr val="tx2"/>
              </a:solidFill>
            </a:endParaRPr>
          </a:p>
        </p:txBody>
      </p:sp>
      <p:pic>
        <p:nvPicPr>
          <p:cNvPr id="228354" name="Picture 2" descr="Unité Premiers pas avec Visual Studio Code | Salesforce Trailhead"/>
          <p:cNvPicPr>
            <a:picLocks noChangeAspect="1" noChangeArrowheads="1"/>
          </p:cNvPicPr>
          <p:nvPr/>
        </p:nvPicPr>
        <p:blipFill>
          <a:blip r:embed="rId3"/>
          <a:srcRect/>
          <a:stretch>
            <a:fillRect/>
          </a:stretch>
        </p:blipFill>
        <p:spPr bwMode="auto">
          <a:xfrm>
            <a:off x="928662" y="1687699"/>
            <a:ext cx="7358114" cy="4598821"/>
          </a:xfrm>
          <a:prstGeom prst="rect">
            <a:avLst/>
          </a:prstGeom>
          <a:noFill/>
          <a:effectLst>
            <a:glow rad="101600">
              <a:schemeClr val="bg2">
                <a:lumMod val="60000"/>
                <a:lumOff val="40000"/>
                <a:alpha val="60000"/>
              </a:schemeClr>
            </a:glow>
          </a:effectLst>
        </p:spPr>
      </p:pic>
    </p:spTree>
  </p:cSld>
  <p:clrMapOvr>
    <a:masterClrMapping/>
  </p:clrMapOvr>
  <p:transition spd="slow">
    <p:push dir="u"/>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16-1</a:t>
            </a:r>
            <a:endParaRPr lang="fr-FR" dirty="0">
              <a:solidFill>
                <a:schemeClr val="bg1"/>
              </a:solidFill>
            </a:endParaRPr>
          </a:p>
        </p:txBody>
      </p:sp>
      <p:sp>
        <p:nvSpPr>
          <p:cNvPr id="5" name="ZoneTexte 4"/>
          <p:cNvSpPr txBox="1"/>
          <p:nvPr/>
        </p:nvSpPr>
        <p:spPr>
          <a:xfrm>
            <a:off x="500034" y="1700922"/>
            <a:ext cx="8358246" cy="4893647"/>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&lt;head&gt;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&lt;style&gt;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div</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width</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245</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height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150</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background-color</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white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border</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solid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black</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div</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border-radius</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10</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button</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width</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80</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border</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solid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black</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&lt;/style&gt;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&lt;/head&gt;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&lt;div</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"my_div"</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&gt;&lt;/div&gt;&lt;br&gt;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onclick=</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"algeria()"</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Algérie</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onclick=</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"france()"</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France</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onclick=</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"italy()"</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Italie</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&lt;/button&gt;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3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4893647"/>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23</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24</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25</a:t>
            </a:r>
          </a:p>
        </p:txBody>
      </p:sp>
    </p:spTree>
  </p:cSld>
  <p:clrMapOvr>
    <a:masterClrMapping/>
  </p:clrMapOvr>
  <p:transition spd="slow">
    <p:push dir="u"/>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16-2</a:t>
            </a:r>
            <a:endParaRPr lang="fr-FR" dirty="0">
              <a:solidFill>
                <a:schemeClr val="bg1"/>
              </a:solidFill>
            </a:endParaRPr>
          </a:p>
        </p:txBody>
      </p:sp>
      <p:sp>
        <p:nvSpPr>
          <p:cNvPr id="5" name="ZoneTexte 4"/>
          <p:cNvSpPr txBox="1"/>
          <p:nvPr/>
        </p:nvSpPr>
        <p:spPr>
          <a:xfrm>
            <a:off x="500034" y="1700922"/>
            <a:ext cx="8358246" cy="3493264"/>
          </a:xfrm>
          <a:prstGeom prst="rect">
            <a:avLst/>
          </a:prstGeom>
          <a:noFill/>
          <a:ln w="3175">
            <a:solidFill>
              <a:schemeClr val="bg2"/>
            </a:solidFill>
          </a:ln>
          <a:effectLst/>
        </p:spPr>
        <p:txBody>
          <a:bodyPr wrap="square" rtlCol="0">
            <a:spAutoFit/>
          </a:bodyPr>
          <a:lstStyle/>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algeria</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"my_div"</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backgroundImage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"url('algeria.png')"</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"my_div"</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backgroundSize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"245px 150px"</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france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"my_div"</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backgroundImage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"url('france.png')"</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"my_div"</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backgroundSize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"245px 150px"</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italy</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"my_div"</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backgroundImage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"url('italy.png')"</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"my_div"</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backgroundSize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"245px 150px"</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3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3493264"/>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26</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27</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28</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29</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30</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31</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32</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33</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34</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35</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36</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37</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38</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39</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40</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41</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42</a:t>
            </a:r>
          </a:p>
        </p:txBody>
      </p:sp>
    </p:spTree>
  </p:cSld>
  <p:clrMapOvr>
    <a:masterClrMapping/>
  </p:clrMapOvr>
  <p:transition spd="slow">
    <p:push dir="u"/>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global</a:t>
            </a:r>
            <a:endParaRPr lang="fr-FR" dirty="0">
              <a:solidFill>
                <a:schemeClr val="tx2"/>
              </a:solidFill>
            </a:endParaRPr>
          </a:p>
        </p:txBody>
      </p:sp>
      <p:sp>
        <p:nvSpPr>
          <p:cNvPr id="5" name="Rectangle 4"/>
          <p:cNvSpPr/>
          <p:nvPr/>
        </p:nvSpPr>
        <p:spPr>
          <a:xfrm>
            <a:off x="428596" y="1567798"/>
            <a:ext cx="8215370" cy="3416320"/>
          </a:xfrm>
          <a:prstGeom prst="rect">
            <a:avLst/>
          </a:prstGeom>
        </p:spPr>
        <p:txBody>
          <a:bodyPr wrap="square">
            <a:spAutoFit/>
          </a:bodyPr>
          <a:lstStyle/>
          <a:p>
            <a:pPr lvl="0"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Ecrivez un script permettant à un utilisateur d’entrer l’ine (identifiant) d’un étudiant via un formulaire, afin d’afficher sa moyenne. </a:t>
            </a:r>
          </a:p>
          <a:p>
            <a:pPr lvl="0" algn="just">
              <a:lnSpc>
                <a:spcPct val="150000"/>
              </a:lnSpc>
            </a:pPr>
            <a:r>
              <a:rPr lang="fr-FR" sz="1600"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rPr>
              <a:t>Pour ce </a:t>
            </a:r>
            <a:r>
              <a:rPr lang="fr" sz="1600"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rPr>
              <a:t> faire, prévoyez : </a:t>
            </a:r>
          </a:p>
          <a:p>
            <a:pPr lvl="1" algn="just">
              <a:lnSpc>
                <a:spcPct val="150000"/>
              </a:lnSpc>
              <a:buClr>
                <a:schemeClr val="accent2"/>
              </a:buClr>
              <a:buFont typeface="Wingdings" pitchFamily="2" charset="2"/>
              <a:buChar char="§"/>
            </a:pPr>
            <a:r>
              <a:rPr lang="fr" sz="1600"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rPr>
              <a:t> Un tableau contenant des étudiants ainsi que leurs moyennes (voir exercice 6)</a:t>
            </a:r>
          </a:p>
          <a:p>
            <a:pPr lvl="1" algn="just">
              <a:lnSpc>
                <a:spcPct val="150000"/>
              </a:lnSpc>
              <a:buClr>
                <a:schemeClr val="accent2"/>
              </a:buClr>
              <a:buFont typeface="Wingdings" pitchFamily="2" charset="2"/>
              <a:buChar char="§"/>
            </a:pPr>
            <a:r>
              <a:rPr lang="fr" sz="1600"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rPr>
              <a:t> Une fonction vérifiant l’existance de l’étudiant, puis, retournant sa moyenne;</a:t>
            </a:r>
          </a:p>
          <a:p>
            <a:pPr lvl="1" algn="just">
              <a:lnSpc>
                <a:spcPct val="150000"/>
              </a:lnSpc>
              <a:buClr>
                <a:schemeClr val="accent2"/>
              </a:buClr>
              <a:buFont typeface="Wingdings" pitchFamily="2" charset="2"/>
              <a:buChar char="§"/>
            </a:pPr>
            <a:r>
              <a:rPr lang="fr" sz="1600"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rPr>
              <a:t> Exemple : Aller à la page suivante.</a:t>
            </a:r>
          </a:p>
        </p:txBody>
      </p:sp>
    </p:spTree>
  </p:cSld>
  <p:clrMapOvr>
    <a:masterClrMapping/>
  </p:clrMapOvr>
  <p:transition spd="slow">
    <p:push dir="u"/>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global</a:t>
            </a:r>
            <a:endParaRPr lang="fr-FR" dirty="0">
              <a:solidFill>
                <a:schemeClr val="tx2"/>
              </a:solidFill>
            </a:endParaRPr>
          </a:p>
        </p:txBody>
      </p:sp>
      <p:pic>
        <p:nvPicPr>
          <p:cNvPr id="283649" name="Picture 1"/>
          <p:cNvPicPr>
            <a:picLocks noChangeAspect="1" noChangeArrowheads="1"/>
          </p:cNvPicPr>
          <p:nvPr/>
        </p:nvPicPr>
        <p:blipFill>
          <a:blip r:embed="rId2"/>
          <a:srcRect/>
          <a:stretch>
            <a:fillRect/>
          </a:stretch>
        </p:blipFill>
        <p:spPr bwMode="auto">
          <a:xfrm>
            <a:off x="800100" y="1673226"/>
            <a:ext cx="7543800" cy="1898650"/>
          </a:xfrm>
          <a:prstGeom prst="rect">
            <a:avLst/>
          </a:prstGeom>
          <a:noFill/>
          <a:ln w="9525">
            <a:noFill/>
            <a:miter lim="800000"/>
            <a:headEnd/>
            <a:tailEnd/>
          </a:ln>
          <a:effectLst/>
        </p:spPr>
      </p:pic>
      <p:pic>
        <p:nvPicPr>
          <p:cNvPr id="283650" name="Picture 2"/>
          <p:cNvPicPr>
            <a:picLocks noChangeAspect="1" noChangeArrowheads="1"/>
          </p:cNvPicPr>
          <p:nvPr/>
        </p:nvPicPr>
        <p:blipFill>
          <a:blip r:embed="rId3"/>
          <a:srcRect/>
          <a:stretch>
            <a:fillRect/>
          </a:stretch>
        </p:blipFill>
        <p:spPr bwMode="auto">
          <a:xfrm>
            <a:off x="800100" y="3857628"/>
            <a:ext cx="7543800" cy="1936750"/>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exo global</a:t>
            </a:r>
            <a:endParaRPr lang="fr-FR" dirty="0">
              <a:solidFill>
                <a:schemeClr val="tx2"/>
              </a:solidFill>
            </a:endParaRPr>
          </a:p>
        </p:txBody>
      </p:sp>
      <p:sp>
        <p:nvSpPr>
          <p:cNvPr id="3" name="ZoneTexte 2"/>
          <p:cNvSpPr txBox="1"/>
          <p:nvPr/>
        </p:nvSpPr>
        <p:spPr>
          <a:xfrm>
            <a:off x="500034" y="1708542"/>
            <a:ext cx="8358246" cy="4185761"/>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&lt;!DOCTYPE</a:t>
            </a:r>
            <a:r>
              <a:rPr lang="fr-FR" sz="1400" dirty="0" smtClean="0">
                <a:solidFill>
                  <a:srgbClr val="D0B344"/>
                </a:solidFill>
                <a:latin typeface="+mj-lt"/>
                <a:ea typeface="Times New Roman" pitchFamily="18" charset="0"/>
                <a:cs typeface="Times New Roman" pitchFamily="18" charset="0"/>
              </a:rPr>
              <a:t> html</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&lt;meta</a:t>
            </a:r>
            <a:r>
              <a:rPr lang="fr-FR" sz="1400" dirty="0" smtClean="0">
                <a:solidFill>
                  <a:srgbClr val="D0B344"/>
                </a:solidFill>
                <a:latin typeface="+mj-lt"/>
                <a:ea typeface="Times New Roman" pitchFamily="18" charset="0"/>
                <a:cs typeface="Times New Roman" pitchFamily="18" charset="0"/>
              </a:rPr>
              <a:t> charset=</a:t>
            </a:r>
            <a:r>
              <a:rPr lang="fr-FR" sz="1400" dirty="0" smtClean="0">
                <a:solidFill>
                  <a:srgbClr val="9AA83A"/>
                </a:solidFill>
                <a:latin typeface="+mj-lt"/>
                <a:ea typeface="Times New Roman" pitchFamily="18" charset="0"/>
                <a:cs typeface="Times New Roman" pitchFamily="18" charset="0"/>
              </a:rPr>
              <a:t>"utf-8"</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p>
          <a:p>
            <a:pPr lvl="0" eaLnBrk="0" fontAlgn="base" hangingPunct="0">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&lt;form</a:t>
            </a:r>
            <a:r>
              <a:rPr lang="fr-FR" sz="1400" dirty="0" smtClean="0">
                <a:solidFill>
                  <a:srgbClr val="D0B344"/>
                </a:solidFill>
                <a:latin typeface="+mj-lt"/>
                <a:ea typeface="Times New Roman" pitchFamily="18" charset="0"/>
                <a:cs typeface="Times New Roman" pitchFamily="18" charset="0"/>
              </a:rPr>
              <a:t> id=</a:t>
            </a:r>
            <a:r>
              <a:rPr lang="fr-FR" sz="1400" dirty="0" smtClean="0">
                <a:solidFill>
                  <a:srgbClr val="9AA83A"/>
                </a:solidFill>
                <a:latin typeface="+mj-lt"/>
                <a:ea typeface="Times New Roman" pitchFamily="18" charset="0"/>
                <a:cs typeface="Times New Roman" pitchFamily="18" charset="0"/>
              </a:rPr>
              <a:t>"form_id"</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&lt;input</a:t>
            </a:r>
            <a:r>
              <a:rPr lang="fr-FR" sz="1400" dirty="0" smtClean="0">
                <a:solidFill>
                  <a:srgbClr val="D0B344"/>
                </a:solidFill>
                <a:latin typeface="+mj-lt"/>
                <a:ea typeface="Times New Roman" pitchFamily="18" charset="0"/>
                <a:cs typeface="Times New Roman" pitchFamily="18" charset="0"/>
              </a:rPr>
              <a:t> type=</a:t>
            </a:r>
            <a:r>
              <a:rPr lang="fr-FR" sz="1400" dirty="0" smtClean="0">
                <a:solidFill>
                  <a:srgbClr val="9AA83A"/>
                </a:solidFill>
                <a:latin typeface="+mj-lt"/>
                <a:ea typeface="Times New Roman" pitchFamily="18" charset="0"/>
                <a:cs typeface="Times New Roman" pitchFamily="18" charset="0"/>
              </a:rPr>
              <a:t>"text"</a:t>
            </a:r>
            <a:r>
              <a:rPr lang="fr-FR" sz="1400" dirty="0" smtClean="0">
                <a:solidFill>
                  <a:srgbClr val="D0B344"/>
                </a:solidFill>
                <a:latin typeface="+mj-lt"/>
                <a:ea typeface="Times New Roman" pitchFamily="18" charset="0"/>
                <a:cs typeface="Times New Roman" pitchFamily="18" charset="0"/>
              </a:rPr>
              <a:t> name=</a:t>
            </a:r>
            <a:r>
              <a:rPr lang="fr-FR" sz="1400" dirty="0" smtClean="0">
                <a:solidFill>
                  <a:srgbClr val="9AA83A"/>
                </a:solidFill>
                <a:latin typeface="+mj-lt"/>
                <a:ea typeface="Times New Roman" pitchFamily="18" charset="0"/>
                <a:cs typeface="Times New Roman" pitchFamily="18" charset="0"/>
              </a:rPr>
              <a:t>"ine"</a:t>
            </a:r>
            <a:r>
              <a:rPr lang="fr-FR" sz="1400" dirty="0" smtClean="0">
                <a:solidFill>
                  <a:srgbClr val="D0B344"/>
                </a:solidFill>
                <a:latin typeface="+mj-lt"/>
                <a:ea typeface="Times New Roman" pitchFamily="18" charset="0"/>
                <a:cs typeface="Times New Roman" pitchFamily="18" charset="0"/>
              </a:rPr>
              <a:t> value=</a:t>
            </a:r>
            <a:r>
              <a:rPr lang="fr-FR" sz="1400" dirty="0" smtClean="0">
                <a:solidFill>
                  <a:srgbClr val="9AA83A"/>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&lt;input</a:t>
            </a:r>
            <a:r>
              <a:rPr lang="fr-FR" sz="1400" dirty="0" smtClean="0">
                <a:solidFill>
                  <a:srgbClr val="D0B344"/>
                </a:solidFill>
                <a:latin typeface="+mj-lt"/>
                <a:ea typeface="Times New Roman" pitchFamily="18" charset="0"/>
                <a:cs typeface="Times New Roman" pitchFamily="18" charset="0"/>
              </a:rPr>
              <a:t> type=</a:t>
            </a:r>
            <a:r>
              <a:rPr lang="fr-FR" sz="1400" dirty="0" smtClean="0">
                <a:solidFill>
                  <a:srgbClr val="9AA83A"/>
                </a:solidFill>
                <a:latin typeface="+mj-lt"/>
                <a:ea typeface="Times New Roman" pitchFamily="18" charset="0"/>
                <a:cs typeface="Times New Roman" pitchFamily="18" charset="0"/>
              </a:rPr>
              <a:t>"button"</a:t>
            </a:r>
            <a:r>
              <a:rPr lang="fr-FR" sz="1400" dirty="0" smtClean="0">
                <a:solidFill>
                  <a:srgbClr val="D0B344"/>
                </a:solidFill>
                <a:latin typeface="+mj-lt"/>
                <a:ea typeface="Times New Roman" pitchFamily="18" charset="0"/>
                <a:cs typeface="Times New Roman" pitchFamily="18" charset="0"/>
              </a:rPr>
              <a:t> value=</a:t>
            </a:r>
            <a:r>
              <a:rPr lang="fr-FR" sz="1400" dirty="0" smtClean="0">
                <a:solidFill>
                  <a:srgbClr val="9AA83A"/>
                </a:solidFill>
                <a:latin typeface="+mj-lt"/>
                <a:ea typeface="Times New Roman" pitchFamily="18" charset="0"/>
                <a:cs typeface="Times New Roman" pitchFamily="18" charset="0"/>
              </a:rPr>
              <a:t>"Envoyer"</a:t>
            </a:r>
            <a:r>
              <a:rPr lang="fr-FR" sz="1400" dirty="0" smtClean="0">
                <a:solidFill>
                  <a:srgbClr val="D0B344"/>
                </a:solidFill>
                <a:latin typeface="+mj-lt"/>
                <a:ea typeface="Times New Roman" pitchFamily="18" charset="0"/>
                <a:cs typeface="Times New Roman" pitchFamily="18" charset="0"/>
              </a:rPr>
              <a:t> onclick=</a:t>
            </a:r>
            <a:r>
              <a:rPr lang="fr-FR" sz="1400" dirty="0" smtClean="0">
                <a:solidFill>
                  <a:srgbClr val="9AA83A"/>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getAvg</a:t>
            </a:r>
            <a:r>
              <a:rPr lang="fr-FR" sz="1400" dirty="0" smtClean="0">
                <a:solidFill>
                  <a:srgbClr val="D08442"/>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&lt;/form&gt;</a:t>
            </a:r>
          </a:p>
          <a:p>
            <a:pPr lvl="0" eaLnBrk="0" fontAlgn="base" hangingPunct="0">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&lt;p</a:t>
            </a:r>
            <a:r>
              <a:rPr lang="fr-FR" sz="1400" dirty="0" smtClean="0">
                <a:solidFill>
                  <a:srgbClr val="D0B344"/>
                </a:solidFill>
                <a:latin typeface="+mj-lt"/>
                <a:ea typeface="Times New Roman" pitchFamily="18" charset="0"/>
                <a:cs typeface="Times New Roman" pitchFamily="18" charset="0"/>
              </a:rPr>
              <a:t> id=</a:t>
            </a:r>
            <a:r>
              <a:rPr lang="fr-FR" sz="1400" dirty="0" smtClean="0">
                <a:solidFill>
                  <a:srgbClr val="9AA83A"/>
                </a:solidFill>
                <a:latin typeface="+mj-lt"/>
                <a:ea typeface="Times New Roman" pitchFamily="18" charset="0"/>
                <a:cs typeface="Times New Roman" pitchFamily="18" charset="0"/>
              </a:rPr>
              <a:t>"msg_id"</a:t>
            </a:r>
            <a:r>
              <a:rPr lang="fr-FR" sz="1400" dirty="0" smtClean="0">
                <a:solidFill>
                  <a:srgbClr val="6089B4"/>
                </a:solidFill>
                <a:latin typeface="+mj-lt"/>
                <a:ea typeface="Times New Roman" pitchFamily="18" charset="0"/>
                <a:cs typeface="Times New Roman" pitchFamily="18" charset="0"/>
              </a:rPr>
              <a:t>&gt;&lt;/p&gt;</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6089B4"/>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9872A2"/>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students</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{ine: </a:t>
            </a:r>
            <a:r>
              <a:rPr lang="fr-FR" sz="1400" dirty="0" smtClean="0">
                <a:solidFill>
                  <a:srgbClr val="6089B4"/>
                </a:solidFill>
                <a:latin typeface="+mj-lt"/>
                <a:ea typeface="Times New Roman" pitchFamily="18" charset="0"/>
                <a:cs typeface="Times New Roman" pitchFamily="18" charset="0"/>
              </a:rPr>
              <a:t>1231</a:t>
            </a:r>
            <a:r>
              <a:rPr lang="fr-FR" sz="1400" dirty="0" smtClean="0">
                <a:solidFill>
                  <a:srgbClr val="C5C8C6"/>
                </a:solidFill>
                <a:latin typeface="+mj-lt"/>
                <a:ea typeface="Times New Roman" pitchFamily="18" charset="0"/>
                <a:cs typeface="Times New Roman" pitchFamily="18" charset="0"/>
              </a:rPr>
              <a:t>, name: </a:t>
            </a:r>
            <a:r>
              <a:rPr lang="fr-FR" sz="1400" dirty="0" smtClean="0">
                <a:solidFill>
                  <a:srgbClr val="9AA83A"/>
                </a:solidFill>
                <a:latin typeface="+mj-lt"/>
                <a:ea typeface="Times New Roman" pitchFamily="18" charset="0"/>
                <a:cs typeface="Times New Roman" pitchFamily="18" charset="0"/>
              </a:rPr>
              <a:t>"Damienn"</a:t>
            </a:r>
            <a:r>
              <a:rPr lang="fr-FR" sz="1400" dirty="0" smtClean="0">
                <a:solidFill>
                  <a:srgbClr val="C5C8C6"/>
                </a:solidFill>
                <a:latin typeface="+mj-lt"/>
                <a:ea typeface="Times New Roman" pitchFamily="18" charset="0"/>
                <a:cs typeface="Times New Roman" pitchFamily="18" charset="0"/>
              </a:rPr>
              <a:t>, avg: </a:t>
            </a:r>
            <a:r>
              <a:rPr lang="fr-FR" sz="1400" dirty="0" smtClean="0">
                <a:solidFill>
                  <a:srgbClr val="6089B4"/>
                </a:solidFill>
                <a:latin typeface="+mj-lt"/>
                <a:ea typeface="Times New Roman" pitchFamily="18" charset="0"/>
                <a:cs typeface="Times New Roman" pitchFamily="18" charset="0"/>
              </a:rPr>
              <a:t>18</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{ine: </a:t>
            </a:r>
            <a:r>
              <a:rPr lang="fr-FR" sz="1400" dirty="0" smtClean="0">
                <a:solidFill>
                  <a:srgbClr val="6089B4"/>
                </a:solidFill>
                <a:latin typeface="+mj-lt"/>
                <a:ea typeface="Times New Roman" pitchFamily="18" charset="0"/>
                <a:cs typeface="Times New Roman" pitchFamily="18" charset="0"/>
              </a:rPr>
              <a:t>1232</a:t>
            </a:r>
            <a:r>
              <a:rPr lang="fr-FR" sz="1400" dirty="0" smtClean="0">
                <a:solidFill>
                  <a:srgbClr val="C5C8C6"/>
                </a:solidFill>
                <a:latin typeface="+mj-lt"/>
                <a:ea typeface="Times New Roman" pitchFamily="18" charset="0"/>
                <a:cs typeface="Times New Roman" pitchFamily="18" charset="0"/>
              </a:rPr>
              <a:t>, name: </a:t>
            </a:r>
            <a:r>
              <a:rPr lang="fr-FR" sz="1400" dirty="0" smtClean="0">
                <a:solidFill>
                  <a:srgbClr val="9AA83A"/>
                </a:solidFill>
                <a:latin typeface="+mj-lt"/>
                <a:ea typeface="Times New Roman" pitchFamily="18" charset="0"/>
                <a:cs typeface="Times New Roman" pitchFamily="18" charset="0"/>
              </a:rPr>
              <a:t>"Aurélie"</a:t>
            </a:r>
            <a:r>
              <a:rPr lang="fr-FR" sz="1400" dirty="0" smtClean="0">
                <a:solidFill>
                  <a:srgbClr val="C5C8C6"/>
                </a:solidFill>
                <a:latin typeface="+mj-lt"/>
                <a:ea typeface="Times New Roman" pitchFamily="18" charset="0"/>
                <a:cs typeface="Times New Roman" pitchFamily="18" charset="0"/>
              </a:rPr>
              <a:t>, avg: </a:t>
            </a:r>
            <a:r>
              <a:rPr lang="fr-FR" sz="1400" dirty="0" smtClean="0">
                <a:solidFill>
                  <a:srgbClr val="6089B4"/>
                </a:solidFill>
                <a:latin typeface="+mj-lt"/>
                <a:ea typeface="Times New Roman" pitchFamily="18" charset="0"/>
                <a:cs typeface="Times New Roman" pitchFamily="18" charset="0"/>
              </a:rPr>
              <a:t>16</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{ine: </a:t>
            </a:r>
            <a:r>
              <a:rPr lang="fr-FR" sz="1400" dirty="0" smtClean="0">
                <a:solidFill>
                  <a:srgbClr val="6089B4"/>
                </a:solidFill>
                <a:latin typeface="+mj-lt"/>
                <a:ea typeface="Times New Roman" pitchFamily="18" charset="0"/>
                <a:cs typeface="Times New Roman" pitchFamily="18" charset="0"/>
              </a:rPr>
              <a:t>1233</a:t>
            </a:r>
            <a:r>
              <a:rPr lang="fr-FR" sz="1400" dirty="0" smtClean="0">
                <a:solidFill>
                  <a:srgbClr val="C5C8C6"/>
                </a:solidFill>
                <a:latin typeface="+mj-lt"/>
                <a:ea typeface="Times New Roman" pitchFamily="18" charset="0"/>
                <a:cs typeface="Times New Roman" pitchFamily="18" charset="0"/>
              </a:rPr>
              <a:t>, name: </a:t>
            </a:r>
            <a:r>
              <a:rPr lang="fr-FR" sz="1400" dirty="0" smtClean="0">
                <a:solidFill>
                  <a:srgbClr val="9AA83A"/>
                </a:solidFill>
                <a:latin typeface="+mj-lt"/>
                <a:ea typeface="Times New Roman" pitchFamily="18" charset="0"/>
                <a:cs typeface="Times New Roman" pitchFamily="18" charset="0"/>
              </a:rPr>
              <a:t>"Barbara"</a:t>
            </a:r>
            <a:r>
              <a:rPr lang="fr-FR" sz="1400" dirty="0" smtClean="0">
                <a:solidFill>
                  <a:srgbClr val="C5C8C6"/>
                </a:solidFill>
                <a:latin typeface="+mj-lt"/>
                <a:ea typeface="Times New Roman" pitchFamily="18" charset="0"/>
                <a:cs typeface="Times New Roman" pitchFamily="18" charset="0"/>
              </a:rPr>
              <a:t>, avg: </a:t>
            </a:r>
            <a:r>
              <a:rPr lang="fr-FR" sz="1400" dirty="0" smtClean="0">
                <a:solidFill>
                  <a:srgbClr val="6089B4"/>
                </a:solidFill>
                <a:latin typeface="+mj-lt"/>
                <a:ea typeface="Times New Roman" pitchFamily="18" charset="0"/>
                <a:cs typeface="Times New Roman" pitchFamily="18" charset="0"/>
              </a:rPr>
              <a:t>19</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p:txBody>
      </p:sp>
      <p:sp>
        <p:nvSpPr>
          <p:cNvPr id="4" name="Rectangle 3"/>
          <p:cNvSpPr/>
          <p:nvPr/>
        </p:nvSpPr>
        <p:spPr>
          <a:xfrm>
            <a:off x="-32" y="1715050"/>
            <a:ext cx="428628" cy="4185761"/>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20</a:t>
            </a:r>
          </a:p>
        </p:txBody>
      </p:sp>
    </p:spTree>
  </p:cSld>
  <p:clrMapOvr>
    <a:masterClrMapping/>
  </p:clrMapOvr>
  <p:transition spd="slow">
    <p:push dir="u"/>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exo global</a:t>
            </a:r>
            <a:endParaRPr lang="fr-FR" dirty="0">
              <a:solidFill>
                <a:schemeClr val="tx2"/>
              </a:solidFill>
            </a:endParaRPr>
          </a:p>
        </p:txBody>
      </p:sp>
      <p:sp>
        <p:nvSpPr>
          <p:cNvPr id="3" name="ZoneTexte 2"/>
          <p:cNvSpPr txBox="1"/>
          <p:nvPr/>
        </p:nvSpPr>
        <p:spPr>
          <a:xfrm>
            <a:off x="500034" y="1708542"/>
            <a:ext cx="8358246" cy="4185761"/>
          </a:xfrm>
          <a:prstGeom prst="rect">
            <a:avLst/>
          </a:prstGeom>
          <a:noFill/>
          <a:ln w="3175">
            <a:solidFill>
              <a:schemeClr val="bg2"/>
            </a:solidFill>
          </a:ln>
          <a:effectLst/>
        </p:spPr>
        <p:txBody>
          <a:bodyPr wrap="square" rtlCol="0">
            <a:spAutoFit/>
          </a:bodyPr>
          <a:lstStyle/>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getAvg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var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"form_id"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var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"ine"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var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"L'étudiant n'existe pas!"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latin typeface="+mj-lt"/>
                <a:ea typeface="Times New Roman" pitchFamily="18" charset="0"/>
                <a:cs typeface="Times New Roman" pitchFamily="18" charset="0"/>
              </a:rPr>
              <a:t>var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key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in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students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students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key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"ine"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students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key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 eu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students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key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"avg"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"/20."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"msg_id"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innerHTML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4" name="Rectangle 3"/>
          <p:cNvSpPr/>
          <p:nvPr/>
        </p:nvSpPr>
        <p:spPr>
          <a:xfrm>
            <a:off x="-32" y="1715050"/>
            <a:ext cx="428628" cy="4185761"/>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21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39</a:t>
            </a:r>
          </a:p>
        </p:txBody>
      </p:sp>
    </p:spTree>
  </p:cSld>
  <p:clrMapOvr>
    <a:masterClrMapping/>
  </p:clrMapOvr>
  <p:transition spd="slow">
    <p:push dir="u"/>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solidFill>
                  <a:schemeClr val="tx2"/>
                </a:solidFill>
              </a:rPr>
              <a:t>PP : Undefined/Null/</a:t>
            </a:r>
            <a:r>
              <a:rPr lang="fr-FR" dirty="0" smtClean="0">
                <a:solidFill>
                  <a:schemeClr val="accent2"/>
                </a:solidFill>
              </a:rPr>
              <a:t>Not defined</a:t>
            </a:r>
            <a:r>
              <a:rPr lang="fr-FR" dirty="0" smtClean="0">
                <a:solidFill>
                  <a:schemeClr val="tx2"/>
                </a:solidFill>
              </a:rPr>
              <a:t> </a:t>
            </a:r>
            <a:endParaRPr lang="fr-FR" dirty="0">
              <a:solidFill>
                <a:schemeClr val="tx2"/>
              </a:solidFill>
            </a:endParaRPr>
          </a:p>
        </p:txBody>
      </p:sp>
      <p:sp>
        <p:nvSpPr>
          <p:cNvPr id="3" name="ZoneTexte 2"/>
          <p:cNvSpPr txBox="1"/>
          <p:nvPr/>
        </p:nvSpPr>
        <p:spPr>
          <a:xfrm>
            <a:off x="500034" y="1708542"/>
            <a:ext cx="8358246" cy="4185761"/>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undefined : valeur indéfinie (par default)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2</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408080"/>
                </a:solidFill>
                <a:effectLst>
                  <a:outerShdw blurRad="38100" dist="38100" dir="2700000" algn="tl">
                    <a:srgbClr val="000000">
                      <a:alpha val="43137"/>
                    </a:srgbClr>
                  </a:outerShdw>
                </a:effectLst>
                <a:latin typeface="+mj-lt"/>
                <a:ea typeface="Times New Roman" pitchFamily="18" charset="0"/>
                <a:cs typeface="Times New Roman" pitchFamily="18" charset="0"/>
              </a:rPr>
              <a:t>null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null == valeur indéfinie</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Erreur : b is not defined : variable indéfinie</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4" name="Rectangle 3"/>
          <p:cNvSpPr/>
          <p:nvPr/>
        </p:nvSpPr>
        <p:spPr>
          <a:xfrm>
            <a:off x="-32" y="1715050"/>
            <a:ext cx="428628" cy="4185761"/>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p:txBody>
      </p:sp>
    </p:spTree>
  </p:cSld>
  <p:clrMapOvr>
    <a:masterClrMapping/>
  </p:clrMapOvr>
  <p:transition spd="slow">
    <p:push dir="u"/>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Const</a:t>
            </a:r>
            <a:endParaRPr lang="fr-FR" dirty="0">
              <a:solidFill>
                <a:schemeClr val="tx2"/>
              </a:solidFill>
            </a:endParaRPr>
          </a:p>
        </p:txBody>
      </p:sp>
      <p:sp>
        <p:nvSpPr>
          <p:cNvPr id="5" name="ZoneTexte 4"/>
          <p:cNvSpPr txBox="1"/>
          <p:nvPr/>
        </p:nvSpPr>
        <p:spPr>
          <a:xfrm>
            <a:off x="500034" y="1700922"/>
            <a:ext cx="8358246" cy="249299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&lt;head&gt;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&lt;/head&gt;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2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const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PI</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3.14</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PI</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PI</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3.1415926</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ERROR : TypeError: Assignment to constant variable.</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2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249299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Let vs Var</a:t>
            </a:r>
            <a:endParaRPr lang="fr-FR" dirty="0">
              <a:solidFill>
                <a:schemeClr val="tx2"/>
              </a:solidFill>
            </a:endParaRPr>
          </a:p>
        </p:txBody>
      </p:sp>
      <p:sp>
        <p:nvSpPr>
          <p:cNvPr id="3" name="ZoneTexte 2"/>
          <p:cNvSpPr txBox="1"/>
          <p:nvPr/>
        </p:nvSpPr>
        <p:spPr>
          <a:xfrm>
            <a:off x="500034" y="1700922"/>
            <a:ext cx="8358246" cy="341632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200" dirty="0" smtClean="0">
                <a:solidFill>
                  <a:srgbClr val="6089B4"/>
                </a:solidFill>
                <a:latin typeface="+mj-lt"/>
                <a:ea typeface="Times New Roman" pitchFamily="18" charset="0"/>
                <a:cs typeface="Times New Roman" pitchFamily="18" charset="0"/>
              </a:rPr>
              <a:t>&lt;!DOCTYPE</a:t>
            </a:r>
            <a:r>
              <a:rPr lang="fr-FR" sz="1200" dirty="0" smtClean="0">
                <a:solidFill>
                  <a:srgbClr val="D0B344"/>
                </a:solidFill>
                <a:latin typeface="+mj-lt"/>
                <a:ea typeface="Times New Roman" pitchFamily="18" charset="0"/>
                <a:cs typeface="Times New Roman" pitchFamily="18" charset="0"/>
              </a:rPr>
              <a:t> html</a:t>
            </a:r>
            <a:r>
              <a:rPr lang="fr-FR" sz="1200" dirty="0" smtClean="0">
                <a:solidFill>
                  <a:srgbClr val="6089B4"/>
                </a:solidFill>
                <a:latin typeface="+mj-lt"/>
                <a:ea typeface="Times New Roman" pitchFamily="18" charset="0"/>
                <a:cs typeface="Times New Roman" pitchFamily="18" charset="0"/>
              </a:rPr>
              <a:t>&gt;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6089B4"/>
                </a:solidFill>
                <a:latin typeface="+mj-lt"/>
                <a:ea typeface="Times New Roman" pitchFamily="18" charset="0"/>
                <a:cs typeface="Times New Roman" pitchFamily="18" charset="0"/>
              </a:rPr>
              <a:t>&lt;html&gt;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6089B4"/>
                </a:solidFill>
                <a:latin typeface="+mj-lt"/>
                <a:ea typeface="Times New Roman" pitchFamily="18" charset="0"/>
                <a:cs typeface="Times New Roman" pitchFamily="18" charset="0"/>
              </a:rPr>
              <a:t>&lt;head&gt;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6089B4"/>
                </a:solidFill>
                <a:latin typeface="+mj-lt"/>
                <a:ea typeface="Times New Roman" pitchFamily="18" charset="0"/>
                <a:cs typeface="Times New Roman" pitchFamily="18" charset="0"/>
              </a:rPr>
              <a:t>&lt;/head&gt;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6089B4"/>
                </a:solidFill>
                <a:latin typeface="+mj-lt"/>
                <a:ea typeface="Times New Roman" pitchFamily="18" charset="0"/>
                <a:cs typeface="Times New Roman" pitchFamily="18" charset="0"/>
              </a:rPr>
              <a:t>&lt;body&gt;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&lt;script&gt;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9872A2"/>
                </a:solidFill>
                <a:latin typeface="+mj-lt"/>
                <a:ea typeface="Times New Roman" pitchFamily="18" charset="0"/>
                <a:cs typeface="Times New Roman" pitchFamily="18" charset="0"/>
              </a:rPr>
              <a:t>var</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x</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76867"/>
                </a:solidFill>
                <a:latin typeface="+mj-lt"/>
                <a:ea typeface="Times New Roman" pitchFamily="18" charset="0"/>
                <a:cs typeface="Times New Roman" pitchFamily="18" charset="0"/>
              </a:rPr>
              <a:t>=</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1</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9872A2"/>
                </a:solidFill>
                <a:latin typeface="+mj-lt"/>
                <a:ea typeface="Times New Roman" pitchFamily="18" charset="0"/>
                <a:cs typeface="Times New Roman" pitchFamily="18" charset="0"/>
              </a:rPr>
              <a:t>if</a:t>
            </a:r>
            <a:r>
              <a:rPr lang="fr-FR" sz="1200" dirty="0" smtClean="0">
                <a:solidFill>
                  <a:srgbClr val="C5C8C6"/>
                </a:solidFill>
                <a:latin typeface="+mj-lt"/>
                <a:ea typeface="Times New Roman" pitchFamily="18" charset="0"/>
                <a:cs typeface="Times New Roman" pitchFamily="18" charset="0"/>
              </a:rPr>
              <a:t>(</a:t>
            </a:r>
            <a:r>
              <a:rPr lang="fr-FR" sz="1200" dirty="0" smtClean="0">
                <a:solidFill>
                  <a:srgbClr val="6089B4"/>
                </a:solidFill>
                <a:latin typeface="+mj-lt"/>
                <a:ea typeface="Times New Roman" pitchFamily="18" charset="0"/>
                <a:cs typeface="Times New Roman" pitchFamily="18" charset="0"/>
              </a:rPr>
              <a:t>x</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76867"/>
                </a:solidFill>
                <a:latin typeface="+mj-lt"/>
                <a:ea typeface="Times New Roman" pitchFamily="18" charset="0"/>
                <a:cs typeface="Times New Roman" pitchFamily="18" charset="0"/>
              </a:rPr>
              <a:t>==</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1</a:t>
            </a:r>
            <a:r>
              <a:rPr lang="fr-FR" sz="1200" dirty="0" smtClean="0">
                <a:solidFill>
                  <a:srgbClr val="C5C8C6"/>
                </a:solidFill>
                <a:latin typeface="+mj-lt"/>
                <a:ea typeface="Times New Roman" pitchFamily="18" charset="0"/>
                <a:cs typeface="Times New Roman" pitchFamily="18" charset="0"/>
              </a:rPr>
              <a:t>){ </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9872A2"/>
                </a:solidFill>
                <a:latin typeface="+mj-lt"/>
                <a:ea typeface="Times New Roman" pitchFamily="18" charset="0"/>
                <a:cs typeface="Times New Roman" pitchFamily="18" charset="0"/>
              </a:rPr>
              <a:t>var</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y</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76867"/>
                </a:solidFill>
                <a:latin typeface="+mj-lt"/>
                <a:ea typeface="Times New Roman" pitchFamily="18" charset="0"/>
                <a:cs typeface="Times New Roman" pitchFamily="18" charset="0"/>
              </a:rPr>
              <a:t>=</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2</a:t>
            </a:r>
            <a:r>
              <a:rPr lang="fr-FR" sz="1200" dirty="0" smtClean="0">
                <a:solidFill>
                  <a:srgbClr val="C5C8C6"/>
                </a:solidFill>
                <a:latin typeface="+mj-lt"/>
                <a:ea typeface="Times New Roman" pitchFamily="18" charset="0"/>
                <a:cs typeface="Times New Roman" pitchFamily="18" charset="0"/>
              </a:rPr>
              <a:t> </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9872A2"/>
                </a:solidFill>
                <a:latin typeface="+mj-lt"/>
                <a:ea typeface="Times New Roman" pitchFamily="18" charset="0"/>
                <a:cs typeface="Times New Roman" pitchFamily="18" charset="0"/>
              </a:rPr>
              <a:t>let</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z</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76867"/>
                </a:solidFill>
                <a:latin typeface="+mj-lt"/>
                <a:ea typeface="Times New Roman" pitchFamily="18" charset="0"/>
                <a:cs typeface="Times New Roman" pitchFamily="18" charset="0"/>
              </a:rPr>
              <a:t>=</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3</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document</a:t>
            </a:r>
            <a:r>
              <a:rPr lang="fr-FR" sz="1200" dirty="0" smtClean="0">
                <a:solidFill>
                  <a:srgbClr val="C5C8C6"/>
                </a:solidFill>
                <a:latin typeface="+mj-lt"/>
                <a:ea typeface="Times New Roman" pitchFamily="18" charset="0"/>
                <a:cs typeface="Times New Roman" pitchFamily="18" charset="0"/>
              </a:rPr>
              <a:t>.</a:t>
            </a:r>
            <a:r>
              <a:rPr lang="fr-FR" sz="1200" dirty="0" smtClean="0">
                <a:solidFill>
                  <a:srgbClr val="CE6700"/>
                </a:solidFill>
                <a:latin typeface="+mj-lt"/>
                <a:ea typeface="Times New Roman" pitchFamily="18" charset="0"/>
                <a:cs typeface="Times New Roman" pitchFamily="18" charset="0"/>
              </a:rPr>
              <a:t>write</a:t>
            </a:r>
            <a:r>
              <a:rPr lang="fr-FR" sz="1200" dirty="0" smtClean="0">
                <a:solidFill>
                  <a:srgbClr val="C5C8C6"/>
                </a:solidFill>
                <a:latin typeface="+mj-lt"/>
                <a:ea typeface="Times New Roman" pitchFamily="18" charset="0"/>
                <a:cs typeface="Times New Roman" pitchFamily="18" charset="0"/>
              </a:rPr>
              <a:t>(</a:t>
            </a:r>
            <a:r>
              <a:rPr lang="fr-FR" sz="1200" dirty="0" smtClean="0">
                <a:solidFill>
                  <a:srgbClr val="6089B4"/>
                </a:solidFill>
                <a:latin typeface="+mj-lt"/>
                <a:ea typeface="Times New Roman" pitchFamily="18" charset="0"/>
                <a:cs typeface="Times New Roman" pitchFamily="18" charset="0"/>
              </a:rPr>
              <a:t>y</a:t>
            </a:r>
            <a:r>
              <a:rPr lang="fr-FR" sz="1200" dirty="0" smtClean="0">
                <a:solidFill>
                  <a:srgbClr val="C5C8C6"/>
                </a:solidFill>
                <a:latin typeface="+mj-lt"/>
                <a:ea typeface="Times New Roman" pitchFamily="18" charset="0"/>
                <a:cs typeface="Times New Roman" pitchFamily="18" charset="0"/>
              </a:rPr>
              <a: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9A9B99"/>
                </a:solidFill>
                <a:latin typeface="+mj-lt"/>
                <a:ea typeface="Times New Roman" pitchFamily="18" charset="0"/>
                <a:cs typeface="Times New Roman" pitchFamily="18" charset="0"/>
              </a:rPr>
              <a:t>// document.write(z) // ERROR : ReferenceError: z is not defined</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&lt;/script&gt;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6089B4"/>
                </a:solidFill>
                <a:latin typeface="+mj-lt"/>
                <a:ea typeface="Times New Roman" pitchFamily="18" charset="0"/>
                <a:cs typeface="Times New Roman" pitchFamily="18" charset="0"/>
              </a:rPr>
              <a:t>&lt;/body&gt;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6089B4"/>
                </a:solidFill>
                <a:latin typeface="+mj-lt"/>
                <a:ea typeface="Times New Roman" pitchFamily="18" charset="0"/>
                <a:cs typeface="Times New Roman" pitchFamily="18" charset="0"/>
              </a:rPr>
              <a:t>&lt;/html&gt;</a:t>
            </a:r>
            <a:endParaRPr lang="fr-FR" sz="1200" dirty="0" smtClean="0">
              <a:latin typeface="+mj-lt"/>
              <a:cs typeface="Arial" pitchFamily="34" charset="0"/>
            </a:endParaRPr>
          </a:p>
        </p:txBody>
      </p:sp>
      <p:sp>
        <p:nvSpPr>
          <p:cNvPr id="4" name="Rectangle 3"/>
          <p:cNvSpPr/>
          <p:nvPr/>
        </p:nvSpPr>
        <p:spPr>
          <a:xfrm>
            <a:off x="-32" y="1707430"/>
            <a:ext cx="428628" cy="341632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p:txBody>
      </p:sp>
    </p:spTree>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étro">
  <a:themeElements>
    <a:clrScheme name="Mé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é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76245</TotalTime>
  <Words>3073</Words>
  <Application>Microsoft Office PowerPoint</Application>
  <PresentationFormat>Affichage à l'écran (4:3)</PresentationFormat>
  <Paragraphs>2323</Paragraphs>
  <Slides>98</Slides>
  <Notes>49</Notes>
  <HiddenSlides>0</HiddenSlides>
  <MMClips>0</MMClips>
  <ScaleCrop>false</ScaleCrop>
  <HeadingPairs>
    <vt:vector size="4" baseType="variant">
      <vt:variant>
        <vt:lpstr>Thème</vt:lpstr>
      </vt:variant>
      <vt:variant>
        <vt:i4>1</vt:i4>
      </vt:variant>
      <vt:variant>
        <vt:lpstr>Titres des diapositives</vt:lpstr>
      </vt:variant>
      <vt:variant>
        <vt:i4>98</vt:i4>
      </vt:variant>
    </vt:vector>
  </HeadingPairs>
  <TitlesOfParts>
    <vt:vector size="99" baseType="lpstr">
      <vt:lpstr>Métro</vt:lpstr>
      <vt:lpstr>JavaScript</vt:lpstr>
      <vt:lpstr>Programme du cours</vt:lpstr>
      <vt:lpstr>Objectifs à atteindre</vt:lpstr>
      <vt:lpstr>Bienvenue : Tour de table</vt:lpstr>
      <vt:lpstr>Organisation</vt:lpstr>
      <vt:lpstr>Introduction  (Présentation de JavaScript)</vt:lpstr>
      <vt:lpstr>Introduction</vt:lpstr>
      <vt:lpstr>Introduction</vt:lpstr>
      <vt:lpstr>Editeur de Text : VSC</vt:lpstr>
      <vt:lpstr>Programmation Procédurale (Tour d’horizon)</vt:lpstr>
      <vt:lpstr>PP : Déclaration de script JS</vt:lpstr>
      <vt:lpstr>PP : Déclaration de script JS</vt:lpstr>
      <vt:lpstr>PP : Commentaires</vt:lpstr>
      <vt:lpstr>PP : Variables</vt:lpstr>
      <vt:lpstr>PP : Affichage</vt:lpstr>
      <vt:lpstr>PP : Affichage</vt:lpstr>
      <vt:lpstr>PP : Affichage (html)</vt:lpstr>
      <vt:lpstr>PP : Concaténation</vt:lpstr>
      <vt:lpstr>PP : Concaténation</vt:lpstr>
      <vt:lpstr>PP : Arithmétique</vt:lpstr>
      <vt:lpstr>PP : Arithmétique</vt:lpstr>
      <vt:lpstr>PP : Fonctions</vt:lpstr>
      <vt:lpstr>PP : Fonctions</vt:lpstr>
      <vt:lpstr>PP : Fonctions</vt:lpstr>
      <vt:lpstr>PP : Sensibilité à la casse</vt:lpstr>
      <vt:lpstr>PP : La portée</vt:lpstr>
      <vt:lpstr>PP : La portée</vt:lpstr>
      <vt:lpstr>PP : Exercice 1</vt:lpstr>
      <vt:lpstr>PP : Corrigé 1</vt:lpstr>
      <vt:lpstr>PP : Exercice 2</vt:lpstr>
      <vt:lpstr>PP : Corrigé 2</vt:lpstr>
      <vt:lpstr>PP : Tableaux</vt:lpstr>
      <vt:lpstr>PP : Objets</vt:lpstr>
      <vt:lpstr>PP : les classes Object/Array</vt:lpstr>
      <vt:lpstr>PP : Prédéfinis</vt:lpstr>
      <vt:lpstr>PP : Conditions</vt:lpstr>
      <vt:lpstr>PP : Conditions : ||</vt:lpstr>
      <vt:lpstr>PP : Conditions : &amp;&amp;</vt:lpstr>
      <vt:lpstr>PP : Conditions : Ternaires</vt:lpstr>
      <vt:lpstr>PP : Condition (switch)</vt:lpstr>
      <vt:lpstr>PP : Boucle (for)</vt:lpstr>
      <vt:lpstr>PP : Boucle (while)</vt:lpstr>
      <vt:lpstr>PP : Boucle &amp; array</vt:lpstr>
      <vt:lpstr>PP : Return</vt:lpstr>
      <vt:lpstr>PP : Exercice 3</vt:lpstr>
      <vt:lpstr>PP : Corrigé 3</vt:lpstr>
      <vt:lpstr>PP : Exercice 4</vt:lpstr>
      <vt:lpstr>PP : Corrigé 4</vt:lpstr>
      <vt:lpstr>PP : Exercice 5</vt:lpstr>
      <vt:lpstr>PP : Corrigé 5</vt:lpstr>
      <vt:lpstr>PP : Exercice 6</vt:lpstr>
      <vt:lpstr>PP : Corrigé 6</vt:lpstr>
      <vt:lpstr>PP : Exercice 7</vt:lpstr>
      <vt:lpstr>PP : Corrigé 7</vt:lpstr>
      <vt:lpstr>PP : Prompt() – Alert() </vt:lpstr>
      <vt:lpstr>PP : prompt() – alert()</vt:lpstr>
      <vt:lpstr>PP : Evènements (Exemple: onLoad)</vt:lpstr>
      <vt:lpstr>PP : Evènements (Exemple: onClick)</vt:lpstr>
      <vt:lpstr>PP : Sélecteurs</vt:lpstr>
      <vt:lpstr>PP : Sélecteurs</vt:lpstr>
      <vt:lpstr>PP : Sélecteurs</vt:lpstr>
      <vt:lpstr>PP : Sélecteurs (Query Selector)</vt:lpstr>
      <vt:lpstr>PP : Exercice 8</vt:lpstr>
      <vt:lpstr>PP : Corrigé 8</vt:lpstr>
      <vt:lpstr>PP : Exercice 9</vt:lpstr>
      <vt:lpstr>PP : Corrigé 9</vt:lpstr>
      <vt:lpstr>PP : Exercice 10</vt:lpstr>
      <vt:lpstr>PP : Corrigé 10</vt:lpstr>
      <vt:lpstr>PP : Formulaires</vt:lpstr>
      <vt:lpstr>PP : Formulaires</vt:lpstr>
      <vt:lpstr>PP : Exercice 11</vt:lpstr>
      <vt:lpstr>PP : Corrigé 11-1</vt:lpstr>
      <vt:lpstr>PP : Corrigé 11-2</vt:lpstr>
      <vt:lpstr>PP : Exercice 12</vt:lpstr>
      <vt:lpstr>PP : Corrigé 12-1</vt:lpstr>
      <vt:lpstr>PP : Corrigé 12-2</vt:lpstr>
      <vt:lpstr>PP : Corrigé 12-3</vt:lpstr>
      <vt:lpstr>PP : Exercice 13</vt:lpstr>
      <vt:lpstr>PP : Corrigé 13-1</vt:lpstr>
      <vt:lpstr>PP : Corrigé 13-2</vt:lpstr>
      <vt:lpstr>PP : Corrigé 13-3</vt:lpstr>
      <vt:lpstr>PP : Exercice 14</vt:lpstr>
      <vt:lpstr>PP : Corrigé 14</vt:lpstr>
      <vt:lpstr>PP : CSS</vt:lpstr>
      <vt:lpstr>PP : CSS</vt:lpstr>
      <vt:lpstr>PP : Exercice 15</vt:lpstr>
      <vt:lpstr>PP : Corrigé 15-1</vt:lpstr>
      <vt:lpstr>PP : Corrigé 15-2</vt:lpstr>
      <vt:lpstr>PP : Exercice 16</vt:lpstr>
      <vt:lpstr>PP : Corrigé 16-1</vt:lpstr>
      <vt:lpstr>PP : Corrigé 16-2</vt:lpstr>
      <vt:lpstr>PP : Exercice global</vt:lpstr>
      <vt:lpstr>PP : Exercice global</vt:lpstr>
      <vt:lpstr>PP : Corrigé exo global</vt:lpstr>
      <vt:lpstr>PP : Corrigé exo global</vt:lpstr>
      <vt:lpstr>PP : Undefined/Null/Not defined </vt:lpstr>
      <vt:lpstr>PP : Const</vt:lpstr>
      <vt:lpstr>PP : Let vs Var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programmation orientée objet en PHP</dc:title>
  <dc:creator>LENOVO</dc:creator>
  <cp:lastModifiedBy>Mohammed Bahri</cp:lastModifiedBy>
  <cp:revision>1642</cp:revision>
  <dcterms:created xsi:type="dcterms:W3CDTF">2018-02-02T16:47:11Z</dcterms:created>
  <dcterms:modified xsi:type="dcterms:W3CDTF">2023-08-27T14:12:16Z</dcterms:modified>
</cp:coreProperties>
</file>