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3"/>
  </p:notesMasterIdLst>
  <p:sldIdLst>
    <p:sldId id="1009" r:id="rId2"/>
    <p:sldId id="985" r:id="rId3"/>
    <p:sldId id="978" r:id="rId4"/>
    <p:sldId id="980" r:id="rId5"/>
    <p:sldId id="981" r:id="rId6"/>
    <p:sldId id="982" r:id="rId7"/>
    <p:sldId id="986" r:id="rId8"/>
    <p:sldId id="988" r:id="rId9"/>
    <p:sldId id="994" r:id="rId10"/>
    <p:sldId id="998" r:id="rId11"/>
    <p:sldId id="100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83467" autoAdjust="0"/>
  </p:normalViewPr>
  <p:slideViewPr>
    <p:cSldViewPr>
      <p:cViewPr>
        <p:scale>
          <a:sx n="80" d="100"/>
          <a:sy n="80" d="100"/>
        </p:scale>
        <p:origin x="-876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F6AB-7B06-4CD2-823E-9A219613C251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BD2-5F71-46A3-BEA0-670831EF3A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09A7A7-00F3-46D9-974A-D5095B665295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09CE32-D5FE-47CC-8F52-3AA40CDF92B8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281E9-0FA7-4D79-9194-DB34263821E7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388056" y="1"/>
            <a:ext cx="3824111" cy="685799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600" b="0" i="0" cap="none" spc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437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A0F786-A272-432F-97B7-2F03920EC266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C7B895-178F-498A-B362-D986EA62A052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3FB9A-4F0C-4FFD-8979-97CA93C1E53A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11C90E-8226-4403-A0E7-734ABC4F011E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FBDABE-EA48-4CB7-8070-0D3F427CED08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2DB3B-D1B2-453B-A47B-AE3B5E72E0D4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B10C86-2D33-42F9-8070-5FACA3A04AD5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FFE5257-E95F-436E-965D-873302A603DC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80E1D78-4618-4DB0-B636-CF58F479999F}" type="datetime1">
              <a:rPr lang="fr-FR" smtClean="0"/>
              <a:pPr/>
              <a:t>27/08/2023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88056" y="1"/>
            <a:ext cx="8755944" cy="68579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Programmation Orientée Objet</a:t>
            </a:r>
            <a:br>
              <a:rPr lang="en-GB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</a:br>
            <a:r>
              <a:rPr lang="en-GB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(Tour d’horizon)</a:t>
            </a:r>
            <a:endParaRPr lang="en-GB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5" name="Picture 2" descr="RÃ©sultat de recherche d'images pour &quot;javascript png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173896"/>
            <a:ext cx="3071834" cy="168360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="" xmlns:p14="http://schemas.microsoft.com/office/powerpoint/2010/main" val="29688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4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745432"/>
            <a:ext cx="8429684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Une tâche classique en programmation est de réaliser des calculs sur des suites de nombres afin d'en extraire différentes statistiques. </a:t>
            </a:r>
          </a:p>
          <a:p>
            <a:pPr algn="just">
              <a:lnSpc>
                <a:spcPct val="150000"/>
              </a:lnSpc>
            </a:pPr>
            <a:endParaRPr lang="fr-FR" sz="1600" dirty="0" smtClean="0">
              <a:solidFill>
                <a:schemeClr val="tx2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Dans ce contexte, créez une classe Stat contenant les méthodes : 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entrer(nombre) 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: Ajouter un nombre à une suite;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getSum()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: La somme de toutes les entrées;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getAvg()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: La somme de toutes les entrées / Le nombre des entrées;</a:t>
            </a:r>
          </a:p>
          <a:p>
            <a:pPr lvl="1" algn="just">
              <a:lnSpc>
                <a:spcPct val="150000"/>
              </a:lnSpc>
            </a:pPr>
            <a:r>
              <a:rPr lang="fr-FR" sz="1600" b="1" dirty="0" smtClean="0">
                <a:solidFill>
                  <a:schemeClr val="tx2"/>
                </a:solidFill>
                <a:latin typeface="+mj-lt"/>
              </a:rPr>
              <a:t>getMedian()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 : ((nombre des entrées - 1)/2) + 1;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5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745432"/>
            <a:ext cx="8429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Définissez une classe Rectangle ayant les attributs : Longueur et Largeur.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Ajouter un constructeur d’initialisation.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Ajouter les méthodes suivantes :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getPerimetre() : retourne le périmètre du rectangle.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getAire() : retourne l'aire du rectangle.</a:t>
            </a:r>
          </a:p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afficher() : expose les caractéristiques d’un rectangle comme suit :</a:t>
            </a:r>
            <a:br>
              <a:rPr lang="fr-FR" sz="1600" dirty="0" smtClean="0">
                <a:solidFill>
                  <a:schemeClr val="tx2"/>
                </a:solidFill>
                <a:latin typeface="+mj-lt"/>
              </a:rPr>
            </a:b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Longueur : […] - Largeur : […] - Périmètre : […] - Aire : […] – C'est un carré / Ce n'est pas un carré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395654" y="2071678"/>
          <a:ext cx="2214578" cy="263366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14578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Player</a:t>
                      </a:r>
                      <a:endParaRPr lang="fr-FR" sz="1800" dirty="0"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name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nationality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position</a:t>
                      </a:r>
                      <a:endParaRPr lang="fr-FR" sz="16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Run()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Skills()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Shoot()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Pass()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Drible()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81010" y="3519862"/>
          <a:ext cx="2500330" cy="25523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0330"/>
              </a:tblGrid>
              <a:tr h="41771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effectLst/>
                          <a:latin typeface="+mj-lt"/>
                        </a:rPr>
                        <a:t>CR7</a:t>
                      </a:r>
                      <a:endParaRPr lang="fr-FR" sz="1800" dirty="0">
                        <a:effectLst/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8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Cristiano</a:t>
                      </a:r>
                      <a:r>
                        <a:rPr lang="fr-FR" sz="1600" baseline="0" dirty="0" smtClean="0">
                          <a:solidFill>
                            <a:schemeClr val="tx2"/>
                          </a:solidFill>
                          <a:latin typeface="+mj-lt"/>
                        </a:rPr>
                        <a:t> Ronaldo</a:t>
                      </a:r>
                      <a:endParaRPr lang="fr-FR" sz="1600" dirty="0" smtClean="0">
                        <a:solidFill>
                          <a:schemeClr val="tx2"/>
                        </a:solidFill>
                        <a:latin typeface="+mj-lt"/>
                      </a:endParaRP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portugal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CF</a:t>
                      </a:r>
                      <a:endParaRPr lang="fr-FR" sz="160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464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latin typeface="+mj-lt"/>
                        </a:rPr>
                        <a:t>98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5824546" y="3519862"/>
          <a:ext cx="2500330" cy="25523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0330"/>
              </a:tblGrid>
              <a:tr h="41771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effectLst/>
                          <a:latin typeface="+mj-lt"/>
                        </a:rPr>
                        <a:t>Messi</a:t>
                      </a:r>
                      <a:endParaRPr lang="fr-FR" sz="1800" dirty="0">
                        <a:effectLst/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398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Leonel</a:t>
                      </a:r>
                      <a:r>
                        <a:rPr lang="fr-FR" sz="1600" baseline="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 Messi</a:t>
                      </a:r>
                      <a:endParaRPr lang="fr-FR" sz="1600" dirty="0" smtClean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argentina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AMF</a:t>
                      </a:r>
                      <a:endParaRPr lang="fr-FR" sz="160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4648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90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99</a:t>
                      </a:r>
                    </a:p>
                    <a:p>
                      <a:r>
                        <a:rPr lang="fr-FR" sz="1600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ésultat de recherche d'images pour &quot;player football png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894" y="4851768"/>
            <a:ext cx="1038912" cy="1143205"/>
          </a:xfrm>
          <a:prstGeom prst="rect">
            <a:avLst/>
          </a:prstGeom>
          <a:noFill/>
        </p:spPr>
      </p:pic>
      <p:pic>
        <p:nvPicPr>
          <p:cNvPr id="10" name="Picture 6" descr="Résultat de recherche d'images pour &quot;football player messi png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6920" y="4865595"/>
            <a:ext cx="1526518" cy="1115533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81010" y="303997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  <a:latin typeface="+mj-lt"/>
              </a:rPr>
              <a:t>Objet CR</a:t>
            </a:r>
            <a:endParaRPr lang="fr-F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395654" y="157161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  <a:latin typeface="+mj-lt"/>
              </a:rPr>
              <a:t>Classe Player</a:t>
            </a:r>
            <a:endParaRPr lang="fr-F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824546" y="3044101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tx2"/>
                </a:solidFill>
                <a:latin typeface="+mj-lt"/>
              </a:rPr>
              <a:t>Objet Messi</a:t>
            </a:r>
            <a:endParaRPr lang="fr-FR" sz="20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rot="5400000">
            <a:off x="1681936" y="2642388"/>
            <a:ext cx="571504" cy="158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966894" y="2357430"/>
            <a:ext cx="1428760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7"/>
          <p:cNvGrpSpPr/>
          <p:nvPr/>
        </p:nvGrpSpPr>
        <p:grpSpPr>
          <a:xfrm>
            <a:off x="5610232" y="2357430"/>
            <a:ext cx="1571636" cy="571504"/>
            <a:chOff x="5572132" y="1857368"/>
            <a:chExt cx="1357322" cy="571504"/>
          </a:xfrm>
          <a:effectLst/>
        </p:grpSpPr>
        <p:cxnSp>
          <p:nvCxnSpPr>
            <p:cNvPr id="17" name="Connecteur droit avec flèche 16"/>
            <p:cNvCxnSpPr/>
            <p:nvPr/>
          </p:nvCxnSpPr>
          <p:spPr>
            <a:xfrm rot="5400000">
              <a:off x="6632022" y="2142326"/>
              <a:ext cx="571504" cy="15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572132" y="1857368"/>
              <a:ext cx="1357322" cy="158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Classe/Objet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1169551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// Corps de la classe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 </a:t>
            </a:r>
            <a:r>
              <a:rPr lang="fr-FR" sz="1400" dirty="0" smtClean="0">
                <a:solidFill>
                  <a:srgbClr val="9A9B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// instanciation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1169551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Attributs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2246769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"admin@email.com"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   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98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err="1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err="1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 | 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2246769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10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Méthodes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108543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"admin@email.com"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    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 | 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())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3108543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Constructeur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700922"/>
            <a:ext cx="8358246" cy="3539430"/>
          </a:xfrm>
          <a:prstGeom prst="rect">
            <a:avLst/>
          </a:prstGeom>
          <a:noFill/>
          <a:ln w="3175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constructor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 {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    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username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 | 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C744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email</a:t>
            </a:r>
            <a:r>
              <a:rPr lang="fr-FR" sz="1400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;</a:t>
            </a:r>
            <a:endParaRPr lang="fr-FR" sz="1400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} 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9872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987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let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6768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new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400" dirty="0" smtClean="0">
                <a:solidFill>
                  <a:srgbClr val="9B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User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"admin"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r>
              <a:rPr lang="fr-FR" sz="1400" dirty="0" smtClean="0">
                <a:solidFill>
                  <a:srgbClr val="9AA8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"admin@email.com"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00" dirty="0" smtClean="0">
              <a:solidFill>
                <a:srgbClr val="6089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smtClean="0">
                <a:solidFill>
                  <a:srgbClr val="6089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u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400" dirty="0" smtClean="0">
                <a:solidFill>
                  <a:srgbClr val="CE6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400" dirty="0" smtClean="0">
                <a:solidFill>
                  <a:srgbClr val="C5C8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" y="1707430"/>
            <a:ext cx="428628" cy="3539430"/>
          </a:xfrm>
          <a:prstGeom prst="rect">
            <a:avLst/>
          </a:prstGeom>
          <a:noFill/>
          <a:ln w="3175">
            <a:solidFill>
              <a:schemeClr val="bg2"/>
            </a:solidFill>
            <a:prstDash val="solid"/>
          </a:ln>
        </p:spPr>
        <p:txBody>
          <a:bodyPr wrap="square" lIns="72000" rIns="72000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4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7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8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9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10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11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12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13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14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15</a:t>
            </a:r>
            <a:b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</a:b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16</a:t>
            </a: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17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1632884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Créez la classe « Person » contenant :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Trois attributs : name, email et age;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Un constructeur;</a:t>
            </a:r>
          </a:p>
          <a:p>
            <a:pPr lvl="1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Une méthode getInfo() retournant toutes les informations d’utilisateur courant.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500174"/>
            <a:ext cx="8429684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Créer une classe voiture;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classe voiture contient trois attributs, à savoir, couleur, puissance et vitesse;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classe voiture possède également deux méthodes : accélérer()/ralentir() permettant respectivement de augmenter/diminuer la vitesse (de la voiture courante);</a:t>
            </a:r>
          </a:p>
          <a:p>
            <a:pPr marL="342900" indent="-342900"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</a:pPr>
            <a:r>
              <a:rPr lang="fr-F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Exemple : 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La vitesse de la voiture courante = 30k/h;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Lorsque vous appelez la méthode accélérer, la vitesse passe à 40k/h;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endParaRPr lang="fr-FR" sz="14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  Ajouter une méthode freiner() permettant de passer la vitesse à 0;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1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  Testez le code.</a:t>
            </a:r>
            <a:endParaRPr lang="fr-FR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8353456" cy="9144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Orienté Objet : Exercice 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745432"/>
            <a:ext cx="8429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Créez une classe Calculatrice, contenant deux attributs (nb1, nb2), un constructeur et cinq méthodes : addition, soustraction, division, multiplication et puissance.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Les méthodes crées s’opèrent sur les deux attributs : nb1 et nb2.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Exemple : la méthodes addition renvoie : nb1 + nb2.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>
                <a:solidFill>
                  <a:schemeClr val="tx2"/>
                </a:solidFill>
                <a:latin typeface="+mj-lt"/>
                <a:cs typeface="Consolas" pitchFamily="49" charset="0"/>
              </a:rPr>
              <a:t>Instanciez la classe et testez les différentes méthodes.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76238</TotalTime>
  <Words>355</Words>
  <Application>Microsoft Office PowerPoint</Application>
  <PresentationFormat>Affichage à l'écran 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Métro</vt:lpstr>
      <vt:lpstr>Programmation Orientée Objet (Tour d’horizon)</vt:lpstr>
      <vt:lpstr>Orienté Objet</vt:lpstr>
      <vt:lpstr>Orienté Objet : Classe/Objet</vt:lpstr>
      <vt:lpstr>Orienté Objet : Attributs</vt:lpstr>
      <vt:lpstr>Orienté Objet : Méthodes</vt:lpstr>
      <vt:lpstr>Orienté Objet : Constructeur</vt:lpstr>
      <vt:lpstr>Orienté Objet : Exercice 1</vt:lpstr>
      <vt:lpstr>Orienté Objet : Exercice 2</vt:lpstr>
      <vt:lpstr>Orienté Objet : Exercice 3</vt:lpstr>
      <vt:lpstr>Orienté Objet : Exercice 4</vt:lpstr>
      <vt:lpstr>Orienté Objet : Exercice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 en PHP</dc:title>
  <dc:creator>LENOVO</dc:creator>
  <cp:lastModifiedBy>Mohammed Bahri</cp:lastModifiedBy>
  <cp:revision>1642</cp:revision>
  <dcterms:created xsi:type="dcterms:W3CDTF">2018-02-02T16:47:11Z</dcterms:created>
  <dcterms:modified xsi:type="dcterms:W3CDTF">2023-08-27T06:51:49Z</dcterms:modified>
</cp:coreProperties>
</file>