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31"/>
  </p:notesMasterIdLst>
  <p:sldIdLst>
    <p:sldId id="1009" r:id="rId2"/>
    <p:sldId id="985" r:id="rId3"/>
    <p:sldId id="978" r:id="rId4"/>
    <p:sldId id="980" r:id="rId5"/>
    <p:sldId id="981" r:id="rId6"/>
    <p:sldId id="982" r:id="rId7"/>
    <p:sldId id="986" r:id="rId8"/>
    <p:sldId id="987" r:id="rId9"/>
    <p:sldId id="988" r:id="rId10"/>
    <p:sldId id="989" r:id="rId11"/>
    <p:sldId id="994" r:id="rId12"/>
    <p:sldId id="995" r:id="rId13"/>
    <p:sldId id="998" r:id="rId14"/>
    <p:sldId id="999" r:id="rId15"/>
    <p:sldId id="1197" r:id="rId16"/>
    <p:sldId id="1000" r:id="rId17"/>
    <p:sldId id="1001" r:id="rId18"/>
    <p:sldId id="1198" r:id="rId19"/>
    <p:sldId id="1003" r:id="rId20"/>
    <p:sldId id="1199" r:id="rId21"/>
    <p:sldId id="1004" r:id="rId22"/>
    <p:sldId id="1205" r:id="rId23"/>
    <p:sldId id="1005" r:id="rId24"/>
    <p:sldId id="1012" r:id="rId25"/>
    <p:sldId id="1014" r:id="rId26"/>
    <p:sldId id="1209" r:id="rId27"/>
    <p:sldId id="1212" r:id="rId28"/>
    <p:sldId id="1214" r:id="rId29"/>
    <p:sldId id="1022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 autoAdjust="0"/>
    <p:restoredTop sz="83467" autoAdjust="0"/>
  </p:normalViewPr>
  <p:slideViewPr>
    <p:cSldViewPr>
      <p:cViewPr>
        <p:scale>
          <a:sx n="80" d="100"/>
          <a:sy n="80" d="100"/>
        </p:scale>
        <p:origin x="-876" y="-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3F6AB-7B06-4CD2-823E-9A219613C251}" type="datetimeFigureOut">
              <a:rPr lang="fr-FR" smtClean="0"/>
              <a:pPr/>
              <a:t>28/08/2023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C2BD2-5F71-46A3-BEA0-670831EF3A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09A7A7-00F3-46D9-974A-D5095B665295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9CE32-D5FE-47CC-8F52-3AA40CDF92B8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281E9-0FA7-4D79-9194-DB34263821E7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/>
          </p:cNvSpPr>
          <p:nvPr>
            <p:ph type="title" hasCustomPrompt="1"/>
          </p:nvPr>
        </p:nvSpPr>
        <p:spPr>
          <a:xfrm>
            <a:off x="388056" y="1"/>
            <a:ext cx="3824111" cy="685799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lnSpc>
                <a:spcPts val="4800"/>
              </a:lnSpc>
              <a:spcAft>
                <a:spcPts val="0"/>
              </a:spcAft>
              <a:defRPr sz="3600" b="0" i="0" cap="none" spc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CHAPTER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43736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A0F786-A272-432F-97B7-2F03920EC266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e lib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e lib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e lib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e lib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e lib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e lib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e lib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e lib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e lib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e lib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e lib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e lib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e lib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C7B895-178F-498A-B362-D986EA62A052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73FB9A-4F0C-4FFD-8979-97CA93C1E53A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11C90E-8226-4403-A0E7-734ABC4F011E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FBDABE-EA48-4CB7-8070-0D3F427CED08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12DB3B-D1B2-453B-A47B-AE3B5E72E0D4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B10C86-2D33-42F9-8070-5FACA3A04AD5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cteur droit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grpSp>
        <p:nvGrpSpPr>
          <p:cNvPr id="14" name="Groupe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cteur droit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cteur droit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FFE5257-E95F-436E-965D-873302A603DC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80E1D78-4618-4DB0-B636-CF58F479999F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88056" y="1"/>
            <a:ext cx="8755944" cy="685799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Programmation Orientée Objet</a:t>
            </a:r>
            <a:br>
              <a:rPr lang="en-GB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</a:br>
            <a:r>
              <a:rPr lang="en-GB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(Tour d’horizon)</a:t>
            </a:r>
            <a:endParaRPr lang="en-GB" sz="2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5" name="Picture 2" descr="RÃ©sultat de recherche d'images pour &quot;javascript png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173896"/>
            <a:ext cx="3071834" cy="1683600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="" xmlns:p14="http://schemas.microsoft.com/office/powerpoint/2010/main" val="29688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Corrigé 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4893647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  <a:endParaRPr lang="fr-FR" sz="1200" dirty="0" smtClean="0">
              <a:solidFill>
                <a:srgbClr val="C5C8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Arial" pitchFamily="34" charset="0"/>
              </a:rPr>
              <a:t>   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brand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brand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brand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 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accelerate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 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 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slowDown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 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-=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brake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 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city_car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"BMW"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"Rouge"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 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city_car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accelerate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(); </a:t>
            </a: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 0 --&gt; 10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city_car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accelerate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(); </a:t>
            </a: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 10 --&gt; 20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city_car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slowDown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();   </a:t>
            </a: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 20 --&gt; 10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city_car</a:t>
            </a:r>
            <a:r>
              <a:rPr lang="fr-FR" sz="12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 </a:t>
            </a: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 affiche 10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city_car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brake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(); </a:t>
            </a: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 10 --&gt; 0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city_car</a:t>
            </a:r>
            <a:r>
              <a:rPr lang="fr-FR" sz="12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 </a:t>
            </a: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 affiche 0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4893647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23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24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25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26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27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Exercice 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1745432"/>
            <a:ext cx="84296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Créez une classe Calculatrice, contenant deux attributs (nb1, nb2), un constructeur et cinq méthodes : addition, soustraction, division, multiplication et puissance.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Les méthodes crées s’opèrent sur les deux attributs : nb1 et nb2.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Exemple : la méthodes addition renvoie : nb1 + nb2.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Instanciez la classe et testez les différentes méthodes.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Corrigé 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4693593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Calculator</a:t>
            </a:r>
            <a:r>
              <a:rPr lang="fr-FR" sz="13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nb1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nb2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nb1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nb1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nb2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nb2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addition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nb1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nb2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multiplication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nb1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*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nb2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substraction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nb1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-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nb2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division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nb1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nb2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pow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nb1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**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nb2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obj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Calculator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3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7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obj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pow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());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4693593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23</a:t>
            </a:r>
            <a:b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24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Exercice 4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1745432"/>
            <a:ext cx="8429684" cy="300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Une tâche classique en programmation est de réaliser des calculs sur des suites de nombres afin d'en extraire différentes statistiques. </a:t>
            </a:r>
          </a:p>
          <a:p>
            <a:pPr algn="just">
              <a:lnSpc>
                <a:spcPct val="150000"/>
              </a:lnSpc>
            </a:pPr>
            <a:endParaRPr lang="fr-FR" sz="1600" dirty="0" smtClean="0">
              <a:solidFill>
                <a:schemeClr val="tx2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Dans ce contexte, créez une classe Stat contenant les méthodes : </a:t>
            </a:r>
          </a:p>
          <a:p>
            <a:pPr lvl="1" algn="just">
              <a:lnSpc>
                <a:spcPct val="150000"/>
              </a:lnSpc>
            </a:pPr>
            <a:r>
              <a:rPr lang="fr-FR" sz="1600" b="1" dirty="0" smtClean="0">
                <a:solidFill>
                  <a:schemeClr val="tx2"/>
                </a:solidFill>
                <a:latin typeface="+mj-lt"/>
              </a:rPr>
              <a:t>entrer(nombre) </a:t>
            </a: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: Ajouter un nombre à une suite;</a:t>
            </a:r>
          </a:p>
          <a:p>
            <a:pPr lvl="1" algn="just">
              <a:lnSpc>
                <a:spcPct val="150000"/>
              </a:lnSpc>
            </a:pPr>
            <a:r>
              <a:rPr lang="fr-FR" sz="1600" b="1" dirty="0" smtClean="0">
                <a:solidFill>
                  <a:schemeClr val="tx2"/>
                </a:solidFill>
                <a:latin typeface="+mj-lt"/>
              </a:rPr>
              <a:t>getSum()</a:t>
            </a: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 : La somme de toutes les entrées;</a:t>
            </a:r>
          </a:p>
          <a:p>
            <a:pPr lvl="1" algn="just">
              <a:lnSpc>
                <a:spcPct val="150000"/>
              </a:lnSpc>
            </a:pPr>
            <a:r>
              <a:rPr lang="fr-FR" sz="1600" b="1" dirty="0" smtClean="0">
                <a:solidFill>
                  <a:schemeClr val="tx2"/>
                </a:solidFill>
                <a:latin typeface="+mj-lt"/>
              </a:rPr>
              <a:t>getAvg()</a:t>
            </a: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 : La somme de toutes les entrées / Le nombre des entrées;</a:t>
            </a:r>
          </a:p>
          <a:p>
            <a:pPr lvl="1" algn="just">
              <a:lnSpc>
                <a:spcPct val="150000"/>
              </a:lnSpc>
            </a:pPr>
            <a:r>
              <a:rPr lang="fr-FR" sz="1600" b="1" dirty="0" smtClean="0">
                <a:solidFill>
                  <a:schemeClr val="tx2"/>
                </a:solidFill>
                <a:latin typeface="+mj-lt"/>
              </a:rPr>
              <a:t>getMedian()</a:t>
            </a: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 : ((nombre des entrées - 1)/2) + 1;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Corrigé 4 (v1)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4893647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 constructor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     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count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     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sum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enter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count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getSum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getAverage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sum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count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getMedian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((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count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-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calc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 new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calc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enter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12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calc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enter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calc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enter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8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calc</a:t>
            </a:r>
            <a:r>
              <a:rPr lang="fr-FR" sz="12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getAverage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()); </a:t>
            </a: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//10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4893647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27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Corrigé 4 (v2)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5078313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   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[];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enter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push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getSum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  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(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length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++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 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    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[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];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  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   return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getAverage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getSum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length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getMedian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((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length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-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calc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calc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enter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12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calc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enter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calc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enter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8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calc</a:t>
            </a:r>
            <a:r>
              <a:rPr lang="fr-FR" sz="12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getAverage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()); </a:t>
            </a: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 10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5078313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Exercice 5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1745432"/>
            <a:ext cx="84296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Définissez une classe Rectangle ayant les attributs : Longueur et Largeur.</a:t>
            </a:r>
          </a:p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Ajouter un constructeur d’initialisation.</a:t>
            </a:r>
          </a:p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Ajouter les méthodes suivantes :</a:t>
            </a:r>
          </a:p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getPerimetre() : retourne le périmètre du rectangle.</a:t>
            </a:r>
          </a:p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getAire() : retourne l'aire du rectangle.</a:t>
            </a:r>
          </a:p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afficher() : expose les caractéristiques d’un rectangle comme suit :</a:t>
            </a:r>
            <a:br>
              <a:rPr lang="fr-FR" sz="1600" dirty="0" smtClean="0">
                <a:solidFill>
                  <a:schemeClr val="tx2"/>
                </a:solidFill>
                <a:latin typeface="+mj-lt"/>
              </a:rPr>
            </a:b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Longueur : […] - Largeur : […] - Périmètre : […] - Aire : […] – C'est un carré / Ce n'est pas un carré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Corrigé 5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4493538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Rectangle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wid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wid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wid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getPerimeter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(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wid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*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getArea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*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wid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msg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 / "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wid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msg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 | Périmétre : "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getPerimeter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msg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 | Aire : "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getArea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msg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isSquare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(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wid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 {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4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true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4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false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4493538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  <a:b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  <a:b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  <a:b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  <a:b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23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Corrigé 5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692497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Rectangle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3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7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</a:t>
            </a:r>
            <a:r>
              <a:rPr lang="fr-FR" sz="13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err="1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());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</a:t>
            </a:r>
            <a:r>
              <a:rPr lang="fr-FR" sz="13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err="1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isSquare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?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 | C'est un carré."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 | Ce n'est pas un carré."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692497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26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Héritage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3754874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Vehicle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nb_passagers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nb_passagers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nb_passagers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display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 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nb_passagers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Moto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extends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Vehicle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 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Moto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420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</a:t>
            </a:r>
            <a:r>
              <a:rPr lang="fr-FR" sz="14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err="1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2" y="1707430"/>
            <a:ext cx="428628" cy="3754874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3395654" y="2071678"/>
          <a:ext cx="2214578" cy="263366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214578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Player</a:t>
                      </a:r>
                      <a:endParaRPr lang="fr-FR" sz="18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name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nationality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position</a:t>
                      </a:r>
                      <a:endParaRPr lang="fr-FR" sz="16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Run()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Skills()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Shoot()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Pass()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Drible()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81010" y="3519862"/>
          <a:ext cx="2500330" cy="25523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00330"/>
              </a:tblGrid>
              <a:tr h="41771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effectLst/>
                          <a:latin typeface="+mj-lt"/>
                        </a:rPr>
                        <a:t>CR7</a:t>
                      </a:r>
                      <a:endParaRPr lang="fr-FR" sz="1800" dirty="0">
                        <a:effectLst/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3988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Cristiano</a:t>
                      </a:r>
                      <a:r>
                        <a:rPr lang="fr-FR" sz="1600" baseline="0" dirty="0" smtClean="0">
                          <a:solidFill>
                            <a:schemeClr val="tx2"/>
                          </a:solidFill>
                          <a:latin typeface="+mj-lt"/>
                        </a:rPr>
                        <a:t> Ronaldo</a:t>
                      </a:r>
                      <a:endParaRPr lang="fr-FR" sz="1600" dirty="0" smtClean="0">
                        <a:solidFill>
                          <a:schemeClr val="tx2"/>
                        </a:solidFill>
                        <a:latin typeface="+mj-lt"/>
                      </a:endParaRP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portugal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CF</a:t>
                      </a:r>
                      <a:endParaRPr lang="fr-FR" sz="16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04648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99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99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99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99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98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5824546" y="3519862"/>
          <a:ext cx="2500330" cy="25523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00330"/>
              </a:tblGrid>
              <a:tr h="41771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effectLst/>
                          <a:latin typeface="+mj-lt"/>
                        </a:rPr>
                        <a:t>Messi</a:t>
                      </a:r>
                      <a:endParaRPr lang="fr-FR" sz="1800" dirty="0">
                        <a:effectLst/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3988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Leonel</a:t>
                      </a:r>
                      <a:r>
                        <a:rPr lang="fr-FR" sz="1600" baseline="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 Messi</a:t>
                      </a:r>
                      <a:endParaRPr lang="fr-FR" sz="1600" dirty="0" smtClean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argentina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AMF</a:t>
                      </a:r>
                      <a:endParaRPr lang="fr-FR" sz="16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04648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90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99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90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99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Résultat de recherche d'images pour &quot;player football png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6894" y="4851768"/>
            <a:ext cx="1038912" cy="1143205"/>
          </a:xfrm>
          <a:prstGeom prst="rect">
            <a:avLst/>
          </a:prstGeom>
          <a:noFill/>
        </p:spPr>
      </p:pic>
      <p:pic>
        <p:nvPicPr>
          <p:cNvPr id="10" name="Picture 6" descr="Résultat de recherche d'images pour &quot;football player messi png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6920" y="4865595"/>
            <a:ext cx="1526518" cy="1115533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681010" y="3039978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tx2"/>
                </a:solidFill>
                <a:latin typeface="+mj-lt"/>
              </a:rPr>
              <a:t>Objet CR</a:t>
            </a:r>
            <a:endParaRPr lang="fr-FR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395654" y="1571612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tx2"/>
                </a:solidFill>
                <a:latin typeface="+mj-lt"/>
              </a:rPr>
              <a:t>Classe Player</a:t>
            </a:r>
            <a:endParaRPr lang="fr-FR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824546" y="3044101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tx2"/>
                </a:solidFill>
                <a:latin typeface="+mj-lt"/>
              </a:rPr>
              <a:t>Objet Messi</a:t>
            </a:r>
            <a:endParaRPr lang="fr-FR" sz="20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rot="5400000">
            <a:off x="1681936" y="2642388"/>
            <a:ext cx="571504" cy="158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966894" y="2357430"/>
            <a:ext cx="1428760" cy="15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7"/>
          <p:cNvGrpSpPr/>
          <p:nvPr/>
        </p:nvGrpSpPr>
        <p:grpSpPr>
          <a:xfrm>
            <a:off x="5610232" y="2357430"/>
            <a:ext cx="1571636" cy="571504"/>
            <a:chOff x="5572132" y="1857368"/>
            <a:chExt cx="1357322" cy="571504"/>
          </a:xfrm>
          <a:effectLst/>
        </p:grpSpPr>
        <p:cxnSp>
          <p:nvCxnSpPr>
            <p:cNvPr id="17" name="Connecteur droit avec flèche 16"/>
            <p:cNvCxnSpPr/>
            <p:nvPr/>
          </p:nvCxnSpPr>
          <p:spPr>
            <a:xfrm rot="5400000">
              <a:off x="6632022" y="2142326"/>
              <a:ext cx="571504" cy="158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5572132" y="1857368"/>
              <a:ext cx="1357322" cy="1588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Héritage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4185761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Vehicle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nb_passengers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nb_passengers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nb_passengers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Moto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extends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Vehicle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vitesse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nb_passengers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model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super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vitesse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nb_passengers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model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model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Moto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420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"Sport"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</a:t>
            </a:r>
            <a:r>
              <a:rPr lang="fr-FR" sz="14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err="1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 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</a:t>
            </a:r>
            <a:r>
              <a:rPr lang="fr-FR" sz="14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err="1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nb_passengers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 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</a:t>
            </a:r>
            <a:r>
              <a:rPr lang="fr-FR" sz="14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err="1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model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2" y="1707430"/>
            <a:ext cx="428628" cy="4185761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Statique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3539430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static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wheels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4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nb_passengers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 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 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nb_passengers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nb_passengers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static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klaxon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"Biiip bip!"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Car</a:t>
            </a:r>
            <a:r>
              <a:rPr lang="fr-FR" sz="14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err="1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wheels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Car</a:t>
            </a:r>
            <a:r>
              <a:rPr lang="fr-FR" sz="14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err="1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klaxon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2" y="1707430"/>
            <a:ext cx="428628" cy="3539430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Exercice 6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745432"/>
            <a:ext cx="84296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Créez une classe Addition_class contenant une méthode statique addition(c1,c2,c3), prenant trois chiffres en paramètre, afin de  retourner leur somme.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Créez une classe Moyenne_class contenant une méthode moyenne(c1,c2,c3), prenant également trois chiffres en paramètre afin de retourner leur moyenne.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Faites en sorte d’utiliser la méthode addition(), dans le calcule de la méthode moyenne().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Exercice 7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58" y="2254931"/>
            <a:ext cx="7643866" cy="2062103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6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endParaRPr lang="fr-F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6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6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start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6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100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6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), </a:t>
            </a:r>
            <a:r>
              <a:rPr lang="fr-FR" sz="1600" dirty="0" smtClean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 &lt;table&gt;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 // (largeur du tableau en %, épaisseur de la bordure en px)</a:t>
            </a:r>
            <a:endParaRPr lang="fr-FR" sz="1600" dirty="0" smtClean="0">
              <a:solidFill>
                <a:schemeClr val="tx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6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6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header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([</a:t>
            </a:r>
            <a:r>
              <a:rPr lang="fr-FR" sz="16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"Firstname"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6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"Lastname"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6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"Email"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]),</a:t>
            </a:r>
            <a:endParaRPr lang="fr-F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6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6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row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([</a:t>
            </a:r>
            <a:r>
              <a:rPr lang="fr-FR" sz="16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"Daniel"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6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"Laroche"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6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"d.laroche@mail.com"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]),</a:t>
            </a:r>
            <a:endParaRPr lang="fr-F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6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6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row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([</a:t>
            </a:r>
            <a:r>
              <a:rPr lang="fr-FR" sz="16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"Florence"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6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"Bert"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6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"f.bert@mail.com"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]),</a:t>
            </a:r>
            <a:endParaRPr lang="fr-F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6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6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end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 </a:t>
            </a:r>
            <a:r>
              <a:rPr lang="fr-FR" sz="1600" dirty="0" smtClean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 &lt;/table&gt;</a:t>
            </a:r>
            <a:endParaRPr lang="fr-FR" sz="1600" dirty="0" smtClean="0">
              <a:solidFill>
                <a:schemeClr val="tx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659333"/>
            <a:ext cx="7668000" cy="185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285720" y="1428736"/>
            <a:ext cx="8572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Créez une classe contenant des méthodes statiques, permettant de générer un tableau HTML. Exemple :</a:t>
            </a:r>
            <a:endParaRPr lang="fr-FR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Flèche vers le bas 7"/>
          <p:cNvSpPr/>
          <p:nvPr/>
        </p:nvSpPr>
        <p:spPr>
          <a:xfrm>
            <a:off x="8286776" y="4143380"/>
            <a:ext cx="571504" cy="928694"/>
          </a:xfrm>
          <a:prstGeom prst="downArrow">
            <a:avLst>
              <a:gd name="adj1" fmla="val 58889"/>
              <a:gd name="adj2" fmla="val 50000"/>
            </a:avLst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Exercice 8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1671032"/>
            <a:ext cx="80724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Créez les classes Etudiant et Professeur héritant de la classe Personne.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La classe Personne contient les attributs :  nom et un constructeur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La classe Etudiant contient l’attribut ine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La classe Professeur contient l’attribut spécialité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Prévoyez pour chaque classe un méthode permettant d’afficher les informations de l’objet courant.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Créez un tableau ([]) contenant des objets Professeur et Etudiant.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Prévoyez un boucle affichant les informations des objets de la liste créé.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Exercice 9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745432"/>
            <a:ext cx="84296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Créez une classe joueur contenant trois attributs, à savoir, nom, position et buts marqués.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Créez une méthode permettant de comparer le joueur courant avec un autre, par rapport au nombre de buts marqués. 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Exemple :</a:t>
            </a:r>
          </a:p>
          <a:p>
            <a:pPr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- Joueur 1 : 18 buts marqués, Ronaldo, attaquant</a:t>
            </a:r>
          </a:p>
          <a:p>
            <a:pPr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- Joueur 2 : 21 buts marques, Messi, attaquant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Si nous appelons la méthode de comparaison, celle-ci, retourne :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« Messi » est meilleur que « Ronaldo »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Exercice 10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1489582"/>
            <a:ext cx="807249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Créez le deux classes 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Carnivore</a:t>
            </a: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et 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Herbivore</a:t>
            </a: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héritant de la classe 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Animal.</a:t>
            </a:r>
            <a:endParaRPr lang="fr-FR" sz="14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endParaRPr lang="fr-FR" sz="14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La classe 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Animal</a:t>
            </a: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contient un attribut 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point_de_vie</a:t>
            </a: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et un constructeur l’initialisant, dont sa valeur par default = 100.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endParaRPr lang="fr-FR" sz="14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La classe 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Animal</a:t>
            </a: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contient également une méthode 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dormir()</a:t>
            </a: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, permettant de rajouter un point à l’attribut 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point_de_vie.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endParaRPr lang="fr-FR" sz="14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La classe 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Carnivore </a:t>
            </a: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contient  une méthode 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chasser()</a:t>
            </a: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permettant de rajouter 5 points à l’attribut 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point_de_vie, </a:t>
            </a: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toute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 vidant le nombre de points d’un objet de type Animal passé en paramètre (l’animal chassé par le carnivore).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endParaRPr lang="fr-FR" sz="14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La classe 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Herbivore</a:t>
            </a: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contient une méthode paturer(), permettant de rajouter 5 points de vie à l’objet courant.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endParaRPr lang="fr-FR" sz="14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Exercice 11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1670472"/>
            <a:ext cx="807249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Créez une classe Message contenant les attributs :</a:t>
            </a:r>
          </a:p>
          <a:p>
            <a:pPr algn="just">
              <a:lnSpc>
                <a:spcPct val="150000"/>
              </a:lnSpc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	- expéditeur;</a:t>
            </a:r>
          </a:p>
          <a:p>
            <a:pPr algn="just">
              <a:lnSpc>
                <a:spcPct val="150000"/>
              </a:lnSpc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	- destinataire;</a:t>
            </a:r>
          </a:p>
          <a:p>
            <a:pPr algn="just">
              <a:lnSpc>
                <a:spcPct val="150000"/>
              </a:lnSpc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        - Date d’envoie;</a:t>
            </a:r>
          </a:p>
          <a:p>
            <a:pPr algn="just">
              <a:lnSpc>
                <a:spcPct val="150000"/>
              </a:lnSpc>
            </a:pPr>
            <a:endParaRPr lang="fr-FR" sz="14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Créez une classe Personne contenant les attributs  :</a:t>
            </a:r>
          </a:p>
          <a:p>
            <a:pPr algn="just">
              <a:lnSpc>
                <a:spcPct val="150000"/>
              </a:lnSpc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	- nom;</a:t>
            </a:r>
          </a:p>
          <a:p>
            <a:pPr algn="just">
              <a:lnSpc>
                <a:spcPct val="150000"/>
              </a:lnSpc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	- prénom;</a:t>
            </a:r>
          </a:p>
          <a:p>
            <a:pPr algn="just">
              <a:lnSpc>
                <a:spcPct val="150000"/>
              </a:lnSpc>
            </a:pPr>
            <a:endParaRPr lang="fr-FR" sz="14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Pour la classe Message, Les deux attributs (expéditeur, destinataire) sont de type objet de Personne.</a:t>
            </a:r>
          </a:p>
          <a:p>
            <a:pPr algn="just">
              <a:lnSpc>
                <a:spcPct val="150000"/>
              </a:lnSpc>
            </a:pPr>
            <a:endParaRPr lang="fr-FR" sz="14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Prévoyez une méthode affichant les détails d’un message. </a:t>
            </a:r>
          </a:p>
          <a:p>
            <a:pPr algn="just">
              <a:lnSpc>
                <a:spcPct val="150000"/>
              </a:lnSpc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Exemple: Page suivante.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Exercice 11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85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64" y="2000240"/>
            <a:ext cx="8127964" cy="147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Exercice 12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745432"/>
            <a:ext cx="84296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Créez une classe Compte bancaire contenant : </a:t>
            </a:r>
          </a:p>
          <a:p>
            <a:pPr lvl="1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Les attributs : numéro, titulaire, solde, découvert autorisé;</a:t>
            </a:r>
          </a:p>
          <a:p>
            <a:pPr lvl="1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Un constructeur initialisant les trois attributs;</a:t>
            </a:r>
          </a:p>
          <a:p>
            <a:pPr lvl="1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Une méthode permettant de créditer le solde du compte courant;</a:t>
            </a:r>
          </a:p>
          <a:p>
            <a:pPr lvl="1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Une méthode permettant de faire des virements, en vérifiant le découvert du compte;</a:t>
            </a:r>
          </a:p>
          <a:p>
            <a:pPr lvl="1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Une méthode retournant l’ensemble des valeurs des attributs dans un message.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Classe/Objet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1169551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// Corps de la classe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 </a:t>
            </a:r>
            <a:r>
              <a:rPr lang="fr-FR" sz="14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// instanciation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1169551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Attributs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2246769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"admin"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 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"admin@email.com"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    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rgbClr val="9872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4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err="1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 | 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2246769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10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11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Méthodes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3108543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"admin"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"admin@email.com"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  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   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 | 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())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3108543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14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15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Constructeur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3539430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username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username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username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username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 | 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 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rgbClr val="9872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"admin"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"admin@email.com"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3539430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Exercice 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1632884"/>
            <a:ext cx="80724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Créez la classe « Person » contenant :</a:t>
            </a:r>
          </a:p>
          <a:p>
            <a:pPr lvl="1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 Trois attributs : name, email et age;</a:t>
            </a:r>
          </a:p>
          <a:p>
            <a:pPr lvl="1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 Un constructeur;</a:t>
            </a:r>
          </a:p>
          <a:p>
            <a:pPr lvl="1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 Une méthode getInfo() retournant toutes les informations d’utilisateur courant.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Corrigé 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3970318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rgbClr val="C5C8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Arial" pitchFamily="34" charset="0"/>
              </a:rPr>
              <a:t>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age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400" dirty="0" smtClean="0">
              <a:solidFill>
                <a:srgbClr val="C5C8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Arial" pitchFamily="34" charset="0"/>
              </a:rPr>
              <a:t>     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rgbClr val="C5C8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Arial" pitchFamily="34" charset="0"/>
              </a:rPr>
              <a:t>     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rgbClr val="C5C8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Arial" pitchFamily="34" charset="0"/>
              </a:rPr>
              <a:t>     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age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age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rgbClr val="C5C8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Arial" pitchFamily="34" charset="0"/>
              </a:rPr>
              <a:t>   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getInfo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msg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 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 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age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msg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"Laroche"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"laroche@mail.com"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24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4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err="1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getInfo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());</a:t>
            </a: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3970318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Exercice 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1500174"/>
            <a:ext cx="8429684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Créer une classe voiture;</a:t>
            </a:r>
          </a:p>
          <a:p>
            <a:pPr marL="342900" indent="-342900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La classe voiture contient trois attributs, à savoir, couleur, puissance et vitesse;</a:t>
            </a:r>
          </a:p>
          <a:p>
            <a:pPr marL="342900" indent="-342900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La classe voiture possède également deux méthodes : accélérer()/ralentir() permettant respectivement de augmenter/diminuer la vitesse (de la voiture courante);</a:t>
            </a:r>
          </a:p>
          <a:p>
            <a:pPr marL="342900" indent="-342900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endParaRPr lang="fr-FR" sz="1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</a:pPr>
            <a:r>
              <a:rPr lang="fr-FR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Exemple : 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La vitesse de la voiture courante = 30k/h;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Lorsque vous appelez la méthode accélérer, la vitesse passe à 40k/h;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endParaRPr lang="fr-FR" sz="14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  Ajouter une méthode freiner() permettant de passer la vitesse à 0;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  Testez le code.</a:t>
            </a:r>
            <a:endParaRPr lang="fr-FR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tro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é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76238</TotalTime>
  <Words>1146</Words>
  <Application>Microsoft Office PowerPoint</Application>
  <PresentationFormat>Affichage à l'écran (4:3)</PresentationFormat>
  <Paragraphs>606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Métro</vt:lpstr>
      <vt:lpstr>Programmation Orientée Objet (Tour d’horizon)</vt:lpstr>
      <vt:lpstr>Orienté Objet</vt:lpstr>
      <vt:lpstr>Orienté Objet : Classe/Objet</vt:lpstr>
      <vt:lpstr>Orienté Objet : Attributs</vt:lpstr>
      <vt:lpstr>Orienté Objet : Méthodes</vt:lpstr>
      <vt:lpstr>Orienté Objet : Constructeur</vt:lpstr>
      <vt:lpstr>Orienté Objet : Exercice 1</vt:lpstr>
      <vt:lpstr>Orienté Objet : Corrigé 1</vt:lpstr>
      <vt:lpstr>Orienté Objet : Exercice 2</vt:lpstr>
      <vt:lpstr>Orienté Objet : Corrigé 2</vt:lpstr>
      <vt:lpstr>Orienté Objet : Exercice 3</vt:lpstr>
      <vt:lpstr>Orienté Objet : Corrigé 3</vt:lpstr>
      <vt:lpstr>Orienté Objet : Exercice 4</vt:lpstr>
      <vt:lpstr>Orienté Objet : Corrigé 4 (v1)</vt:lpstr>
      <vt:lpstr>Orienté Objet : Corrigé 4 (v2)</vt:lpstr>
      <vt:lpstr>Orienté Objet : Exercice 5</vt:lpstr>
      <vt:lpstr>Orienté Objet : Corrigé 5</vt:lpstr>
      <vt:lpstr>Orienté Objet : Corrigé 5</vt:lpstr>
      <vt:lpstr>Orienté Objet : Héritage</vt:lpstr>
      <vt:lpstr>Orienté Objet : Héritage</vt:lpstr>
      <vt:lpstr>Orienté Objet : Statique</vt:lpstr>
      <vt:lpstr>Orienté Objet : Exercice 6</vt:lpstr>
      <vt:lpstr>Orienté Objet : Exercice 7</vt:lpstr>
      <vt:lpstr>Orienté Objet : Exercice 8</vt:lpstr>
      <vt:lpstr>Orienté Objet : Exercice 9</vt:lpstr>
      <vt:lpstr>Orienté Objet : Exercice 10</vt:lpstr>
      <vt:lpstr>Orienté Objet : Exercice 11</vt:lpstr>
      <vt:lpstr>Orienté Objet : Exercice 11</vt:lpstr>
      <vt:lpstr>Orienté Objet : Exercice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programmation orientée objet en PHP</dc:title>
  <dc:creator>LENOVO</dc:creator>
  <cp:lastModifiedBy>Mohammed Bahri</cp:lastModifiedBy>
  <cp:revision>1642</cp:revision>
  <dcterms:created xsi:type="dcterms:W3CDTF">2018-02-02T16:47:11Z</dcterms:created>
  <dcterms:modified xsi:type="dcterms:W3CDTF">2023-08-28T16:26:05Z</dcterms:modified>
</cp:coreProperties>
</file>