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2"/>
  </p:notesMasterIdLst>
  <p:sldIdLst>
    <p:sldId id="1009" r:id="rId2"/>
    <p:sldId id="985" r:id="rId3"/>
    <p:sldId id="978" r:id="rId4"/>
    <p:sldId id="980" r:id="rId5"/>
    <p:sldId id="981" r:id="rId6"/>
    <p:sldId id="982" r:id="rId7"/>
    <p:sldId id="986" r:id="rId8"/>
    <p:sldId id="987" r:id="rId9"/>
    <p:sldId id="988" r:id="rId10"/>
    <p:sldId id="989" r:id="rId11"/>
    <p:sldId id="994" r:id="rId12"/>
    <p:sldId id="995" r:id="rId13"/>
    <p:sldId id="998" r:id="rId14"/>
    <p:sldId id="999" r:id="rId15"/>
    <p:sldId id="1197" r:id="rId16"/>
    <p:sldId id="1000" r:id="rId17"/>
    <p:sldId id="1001" r:id="rId18"/>
    <p:sldId id="1198" r:id="rId19"/>
    <p:sldId id="1003" r:id="rId20"/>
    <p:sldId id="1199" r:id="rId21"/>
    <p:sldId id="1004" r:id="rId22"/>
    <p:sldId id="1205" r:id="rId23"/>
    <p:sldId id="1206" r:id="rId24"/>
    <p:sldId id="1005" r:id="rId25"/>
    <p:sldId id="1202" r:id="rId26"/>
    <p:sldId id="1203" r:id="rId27"/>
    <p:sldId id="1012" r:id="rId28"/>
    <p:sldId id="1013" r:id="rId29"/>
    <p:sldId id="1207" r:id="rId30"/>
    <p:sldId id="1014" r:id="rId31"/>
    <p:sldId id="1208" r:id="rId32"/>
    <p:sldId id="1209" r:id="rId33"/>
    <p:sldId id="1210" r:id="rId34"/>
    <p:sldId id="1211" r:id="rId35"/>
    <p:sldId id="1212" r:id="rId36"/>
    <p:sldId id="1214" r:id="rId37"/>
    <p:sldId id="1213" r:id="rId38"/>
    <p:sldId id="1022" r:id="rId39"/>
    <p:sldId id="1023" r:id="rId40"/>
    <p:sldId id="1218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3467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09A7A7-00F3-46D9-974A-D5095B66529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9CE32-D5FE-47CC-8F52-3AA40CDF92B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281E9-0FA7-4D79-9194-DB34263821E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A0F786-A272-432F-97B7-2F03920EC26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7B895-178F-498A-B362-D986EA62A05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3FB9A-4F0C-4FFD-8979-97CA93C1E5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1C90E-8226-4403-A0E7-734ABC4F011E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BDABE-EA48-4CB7-8070-0D3F427CED08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2DB3B-D1B2-453B-A47B-AE3B5E72E0D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B10C86-2D33-42F9-8070-5FACA3A04AD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FE5257-E95F-436E-965D-873302A603DC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0E1D78-4618-4DB0-B636-CF58F479999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88056" y="1"/>
            <a:ext cx="8755944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Programmation Orientée Objet</a:t>
            </a:r>
            <a:b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</a:br>
            <a:r>
              <a:rPr lang="en-GB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(Tour d’horizon)</a:t>
            </a:r>
            <a:endParaRPr lang="en-GB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2" descr="RÃ©sultat de recherche d'images pour &quot;javascript p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73896"/>
            <a:ext cx="3071834" cy="16836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xmlns="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89364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brand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slowDown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brake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"BMW"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"Rouge"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0 --&gt;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accelerate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10 --&gt; 20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slowDown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 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20 --&gt;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affiche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brake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10 --&gt; 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city_car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affiche 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89364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Calculatrice, contenant deux attributs (nb1, nb2), un constructeur et cinq méthodes : addition, soustraction, division, multiplication et puissance.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Les méthodes crées s’opèrent sur les deux attributs : nb1 et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Exemple : la méthodes addition renvoie : nb1 +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Instanciez la classe et testez les différentes méthodes.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69359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Calculator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addition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multiplication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substraction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division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obj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Calculator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obj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69359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Une tâche classique en programmation est de réaliser des calculs sur des suites de nombres afin d'en extraire différentes statistiques. 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solidFill>
                <a:schemeClr val="tx2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Dans ce contexte, créez une classe Stat contenant les méthodes : 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entrer(nombre) 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: Ajouter un nombre à une suite;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getSum()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getAvg()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 / Le nombre des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getMedian()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((nombre des entrées - 1)/2) + 1;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4 (v1)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89364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getMedian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((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 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89364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4 (v2)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507831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[];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  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getSum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getMedian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length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enter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8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calc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getAverage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 </a:t>
            </a:r>
            <a:r>
              <a:rPr lang="fr-FR" sz="12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10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507831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Définissez une classe Rectangle ayant les attributs : Longueur et Largeur.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un constructeur d’initialisation.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les méthodes suivantes :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getPerimetre() : retourne le périmètre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getAire() : retourne l'aire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afficher() : expose les caractéristiques d’un rectangle comme suit :</a:t>
            </a:r>
            <a:br>
              <a:rPr lang="fr-FR" sz="1600" dirty="0" smtClean="0">
                <a:solidFill>
                  <a:schemeClr val="tx2"/>
                </a:solidFill>
                <a:latin typeface="+mj-lt"/>
              </a:rPr>
            </a:b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Longueur : […] - Largeur : […] - Périmètre : […] - Aire : […] – C'est un carré / Ce n'est pas un carré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49353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Rectangle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getPerimeter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getArea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/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Périmétre :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getPerimeter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Aire : 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getArea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isSquare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449353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69249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Rectangle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7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isSquare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C'est un carré."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| Ce n'est pas un carré."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69249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Héritage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75487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nb_passagers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420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75487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95654" y="2071678"/>
          <a:ext cx="2214578" cy="263366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1457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Player</a:t>
                      </a:r>
                      <a:endParaRPr lang="fr-FR" sz="18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name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nationality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position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Run()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Skills()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Shoot()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Pass()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Drible()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81010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CR7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Cristiano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 Ronaldo</a:t>
                      </a:r>
                      <a:endParaRPr lang="fr-FR" sz="1600" dirty="0" smtClean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portugal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CF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824546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Messi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Leonel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Messi</a:t>
                      </a:r>
                      <a:endParaRPr lang="fr-FR" sz="1600" dirty="0" smtClean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argentina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AMF</a:t>
                      </a:r>
                      <a:endParaRPr lang="fr-FR" sz="16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ésultat de recherche d'images pour &quot;player football p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894" y="4851768"/>
            <a:ext cx="1038912" cy="1143205"/>
          </a:xfrm>
          <a:prstGeom prst="rect">
            <a:avLst/>
          </a:prstGeom>
          <a:noFill/>
        </p:spPr>
      </p:pic>
      <p:pic>
        <p:nvPicPr>
          <p:cNvPr id="10" name="Picture 6" descr="Résultat de recherche d'images pour &quot;football player messi png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920" y="4865595"/>
            <a:ext cx="1526518" cy="1115533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81010" y="303997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CR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95654" y="157161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Classe Player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4546" y="3044101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Messi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1681936" y="2642388"/>
            <a:ext cx="571504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66894" y="2357430"/>
            <a:ext cx="142876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7"/>
          <p:cNvGrpSpPr/>
          <p:nvPr/>
        </p:nvGrpSpPr>
        <p:grpSpPr>
          <a:xfrm>
            <a:off x="5610232" y="2357430"/>
            <a:ext cx="1571636" cy="571504"/>
            <a:chOff x="5572132" y="1857368"/>
            <a:chExt cx="1357322" cy="571504"/>
          </a:xfrm>
          <a:effectLst/>
        </p:grpSpPr>
        <p:cxnSp>
          <p:nvCxnSpPr>
            <p:cNvPr id="17" name="Connecteur droit avec flèche 16"/>
            <p:cNvCxnSpPr/>
            <p:nvPr/>
          </p:nvCxnSpPr>
          <p:spPr>
            <a:xfrm rot="5400000">
              <a:off x="6632022" y="2142326"/>
              <a:ext cx="571504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572132" y="1857368"/>
              <a:ext cx="1357322" cy="158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Héritage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18576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Vehicle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vitesse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super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vitesse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Moto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420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"Sport"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model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18576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Statique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wheels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speed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nb_passengers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klaxon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"Biiip bip!"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wheels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klaxon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6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Addition_class contenant une méthode statique addition(c1,c2,c3), prenant trois chiffres en paramètre, afin de  retourner leur somme.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Moyenne_class contenant une méthode moyenne(c1,c2,c3), prenant également trois chiffres en paramètre afin de retourner leur moyenne.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Faites en sorte d’utiliser la méthode addition(), dans le calcule de la méthode moyenne().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6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10854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 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AvgClass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add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AvgClass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6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10854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254931"/>
            <a:ext cx="7643866" cy="206210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start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), </a:t>
            </a: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&lt;table&gt;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// (largeur du tableau en %, épaisseur de la bordure en px)</a:t>
            </a:r>
            <a:endParaRPr lang="fr-FR" sz="1600" dirty="0" smtClean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header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"Email"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"Daniel"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"d.laroche@mail.com"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"Florence"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"Bert"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"f.bert@mail.com"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6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6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6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&lt;/table&gt;</a:t>
            </a:r>
            <a:endParaRPr lang="fr-FR" sz="1600" dirty="0" smtClean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659333"/>
            <a:ext cx="7668000" cy="18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285720" y="1428736"/>
            <a:ext cx="85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Créez une classe contenant des méthodes statiques, permettant de générer un tableau HTML. Exemple :</a:t>
            </a:r>
            <a:endParaRPr lang="fr-FR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8286776" y="4143380"/>
            <a:ext cx="571504" cy="928694"/>
          </a:xfrm>
          <a:prstGeom prst="downArrow">
            <a:avLst>
              <a:gd name="adj1" fmla="val 58889"/>
              <a:gd name="adj2" fmla="val 50000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323987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start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`&lt;table style="width: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%; border: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px solid black;"&gt;`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header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`&lt;tr&gt;`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`&lt;th&gt;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&lt;/th&gt;`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`&lt;/tr&gt;`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323987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7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401205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`&lt;tr style="text-align:center;"&gt;`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`&lt;td&gt;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&lt;/td&gt;`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`&lt;/tr&gt;`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static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`&lt;/table&gt;`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start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),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header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"Firstname"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"Lastname"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"Email"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"Daniel"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"d.laroche@mail.com"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row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([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"Florence"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"Bert"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"f.bert@mail.com"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]),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401205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29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31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32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33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8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671032"/>
            <a:ext cx="80724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les classes Etudiant et Professeur héritant de la classe Personne.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Personne contient les attributs :  nom et un constructeur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Etudiant contient l’attribut ine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Professeur contient l’attribut spécialité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Prévoyez pour chaque classe un méthode permettant d’afficher les informations de l’objet courant.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un tableau ([]) contenant des objets Professeur et Etudiant.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Prévoyez un boucle affichant les informations des objets de la liste créé.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8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Studient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cne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super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cne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cne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`L'étudiant : 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cne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8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61664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Teacher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super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   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`Le prof : 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4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)`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s1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Studient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'Aya'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"A12345"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s1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t1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Teacher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400" dirty="0" err="1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Yahia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"DevOps"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push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t1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[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key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].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"&lt;br&gt;"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61664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29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31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32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33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36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37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Classe/Objet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116955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Corps de la classe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instanciation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116955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9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Créez une classe joueur contenant trois attributs, à savoir, nom, position et buts marqués.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Créez une méthode permettant de comparer le joueur courant avec un autre, par rapport au nombre de buts marqués. 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Exemple :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 Joueur 1 : 18 buts marqués, Ronaldo, attaquant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 Joueur 2 : 21 buts marques, Messi, attaquant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Si nous appelons la méthode de comparaison, celle-ci, retourne :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« Messi » est meilleur que « Ronaldo 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9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893374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Player 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compar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"Egalité"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    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est meilleur que 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est meilleur que 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goals</a:t>
            </a:r>
            <a:r>
              <a:rPr lang="fr-FR" sz="13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Player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"Ronaldo"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Player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"Messi"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compar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p2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));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3893374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489582"/>
            <a:ext cx="807249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Créez le deux classes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Carnivore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Herbivore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héritant de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Animal.</a:t>
            </a: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Animal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contient un 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point_de_vie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et un constructeur l’initialisant, dont sa valeur par default = 100.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Animal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contient également une méthode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dormir()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permettant de rajouter un point à l’attribut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point_de_vie.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Carnivore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contient  une méthode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chasser()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permettant de rajouter 5 points à l’attribut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point_de_vie,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toute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 vidant le nombre de points d’un objet de type Animal passé en paramètre (l’animal chassé par le carnivore).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 classe </a:t>
            </a:r>
            <a:r>
              <a:rPr lang="fr-FR" sz="1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Herbivore</a:t>
            </a: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contient une méthode paturer(), permettant de rajouter 5 points de vie à l’objet courant.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69359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Animal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sleep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Carnivore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Animal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chasser(proie)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hunt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prey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prey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Herbivore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extends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Animal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// paturer()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graze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3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69359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10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1892826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Carnivore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120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zebra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Herbivore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lion</a:t>
            </a:r>
            <a:r>
              <a:rPr lang="fr-FR" sz="13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hunt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zebra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3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lion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"&lt;br&gt;"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zebra</a:t>
            </a: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life_points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lang="fr-FR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1892826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670472"/>
            <a:ext cx="80724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Message contenant les attributs :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expéditeur;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destinataire;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      - Date d’envoie;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Personne contenant les attributs  :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nom;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	- prénom;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Pour la classe Message, Les deux attributs (expéditeur, destinataire) sont de type objet de Personne.</a:t>
            </a:r>
          </a:p>
          <a:p>
            <a:pPr algn="just">
              <a:lnSpc>
                <a:spcPct val="150000"/>
              </a:lnSpc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Prévoyez une méthode affichant les détails d’un message. </a:t>
            </a:r>
          </a:p>
          <a:p>
            <a:pPr algn="just">
              <a:lnSpc>
                <a:spcPct val="150000"/>
              </a:lnSpc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Exemple: Page suivante.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11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64" y="2000240"/>
            <a:ext cx="8127964" cy="14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11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70898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Mail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send_date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`De : 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à : 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lastname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&lt;br&gt;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       A  : 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send_date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"fr"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"David"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"Bouneau"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"Damien"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"Claustre"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Mail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12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70898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Exercice 12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Créez une classe Compte bancaire contenant : 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Les attributs : numéro, titulaire, solde, découvert autorisé;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 constructeur initialisant les trois attributs;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permettant de créditer le solde du compte courant;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permettant de faire des virements, en vérifiant le découvert du compte;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Une méthode retournant l’ensemble des valeurs des attributs dans un message.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12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433965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BankAccount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owner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overdraft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owner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owner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overdraft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overdraft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credit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transfer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beneficiary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((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-=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beneficiary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}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4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false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toString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`Le solde du compte 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est de 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${</a:t>
            </a:r>
            <a:r>
              <a:rPr lang="fr-FR" sz="12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balance</a:t>
            </a:r>
            <a:r>
              <a:rPr lang="fr-FR" sz="1200" dirty="0" smtClean="0">
                <a:solidFill>
                  <a:srgbClr val="D084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euro(s) &lt;br&gt;`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  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433965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  <a:b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Attributs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2246769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2246769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Corrigé 12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156966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BankAccount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"12345"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"Matthew DP"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200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BankAccount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"54321"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"Christel Lavaut"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credit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transfer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300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?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"virement accépté"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"virement non accépté"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"&lt;br&gt;"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b1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b2</a:t>
            </a:r>
            <a:r>
              <a:rPr lang="fr-FR" sz="12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1707430"/>
            <a:ext cx="428628" cy="156966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Méthodes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10854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10854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Constructeur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63288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Créez la classe « Person » contenant :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Trois attributs : name, email et age;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 constructeur;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Une méthode getInfo() retournant toutes les informations d’utilisateur courant.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Corrigé 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970318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  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rgbClr val="C5C8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Arial" pitchFamily="34" charset="0"/>
              </a:rPr>
              <a:t>   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  getInfo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 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msg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Person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"laroche@mail.com"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24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getInfo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970318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500174"/>
            <a:ext cx="84296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Créer une classe voiture;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contient trois attributs, à savoir, couleur, puissance et vitesse;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possède également deux méthodes : accélérer()/ralentir() permettant respectivement de augmenter/diminuer la vitesse (de la voiture courante);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fr-F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Exemple :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vitesse de la voiture courante = 30k/h;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Lorsque vous appelez la méthode accélérer, la vitesse passe à 40k/h;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Ajouter une méthode freiner() permettant de passer la vitesse à 0;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Testez le code.</a:t>
            </a:r>
            <a:endParaRPr lang="fr-FR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76237</TotalTime>
  <Words>1472</Words>
  <Application>Microsoft Office PowerPoint</Application>
  <PresentationFormat>Affichage à l'écran (4:3)</PresentationFormat>
  <Paragraphs>960</Paragraphs>
  <Slides>40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Métro</vt:lpstr>
      <vt:lpstr>Programmation Orientée Objet (Tour d’horizon)</vt:lpstr>
      <vt:lpstr>Orienté Objet</vt:lpstr>
      <vt:lpstr>Orienté Objet : Classe/Objet</vt:lpstr>
      <vt:lpstr>Orienté Objet : Attributs</vt:lpstr>
      <vt:lpstr>Orienté Objet : Méthodes</vt:lpstr>
      <vt:lpstr>Orienté Objet : Constructeur</vt:lpstr>
      <vt:lpstr>Orienté Objet : Exercice 1</vt:lpstr>
      <vt:lpstr>Orienté Objet : Corrigé 1</vt:lpstr>
      <vt:lpstr>Orienté Objet : Exercice 2</vt:lpstr>
      <vt:lpstr>Orienté Objet : Corrigé 2</vt:lpstr>
      <vt:lpstr>Orienté Objet : Exercice 3</vt:lpstr>
      <vt:lpstr>Orienté Objet : Corrigé 3</vt:lpstr>
      <vt:lpstr>Orienté Objet : Exercice 4</vt:lpstr>
      <vt:lpstr>Orienté Objet : Corrigé 4 (v1)</vt:lpstr>
      <vt:lpstr>Orienté Objet : Corrigé 4 (v2)</vt:lpstr>
      <vt:lpstr>Orienté Objet : Exercice 5</vt:lpstr>
      <vt:lpstr>Orienté Objet : Corrigé 5</vt:lpstr>
      <vt:lpstr>Orienté Objet : Corrigé 5</vt:lpstr>
      <vt:lpstr>Orienté Objet : Héritage</vt:lpstr>
      <vt:lpstr>Orienté Objet : Héritage</vt:lpstr>
      <vt:lpstr>Orienté Objet : Statique</vt:lpstr>
      <vt:lpstr>Orienté Objet : Exercice 6</vt:lpstr>
      <vt:lpstr>Orienté Objet : Corrigé 6</vt:lpstr>
      <vt:lpstr>Orienté Objet : Exercice 7</vt:lpstr>
      <vt:lpstr>Orienté Objet : Corrigé 7</vt:lpstr>
      <vt:lpstr>Orienté Objet : Corrigé 7</vt:lpstr>
      <vt:lpstr>Orienté Objet : Exercice 8</vt:lpstr>
      <vt:lpstr>Orienté Objet : Corrigé 8</vt:lpstr>
      <vt:lpstr>Orienté Objet : Corrigé 8</vt:lpstr>
      <vt:lpstr>Orienté Objet : Exercice 9</vt:lpstr>
      <vt:lpstr>Orienté Objet : Corrigé 9</vt:lpstr>
      <vt:lpstr>Orienté Objet : Exercice 10</vt:lpstr>
      <vt:lpstr>Orienté Objet : Corrigé 10</vt:lpstr>
      <vt:lpstr>Orienté Objet : Corrigé 10</vt:lpstr>
      <vt:lpstr>Orienté Objet : Exercice 11</vt:lpstr>
      <vt:lpstr>Orienté Objet : Exercice 11</vt:lpstr>
      <vt:lpstr>Orienté Objet : Corrigé 11</vt:lpstr>
      <vt:lpstr>Orienté Objet : Exercice 12</vt:lpstr>
      <vt:lpstr>Orienté Objet : Corrigé 12</vt:lpstr>
      <vt:lpstr>Orienté Objet : Corrigé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1642</cp:revision>
  <dcterms:created xsi:type="dcterms:W3CDTF">2018-02-02T16:47:11Z</dcterms:created>
  <dcterms:modified xsi:type="dcterms:W3CDTF">2023-08-28T16:26:19Z</dcterms:modified>
</cp:coreProperties>
</file>