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0"/>
  </p:notesMasterIdLst>
  <p:sldIdLst>
    <p:sldId id="1126" r:id="rId2"/>
    <p:sldId id="1130" r:id="rId3"/>
    <p:sldId id="1131" r:id="rId4"/>
    <p:sldId id="1132" r:id="rId5"/>
    <p:sldId id="1133" r:id="rId6"/>
    <p:sldId id="1134" r:id="rId7"/>
    <p:sldId id="1135" r:id="rId8"/>
    <p:sldId id="1136" r:id="rId9"/>
    <p:sldId id="1127" r:id="rId10"/>
    <p:sldId id="1138" r:id="rId11"/>
    <p:sldId id="1139" r:id="rId12"/>
    <p:sldId id="1140" r:id="rId13"/>
    <p:sldId id="1141" r:id="rId14"/>
    <p:sldId id="1123" r:id="rId15"/>
    <p:sldId id="1204" r:id="rId16"/>
    <p:sldId id="1125" r:id="rId17"/>
    <p:sldId id="1128" r:id="rId18"/>
    <p:sldId id="114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83467" autoAdjust="0"/>
  </p:normalViewPr>
  <p:slideViewPr>
    <p:cSldViewPr>
      <p:cViewPr>
        <p:scale>
          <a:sx n="80" d="100"/>
          <a:sy n="80" d="100"/>
        </p:scale>
        <p:origin x="-876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F6AB-7B06-4CD2-823E-9A219613C251}" type="datetimeFigureOut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BD2-5F71-46A3-BEA0-670831EF3A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09A7A7-00F3-46D9-974A-D5095B665295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9CE32-D5FE-47CC-8F52-3AA40CDF92B8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281E9-0FA7-4D79-9194-DB34263821E7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A0F786-A272-432F-97B7-2F03920EC266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7B895-178F-498A-B362-D986EA62A052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3FB9A-4F0C-4FFD-8979-97CA93C1E53A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11C90E-8226-4403-A0E7-734ABC4F011E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FBDABE-EA48-4CB7-8070-0D3F427CED08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2DB3B-D1B2-453B-A47B-AE3B5E72E0D4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B10C86-2D33-42F9-8070-5FACA3A04AD5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FFE5257-E95F-436E-965D-873302A603DC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80E1D78-4618-4DB0-B636-CF58F479999F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Introduction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285860"/>
            <a:ext cx="8715436" cy="50720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L'</a:t>
            </a:r>
            <a:r>
              <a:rPr lang="fr-FR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Extensible </a:t>
            </a:r>
            <a:r>
              <a:rPr lang="fr-FR" sz="1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Markup</a:t>
            </a:r>
            <a:r>
              <a:rPr lang="fr-FR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Language</a:t>
            </a: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 (</a:t>
            </a: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XML</a:t>
            </a: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), « langage de balisage extensible » en français.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XML est un métalangage informatique de balisage générique qui dérive du SGML.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XML a été créé par l</a:t>
            </a: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'organisme W3C.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JSON : Règles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285860"/>
            <a:ext cx="8715436" cy="50720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None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La syntaxe JSON est dérivée de la syntaxe de notation d'objet JavaScript 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Les données sont dans des paires clé/valeur.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Les données sont séparées par des virgules.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Les accolades contiennent des objets.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Les crochets contiennent des tableaux</a:t>
            </a:r>
            <a:endParaRPr lang="fr-FR" sz="18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JSON : Règles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814" y="1824043"/>
            <a:ext cx="8239409" cy="1015663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"employees"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:[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{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"John"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Doe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},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{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"Anna"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"Smith"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},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{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"Peter"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"Jones"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275" y="1824043"/>
            <a:ext cx="340471" cy="1015663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275" y="1453295"/>
            <a:ext cx="864800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data.json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814" y="3377044"/>
            <a:ext cx="8239409" cy="2123658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John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Anna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Smith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Peter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Jones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0275" y="3377044"/>
            <a:ext cx="340471" cy="2123658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  <a:b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  <a:b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  <a:b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  <a:b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  <a:b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275" y="3006296"/>
            <a:ext cx="864800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data.xml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JSON : Règles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357158" y="2000240"/>
          <a:ext cx="8429684" cy="259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57322"/>
                <a:gridCol w="7072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Type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Exemple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String 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{"name" : "John"}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Number 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{"age" : 30}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Object 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{"employee" : {"name" : "John", "age" : 30, "city" : "New York"}}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Array 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{"</a:t>
                      </a:r>
                      <a:r>
                        <a:rPr kumimoji="0" lang="fr-FR" sz="1400" kern="1200" dirty="0" err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employees</a:t>
                      </a:r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 : [ "John", "Anna", "Peter" ]}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Boolean 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{"sale" : </a:t>
                      </a:r>
                      <a:r>
                        <a:rPr kumimoji="0" lang="fr-FR" sz="1400" kern="1200" dirty="0" err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true</a:t>
                      </a:r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}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Null 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{"</a:t>
                      </a:r>
                      <a:r>
                        <a:rPr kumimoji="0" lang="fr-FR" sz="1400" kern="1200" dirty="0" err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middlename</a:t>
                      </a:r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 : </a:t>
                      </a:r>
                      <a:r>
                        <a:rPr kumimoji="0" lang="fr-FR" sz="1400" kern="1200" dirty="0" err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null</a:t>
                      </a:r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}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JSON : Exercice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2844" y="1500174"/>
            <a:ext cx="885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Transformer la ressource ci-dessous en JSON :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383" y="2071678"/>
            <a:ext cx="8292897" cy="3231654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&lt;?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version="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1.0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</a:t>
            </a:r>
            <a:r>
              <a:rPr lang="fr-FR" sz="1200" dirty="0" err="1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encoding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UTF-8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?&gt;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John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Smith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22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streetAddress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21 2nd Street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streetAddress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 York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postalCode="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10021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name="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NY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"/&gt;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type="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home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212 555-1234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type="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fax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646 555-4567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2071678"/>
            <a:ext cx="360000" cy="3231654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L’Ajax : INTRO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4348" y="1500174"/>
            <a:ext cx="8143932" cy="4616648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&lt;!DOCTYPE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html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&lt;html&gt;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&lt;body&gt;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&lt;p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id=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"hello"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&gt;&lt;/p&gt;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&lt;script&gt;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MyClass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onload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4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responseText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"Hello tout le monde!"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MyClass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onload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getElementById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"hello"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innerHTML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responseText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onload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 ; </a:t>
            </a:r>
            <a:r>
              <a:rPr lang="fr-FR" sz="14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au chargement de la page le script sera exécuté (onLoad)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&lt;/script&gt;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&lt;/body&gt;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&lt;/html&gt;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1506682"/>
            <a:ext cx="428628" cy="4616648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L’Ajax : XMLHttpRequest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4348" y="1500174"/>
            <a:ext cx="8143932" cy="4154984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&lt;!DOCTYPE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html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&lt;html&gt;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&lt;meta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charset=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&lt;body&gt;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&lt;script&gt;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 Create an XMLHttpRequest object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XMLHttpRequest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9A9B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 Define a callback function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onload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responseText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console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log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9A9B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 Send a request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open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"GET"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"https://geo.api.gouv.fr/regions"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send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&lt;/script&gt;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&lt;/body&gt;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&lt;/html&gt;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​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1506682"/>
            <a:ext cx="428628" cy="4154984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L’Ajax : Parsing JSON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4348" y="1500174"/>
            <a:ext cx="8143932" cy="4154984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&lt;!DOCTYPE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html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&lt;html&gt;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&lt;meta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charset=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&lt;body&gt;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&lt;script&gt;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 Create an XMLHttpRequest object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XMLHttpRequest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9A9B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 Define a callback function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onload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JSON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parse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responseText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console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log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[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9A9B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 Send a request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open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"GET"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"https://geo.api.gouv.fr/regions"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send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&lt;/script&gt;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&lt;/body&gt;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&lt;/html&gt;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​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1506682"/>
            <a:ext cx="428628" cy="4154984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L’Ajax : Parsing XML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383" y="2071678"/>
            <a:ext cx="8292897" cy="3231654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&lt;?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version="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1.0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</a:t>
            </a:r>
            <a:r>
              <a:rPr lang="fr-FR" sz="1200" dirty="0" err="1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encoding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UTF-8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?&gt;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John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Smith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22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streetAddress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21 2nd Street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streetAddress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 York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postalCode="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10021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name="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NY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"/&gt;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type="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home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212 555-1234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type="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fax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646 555-4567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844" y="2071678"/>
            <a:ext cx="360000" cy="3231654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L’Ajax : Parsing XML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14348" y="1500174"/>
            <a:ext cx="8143932" cy="3985706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&lt;!DOCTYPE</a:t>
            </a:r>
            <a:r>
              <a:rPr lang="fr-FR" sz="11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html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&lt;html&gt;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&lt;meta</a:t>
            </a:r>
            <a:r>
              <a:rPr lang="fr-FR" sz="11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charset=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&lt;body&gt;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&lt;span</a:t>
            </a:r>
            <a:r>
              <a:rPr lang="fr-FR" sz="11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id=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100" dirty="0" err="1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demo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&gt;&lt;/span&gt;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1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&lt;script&gt;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100" dirty="0" smtClean="0">
              <a:solidFill>
                <a:srgbClr val="98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XMLHttpRequest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1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onload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1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err="1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1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responseXML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console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log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getElementById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100" dirty="0" err="1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demo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1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innerHTML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1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getElementsByTagName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)[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].</a:t>
            </a:r>
            <a:r>
              <a:rPr lang="fr-FR" sz="11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innerHTML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1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open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"GET"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"http://localhost/api/data.xml"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send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1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&lt;/script&gt;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&lt;/body&gt;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&lt;/html&gt;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​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506682"/>
            <a:ext cx="428628" cy="3985706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  <a:b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  <a:b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Exemple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507" y="1683427"/>
            <a:ext cx="8435773" cy="2031325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&lt;?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version="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1.0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encoding="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UTF-8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"?&gt;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vehicule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 Roues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constructeur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Quadro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constructeur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annee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2018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annee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couleur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Rouge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couleur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modele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Scooter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modele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matricule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9999AB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matricule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vehicule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Règles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1500174"/>
            <a:ext cx="871543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L’entête :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Exemple : </a:t>
            </a:r>
            <a:r>
              <a:rPr lang="fr-FR" sz="16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&lt;?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</a:t>
            </a:r>
            <a:r>
              <a:rPr lang="fr-FR" sz="16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version="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1.0</a:t>
            </a:r>
            <a:r>
              <a:rPr lang="fr-FR" sz="16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encoding="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UTF-8</a:t>
            </a:r>
            <a:r>
              <a:rPr lang="fr-FR" sz="16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"?&gt;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 document doit contenir au moins une balise.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 nom de chaque balise doit respecter les règles suivantes :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Le nom peut contenir des lettres, des chiffres ou d'autres caractères.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Il ne doit pas commencer par un chiffre ou un signe de ponctuation. 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Il ne doit pas non plus commencer par xml, Xml, XML...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Aucun espace dans le nom d'une balise n'est toléré.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Règles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778" y="1453582"/>
            <a:ext cx="8698502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Chaque balise ouvrante doit avoir une balise fermante : </a:t>
            </a:r>
          </a:p>
          <a:p>
            <a:pPr lvl="0"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Exemple : 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&lt;exemple&gt;&lt;/exemple&gt;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Si la balise est vide, </a:t>
            </a: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&lt;exemple&gt;&lt;/exemple&gt; </a:t>
            </a: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par exemple, une balise abrégée peut être utilisée en lieu et place, comme ceci : 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&lt;exemple/&gt;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Les balises ne peuvent se chevaucher.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Exemple : 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&lt;data&gt;&lt;</a:t>
            </a:r>
            <a:r>
              <a:rPr lang="fr-FR" sz="16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&gt;&lt;/data&gt;&lt;/</a:t>
            </a:r>
            <a:r>
              <a:rPr lang="fr-FR" sz="16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Les balises sont sensibles à la casse.</a:t>
            </a:r>
          </a:p>
          <a:p>
            <a:pPr lvl="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Exemple : 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&lt;ELEMENT&gt;&lt;</a:t>
            </a:r>
            <a:r>
              <a:rPr lang="fr-FR" sz="16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Règles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712" y="1465724"/>
            <a:ext cx="8681568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 Les valeurs des attributs des balises doivent </a:t>
            </a: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obligatoirement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 être encadrées avec des quottes simples/doubles.</a:t>
            </a:r>
          </a:p>
          <a:p>
            <a:pPr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 Toutes les balises du document doivent obligatoirement être contenues dans une balise unique englobant tout le document. Cette balise s'appelle également la balise racine.  Exemple :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600" dirty="0" smtClean="0">
                <a:solidFill>
                  <a:srgbClr val="6089B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   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600" dirty="0" err="1" smtClean="0">
                <a:solidFill>
                  <a:srgbClr val="6089B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 attribut="</a:t>
            </a:r>
            <a:r>
              <a:rPr lang="fr-FR" sz="1600" dirty="0" smtClean="0">
                <a:solidFill>
                  <a:srgbClr val="9AA83A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valeur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r>
              <a:rPr lang="fr-FR" sz="1600" dirty="0" smtClean="0">
                <a:solidFill>
                  <a:srgbClr val="C5C8C6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élément 1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600" dirty="0" err="1" smtClean="0">
                <a:solidFill>
                  <a:srgbClr val="6089B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600" dirty="0" smtClean="0">
                <a:solidFill>
                  <a:srgbClr val="6089B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Règles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245" y="1428736"/>
            <a:ext cx="8690035" cy="32932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Les caractères spéciaux interdits sont :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 (Doit être remplacé par&amp;</a:t>
            </a:r>
            <a:r>
              <a:rPr lang="fr-FR" sz="16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lt</a:t>
            </a: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;)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 (Doit être remplacé par&amp;gt;)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&amp; (Doit être remplacé par&amp;</a:t>
            </a:r>
            <a:r>
              <a:rPr lang="fr-FR" sz="16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amp</a:t>
            </a: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;)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 revanche,  il est possible d’utiliser une balise spéciale qui indique aux interpréteurs de ne pas tenir compte des caractères spéciaux. Exemple 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600" dirty="0" smtClean="0">
                <a:solidFill>
                  <a:srgbClr val="6089B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description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      </a:t>
            </a:r>
            <a:r>
              <a:rPr lang="fr-FR" sz="1600" dirty="0" smtClean="0">
                <a:solidFill>
                  <a:srgbClr val="9AA83A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&lt;![CDATA[Dans cette description, "l'interdit" est bravé &lt;</a:t>
            </a:r>
            <a:r>
              <a:rPr lang="fr-FR" sz="1600" dirty="0" err="1" smtClean="0">
                <a:solidFill>
                  <a:srgbClr val="9AA83A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o_o</a:t>
            </a:r>
            <a:r>
              <a:rPr lang="fr-FR" sz="1600" dirty="0" smtClean="0">
                <a:solidFill>
                  <a:srgbClr val="9AA83A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&gt;.]]&gt;</a:t>
            </a:r>
            <a:endParaRPr lang="fr-FR" sz="1600" dirty="0" smtClean="0"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600" dirty="0" smtClean="0">
                <a:solidFill>
                  <a:srgbClr val="6089B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description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6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Attributs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325" y="1524759"/>
            <a:ext cx="8292897" cy="954107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personne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sexe="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prenom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Sara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prenom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Smith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personne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786" y="1524759"/>
            <a:ext cx="342682" cy="954107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565383" y="2688077"/>
            <a:ext cx="8292897" cy="1169551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personne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sexe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sexe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Sara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Smith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personne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786" y="2683300"/>
            <a:ext cx="342682" cy="1169551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Exercice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2844" y="1445989"/>
            <a:ext cx="8715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Créez un fichier XML nommé iut.xml, dont l’élément racine est </a:t>
            </a:r>
            <a:r>
              <a:rPr lang="fr-FR" sz="1600" b="1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iut</a:t>
            </a: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. Les éléments principaux nommés </a:t>
            </a: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etudiant</a:t>
            </a: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 ont comme attributs id (numéro d’inscription) et nom. Chaque élément </a:t>
            </a: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etudiant</a:t>
            </a: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 peut contenir autant d’éléments </a:t>
            </a:r>
            <a:r>
              <a:rPr lang="fr-FR" sz="1600" b="1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uv</a:t>
            </a: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 que désiré. Chaque UV doit avoir un nom, une durée et une note enregistrés dans des sous-éléments. Visualisez ce fichier dans un navigateur pour vérifier qu’il est bien formé.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JSON : Introduction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285860"/>
            <a:ext cx="8715436" cy="50720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JSON: JavaScript Object Notation.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JSON permet le stockage et d'échange de données.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JSON est écrit avec la notation d'objet JavaScript.</a:t>
            </a:r>
            <a:endParaRPr lang="fr-FR" sz="18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76237</TotalTime>
  <Words>485</Words>
  <Application>Microsoft Office PowerPoint</Application>
  <PresentationFormat>Affichage à l'écran (4:3)</PresentationFormat>
  <Paragraphs>365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Métro</vt:lpstr>
      <vt:lpstr>XML : Introduction</vt:lpstr>
      <vt:lpstr>XML : Exemple</vt:lpstr>
      <vt:lpstr>XML : Règles</vt:lpstr>
      <vt:lpstr>XML : Règles</vt:lpstr>
      <vt:lpstr>XML : Règles</vt:lpstr>
      <vt:lpstr>XML : Règles</vt:lpstr>
      <vt:lpstr>XML : Attributs</vt:lpstr>
      <vt:lpstr>XML : Exercice</vt:lpstr>
      <vt:lpstr>JSON : Introduction</vt:lpstr>
      <vt:lpstr>JSON : Règles</vt:lpstr>
      <vt:lpstr>JSON : Règles</vt:lpstr>
      <vt:lpstr>JSON : Règles</vt:lpstr>
      <vt:lpstr>JSON : Exercice</vt:lpstr>
      <vt:lpstr>L’Ajax : INTRO</vt:lpstr>
      <vt:lpstr>L’Ajax : XMLHttpRequest</vt:lpstr>
      <vt:lpstr>L’Ajax : Parsing JSON</vt:lpstr>
      <vt:lpstr>L’Ajax : Parsing XML</vt:lpstr>
      <vt:lpstr>L’Ajax : Parsing XML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 en PHP</dc:title>
  <dc:creator>LENOVO</dc:creator>
  <cp:lastModifiedBy>Mohammed Bahri</cp:lastModifiedBy>
  <cp:revision>1642</cp:revision>
  <dcterms:created xsi:type="dcterms:W3CDTF">2018-02-02T16:47:11Z</dcterms:created>
  <dcterms:modified xsi:type="dcterms:W3CDTF">2023-08-28T16:29:33Z</dcterms:modified>
</cp:coreProperties>
</file>