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2D31-A0F9-4DD0-B3C9-531D9B3439F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9C10-93B3-486C-A51D-90BB4081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2D31-A0F9-4DD0-B3C9-531D9B3439F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9C10-93B3-486C-A51D-90BB4081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7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2D31-A0F9-4DD0-B3C9-531D9B3439F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9C10-93B3-486C-A51D-90BB4081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7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2D31-A0F9-4DD0-B3C9-531D9B3439F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9C10-93B3-486C-A51D-90BB4081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0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2D31-A0F9-4DD0-B3C9-531D9B3439F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9C10-93B3-486C-A51D-90BB4081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2D31-A0F9-4DD0-B3C9-531D9B3439F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9C10-93B3-486C-A51D-90BB4081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3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2D31-A0F9-4DD0-B3C9-531D9B3439F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9C10-93B3-486C-A51D-90BB4081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2D31-A0F9-4DD0-B3C9-531D9B3439F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9C10-93B3-486C-A51D-90BB4081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2D31-A0F9-4DD0-B3C9-531D9B3439F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9C10-93B3-486C-A51D-90BB4081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2D31-A0F9-4DD0-B3C9-531D9B3439F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9C10-93B3-486C-A51D-90BB4081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2D31-A0F9-4DD0-B3C9-531D9B3439F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9C10-93B3-486C-A51D-90BB4081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2D31-A0F9-4DD0-B3C9-531D9B3439F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9C10-93B3-486C-A51D-90BB4081E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400050" y="719204"/>
            <a:ext cx="114681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Project Title</a:t>
            </a:r>
            <a:b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lang="en-US" altLang="en-US" sz="3200" dirty="0">
                <a:latin typeface="Georgia" panose="02040502050405020303" pitchFamily="18" charset="0"/>
              </a:rPr>
              <a:t/>
            </a:r>
            <a:br>
              <a:rPr lang="en-US" altLang="en-US" sz="3200" dirty="0">
                <a:latin typeface="Georgia" panose="02040502050405020303" pitchFamily="18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Predicting Insurance Premiums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Company: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SecureLife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Insurance Co. 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lang="en-US" altLang="en-US" sz="3200" dirty="0">
                <a:latin typeface="Georgia" panose="02040502050405020303" pitchFamily="18" charset="0"/>
              </a:rPr>
              <a:t/>
            </a:r>
            <a:br>
              <a:rPr lang="en-US" altLang="en-US" sz="3200" dirty="0">
                <a:latin typeface="Georgia" panose="02040502050405020303" pitchFamily="18" charset="0"/>
              </a:rPr>
            </a:b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Name &amp; Role</a:t>
            </a:r>
            <a:b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lang="en-US" altLang="en-US" sz="3200" dirty="0">
                <a:latin typeface="Georgia" panose="02040502050405020303" pitchFamily="18" charset="0"/>
              </a:rPr>
              <a:t/>
            </a:r>
            <a:br>
              <a:rPr lang="en-US" altLang="en-US" sz="3200" dirty="0">
                <a:latin typeface="Georgia" panose="02040502050405020303" pitchFamily="18" charset="0"/>
              </a:rPr>
            </a:b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Oluwole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Temitope Hannah (Data Scientist 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361950"/>
            <a:ext cx="1165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i="1" dirty="0" smtClean="0">
                <a:latin typeface="Georgia" panose="02040502050405020303" pitchFamily="18" charset="0"/>
              </a:rPr>
              <a:t>Project Goal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Build a model to estimate insurance premium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Use data-driven techniques to promotes fairness and profitability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i="1" dirty="0" smtClean="0">
                <a:latin typeface="Georgia" panose="02040502050405020303" pitchFamily="18" charset="0"/>
              </a:rPr>
              <a:t>The data set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Georgia" panose="02040502050405020303" pitchFamily="18" charset="0"/>
              </a:rPr>
              <a:t>200,000+ rows, 20 features were used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Georgia" panose="02040502050405020303" pitchFamily="18" charset="0"/>
              </a:rPr>
              <a:t>Mix of numeric, categorical and textual columns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smtClean="0">
                <a:latin typeface="Georgia" panose="02040502050405020303" pitchFamily="18" charset="0"/>
              </a:rPr>
              <a:t>Challenges: Missing data, skewed distributions, formatting issues</a:t>
            </a: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5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458450" cy="66865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Georgia" panose="02040502050405020303" pitchFamily="18" charset="0"/>
              </a:rPr>
              <a:t>				</a:t>
            </a:r>
            <a:br>
              <a:rPr lang="en-US" sz="2800" dirty="0" smtClean="0">
                <a:latin typeface="Georgia" panose="02040502050405020303" pitchFamily="18" charset="0"/>
              </a:rPr>
            </a:br>
            <a:r>
              <a:rPr lang="en-US" sz="2800" dirty="0">
                <a:latin typeface="Georgia" panose="02040502050405020303" pitchFamily="18" charset="0"/>
              </a:rPr>
              <a:t/>
            </a:r>
            <a:br>
              <a:rPr lang="en-US" sz="2800" dirty="0">
                <a:latin typeface="Georgia" panose="02040502050405020303" pitchFamily="18" charset="0"/>
              </a:rPr>
            </a:br>
            <a:r>
              <a:rPr lang="en-US" sz="2800" dirty="0" smtClean="0">
                <a:latin typeface="Georgia" panose="02040502050405020303" pitchFamily="18" charset="0"/>
              </a:rPr>
              <a:t/>
            </a:r>
            <a:br>
              <a:rPr lang="en-US" sz="2800" dirty="0" smtClean="0">
                <a:latin typeface="Georgia" panose="02040502050405020303" pitchFamily="18" charset="0"/>
              </a:rPr>
            </a:br>
            <a:r>
              <a:rPr lang="en-US" sz="2800" dirty="0" smtClean="0">
                <a:latin typeface="Georgia" panose="02040502050405020303" pitchFamily="18" charset="0"/>
              </a:rPr>
              <a:t>				</a:t>
            </a:r>
            <a:r>
              <a:rPr lang="en-US" sz="2800" dirty="0" smtClean="0">
                <a:latin typeface="Georgia" panose="02040502050405020303" pitchFamily="18" charset="0"/>
              </a:rPr>
              <a:t>Key Techniques</a:t>
            </a:r>
            <a:br>
              <a:rPr lang="en-US" sz="2800" dirty="0" smtClean="0">
                <a:latin typeface="Georgia" panose="02040502050405020303" pitchFamily="18" charset="0"/>
              </a:rPr>
            </a:br>
            <a:r>
              <a:rPr lang="en-US" sz="2400" dirty="0" smtClean="0">
                <a:latin typeface="Georgia" panose="02040502050405020303" pitchFamily="18" charset="0"/>
              </a:rPr>
              <a:t>Encoding with </a:t>
            </a:r>
            <a:r>
              <a:rPr lang="en-US" sz="2400" dirty="0" err="1" smtClean="0">
                <a:latin typeface="Georgia" panose="02040502050405020303" pitchFamily="18" charset="0"/>
              </a:rPr>
              <a:t>Scikit</a:t>
            </a:r>
            <a:r>
              <a:rPr lang="en-US" sz="2400" dirty="0" smtClean="0">
                <a:latin typeface="Georgia" panose="02040502050405020303" pitchFamily="18" charset="0"/>
              </a:rPr>
              <a:t>-learn</a:t>
            </a:r>
            <a:br>
              <a:rPr lang="en-US" sz="2400" dirty="0" smtClean="0">
                <a:latin typeface="Georgia" panose="02040502050405020303" pitchFamily="18" charset="0"/>
              </a:rPr>
            </a:br>
            <a:r>
              <a:rPr lang="en-US" sz="2400" dirty="0" smtClean="0">
                <a:latin typeface="Georgia" panose="02040502050405020303" pitchFamily="18" charset="0"/>
              </a:rPr>
              <a:t>Text cleaning with NLTK and </a:t>
            </a:r>
            <a:r>
              <a:rPr lang="en-US" sz="2400" dirty="0" err="1" smtClean="0">
                <a:latin typeface="Georgia" panose="02040502050405020303" pitchFamily="18" charset="0"/>
              </a:rPr>
              <a:t>TextBlob</a:t>
            </a:r>
            <a:r>
              <a:rPr lang="en-US" sz="2400" dirty="0" smtClean="0">
                <a:latin typeface="Georgia" panose="02040502050405020303" pitchFamily="18" charset="0"/>
              </a:rPr>
              <a:t/>
            </a:r>
            <a:br>
              <a:rPr lang="en-US" sz="2400" dirty="0" smtClean="0">
                <a:latin typeface="Georgia" panose="02040502050405020303" pitchFamily="18" charset="0"/>
              </a:rPr>
            </a:br>
            <a:r>
              <a:rPr lang="en-US" sz="2400" dirty="0" smtClean="0">
                <a:latin typeface="Georgia" panose="02040502050405020303" pitchFamily="18" charset="0"/>
              </a:rPr>
              <a:t>Feature engineering (e.g., tenure, feedback polarity)</a:t>
            </a:r>
            <a:br>
              <a:rPr lang="en-US" sz="2400" dirty="0" smtClean="0">
                <a:latin typeface="Georgia" panose="02040502050405020303" pitchFamily="18" charset="0"/>
              </a:rPr>
            </a:br>
            <a:r>
              <a:rPr lang="en-US" sz="2400" dirty="0" smtClean="0">
                <a:latin typeface="Georgia" panose="02040502050405020303" pitchFamily="18" charset="0"/>
              </a:rPr>
              <a:t>Gradient Boosting model + Grid Search Tuning</a:t>
            </a:r>
            <a:br>
              <a:rPr lang="en-US" sz="2400" dirty="0" smtClean="0">
                <a:latin typeface="Georgia" panose="02040502050405020303" pitchFamily="18" charset="0"/>
              </a:rPr>
            </a:br>
            <a:r>
              <a:rPr lang="en-US" sz="2800" dirty="0" smtClean="0">
                <a:latin typeface="Georgia" panose="02040502050405020303" pitchFamily="18" charset="0"/>
              </a:rPr>
              <a:t>				</a:t>
            </a:r>
            <a:br>
              <a:rPr lang="en-US" sz="2800" dirty="0" smtClean="0">
                <a:latin typeface="Georgia" panose="02040502050405020303" pitchFamily="18" charset="0"/>
              </a:rPr>
            </a:br>
            <a:r>
              <a:rPr lang="en-US" sz="2800" dirty="0">
                <a:latin typeface="Georgia" panose="02040502050405020303" pitchFamily="18" charset="0"/>
              </a:rPr>
              <a:t>	</a:t>
            </a:r>
            <a:r>
              <a:rPr lang="en-US" sz="2800" dirty="0" smtClean="0">
                <a:latin typeface="Georgia" panose="02040502050405020303" pitchFamily="18" charset="0"/>
              </a:rPr>
              <a:t>			Model Performance</a:t>
            </a:r>
            <a:r>
              <a:rPr lang="en-US" sz="2800" dirty="0" smtClean="0">
                <a:latin typeface="Georgia" panose="02040502050405020303" pitchFamily="18" charset="0"/>
              </a:rPr>
              <a:t/>
            </a:r>
            <a:br>
              <a:rPr lang="en-US" sz="2800" dirty="0" smtClean="0">
                <a:latin typeface="Georgia" panose="02040502050405020303" pitchFamily="18" charset="0"/>
              </a:rPr>
            </a:br>
            <a:r>
              <a:rPr lang="en-US" sz="2800" dirty="0">
                <a:latin typeface="Georgia" panose="02040502050405020303" pitchFamily="18" charset="0"/>
              </a:rPr>
              <a:t/>
            </a:r>
            <a:br>
              <a:rPr lang="en-US" sz="2800" dirty="0">
                <a:latin typeface="Georgia" panose="02040502050405020303" pitchFamily="18" charset="0"/>
              </a:rPr>
            </a:br>
            <a:r>
              <a:rPr lang="en-US" sz="2800" dirty="0" smtClean="0">
                <a:latin typeface="Georgia" panose="02040502050405020303" pitchFamily="18" charset="0"/>
              </a:rPr>
              <a:t/>
            </a:r>
            <a:br>
              <a:rPr lang="en-US" sz="2800" dirty="0" smtClean="0">
                <a:latin typeface="Georgia" panose="02040502050405020303" pitchFamily="18" charset="0"/>
              </a:rPr>
            </a:br>
            <a:r>
              <a:rPr lang="en-US" sz="2800" dirty="0">
                <a:latin typeface="Georgia" panose="02040502050405020303" pitchFamily="18" charset="0"/>
              </a:rPr>
              <a:t/>
            </a:r>
            <a:br>
              <a:rPr lang="en-US" sz="2800" dirty="0">
                <a:latin typeface="Georgia" panose="02040502050405020303" pitchFamily="18" charset="0"/>
              </a:rPr>
            </a:br>
            <a:r>
              <a:rPr lang="en-US" sz="2800" dirty="0" smtClean="0">
                <a:latin typeface="Georgia" panose="02040502050405020303" pitchFamily="18" charset="0"/>
              </a:rPr>
              <a:t/>
            </a:r>
            <a:br>
              <a:rPr lang="en-US" sz="2800" dirty="0" smtClean="0">
                <a:latin typeface="Georgia" panose="02040502050405020303" pitchFamily="18" charset="0"/>
              </a:rPr>
            </a:br>
            <a:r>
              <a:rPr lang="en-US" sz="2800" dirty="0">
                <a:latin typeface="Georgia" panose="02040502050405020303" pitchFamily="18" charset="0"/>
              </a:rPr>
              <a:t/>
            </a:r>
            <a:br>
              <a:rPr lang="en-US" sz="2800" dirty="0">
                <a:latin typeface="Georgia" panose="02040502050405020303" pitchFamily="18" charset="0"/>
              </a:rPr>
            </a:br>
            <a:r>
              <a:rPr lang="en-US" sz="2800" dirty="0" smtClean="0">
                <a:latin typeface="Georgia" panose="02040502050405020303" pitchFamily="18" charset="0"/>
              </a:rPr>
              <a:t/>
            </a:r>
            <a:br>
              <a:rPr lang="en-US" sz="2800" dirty="0" smtClean="0">
                <a:latin typeface="Georgia" panose="02040502050405020303" pitchFamily="18" charset="0"/>
              </a:rPr>
            </a:br>
            <a:endParaRPr lang="en-US" sz="2800" dirty="0"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37120"/>
              </p:ext>
            </p:extLst>
          </p:nvPr>
        </p:nvGraphicFramePr>
        <p:xfrm>
          <a:off x="1327150" y="4416635"/>
          <a:ext cx="8312150" cy="226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075">
                  <a:extLst>
                    <a:ext uri="{9D8B030D-6E8A-4147-A177-3AD203B41FA5}">
                      <a16:colId xmlns:a16="http://schemas.microsoft.com/office/drawing/2014/main" val="2173051555"/>
                    </a:ext>
                  </a:extLst>
                </a:gridCol>
                <a:gridCol w="4156075">
                  <a:extLst>
                    <a:ext uri="{9D8B030D-6E8A-4147-A177-3AD203B41FA5}">
                      <a16:colId xmlns:a16="http://schemas.microsoft.com/office/drawing/2014/main" val="2531866055"/>
                    </a:ext>
                  </a:extLst>
                </a:gridCol>
              </a:tblGrid>
              <a:tr h="567479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37668"/>
                  </a:ext>
                </a:extLst>
              </a:tr>
              <a:tr h="567479"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~24.5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73063"/>
                  </a:ext>
                </a:extLst>
              </a:tr>
              <a:tr h="567479"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~1080.3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21757"/>
                  </a:ext>
                </a:extLst>
              </a:tr>
              <a:tr h="567479"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6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48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323851"/>
            <a:ext cx="10534650" cy="653414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3200" b="1" dirty="0" smtClean="0">
                <a:latin typeface="Georgia" panose="02040502050405020303" pitchFamily="18" charset="0"/>
              </a:rPr>
              <a:t>				Top Features</a:t>
            </a:r>
            <a:r>
              <a:rPr lang="en-US" sz="2800" dirty="0">
                <a:latin typeface="Georgia" panose="02040502050405020303" pitchFamily="18" charset="0"/>
              </a:rPr>
              <a:t/>
            </a:r>
            <a:br>
              <a:rPr lang="en-US" sz="2800" dirty="0">
                <a:latin typeface="Georgia" panose="02040502050405020303" pitchFamily="18" charset="0"/>
              </a:rPr>
            </a:br>
            <a:r>
              <a:rPr lang="en-US" sz="2800" dirty="0" smtClean="0">
                <a:latin typeface="Georgia" panose="02040502050405020303" pitchFamily="18" charset="0"/>
              </a:rPr>
              <a:t>Visual bar chart of:</a:t>
            </a:r>
            <a:br>
              <a:rPr lang="en-US" sz="2800" dirty="0" smtClean="0">
                <a:latin typeface="Georgia" panose="02040502050405020303" pitchFamily="18" charset="0"/>
              </a:rPr>
            </a:br>
            <a:r>
              <a:rPr lang="en-US" sz="2800" dirty="0" smtClean="0">
                <a:latin typeface="Georgia" panose="02040502050405020303" pitchFamily="18" charset="0"/>
              </a:rPr>
              <a:t>*	Credit Score</a:t>
            </a:r>
            <a:br>
              <a:rPr lang="en-US" sz="2800" dirty="0" smtClean="0">
                <a:latin typeface="Georgia" panose="02040502050405020303" pitchFamily="18" charset="0"/>
              </a:rPr>
            </a:br>
            <a:r>
              <a:rPr lang="en-US" sz="2800" dirty="0" smtClean="0">
                <a:latin typeface="Georgia" panose="02040502050405020303" pitchFamily="18" charset="0"/>
              </a:rPr>
              <a:t>*	Vehicle Age</a:t>
            </a:r>
            <a:br>
              <a:rPr lang="en-US" sz="2800" dirty="0" smtClean="0">
                <a:latin typeface="Georgia" panose="02040502050405020303" pitchFamily="18" charset="0"/>
              </a:rPr>
            </a:br>
            <a:r>
              <a:rPr lang="en-US" sz="2800" dirty="0" smtClean="0">
                <a:latin typeface="Georgia" panose="02040502050405020303" pitchFamily="18" charset="0"/>
              </a:rPr>
              <a:t>*	Health Score</a:t>
            </a:r>
            <a:br>
              <a:rPr lang="en-US" sz="2800" dirty="0" smtClean="0">
                <a:latin typeface="Georgia" panose="02040502050405020303" pitchFamily="18" charset="0"/>
              </a:rPr>
            </a:br>
            <a:r>
              <a:rPr lang="en-US" sz="2800" dirty="0" smtClean="0">
                <a:latin typeface="Georgia" panose="02040502050405020303" pitchFamily="18" charset="0"/>
              </a:rPr>
              <a:t>*	Policy Type</a:t>
            </a:r>
            <a:br>
              <a:rPr lang="en-US" sz="2800" dirty="0" smtClean="0">
                <a:latin typeface="Georgia" panose="02040502050405020303" pitchFamily="18" charset="0"/>
              </a:rPr>
            </a:br>
            <a:r>
              <a:rPr lang="en-US" sz="2800" dirty="0" smtClean="0">
                <a:latin typeface="Georgia" panose="02040502050405020303" pitchFamily="18" charset="0"/>
              </a:rPr>
              <a:t>*	Tenure</a:t>
            </a:r>
            <a:br>
              <a:rPr lang="en-US" sz="2800" dirty="0" smtClean="0">
                <a:latin typeface="Georgia" panose="02040502050405020303" pitchFamily="18" charset="0"/>
              </a:rPr>
            </a:b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5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19301"/>
            <a:ext cx="4819650" cy="45339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1" y="2209801"/>
            <a:ext cx="5410200" cy="450660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pPr algn="ctr"/>
            <a:r>
              <a:rPr lang="en-US" dirty="0" smtClean="0"/>
              <a:t>EDA Visuals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2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69" y="1386042"/>
            <a:ext cx="5065786" cy="416052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26386"/>
            <a:ext cx="5886450" cy="4679840"/>
          </a:xfrm>
        </p:spPr>
      </p:pic>
    </p:spTree>
    <p:extLst>
      <p:ext uri="{BB962C8B-B14F-4D97-AF65-F5344CB8AC3E}">
        <p14:creationId xmlns:p14="http://schemas.microsoft.com/office/powerpoint/2010/main" val="63164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71450"/>
            <a:ext cx="11277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Georgia" panose="02040502050405020303" pitchFamily="18" charset="0"/>
              </a:rPr>
              <a:t>			Business Recommendations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Use model for dynamic, personalized pricing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Reward customers with good credit/low-risk profiles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Expand with external data and deeper NLP methods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Deploy estimator via secure web interface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342900" y="3944570"/>
            <a:ext cx="959910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800" dirty="0" smtClean="0">
                <a:latin typeface="Georgia" panose="02040502050405020303" pitchFamily="18" charset="0"/>
              </a:rPr>
              <a:t>				Key Insight </a:t>
            </a:r>
            <a:br>
              <a:rPr lang="en-US" altLang="en-US" sz="2800" dirty="0" smtClean="0">
                <a:latin typeface="Georgia" panose="02040502050405020303" pitchFamily="18" charset="0"/>
              </a:rPr>
            </a:br>
            <a:r>
              <a:rPr lang="en-US" altLang="en-US" sz="2800" dirty="0" smtClean="0">
                <a:latin typeface="Georgia" panose="02040502050405020303" pitchFamily="18" charset="0"/>
              </a:rPr>
              <a:t/>
            </a:r>
            <a:br>
              <a:rPr lang="en-US" altLang="en-US" sz="2800" dirty="0" smtClean="0">
                <a:latin typeface="Georgia" panose="02040502050405020303" pitchFamily="18" charset="0"/>
              </a:rPr>
            </a:br>
            <a:r>
              <a:rPr lang="en-US" altLang="en-US" sz="2800" dirty="0" smtClean="0">
                <a:latin typeface="Georgia" panose="02040502050405020303" pitchFamily="18" charset="0"/>
              </a:rPr>
              <a:t>- Supports Secure Life’s vision of tech-driven customer care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800" dirty="0" smtClean="0">
                <a:latin typeface="Georgia" panose="02040502050405020303" pitchFamily="18" charset="0"/>
              </a:rPr>
              <a:t>- Model is scalable, explainable, and impactful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800" dirty="0" smtClean="0">
                <a:latin typeface="Georgia" panose="02040502050405020303" pitchFamily="18" charset="0"/>
              </a:rPr>
              <a:t>- Ready to deploy and improve insurance outcomes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alt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2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253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 Theme</vt:lpstr>
      <vt:lpstr>Project Title  Predicting Insurance Premiums  Company:  SecureLife Insurance Co.    Name &amp; Role  Oluwole Temitope Hannah (Data Scientist ) </vt:lpstr>
      <vt:lpstr>PowerPoint Presentation</vt:lpstr>
      <vt:lpstr>           Key Techniques Encoding with Scikit-learn Text cleaning with NLTK and TextBlob Feature engineering (e.g., tenure, feedback polarity) Gradient Boosting model + Grid Search Tuning          Model Performance       </vt:lpstr>
      <vt:lpstr>    Top Features Visual bar chart of: * Credit Score * Vehicle Age * Health Score * Policy Type * Tenure </vt:lpstr>
      <vt:lpstr>EDA Visuals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PrTitle: Predicting Insurance Premiums Company: SecureLife Insurance Co.  Name &amp; Role: Oluwole Temitope Hannah, Data Scientist</dc:title>
  <dc:creator>Temitope</dc:creator>
  <cp:lastModifiedBy>Temitope</cp:lastModifiedBy>
  <cp:revision>6</cp:revision>
  <dcterms:created xsi:type="dcterms:W3CDTF">2025-07-17T12:57:38Z</dcterms:created>
  <dcterms:modified xsi:type="dcterms:W3CDTF">2025-07-18T08:40:42Z</dcterms:modified>
</cp:coreProperties>
</file>