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1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179.xml" ContentType="application/vnd.openxmlformats-officedocument.presentationml.slideLayout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theme/theme1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  <p:sldMasterId id="2147483709" r:id="rId2"/>
    <p:sldMasterId id="2147483668" r:id="rId3"/>
    <p:sldMasterId id="2147483749" r:id="rId4"/>
    <p:sldMasterId id="2147483769" r:id="rId5"/>
    <p:sldMasterId id="2147483689" r:id="rId6"/>
    <p:sldMasterId id="2147483797" r:id="rId7"/>
    <p:sldMasterId id="2147483819" r:id="rId8"/>
    <p:sldMasterId id="2147483841" r:id="rId9"/>
    <p:sldMasterId id="2147483863" r:id="rId10"/>
    <p:sldMasterId id="2147483885" r:id="rId11"/>
  </p:sldMasterIdLst>
  <p:notesMasterIdLst>
    <p:notesMasterId r:id="rId19"/>
  </p:notesMasterIdLst>
  <p:handoutMasterIdLst>
    <p:handoutMasterId r:id="rId20"/>
  </p:handoutMasterIdLst>
  <p:sldIdLst>
    <p:sldId id="287" r:id="rId12"/>
    <p:sldId id="293" r:id="rId13"/>
    <p:sldId id="316" r:id="rId14"/>
    <p:sldId id="317" r:id="rId15"/>
    <p:sldId id="322" r:id="rId16"/>
    <p:sldId id="321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7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  <a:srgbClr val="FCF8DC"/>
    <a:srgbClr val="F0F981"/>
    <a:srgbClr val="E04E5D"/>
    <a:srgbClr val="826DAF"/>
    <a:srgbClr val="0745AB"/>
    <a:srgbClr val="61171F"/>
    <a:srgbClr val="302162"/>
    <a:srgbClr val="D0D4D5"/>
    <a:srgbClr val="D0D4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5" autoAdjust="0"/>
    <p:restoredTop sz="98614" autoAdjust="0"/>
  </p:normalViewPr>
  <p:slideViewPr>
    <p:cSldViewPr snapToGrid="0" snapToObjects="1">
      <p:cViewPr>
        <p:scale>
          <a:sx n="70" d="100"/>
          <a:sy n="70" d="100"/>
        </p:scale>
        <p:origin x="-1194" y="-144"/>
      </p:cViewPr>
      <p:guideLst>
        <p:guide orient="horz" pos="216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F295C-2931-8847-9516-34865F1616ED}" type="datetime1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E6E25-EFE6-9749-B9A7-44B8B6B33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07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37A30-794A-5940-B8DE-EA7B2634F3B8}" type="datetime1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E4248-2355-5D45-BB27-FFAA52A79D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3034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810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GE_motion_pattern_New_RGB_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96" t="45672" r="36705"/>
          <a:stretch/>
        </p:blipFill>
        <p:spPr>
          <a:xfrm>
            <a:off x="0" y="-1"/>
            <a:ext cx="9144000" cy="2439027"/>
          </a:xfrm>
          <a:prstGeom prst="rect">
            <a:avLst/>
          </a:prstGeom>
        </p:spPr>
      </p:pic>
      <p:pic>
        <p:nvPicPr>
          <p:cNvPr id="2" name="Picture 1" descr="Monogram_orang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24" y="621792"/>
            <a:ext cx="1828800" cy="182880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664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695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396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40984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GE_motion_pattern_New_RGB_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013" r="10404" b="44718"/>
          <a:stretch/>
        </p:blipFill>
        <p:spPr>
          <a:xfrm flipV="1">
            <a:off x="0" y="-1"/>
            <a:ext cx="9144000" cy="3032970"/>
          </a:xfrm>
          <a:prstGeom prst="rect">
            <a:avLst/>
          </a:prstGeom>
        </p:spPr>
      </p:pic>
      <p:pic>
        <p:nvPicPr>
          <p:cNvPr id="2" name="Picture 1" descr="Monogram_gray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7406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3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ay_Artboard 3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9250"/>
          <a:stretch/>
        </p:blipFill>
        <p:spPr>
          <a:xfrm>
            <a:off x="6895252" y="950976"/>
            <a:ext cx="1828800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669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425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0302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930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181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450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069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131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tx2">
              <a:lumMod val="60000"/>
              <a:lumOff val="40000"/>
            </a:schemeClr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983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677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64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750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321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755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12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073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430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910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78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30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40984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0064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254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822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0837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2738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777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36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9067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5130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3440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99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7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57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078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293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25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980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249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49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469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10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94535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835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150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9147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850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919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421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916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387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038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897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356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0427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963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6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631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518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95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871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48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25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217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93187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51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070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355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3564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1225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575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732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530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796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8973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39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837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277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742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916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856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999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320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285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7120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577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5178499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13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49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4921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4042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4480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62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970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835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23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127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681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65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66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6692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992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05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97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122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151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#175BBA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889"/>
          <a:stretch/>
        </p:blipFill>
        <p:spPr>
          <a:xfrm>
            <a:off x="338328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040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409847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86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66737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8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Imagination </a:t>
            </a:r>
            <a:r>
              <a:rPr lang="en-US" sz="1600" b="1" dirty="0">
                <a:solidFill>
                  <a:srgbClr val="0745AB"/>
                </a:solidFill>
                <a:cs typeface="GE Inspira Pitch"/>
              </a:rPr>
              <a:t>at </a:t>
            </a:r>
            <a:r>
              <a:rPr lang="en-US" sz="1600" b="1" dirty="0" smtClean="0">
                <a:solidFill>
                  <a:srgbClr val="0745AB"/>
                </a:solidFill>
                <a:cs typeface="GE Inspira Pitch"/>
              </a:rPr>
              <a:t>work.</a:t>
            </a:r>
            <a:endParaRPr lang="en-US" sz="1600" b="1" dirty="0">
              <a:solidFill>
                <a:srgbClr val="0745AB"/>
              </a:solidFill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59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737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52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053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0644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933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5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GE_motion_pattern_New_RGB_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437" r="36103" b="23798"/>
          <a:stretch/>
        </p:blipFill>
        <p:spPr>
          <a:xfrm flipV="1">
            <a:off x="-1" y="-1"/>
            <a:ext cx="9144001" cy="2795063"/>
          </a:xfrm>
          <a:prstGeom prst="rect">
            <a:avLst/>
          </a:prstGeom>
        </p:spPr>
      </p:pic>
      <p:pic>
        <p:nvPicPr>
          <p:cNvPr id="2" name="Picture 1" descr="Monogram_green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969264"/>
            <a:ext cx="1828800" cy="1828800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419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prstClr val="white"/>
              </a:solidFill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454545"/>
                </a:solidFill>
              </a:rPr>
              <a:t>GE Confidential 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781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463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76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713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340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81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68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707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76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52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Green_Artboard 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867"/>
          <a:stretch/>
        </p:blipFill>
        <p:spPr>
          <a:xfrm>
            <a:off x="338328" y="950976"/>
            <a:ext cx="1966888" cy="5907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913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721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480390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>
                <a:solidFill>
                  <a:srgbClr val="454545"/>
                </a:solidFill>
              </a:rPr>
              <a:pPr algn="r">
                <a:lnSpc>
                  <a:spcPct val="90000"/>
                </a:lnSpc>
              </a:pPr>
              <a:t>‹#›</a:t>
            </a:fld>
            <a:r>
              <a:rPr lang="en-US" sz="900" dirty="0">
                <a:solidFill>
                  <a:srgbClr val="454545"/>
                </a:solidFill>
              </a:rPr>
              <a:t>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 smtClean="0">
                <a:solidFill>
                  <a:srgbClr val="454545"/>
                </a:solidFill>
              </a:rPr>
              <a:pPr algn="r">
                <a:lnSpc>
                  <a:spcPct val="90000"/>
                </a:lnSpc>
              </a:pPr>
              <a:t>11/20/2014</a:t>
            </a:fld>
            <a:endParaRPr lang="en-US" dirty="0">
              <a:solidFill>
                <a:srgbClr val="45454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0" y="6099915"/>
            <a:ext cx="556179" cy="5793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1325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3877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623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06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164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207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38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3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8127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5" name="Picture 4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657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675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73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335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856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8605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322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893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661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767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574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388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40984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02" t="15569" r="1304"/>
          <a:stretch/>
        </p:blipFill>
        <p:spPr>
          <a:xfrm>
            <a:off x="0" y="0"/>
            <a:ext cx="9144000" cy="316229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4145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966"/>
          <a:stretch/>
        </p:blipFill>
        <p:spPr>
          <a:xfrm>
            <a:off x="5065978" y="-1"/>
            <a:ext cx="3658074" cy="51026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1113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8" name="Picture 7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84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39496"/>
            <a:ext cx="8311896" cy="88696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962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1658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399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048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467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1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Confidential 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265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912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318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409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734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415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443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6592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932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35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064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363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1768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0470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 smtClean="0"/>
              <a:pPr algn="r">
                <a:lnSpc>
                  <a:spcPct val="90000"/>
                </a:lnSpc>
              </a:pPr>
              <a:t>11/20/2014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0" y="6099915"/>
            <a:ext cx="556179" cy="5793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532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54" r="11354" b="29670"/>
          <a:stretch/>
        </p:blipFill>
        <p:spPr>
          <a:xfrm flipV="1">
            <a:off x="0" y="-1"/>
            <a:ext cx="9144000" cy="3201681"/>
          </a:xfrm>
          <a:prstGeom prst="rect">
            <a:avLst/>
          </a:prstGeom>
        </p:spPr>
      </p:pic>
      <p:pic>
        <p:nvPicPr>
          <p:cNvPr id="2" name="Picture 1" descr="Monogram_purple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48056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804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_motion_pattern_RGB_Purple_Artboard 16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958"/>
          <a:stretch/>
        </p:blipFill>
        <p:spPr>
          <a:xfrm>
            <a:off x="5066452" y="0"/>
            <a:ext cx="3657600" cy="51026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767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615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333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484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129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2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15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035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826DAF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782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228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584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186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233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243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87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663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4935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115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686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 w/ Color Bckgr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10" name="Picture 9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729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gram_ART_end slide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25"/>
          <a:stretch/>
        </p:blipFill>
        <p:spPr>
          <a:xfrm>
            <a:off x="0" y="2282952"/>
            <a:ext cx="5717836" cy="22920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40984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909898" y="28057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GE_motion_pattern_New_RGB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265" t="47510"/>
          <a:stretch/>
        </p:blipFill>
        <p:spPr>
          <a:xfrm>
            <a:off x="-1" y="0"/>
            <a:ext cx="8884907" cy="2602420"/>
          </a:xfrm>
          <a:prstGeom prst="rect">
            <a:avLst/>
          </a:prstGeom>
        </p:spPr>
      </p:pic>
      <p:pic>
        <p:nvPicPr>
          <p:cNvPr id="2" name="Picture 1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777240"/>
            <a:ext cx="1828800" cy="1828800"/>
          </a:xfrm>
          <a:prstGeom prst="rect">
            <a:avLst/>
          </a:prstGeom>
        </p:spPr>
      </p:pic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82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7109"/>
          <a:stretch/>
        </p:blipFill>
        <p:spPr>
          <a:xfrm>
            <a:off x="340594" y="2146169"/>
            <a:ext cx="1846927" cy="471183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9768" y="5056631"/>
            <a:ext cx="5577840" cy="740664"/>
          </a:xfrm>
          <a:prstGeom prst="rect">
            <a:avLst/>
          </a:prstGeo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spc="-20" baseline="0">
                <a:solidFill>
                  <a:schemeClr val="tx1"/>
                </a:solidFill>
                <a:latin typeface="GE Inspira Pitch"/>
                <a:cs typeface="GE Inspira Pitch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br>
              <a:rPr lang="en-US" dirty="0" smtClean="0"/>
            </a:br>
            <a:r>
              <a:rPr lang="en-US" dirty="0" smtClean="0"/>
              <a:t>Month XX, 201X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11480" y="3319272"/>
            <a:ext cx="8311896" cy="1618488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90000"/>
              </a:lnSpc>
              <a:defRPr sz="4800" spc="-100" baseline="0">
                <a:latin typeface="GE Inspira Pitch"/>
                <a:cs typeface="GE Inspira Pitch"/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66" y="6217840"/>
            <a:ext cx="4066897" cy="4196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Imagination </a:t>
            </a:r>
            <a:r>
              <a:rPr lang="en-US" sz="1600" b="1" dirty="0">
                <a:solidFill>
                  <a:schemeClr val="tx2"/>
                </a:solidFill>
                <a:latin typeface="GE Inspira Pitch"/>
                <a:cs typeface="GE Inspira Pitch"/>
              </a:rPr>
              <a:t>at </a:t>
            </a:r>
            <a:r>
              <a:rPr lang="en-US" sz="1600" b="1" dirty="0" smtClean="0">
                <a:solidFill>
                  <a:schemeClr val="tx2"/>
                </a:solidFill>
                <a:latin typeface="GE Inspira Pitch"/>
                <a:cs typeface="GE Inspira Pitch"/>
              </a:rPr>
              <a:t>work.</a:t>
            </a:r>
            <a:endParaRPr lang="en-US" sz="1600" b="1" dirty="0">
              <a:solidFill>
                <a:schemeClr val="tx2"/>
              </a:solidFill>
              <a:latin typeface="GE Inspira Pitch"/>
              <a:cs typeface="GE Inspira Pitch"/>
            </a:endParaRPr>
          </a:p>
        </p:txBody>
      </p:sp>
      <p:pic>
        <p:nvPicPr>
          <p:cNvPr id="7" name="Picture 6" descr="Monogram_red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950976"/>
            <a:ext cx="1828800" cy="1828800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257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79" y="1536192"/>
            <a:ext cx="8308375" cy="150876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br>
              <a:rPr lang="en-US" dirty="0" smtClean="0"/>
            </a:br>
            <a:r>
              <a:rPr lang="en-US" dirty="0" smtClean="0"/>
              <a:t>(two lines maximum)</a:t>
            </a:r>
            <a:endParaRPr lang="en-US" dirty="0"/>
          </a:p>
        </p:txBody>
      </p:sp>
      <p:pic>
        <p:nvPicPr>
          <p:cNvPr id="7" name="Picture 6" descr="Monogram_PPT_smal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939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6727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532180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803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/ Title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536192"/>
            <a:ext cx="9144000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643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</p:spPr>
        <p:txBody>
          <a:bodyPr lIns="182880"/>
          <a:lstStyle>
            <a:lvl1pPr marL="0">
              <a:lnSpc>
                <a:spcPts val="2580"/>
              </a:lnSpc>
              <a:defRPr sz="2150" baseline="0">
                <a:solidFill>
                  <a:schemeClr val="tx1"/>
                </a:solidFill>
              </a:defRPr>
            </a:lvl1pPr>
            <a:lvl2pPr>
              <a:lnSpc>
                <a:spcPts val="2580"/>
              </a:lnSpc>
              <a:defRPr sz="2150">
                <a:solidFill>
                  <a:schemeClr val="tx1"/>
                </a:solidFill>
              </a:defRPr>
            </a:lvl2pPr>
            <a:lvl3pPr marL="182880" indent="-182880">
              <a:lnSpc>
                <a:spcPts val="2580"/>
              </a:lnSpc>
              <a:defRPr sz="2150">
                <a:solidFill>
                  <a:schemeClr val="tx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94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- Half Imag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36192"/>
            <a:ext cx="4498848" cy="44988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626864" y="1536192"/>
            <a:ext cx="4096512" cy="4498848"/>
          </a:xfrm>
          <a:solidFill>
            <a:schemeClr val="tx2"/>
          </a:solidFill>
        </p:spPr>
        <p:txBody>
          <a:bodyPr lIns="274320" tIns="137160" rIns="182880" bIns="0">
            <a:noAutofit/>
          </a:bodyPr>
          <a:lstStyle>
            <a:lvl1pPr marL="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1pPr>
            <a:lvl2pPr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2pPr>
            <a:lvl3pPr marL="182880" indent="-182880">
              <a:lnSpc>
                <a:spcPts val="258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ts val="2580"/>
              </a:lnSpc>
              <a:buFont typeface="Arial"/>
              <a:buChar char="•"/>
              <a:defRPr sz="17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 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064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chemeClr val="accent5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696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w/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67888"/>
            <a:ext cx="5916331" cy="567076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0" rtlCol="0" anchor="t" anchorCtr="0">
            <a:noAutofit/>
          </a:bodyPr>
          <a:lstStyle/>
          <a:p>
            <a:pPr marL="182880" indent="-182880">
              <a:lnSpc>
                <a:spcPts val="2500"/>
              </a:lnSpc>
              <a:spcBef>
                <a:spcPts val="600"/>
              </a:spcBef>
              <a:buSzPct val="80000"/>
              <a:buFont typeface="Lucida Grande"/>
              <a:buChar char="–"/>
            </a:pPr>
            <a:endParaRPr lang="en-US" sz="2600" b="1" dirty="0">
              <a:solidFill>
                <a:schemeClr val="bg1"/>
              </a:solidFill>
              <a:latin typeface="GE Inspira Pitch"/>
              <a:cs typeface="GE Inspira Pitch"/>
            </a:endParaRPr>
          </a:p>
        </p:txBody>
      </p:sp>
      <p:sp>
        <p:nvSpPr>
          <p:cNvPr id="11" name="Text Placeholder 58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609344"/>
            <a:ext cx="5248656" cy="4151284"/>
          </a:xfrm>
          <a:noFill/>
        </p:spPr>
        <p:txBody>
          <a:bodyPr lIns="0" tIns="0" rIns="91440" bIns="0">
            <a:noAutofit/>
          </a:bodyPr>
          <a:lstStyle>
            <a:lvl1pPr marL="0"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2600" baseline="0">
                <a:solidFill>
                  <a:schemeClr val="bg1"/>
                </a:solidFill>
              </a:defRPr>
            </a:lvl2pPr>
            <a:lvl3pPr marL="182880" indent="-182880">
              <a:lnSpc>
                <a:spcPct val="100000"/>
              </a:lnSpc>
              <a:defRPr sz="2150" baseline="0">
                <a:solidFill>
                  <a:schemeClr val="bg1"/>
                </a:solidFill>
              </a:defRPr>
            </a:lvl3pPr>
            <a:lvl4pPr marL="274320" indent="-91440">
              <a:lnSpc>
                <a:spcPct val="100000"/>
              </a:lnSpc>
              <a:buFont typeface="Arial"/>
              <a:buChar char="•"/>
              <a:defRPr sz="2150" baseline="0"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First level copy</a:t>
            </a:r>
          </a:p>
          <a:p>
            <a:pPr lvl="1"/>
            <a:r>
              <a:rPr lang="en-US" dirty="0" smtClean="0"/>
              <a:t>First level bullet</a:t>
            </a:r>
          </a:p>
          <a:p>
            <a:pPr lvl="2"/>
            <a:r>
              <a:rPr lang="en-US" dirty="0" smtClean="0"/>
              <a:t>Second level bullet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548640"/>
            <a:ext cx="4572000" cy="78638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025896" y="365760"/>
            <a:ext cx="3118104" cy="34198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25896" y="3968496"/>
            <a:ext cx="3118104" cy="2075688"/>
          </a:xfrm>
          <a:solidFill>
            <a:srgbClr val="E04E5D"/>
          </a:solidFill>
        </p:spPr>
        <p:txBody>
          <a:bodyPr lIns="182880" tIns="137160" rIns="91440" bIns="45720"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insert caption.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96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131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65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545336"/>
            <a:ext cx="8311896" cy="3383280"/>
          </a:xfrm>
        </p:spPr>
        <p:txBody>
          <a:bodyPr/>
          <a:lstStyle/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15281"/>
            <a:ext cx="9144000" cy="923373"/>
          </a:xfrm>
          <a:solidFill>
            <a:schemeClr val="tx2"/>
          </a:solidFill>
        </p:spPr>
        <p:txBody>
          <a:bodyPr lIns="457200" tIns="137160" rIns="91440" bIns="137160" anchor="ctr" anchorCtr="0"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1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Take away boxes should only be used for occasional emphasis.</a:t>
            </a:r>
            <a:br>
              <a:rPr lang="en-US" dirty="0" smtClean="0"/>
            </a:br>
            <a:r>
              <a:rPr lang="en-US" dirty="0" smtClean="0"/>
              <a:t>Do not use on every slide.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199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192" y="2478024"/>
            <a:ext cx="8330184" cy="1801368"/>
          </a:xfrm>
        </p:spPr>
        <p:txBody>
          <a:bodyPr>
            <a:noAutofit/>
          </a:bodyPr>
          <a:lstStyle>
            <a:lvl1pPr marL="0">
              <a:lnSpc>
                <a:spcPts val="6599"/>
              </a:lnSpc>
              <a:spcBef>
                <a:spcPts val="0"/>
              </a:spcBef>
              <a:defRPr sz="6000" spc="-1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quote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93192" y="4645152"/>
            <a:ext cx="4572000" cy="1014984"/>
          </a:xfrm>
        </p:spPr>
        <p:txBody>
          <a:bodyPr>
            <a:noAutofit/>
          </a:bodyPr>
          <a:lstStyle>
            <a:lvl1pPr marL="0">
              <a:lnSpc>
                <a:spcPts val="4000"/>
              </a:lnSpc>
              <a:spcBef>
                <a:spcPts val="0"/>
              </a:spcBef>
              <a:defRPr sz="3000" baseline="0"/>
            </a:lvl1pPr>
          </a:lstStyle>
          <a:p>
            <a:pPr lvl="0"/>
            <a:r>
              <a:rPr lang="en-US" dirty="0" smtClean="0"/>
              <a:t>Click to insert content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7965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tx2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873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Vertical Quadran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148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51460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29984" y="1746504"/>
            <a:ext cx="2002536" cy="4289425"/>
          </a:xfrm>
          <a:solidFill>
            <a:schemeClr val="bg1"/>
          </a:solidFill>
        </p:spPr>
        <p:txBody>
          <a:bodyPr lIns="182880" tIns="137160" rIns="91440"/>
          <a:lstStyle>
            <a:lvl1pPr marL="0">
              <a:lnSpc>
                <a:spcPts val="2200"/>
              </a:lnSpc>
              <a:spcBef>
                <a:spcPts val="0"/>
              </a:spcBef>
              <a:spcAft>
                <a:spcPts val="1600"/>
              </a:spcAft>
              <a:defRPr sz="2000"/>
            </a:lvl1pPr>
            <a:lvl2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/>
            </a:lvl2pPr>
            <a:lvl3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592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17720" y="1737360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17720" y="3959352"/>
            <a:ext cx="4526280" cy="2039112"/>
          </a:xfrm>
          <a:solidFill>
            <a:schemeClr val="tx2"/>
          </a:solidFill>
        </p:spPr>
        <p:txBody>
          <a:bodyPr lIns="457200" tIns="182880" rIns="182880">
            <a:noAutofit/>
          </a:bodyPr>
          <a:lstStyle>
            <a:lvl1pPr marL="0">
              <a:lnSpc>
                <a:spcPts val="2350"/>
              </a:lnSpc>
              <a:spcBef>
                <a:spcPts val="0"/>
              </a:spcBef>
              <a:spcAft>
                <a:spcPts val="1200"/>
              </a:spcAft>
              <a:defRPr sz="2150">
                <a:solidFill>
                  <a:schemeClr val="bg1"/>
                </a:solidFill>
              </a:defRPr>
            </a:lvl1pPr>
            <a:lvl2pPr marL="164592" indent="-1645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4pPr>
            <a:lvl5pPr marL="0" indent="0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insert content</a:t>
            </a:r>
          </a:p>
          <a:p>
            <a:pPr lvl="1"/>
            <a:r>
              <a:rPr lang="en-US" dirty="0" smtClean="0"/>
              <a:t>Level 1 bullet</a:t>
            </a:r>
          </a:p>
          <a:p>
            <a:pPr lvl="1"/>
            <a:r>
              <a:rPr lang="en-US" dirty="0" smtClean="0"/>
              <a:t>Level 1 bullet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449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11163" y="2112264"/>
            <a:ext cx="8311896" cy="3163824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694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insert headline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411480" y="1729241"/>
            <a:ext cx="8311896" cy="357127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11163" y="5657850"/>
            <a:ext cx="3529584" cy="393192"/>
          </a:xfrm>
        </p:spPr>
        <p:txBody>
          <a:bodyPr>
            <a:no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970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slideLayout" Target="../slideLayouts/slideLayout194.xml"/><Relationship Id="rId1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84.xml"/><Relationship Id="rId21" Type="http://schemas.openxmlformats.org/officeDocument/2006/relationships/theme" Target="../theme/theme10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17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83.xml"/><Relationship Id="rId16" Type="http://schemas.openxmlformats.org/officeDocument/2006/relationships/slideLayout" Target="../slideLayouts/slideLayout197.xml"/><Relationship Id="rId20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1.xml"/><Relationship Id="rId19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slideLayout" Target="../slideLayouts/slideLayout195.xml"/><Relationship Id="rId22" Type="http://schemas.openxmlformats.org/officeDocument/2006/relationships/image" Target="../media/image9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Relationship Id="rId22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1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image" Target="../media/image1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image" Target="../media/image19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4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Relationship Id="rId22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44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1.xml"/><Relationship Id="rId19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Relationship Id="rId22" Type="http://schemas.openxmlformats.org/officeDocument/2006/relationships/image" Target="../media/image9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1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64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63.xml"/><Relationship Id="rId16" Type="http://schemas.openxmlformats.org/officeDocument/2006/relationships/slideLayout" Target="../slideLayouts/slideLayout177.xml"/><Relationship Id="rId20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1.xml"/><Relationship Id="rId19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5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2" name="Picture 1" descr="Monogram_orang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Software </a:t>
            </a:r>
            <a:r>
              <a:rPr lang="en-US" dirty="0" err="1" smtClean="0"/>
              <a:t>Simplication</a:t>
            </a:r>
            <a:r>
              <a:rPr lang="en-US" dirty="0" smtClean="0"/>
              <a:t> | XX Month 201X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GE Confidential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28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91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01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992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een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86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92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78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8" r:id="rId11"/>
    <p:sldLayoutId id="2147483680" r:id="rId12"/>
    <p:sldLayoutId id="2147483681" r:id="rId13"/>
    <p:sldLayoutId id="2147483683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790" r:id="rId20"/>
    <p:sldLayoutId id="2147483796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9" name="Picture 8" descr="Monogram_purpl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494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93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red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50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94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gray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Title or Job Number | XX Month 201X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See tutorial regarding confidentiality disclosures.</a:t>
            </a: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72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95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30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433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11480" y="365760"/>
            <a:ext cx="8311896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11480" y="1545336"/>
            <a:ext cx="8311896" cy="33832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 bullet </a:t>
            </a:r>
          </a:p>
          <a:p>
            <a:pPr lvl="2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</p:txBody>
      </p:sp>
      <p:pic>
        <p:nvPicPr>
          <p:cNvPr id="7" name="Picture 6" descr="Monogram_blue_s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6217920"/>
            <a:ext cx="457200" cy="4572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700784" y="6355080"/>
            <a:ext cx="2807208" cy="1828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Title or Job Number | XX Month 201X</a:t>
            </a:r>
            <a:endParaRPr lang="en-US">
              <a:solidFill>
                <a:srgbClr val="454545"/>
              </a:solidFill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6025896" y="6355080"/>
            <a:ext cx="1536192" cy="32004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srgbClr val="454545"/>
                </a:solidFill>
              </a:rPr>
              <a:t>See tutorial regarding confidentiality disclosures.</a:t>
            </a:r>
            <a:endParaRPr lang="en-US" dirty="0">
              <a:solidFill>
                <a:srgbClr val="454545"/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94776" y="6355080"/>
            <a:ext cx="219456" cy="42062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FDC49DC-4C59-0B46-B4E4-08C86B3978D0}" type="slidenum">
              <a:rPr lang="en-US" smtClean="0">
                <a:solidFill>
                  <a:srgbClr val="454545"/>
                </a:solidFill>
              </a:rPr>
              <a:pPr/>
              <a:t>‹#›</a:t>
            </a:fld>
            <a:endParaRPr lang="en-US" dirty="0"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064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GE Inspira Pitch"/>
          <a:ea typeface="+mj-ea"/>
          <a:cs typeface="GE Inspira Pitch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buFont typeface="Arial"/>
        <a:buNone/>
        <a:defRPr sz="2600" kern="1200">
          <a:solidFill>
            <a:schemeClr val="tx1"/>
          </a:solidFill>
          <a:latin typeface="GE Inspira Pitch"/>
          <a:ea typeface="+mn-ea"/>
          <a:cs typeface="GE Inspira Pitch"/>
        </a:defRPr>
      </a:lvl1pPr>
      <a:lvl2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600" kern="1200" baseline="0">
          <a:solidFill>
            <a:schemeClr val="tx1"/>
          </a:solidFill>
          <a:latin typeface="GE Inspira Pitch"/>
          <a:ea typeface="+mn-ea"/>
          <a:cs typeface="GE Inspira Pitch"/>
        </a:defRPr>
      </a:lvl2pPr>
      <a:lvl3pPr marL="182880" indent="-182880" algn="l" defTabSz="457200" rtl="0" eaLnBrk="1" latinLnBrk="0" hangingPunct="1">
        <a:lnSpc>
          <a:spcPct val="100000"/>
        </a:lnSpc>
        <a:spcBef>
          <a:spcPts val="600"/>
        </a:spcBef>
        <a:buFont typeface="Lucida Grande"/>
        <a:buChar char="–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3pPr>
      <a:lvl4pPr marL="457200" indent="-182880" algn="l" defTabSz="4572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2150" kern="1200">
          <a:solidFill>
            <a:schemeClr val="tx1"/>
          </a:solidFill>
          <a:latin typeface="GE Inspira Pitch"/>
          <a:ea typeface="+mn-ea"/>
          <a:cs typeface="GE Inspira Pitch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GE Inspira Pitch"/>
          <a:ea typeface="+mn-ea"/>
          <a:cs typeface="GE Inspira Pitch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2.xml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1585" y="4476910"/>
            <a:ext cx="5856023" cy="371223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Team Members:</a:t>
            </a:r>
          </a:p>
          <a:p>
            <a:endParaRPr lang="en-US" sz="32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title"/>
          </p:nvPr>
        </p:nvSpPr>
        <p:spPr>
          <a:xfrm>
            <a:off x="151585" y="3125346"/>
            <a:ext cx="8311896" cy="1362711"/>
          </a:xfrm>
        </p:spPr>
        <p:txBody>
          <a:bodyPr/>
          <a:lstStyle/>
          <a:p>
            <a:r>
              <a:rPr lang="en-US" dirty="0" smtClean="0"/>
              <a:t>Senior Design Project</a:t>
            </a:r>
            <a:br>
              <a:rPr lang="en-US" dirty="0" smtClean="0"/>
            </a:br>
            <a:r>
              <a:rPr lang="en-US" dirty="0" smtClean="0"/>
              <a:t>Signal Block Layout Tool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7" y="356767"/>
            <a:ext cx="4916802" cy="1212723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02385" y="5835509"/>
            <a:ext cx="5856023" cy="3302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300" kern="1200" spc="-20" baseline="0">
                <a:solidFill>
                  <a:schemeClr val="tx1"/>
                </a:solidFill>
                <a:latin typeface="GE Inspira Pitch"/>
                <a:ea typeface="+mn-ea"/>
                <a:cs typeface="GE Inspira Pitch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600" kern="1200" baseline="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Lucida Grande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October 24, 2014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202385" y="4837566"/>
            <a:ext cx="5856023" cy="894284"/>
          </a:xfrm>
          <a:prstGeom prst="rect">
            <a:avLst/>
          </a:prstGeom>
        </p:spPr>
        <p:txBody>
          <a:bodyPr vert="horz" lIns="0" tIns="0" rIns="0" bIns="0" numCol="2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300" kern="1200" spc="-20" baseline="0">
                <a:solidFill>
                  <a:schemeClr val="tx1"/>
                </a:solidFill>
                <a:latin typeface="GE Inspira Pitch"/>
                <a:ea typeface="+mn-ea"/>
                <a:cs typeface="GE Inspira Pitch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600" kern="1200" baseline="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Lucida Grande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defRPr sz="215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GE Inspira Pitch"/>
                <a:ea typeface="+mn-ea"/>
                <a:cs typeface="GE Inspira Pitch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Kenneth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Truex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Zachary McHenry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Chad Mason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Chris Diebold</a:t>
            </a:r>
          </a:p>
          <a:p>
            <a:endParaRPr lang="en-US" sz="1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Dan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Ballesty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</a:rPr>
              <a:t>Curtis </a:t>
            </a:r>
            <a:r>
              <a:rPr lang="en-US" sz="1400" b="1" dirty="0" err="1" smtClean="0">
                <a:solidFill>
                  <a:schemeClr val="tx1">
                    <a:lumMod val="75000"/>
                  </a:schemeClr>
                </a:solidFill>
              </a:rPr>
              <a:t>Mechling</a:t>
            </a:r>
            <a:endParaRPr lang="en-US" sz="14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Roger French</a:t>
            </a:r>
          </a:p>
          <a:p>
            <a:r>
              <a:rPr lang="en-US" sz="1400" b="1" dirty="0">
                <a:solidFill>
                  <a:schemeClr val="tx1">
                    <a:lumMod val="75000"/>
                  </a:schemeClr>
                </a:solidFill>
              </a:rPr>
              <a:t>Mark Schwinghammer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0847" y="6165710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Chris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82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65" y="1283918"/>
            <a:ext cx="8459788" cy="4525867"/>
          </a:xfrm>
        </p:spPr>
        <p:txBody>
          <a:bodyPr/>
          <a:lstStyle/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Calculate Safe Braking Distance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Lightweight Desktop Application 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Inputs &amp; Parses a Comma </a:t>
            </a:r>
            <a:r>
              <a:rPr lang="en-US" sz="1800" b="1" dirty="0">
                <a:latin typeface="GE Inspira Pitch" panose="020F0603030400020203" pitchFamily="34" charset="0"/>
              </a:rPr>
              <a:t>S</a:t>
            </a:r>
            <a:r>
              <a:rPr lang="en-US" sz="1800" b="1" dirty="0" smtClean="0">
                <a:latin typeface="GE Inspira Pitch" panose="020F0603030400020203" pitchFamily="34" charset="0"/>
              </a:rPr>
              <a:t>eparated File 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Stores Track and Train profiles, and Analyzes Results for long term use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Provides notification of a potentially unsafe block and train combination</a:t>
            </a:r>
          </a:p>
          <a:p>
            <a:pPr marL="171450" indent="-17145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GE Inspira Pitch" panose="020F0603030400020203" pitchFamily="34" charset="0"/>
              </a:rPr>
              <a:t>Utilizes a User Friendly GUI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1" dirty="0" smtClean="0">
              <a:latin typeface="GE Inspira Pitch" panose="020F0603030400020203" pitchFamily="34" charset="0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1" dirty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200" b="1" dirty="0" smtClean="0">
              <a:latin typeface="GE Inspira Pitch" panose="020F0603030400020203" pitchFamily="34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Project Scope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475888" y="13431"/>
            <a:ext cx="165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chemeClr val="accent5">
                    <a:lumMod val="50000"/>
                  </a:schemeClr>
                </a:solidFill>
              </a:rPr>
              <a:t>Project Scope</a:t>
            </a:r>
            <a:endParaRPr lang="en-US" sz="20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Chris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72" y="540358"/>
            <a:ext cx="4300853" cy="234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490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19" y="1038592"/>
            <a:ext cx="8459788" cy="55711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b="1" dirty="0" smtClean="0">
                <a:latin typeface="GE Inspira Pitch" panose="020F0603030400020203" pitchFamily="34" charset="0"/>
              </a:rPr>
              <a:t>Target Technologies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latin typeface="GE Inspira Pitch" panose="020F0603030400020203" pitchFamily="34" charset="0"/>
              </a:rPr>
              <a:t>Programming Language: </a:t>
            </a:r>
            <a:r>
              <a:rPr lang="en-US" sz="1400" dirty="0">
                <a:latin typeface="GE Inspira Pitch" panose="020F0603030400020203" pitchFamily="34" charset="0"/>
              </a:rPr>
              <a:t>C# – Provided a rich selection of libraries and integrates well with other languages.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GE Inspira Pitch" panose="020F0603030400020203" pitchFamily="34" charset="0"/>
              </a:rPr>
              <a:t>IDE</a:t>
            </a:r>
            <a:r>
              <a:rPr lang="en-US" sz="1400" b="1" dirty="0">
                <a:latin typeface="GE Inspira Pitch" panose="020F0603030400020203" pitchFamily="34" charset="0"/>
              </a:rPr>
              <a:t>: </a:t>
            </a:r>
            <a:r>
              <a:rPr lang="en-US" sz="1400" dirty="0">
                <a:latin typeface="GE Inspira Pitch" panose="020F0603030400020203" pitchFamily="34" charset="0"/>
              </a:rPr>
              <a:t>Visual Studio 2013 – Industry standard for developing a C# applications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GE Inspira Pitch" panose="020F0603030400020203" pitchFamily="34" charset="0"/>
              </a:rPr>
              <a:t>Database</a:t>
            </a:r>
            <a:r>
              <a:rPr lang="en-US" sz="1400" b="1" dirty="0">
                <a:latin typeface="GE Inspira Pitch" panose="020F0603030400020203" pitchFamily="34" charset="0"/>
              </a:rPr>
              <a:t>: </a:t>
            </a:r>
            <a:r>
              <a:rPr lang="en-US" sz="1400" dirty="0">
                <a:latin typeface="GE Inspira Pitch" panose="020F0603030400020203" pitchFamily="34" charset="0"/>
              </a:rPr>
              <a:t>MySQL – Familiarity with a technology is invaluable and allows for safer development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latin typeface="GE Inspira Pitch" panose="020F0603030400020203" pitchFamily="34" charset="0"/>
              </a:rPr>
              <a:t>Target hardware: </a:t>
            </a:r>
            <a:r>
              <a:rPr lang="en-US" sz="1400" dirty="0">
                <a:latin typeface="GE Inspira Pitch" panose="020F0603030400020203" pitchFamily="34" charset="0"/>
              </a:rPr>
              <a:t>Windows 7+ machine – specifically a machine that has .NET framework 4.5 and </a:t>
            </a:r>
            <a:r>
              <a:rPr lang="en-US" sz="1400" dirty="0" smtClean="0">
                <a:latin typeface="GE Inspira Pitch" panose="020F0603030400020203" pitchFamily="34" charset="0"/>
              </a:rPr>
              <a:t>the </a:t>
            </a:r>
            <a:r>
              <a:rPr lang="en-US" sz="1400" dirty="0" err="1" smtClean="0">
                <a:latin typeface="GE Inspira Pitch" panose="020F0603030400020203" pitchFamily="34" charset="0"/>
              </a:rPr>
              <a:t>OpenTK</a:t>
            </a:r>
            <a:r>
              <a:rPr lang="en-US" sz="1400" dirty="0">
                <a:latin typeface="GE Inspira Pitch" panose="020F0603030400020203" pitchFamily="34" charset="0"/>
              </a:rPr>
              <a:t> </a:t>
            </a:r>
            <a:r>
              <a:rPr lang="en-US" sz="1400" dirty="0" smtClean="0">
                <a:latin typeface="GE Inspira Pitch" panose="020F0603030400020203" pitchFamily="34" charset="0"/>
              </a:rPr>
              <a:t>framework installed.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 smtClean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endParaRPr lang="en-US" sz="1400" b="1" dirty="0">
              <a:latin typeface="GE Inspira Pitch" panose="020F0603030400020203" pitchFamily="34" charset="0"/>
            </a:endParaRPr>
          </a:p>
          <a:p>
            <a:pPr indent="-457200">
              <a:lnSpc>
                <a:spcPct val="100000"/>
              </a:lnSpc>
              <a:spcBef>
                <a:spcPts val="300"/>
              </a:spcBef>
            </a:pPr>
            <a:r>
              <a:rPr lang="en-US" sz="1400" b="1" dirty="0" smtClean="0">
                <a:latin typeface="GE Inspira Pitch" panose="020F0603030400020203" pitchFamily="34" charset="0"/>
              </a:rPr>
              <a:t>Operational Technologies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GE Inspira Pitch" panose="020F0603030400020203" pitchFamily="34" charset="0"/>
              </a:rPr>
              <a:t>Webex</a:t>
            </a:r>
            <a:r>
              <a:rPr lang="en-US" sz="1400" b="1" dirty="0">
                <a:latin typeface="GE Inspira Pitch" panose="020F0603030400020203" pitchFamily="34" charset="0"/>
              </a:rPr>
              <a:t> – </a:t>
            </a:r>
            <a:r>
              <a:rPr lang="en-US" sz="1400" dirty="0">
                <a:latin typeface="GE Inspira Pitch" panose="020F0603030400020203" pitchFamily="34" charset="0"/>
              </a:rPr>
              <a:t>Used to communicate with team members located outside of Melbourne or on occasions of absence.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GE Inspira Pitch" panose="020F0603030400020203" pitchFamily="34" charset="0"/>
              </a:rPr>
              <a:t>Git</a:t>
            </a:r>
            <a:r>
              <a:rPr lang="en-US" sz="1400" b="1" dirty="0">
                <a:latin typeface="GE Inspira Pitch" panose="020F0603030400020203" pitchFamily="34" charset="0"/>
              </a:rPr>
              <a:t> </a:t>
            </a:r>
            <a:r>
              <a:rPr lang="en-US" sz="1400" b="1" dirty="0" smtClean="0">
                <a:latin typeface="GE Inspira Pitch" panose="020F0603030400020203" pitchFamily="34" charset="0"/>
              </a:rPr>
              <a:t>– </a:t>
            </a:r>
            <a:r>
              <a:rPr lang="en-US" sz="1400" dirty="0" smtClean="0">
                <a:latin typeface="GE Inspira Pitch" panose="020F0603030400020203" pitchFamily="34" charset="0"/>
              </a:rPr>
              <a:t>Version </a:t>
            </a:r>
            <a:r>
              <a:rPr lang="en-US" sz="1400" dirty="0">
                <a:latin typeface="GE Inspira Pitch" panose="020F0603030400020203" pitchFamily="34" charset="0"/>
              </a:rPr>
              <a:t>control used to allow teammates to work independently but allow for cohesive development.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583D1">
                    <a:lumMod val="50000"/>
                  </a:srgbClr>
                </a:solidFill>
              </a:rPr>
              <a:t>Technologies Utilized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518849" y="13431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Technologies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pic>
        <p:nvPicPr>
          <p:cNvPr id="1026" name="Picture 2" descr="http://www.kitguru.net/wp-content/uploads/2014/11/visual-studio-2013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68" y="2853782"/>
            <a:ext cx="2340498" cy="13465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RCW1KbHtbyy5giyOrEcyAdUl9xQhZQ1fvInZ4vQPsy7obdij2t0j8tFF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3" y="2777042"/>
            <a:ext cx="1500022" cy="15000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TAUv5cV3Uoc4_CHR42hL2b_mUH79XU2Ay4necHKKL3jBoq78Ax42fw1L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2853782"/>
            <a:ext cx="2670053" cy="14039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10847" y="616571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Chad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59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19" y="1272737"/>
            <a:ext cx="6322771" cy="3232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GE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	Better Project Planning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Improved Project Scope/Definition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800" b="1" dirty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 smtClean="0">
                <a:latin typeface="GE Inspira Pitch" panose="020F0603030400020203" pitchFamily="34" charset="0"/>
              </a:rPr>
              <a:t>FIT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Think modularly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Software development is no easy task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Compromise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800" b="1" dirty="0">
                <a:latin typeface="GE Inspira Pitch" panose="020F0603030400020203" pitchFamily="34" charset="0"/>
              </a:rPr>
              <a:t>	</a:t>
            </a:r>
            <a:r>
              <a:rPr lang="en-US" sz="1800" b="1" dirty="0" smtClean="0">
                <a:latin typeface="GE Inspira Pitch" panose="020F0603030400020203" pitchFamily="34" charset="0"/>
              </a:rPr>
              <a:t>Communication is key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583D1">
                    <a:lumMod val="50000"/>
                  </a:srgbClr>
                </a:solidFill>
              </a:rPr>
              <a:t>Challenges &amp; Lessons Learned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Zack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0" y="998206"/>
            <a:ext cx="4363059" cy="952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98" y="4165600"/>
            <a:ext cx="6080737" cy="23694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273" y="2408788"/>
            <a:ext cx="1298862" cy="12988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4583D1">
                    <a:lumMod val="50000"/>
                  </a:srgbClr>
                </a:solidFill>
              </a:rPr>
              <a:t> SBD Algorithm Explained</a:t>
            </a:r>
            <a:endParaRPr lang="en-US" sz="24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Ken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388" y="1528548"/>
            <a:ext cx="82004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A set </a:t>
            </a:r>
            <a:r>
              <a:rPr lang="en-US" sz="3600" dirty="0" smtClean="0"/>
              <a:t>of instructions to recreate what </a:t>
            </a:r>
            <a:endParaRPr lang="en-US" sz="3600" dirty="0" smtClean="0"/>
          </a:p>
          <a:p>
            <a:r>
              <a:rPr lang="en-US" sz="3600" dirty="0" smtClean="0"/>
              <a:t> </a:t>
            </a:r>
            <a:r>
              <a:rPr lang="en-US" sz="3600" dirty="0" smtClean="0"/>
              <a:t> used </a:t>
            </a:r>
            <a:r>
              <a:rPr lang="en-US" sz="3600" dirty="0" smtClean="0"/>
              <a:t>to be done in the </a:t>
            </a:r>
            <a:r>
              <a:rPr lang="en-US" sz="3600" smtClean="0"/>
              <a:t>excel </a:t>
            </a:r>
            <a:r>
              <a:rPr lang="en-US" sz="3600" smtClean="0"/>
              <a:t>    spreadsheet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Precision was the key </a:t>
            </a:r>
            <a:r>
              <a:rPr lang="en-US" sz="3600" dirty="0" smtClean="0"/>
              <a:t>element</a:t>
            </a:r>
          </a:p>
          <a:p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Had to combat rounding errors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68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61444" y="1007060"/>
            <a:ext cx="7874640" cy="5158650"/>
          </a:xfrm>
        </p:spPr>
        <p:txBody>
          <a:bodyPr/>
          <a:lstStyle/>
          <a:p>
            <a:r>
              <a:rPr lang="en-US" sz="1200" dirty="0" smtClean="0"/>
              <a:t>public static double </a:t>
            </a:r>
            <a:r>
              <a:rPr lang="en-US" sz="1200" dirty="0" err="1" smtClean="0"/>
              <a:t>SafeBrakingDistanceCalculations</a:t>
            </a:r>
            <a:r>
              <a:rPr lang="en-US" sz="1200" dirty="0" smtClean="0"/>
              <a:t>(</a:t>
            </a:r>
            <a:r>
              <a:rPr lang="en-US" sz="1200" dirty="0" err="1" smtClean="0"/>
              <a:t>TrackSegment</a:t>
            </a:r>
            <a:r>
              <a:rPr lang="en-US" sz="1200" dirty="0" smtClean="0"/>
              <a:t> </a:t>
            </a:r>
            <a:r>
              <a:rPr lang="en-US" sz="1200" dirty="0" err="1" smtClean="0"/>
              <a:t>obj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availStopDist</a:t>
            </a:r>
            <a:r>
              <a:rPr lang="en-US" sz="1200" dirty="0" smtClean="0"/>
              <a:t> = </a:t>
            </a:r>
            <a:r>
              <a:rPr lang="en-US" sz="1200" dirty="0" err="1" smtClean="0"/>
              <a:t>Math.Abs</a:t>
            </a:r>
            <a:r>
              <a:rPr lang="en-US" sz="1200" dirty="0" smtClean="0"/>
              <a:t>(</a:t>
            </a:r>
            <a:r>
              <a:rPr lang="en-US" sz="1200" dirty="0" err="1" smtClean="0"/>
              <a:t>obj.TargetLocation</a:t>
            </a:r>
            <a:r>
              <a:rPr lang="en-US" sz="1200" dirty="0" smtClean="0"/>
              <a:t> - </a:t>
            </a:r>
            <a:r>
              <a:rPr lang="en-US" sz="1200" dirty="0" err="1" smtClean="0"/>
              <a:t>obj.brakeLocation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overspeedTotal</a:t>
            </a:r>
            <a:r>
              <a:rPr lang="en-US" sz="1200" dirty="0" smtClean="0"/>
              <a:t> = </a:t>
            </a:r>
            <a:r>
              <a:rPr lang="en-US" sz="1200" dirty="0" err="1" smtClean="0"/>
              <a:t>obj.OverSpeed</a:t>
            </a:r>
            <a:r>
              <a:rPr lang="en-US" sz="1200" dirty="0" smtClean="0"/>
              <a:t> + </a:t>
            </a:r>
            <a:r>
              <a:rPr lang="en-US" sz="1200" dirty="0" err="1" smtClean="0"/>
              <a:t>obj.SpeedMax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velocityFinal</a:t>
            </a:r>
            <a:r>
              <a:rPr lang="en-US" sz="1200" dirty="0" smtClean="0"/>
              <a:t> = (</a:t>
            </a:r>
            <a:r>
              <a:rPr lang="en-US" sz="1200" dirty="0" err="1" smtClean="0"/>
              <a:t>obj.VehicleAccel</a:t>
            </a:r>
            <a:r>
              <a:rPr lang="en-US" sz="1200" dirty="0" smtClean="0"/>
              <a:t> * 1.2) + </a:t>
            </a:r>
            <a:r>
              <a:rPr lang="en-US" sz="1200" dirty="0" err="1" smtClean="0"/>
              <a:t>overspeedTotal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reactionDist</a:t>
            </a:r>
            <a:r>
              <a:rPr lang="en-US" sz="1200" dirty="0" smtClean="0"/>
              <a:t> = </a:t>
            </a:r>
            <a:r>
              <a:rPr lang="en-US" sz="1200" dirty="0" err="1" smtClean="0"/>
              <a:t>obj.ReactionTime</a:t>
            </a:r>
            <a:r>
              <a:rPr lang="en-US" sz="1200" dirty="0" smtClean="0"/>
              <a:t> * </a:t>
            </a:r>
            <a:r>
              <a:rPr lang="en-US" sz="1200" dirty="0" err="1" smtClean="0"/>
              <a:t>overspeedTotal</a:t>
            </a:r>
            <a:r>
              <a:rPr lang="en-US" sz="1200" dirty="0" smtClean="0"/>
              <a:t> * 1.467;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negGradeAdjBrakeDist</a:t>
            </a:r>
            <a:r>
              <a:rPr lang="en-US" sz="1200" dirty="0" smtClean="0"/>
              <a:t> = 0.733 * </a:t>
            </a:r>
            <a:r>
              <a:rPr lang="en-US" sz="1200" dirty="0" err="1" smtClean="0"/>
              <a:t>velocityFinal</a:t>
            </a:r>
            <a:r>
              <a:rPr lang="en-US" sz="1200" dirty="0" smtClean="0"/>
              <a:t> * </a:t>
            </a:r>
            <a:r>
              <a:rPr lang="en-US" sz="1200" dirty="0" err="1" smtClean="0"/>
              <a:t>velocityFinal</a:t>
            </a:r>
            <a:r>
              <a:rPr lang="en-US" sz="1200" dirty="0" smtClean="0"/>
              <a:t> / (</a:t>
            </a:r>
            <a:r>
              <a:rPr lang="en-US" sz="1200" dirty="0" err="1" smtClean="0"/>
              <a:t>obj.BrakeRate</a:t>
            </a:r>
            <a:r>
              <a:rPr lang="en-US" sz="1200" dirty="0" smtClean="0"/>
              <a:t> + (0.219 *                  	 		</a:t>
            </a:r>
            <a:r>
              <a:rPr lang="en-US" sz="1200" dirty="0" err="1" smtClean="0"/>
              <a:t>obj.GradeWorst</a:t>
            </a:r>
            <a:r>
              <a:rPr lang="en-US" sz="1200" dirty="0" smtClean="0"/>
              <a:t>));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posGradeAdjBrakeDist</a:t>
            </a:r>
            <a:r>
              <a:rPr lang="en-US" sz="1200" dirty="0" smtClean="0"/>
              <a:t> = 0.733 * </a:t>
            </a:r>
            <a:r>
              <a:rPr lang="en-US" sz="1200" dirty="0" err="1" smtClean="0"/>
              <a:t>velocityFinal</a:t>
            </a:r>
            <a:r>
              <a:rPr lang="en-US" sz="1200" dirty="0" smtClean="0"/>
              <a:t> * </a:t>
            </a:r>
            <a:r>
              <a:rPr lang="en-US" sz="1200" dirty="0" err="1" smtClean="0"/>
              <a:t>velocityFinal</a:t>
            </a:r>
            <a:r>
              <a:rPr lang="en-US" sz="1200" dirty="0" smtClean="0"/>
              <a:t> / (</a:t>
            </a:r>
            <a:r>
              <a:rPr lang="en-US" sz="1200" dirty="0" err="1" smtClean="0"/>
              <a:t>obj.BrakeRate</a:t>
            </a:r>
            <a:r>
              <a:rPr lang="en-US" sz="1200" dirty="0" smtClean="0"/>
              <a:t> - (0.219 * 				</a:t>
            </a:r>
            <a:r>
              <a:rPr lang="en-US" sz="1200" dirty="0" err="1" smtClean="0"/>
              <a:t>obj.GradeWorst</a:t>
            </a:r>
            <a:r>
              <a:rPr lang="en-US" sz="1200" dirty="0" smtClean="0"/>
              <a:t>));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runwayAccelFt</a:t>
            </a:r>
            <a:r>
              <a:rPr lang="en-US" sz="1200" dirty="0" smtClean="0"/>
              <a:t> = 1.467 * (0.5 * </a:t>
            </a:r>
            <a:r>
              <a:rPr lang="en-US" sz="1200" dirty="0" err="1" smtClean="0"/>
              <a:t>obj.VehicleAccel</a:t>
            </a:r>
            <a:r>
              <a:rPr lang="en-US" sz="1200" dirty="0" smtClean="0"/>
              <a:t> * </a:t>
            </a:r>
            <a:r>
              <a:rPr lang="en-US" sz="1200" dirty="0" err="1" smtClean="0"/>
              <a:t>obj.RunwayAccelSec</a:t>
            </a:r>
            <a:r>
              <a:rPr lang="en-US" sz="1200" dirty="0" smtClean="0"/>
              <a:t> + </a:t>
            </a:r>
            <a:r>
              <a:rPr lang="en-US" sz="1200" dirty="0" err="1" smtClean="0"/>
              <a:t>overspeedTotal</a:t>
            </a:r>
            <a:r>
              <a:rPr lang="en-US" sz="1200" dirty="0" smtClean="0"/>
              <a:t>) * 				</a:t>
            </a:r>
            <a:r>
              <a:rPr lang="en-US" sz="1200" dirty="0" err="1" smtClean="0"/>
              <a:t>obj.RunwayAccelSec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propulsionRemFt</a:t>
            </a:r>
            <a:r>
              <a:rPr lang="en-US" sz="1200" dirty="0" smtClean="0"/>
              <a:t> = </a:t>
            </a:r>
            <a:r>
              <a:rPr lang="en-US" sz="1200" dirty="0" err="1" smtClean="0"/>
              <a:t>velocityFinal</a:t>
            </a:r>
            <a:r>
              <a:rPr lang="en-US" sz="1200" dirty="0" smtClean="0"/>
              <a:t> * 1.467 * </a:t>
            </a:r>
            <a:r>
              <a:rPr lang="en-US" sz="1200" dirty="0" err="1" smtClean="0"/>
              <a:t>obj.PropulsionRemSec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     double </a:t>
            </a:r>
            <a:r>
              <a:rPr lang="en-US" sz="1200" dirty="0" err="1" smtClean="0"/>
              <a:t>brakeBuildUpFt</a:t>
            </a:r>
            <a:r>
              <a:rPr lang="en-US" sz="1200" dirty="0" smtClean="0"/>
              <a:t> = </a:t>
            </a:r>
            <a:r>
              <a:rPr lang="en-US" sz="1200" dirty="0" err="1" smtClean="0"/>
              <a:t>velocityFinal</a:t>
            </a:r>
            <a:r>
              <a:rPr lang="en-US" sz="1200" dirty="0" smtClean="0"/>
              <a:t> * 1.467 * </a:t>
            </a:r>
            <a:r>
              <a:rPr lang="en-US" sz="1200" dirty="0" err="1" smtClean="0"/>
              <a:t>obj.BrakeBuildUpSec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     double SBD = </a:t>
            </a:r>
            <a:r>
              <a:rPr lang="en-US" sz="1200" dirty="0" err="1" smtClean="0"/>
              <a:t>Math.Round</a:t>
            </a:r>
            <a:r>
              <a:rPr lang="en-US" sz="1200" dirty="0" smtClean="0"/>
              <a:t>(</a:t>
            </a:r>
            <a:r>
              <a:rPr lang="en-US" sz="1200" dirty="0" err="1" smtClean="0"/>
              <a:t>reactionDist</a:t>
            </a:r>
            <a:r>
              <a:rPr lang="en-US" sz="1200" dirty="0" smtClean="0"/>
              <a:t> + </a:t>
            </a:r>
            <a:r>
              <a:rPr lang="en-US" sz="1200" dirty="0" err="1" smtClean="0"/>
              <a:t>runwayAccelFt</a:t>
            </a:r>
            <a:r>
              <a:rPr lang="en-US" sz="1200" dirty="0" smtClean="0"/>
              <a:t> + </a:t>
            </a:r>
            <a:r>
              <a:rPr lang="en-US" sz="1200" dirty="0" err="1" smtClean="0"/>
              <a:t>propulsionRemFt</a:t>
            </a:r>
            <a:r>
              <a:rPr lang="en-US" sz="1200" dirty="0" smtClean="0"/>
              <a:t> + </a:t>
            </a:r>
            <a:r>
              <a:rPr lang="en-US" sz="1200" dirty="0" err="1" smtClean="0"/>
              <a:t>brakeBuildUpFt</a:t>
            </a:r>
            <a:r>
              <a:rPr lang="en-US" sz="1200" dirty="0" smtClean="0"/>
              <a:t> + 				</a:t>
            </a:r>
            <a:r>
              <a:rPr lang="en-US" sz="1200" dirty="0" err="1" smtClean="0"/>
              <a:t>negGradeAdjBrakeDist</a:t>
            </a:r>
            <a:r>
              <a:rPr lang="en-US" sz="1200" dirty="0" smtClean="0"/>
              <a:t> + </a:t>
            </a:r>
            <a:r>
              <a:rPr lang="en-US" sz="1200" dirty="0" err="1" smtClean="0"/>
              <a:t>obj.OverhangDist</a:t>
            </a:r>
            <a:r>
              <a:rPr lang="en-US" sz="1200" dirty="0" smtClean="0"/>
              <a:t>, 1);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bool</a:t>
            </a:r>
            <a:r>
              <a:rPr lang="en-US" sz="1200" dirty="0" smtClean="0"/>
              <a:t> </a:t>
            </a:r>
            <a:r>
              <a:rPr lang="en-US" sz="1200" dirty="0" err="1" smtClean="0"/>
              <a:t>isSafe</a:t>
            </a:r>
            <a:r>
              <a:rPr lang="en-US" sz="1200" dirty="0" smtClean="0"/>
              <a:t> = SBD &lt; </a:t>
            </a:r>
            <a:r>
              <a:rPr lang="en-US" sz="1200" dirty="0" err="1" smtClean="0"/>
              <a:t>availStopDist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    if (!</a:t>
            </a:r>
            <a:r>
              <a:rPr lang="en-US" sz="1200" dirty="0" err="1" smtClean="0"/>
              <a:t>isSafe</a:t>
            </a:r>
            <a:r>
              <a:rPr lang="en-US" sz="1200" dirty="0" smtClean="0"/>
              <a:t>) { </a:t>
            </a:r>
            <a:r>
              <a:rPr lang="en-US" sz="1200" dirty="0" err="1" smtClean="0"/>
              <a:t>obj.IsSafe</a:t>
            </a:r>
            <a:r>
              <a:rPr lang="en-US" sz="1200" dirty="0" smtClean="0"/>
              <a:t> = false; }</a:t>
            </a:r>
          </a:p>
          <a:p>
            <a:r>
              <a:rPr lang="en-US" sz="1200" dirty="0" smtClean="0"/>
              <a:t>            else { </a:t>
            </a:r>
            <a:r>
              <a:rPr lang="en-US" sz="1200" dirty="0" err="1" smtClean="0"/>
              <a:t>obj.IsSafe</a:t>
            </a:r>
            <a:r>
              <a:rPr lang="en-US" sz="1200" dirty="0" smtClean="0"/>
              <a:t> = true; }</a:t>
            </a:r>
          </a:p>
          <a:p>
            <a:r>
              <a:rPr lang="en-US" sz="1200" dirty="0" smtClean="0"/>
              <a:t>            </a:t>
            </a:r>
            <a:r>
              <a:rPr lang="en-US" sz="1200" dirty="0" err="1" smtClean="0"/>
              <a:t>obj.SafeBreakingDistanceRequired</a:t>
            </a:r>
            <a:r>
              <a:rPr lang="en-US" sz="1200" dirty="0" smtClean="0"/>
              <a:t> = </a:t>
            </a:r>
            <a:r>
              <a:rPr lang="en-US" sz="1200" dirty="0" err="1" smtClean="0"/>
              <a:t>availStopDist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    return SBD;</a:t>
            </a: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  </a:t>
            </a:r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smtClean="0">
                <a:solidFill>
                  <a:srgbClr val="4583D1">
                    <a:lumMod val="50000"/>
                  </a:srgbClr>
                </a:solidFill>
              </a:rPr>
              <a:t>SBD Algorithm</a:t>
            </a:r>
            <a:endParaRPr lang="en-US" sz="1200" b="1" dirty="0" smtClean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86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96" y="2789304"/>
            <a:ext cx="7874640" cy="66757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4800" b="1" dirty="0" smtClean="0">
                <a:latin typeface="GE Inspira Pitch" panose="020F0603030400020203" pitchFamily="34" charset="0"/>
              </a:rPr>
              <a:t>Demo Time!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>
                <a:latin typeface="GE Inspira Pitch" panose="020F0603030400020203" pitchFamily="34" charset="0"/>
              </a:rPr>
              <a:t>	</a:t>
            </a:r>
            <a:endParaRPr lang="en-US" sz="1200" b="1" dirty="0" smtClean="0">
              <a:latin typeface="GE Inspira Pitch" panose="020F0603030400020203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200" b="1" dirty="0" smtClean="0">
                <a:latin typeface="GE Inspira Pitch" panose="020F0603030400020203" pitchFamily="34" charset="0"/>
              </a:rPr>
              <a:t>	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53445" y="434995"/>
            <a:ext cx="8459788" cy="57206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4583D1">
                    <a:lumMod val="50000"/>
                  </a:srgbClr>
                </a:solidFill>
              </a:rPr>
              <a:t>Software Engineering</a:t>
            </a:r>
            <a:endParaRPr lang="en-US" sz="1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26370" y="13431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i="1" dirty="0" smtClean="0">
                <a:solidFill>
                  <a:srgbClr val="F4A82D">
                    <a:lumMod val="50000"/>
                  </a:srgbClr>
                </a:solidFill>
              </a:rPr>
              <a:t>Lessons Learned</a:t>
            </a:r>
            <a:endParaRPr lang="en-US" sz="2000" i="1" dirty="0">
              <a:solidFill>
                <a:srgbClr val="F4A82D">
                  <a:lumMod val="5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3444" y="59422"/>
            <a:ext cx="3987481" cy="59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r>
              <a:rPr lang="en-US" sz="2800" dirty="0" smtClean="0"/>
              <a:t>Signal Block Layout Tool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210847" y="6165710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Ken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44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_2013_ORANGE">
      <a:dk1>
        <a:srgbClr val="454545"/>
      </a:dk1>
      <a:lt1>
        <a:sysClr val="window" lastClr="FFFFFF"/>
      </a:lt1>
      <a:dk2>
        <a:srgbClr val="E8610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4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5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_Green">
  <a:themeElements>
    <a:clrScheme name="GE_2013_GREEN">
      <a:dk1>
        <a:srgbClr val="454545"/>
      </a:dk1>
      <a:lt1>
        <a:sysClr val="window" lastClr="FFFFFF"/>
      </a:lt1>
      <a:dk2>
        <a:srgbClr val="2B9317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E_Purple">
  <a:themeElements>
    <a:clrScheme name="GE_2013_PURPLE">
      <a:dk1>
        <a:srgbClr val="454545"/>
      </a:dk1>
      <a:lt1>
        <a:sysClr val="window" lastClr="FFFFFF"/>
      </a:lt1>
      <a:dk2>
        <a:srgbClr val="463C82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GE_Red">
  <a:themeElements>
    <a:clrScheme name="GE_2013_RED">
      <a:dk1>
        <a:srgbClr val="454545"/>
      </a:dk1>
      <a:lt1>
        <a:sysClr val="window" lastClr="FFFFFF"/>
      </a:lt1>
      <a:dk2>
        <a:srgbClr val="B4001E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GE_Gray">
  <a:themeElements>
    <a:clrScheme name="GE_2013_GRAY">
      <a:dk1>
        <a:srgbClr val="454545"/>
      </a:dk1>
      <a:lt1>
        <a:sysClr val="window" lastClr="FFFFFF"/>
      </a:lt1>
      <a:dk2>
        <a:srgbClr val="454545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3_GE_Blue">
  <a:themeElements>
    <a:clrScheme name="GE_2013_BLUE">
      <a:dk1>
        <a:srgbClr val="454545"/>
      </a:dk1>
      <a:lt1>
        <a:sysClr val="window" lastClr="FFFFFF"/>
      </a:lt1>
      <a:dk2>
        <a:srgbClr val="0745AB"/>
      </a:dk2>
      <a:lt2>
        <a:srgbClr val="EEECE1"/>
      </a:lt2>
      <a:accent1>
        <a:srgbClr val="4583D1"/>
      </a:accent1>
      <a:accent2>
        <a:srgbClr val="052F69"/>
      </a:accent2>
      <a:accent3>
        <a:srgbClr val="7FBD2C"/>
      </a:accent3>
      <a:accent4>
        <a:srgbClr val="1F5A13"/>
      </a:accent4>
      <a:accent5>
        <a:srgbClr val="F4A82D"/>
      </a:accent5>
      <a:accent6>
        <a:srgbClr val="AC3905"/>
      </a:accent6>
      <a:hlink>
        <a:srgbClr val="0745AB"/>
      </a:hlink>
      <a:folHlink>
        <a:srgbClr val="0745AB"/>
      </a:folHlink>
    </a:clrScheme>
    <a:fontScheme name="GE_Font_2013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1979</TotalTime>
  <Words>325</Words>
  <Application>Microsoft Office PowerPoint</Application>
  <PresentationFormat>On-screen Show (4:3)</PresentationFormat>
  <Paragraphs>95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blank</vt:lpstr>
      <vt:lpstr>GE_Green</vt:lpstr>
      <vt:lpstr>GE_Blue</vt:lpstr>
      <vt:lpstr>GE_Purple</vt:lpstr>
      <vt:lpstr>GE_Red</vt:lpstr>
      <vt:lpstr>GE_Gray</vt:lpstr>
      <vt:lpstr>1_GE_Blue</vt:lpstr>
      <vt:lpstr>2_GE_Blue</vt:lpstr>
      <vt:lpstr>3_GE_Blue</vt:lpstr>
      <vt:lpstr>4_GE_Blue</vt:lpstr>
      <vt:lpstr>5_GE_Blue</vt:lpstr>
      <vt:lpstr>Senior Design Project Signal Block Layout Tool</vt:lpstr>
      <vt:lpstr>Slide 2</vt:lpstr>
      <vt:lpstr>Slide 3</vt:lpstr>
      <vt:lpstr>Slide 4</vt:lpstr>
      <vt:lpstr>Slide 5</vt:lpstr>
      <vt:lpstr>Slide 6</vt:lpstr>
      <vt:lpstr>Slide 7</vt:lpstr>
    </vt:vector>
  </TitlesOfParts>
  <Company>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Simplification</dc:title>
  <dc:creator>Aruna Rao M</dc:creator>
  <cp:lastModifiedBy>Topgun</cp:lastModifiedBy>
  <cp:revision>96</cp:revision>
  <cp:lastPrinted>2013-11-15T17:54:06Z</cp:lastPrinted>
  <dcterms:created xsi:type="dcterms:W3CDTF">2014-07-18T12:30:29Z</dcterms:created>
  <dcterms:modified xsi:type="dcterms:W3CDTF">2014-11-20T17:12:47Z</dcterms:modified>
</cp:coreProperties>
</file>