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189.xml" ContentType="application/vnd.openxmlformats-officedocument.presentationml.slideLayout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Default Extension="jpeg" ContentType="image/jpeg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179.xml" ContentType="application/vnd.openxmlformats-officedocument.presentationml.slideLayout+xml"/>
  <Override PartName="/ppt/theme/theme9.xml" ContentType="application/vnd.openxmlformats-officedocument.theme+xml"/>
  <Override PartName="/ppt/slideLayouts/slideLayout213.xml" ContentType="application/vnd.openxmlformats-officedocument.presentationml.slideLayout+xml"/>
  <Override PartName="/ppt/theme/theme13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  <p:sldMasterId id="2147483709" r:id="rId2"/>
    <p:sldMasterId id="2147483668" r:id="rId3"/>
    <p:sldMasterId id="2147483749" r:id="rId4"/>
    <p:sldMasterId id="2147483769" r:id="rId5"/>
    <p:sldMasterId id="2147483689" r:id="rId6"/>
    <p:sldMasterId id="2147483797" r:id="rId7"/>
    <p:sldMasterId id="2147483819" r:id="rId8"/>
    <p:sldMasterId id="2147483841" r:id="rId9"/>
    <p:sldMasterId id="2147483863" r:id="rId10"/>
    <p:sldMasterId id="2147483885" r:id="rId11"/>
  </p:sldMasterIdLst>
  <p:notesMasterIdLst>
    <p:notesMasterId r:id="rId19"/>
  </p:notesMasterIdLst>
  <p:handoutMasterIdLst>
    <p:handoutMasterId r:id="rId20"/>
  </p:handoutMasterIdLst>
  <p:sldIdLst>
    <p:sldId id="287" r:id="rId12"/>
    <p:sldId id="293" r:id="rId13"/>
    <p:sldId id="316" r:id="rId14"/>
    <p:sldId id="322" r:id="rId15"/>
    <p:sldId id="321" r:id="rId16"/>
    <p:sldId id="323" r:id="rId17"/>
    <p:sldId id="31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7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  <a:srgbClr val="FCF8DC"/>
    <a:srgbClr val="F0F981"/>
    <a:srgbClr val="E04E5D"/>
    <a:srgbClr val="826DAF"/>
    <a:srgbClr val="0745AB"/>
    <a:srgbClr val="61171F"/>
    <a:srgbClr val="302162"/>
    <a:srgbClr val="D0D4D5"/>
    <a:srgbClr val="D0D4D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5" autoAdjust="0"/>
    <p:restoredTop sz="98614" autoAdjust="0"/>
  </p:normalViewPr>
  <p:slideViewPr>
    <p:cSldViewPr snapToGrid="0" snapToObjects="1">
      <p:cViewPr>
        <p:scale>
          <a:sx n="70" d="100"/>
          <a:sy n="70" d="100"/>
        </p:scale>
        <p:origin x="-1182" y="-144"/>
      </p:cViewPr>
      <p:guideLst>
        <p:guide orient="horz" pos="2167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F295C-2931-8847-9516-34865F1616ED}" type="datetime1">
              <a:rPr lang="en-US" smtClean="0"/>
              <a:pPr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E6E25-EFE6-9749-B9A7-44B8B6B33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0708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37A30-794A-5940-B8DE-EA7B2634F3B8}" type="datetime1">
              <a:rPr lang="en-US" smtClean="0"/>
              <a:pPr/>
              <a:t>12/5/2014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E4248-2355-5D45-BB27-FFAA52A79D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30344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810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 descr="GE_motion_pattern_New_RGB_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96" t="45672" r="36705"/>
          <a:stretch/>
        </p:blipFill>
        <p:spPr>
          <a:xfrm>
            <a:off x="0" y="-1"/>
            <a:ext cx="9144000" cy="2439027"/>
          </a:xfrm>
          <a:prstGeom prst="rect">
            <a:avLst/>
          </a:prstGeom>
        </p:spPr>
      </p:pic>
      <p:pic>
        <p:nvPicPr>
          <p:cNvPr id="2" name="Picture 1" descr="Monogram_orange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1424" y="621792"/>
            <a:ext cx="1828800" cy="1828800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6646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6956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3965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40984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 descr="GE_motion_pattern_New_RGB_6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013" r="10404" b="44718"/>
          <a:stretch/>
        </p:blipFill>
        <p:spPr>
          <a:xfrm flipV="1">
            <a:off x="0" y="-1"/>
            <a:ext cx="9144000" cy="3032970"/>
          </a:xfrm>
          <a:prstGeom prst="rect">
            <a:avLst/>
          </a:prstGeom>
        </p:spPr>
      </p:pic>
      <p:pic>
        <p:nvPicPr>
          <p:cNvPr id="2" name="Picture 1" descr="Monogram_gray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8960" y="740664"/>
            <a:ext cx="1828800" cy="1828800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32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RGB_Gray_Artboard 3a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9250"/>
          <a:stretch/>
        </p:blipFill>
        <p:spPr>
          <a:xfrm>
            <a:off x="6895252" y="950976"/>
            <a:ext cx="1828800" cy="59070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669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7" name="Picture 6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425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0302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9300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181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4506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069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1315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tx2">
              <a:lumMod val="60000"/>
              <a:lumOff val="40000"/>
            </a:schemeClr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983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6772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64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7509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321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755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3120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0734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430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910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782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3052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409847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0064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254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8226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0837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2738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7778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936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906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513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454545"/>
                </a:solidFill>
              </a:rPr>
              <a:t>GE Confidential 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3440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997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7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57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078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2932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9253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809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2490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495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4695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107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94535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8355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1504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9147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8504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919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4216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916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3876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0382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454545"/>
                </a:solidFill>
              </a:rPr>
              <a:t>GE Confidential 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972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3563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0427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9630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566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631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5182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395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871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9487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25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2170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93187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6512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070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355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3564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1225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5757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7323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5303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7964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454545"/>
                </a:solidFill>
              </a:rPr>
              <a:t>GE Confidential 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8973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1396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8377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2776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3742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9165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8564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9995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3202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285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120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5771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1784999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8133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497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4921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4042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4480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662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9708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8353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234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454545"/>
                </a:solidFill>
              </a:rPr>
              <a:t>GE Confidential 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1272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681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5659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7667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6692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9925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605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97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1224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1511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RG#175BBA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889"/>
          <a:stretch/>
        </p:blipFill>
        <p:spPr>
          <a:xfrm>
            <a:off x="338328" y="0"/>
            <a:ext cx="3657600" cy="51026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040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4098476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868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2667376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383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598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737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527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053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0644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9338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5205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 descr="GE_motion_pattern_New_RGB_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437" r="36103" b="23798"/>
          <a:stretch/>
        </p:blipFill>
        <p:spPr>
          <a:xfrm flipV="1">
            <a:off x="-1" y="-1"/>
            <a:ext cx="9144001" cy="2795063"/>
          </a:xfrm>
          <a:prstGeom prst="rect">
            <a:avLst/>
          </a:prstGeom>
        </p:spPr>
      </p:pic>
      <p:pic>
        <p:nvPicPr>
          <p:cNvPr id="2" name="Picture 1" descr="Monogram_green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3312" y="969264"/>
            <a:ext cx="1828800" cy="1828800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419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454545"/>
                </a:solidFill>
              </a:rPr>
              <a:t>GE Confidential 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781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4639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5763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713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340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1816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8687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7077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765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52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RGB_Green_Artboard 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3867"/>
          <a:stretch/>
        </p:blipFill>
        <p:spPr>
          <a:xfrm>
            <a:off x="338328" y="950976"/>
            <a:ext cx="1966888" cy="59070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9132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7213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4803903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>
                <a:solidFill>
                  <a:srgbClr val="454545"/>
                </a:solidFill>
              </a:rPr>
              <a:pPr algn="r">
                <a:lnSpc>
                  <a:spcPct val="90000"/>
                </a:lnSpc>
              </a:pPr>
              <a:t>‹#›</a:t>
            </a:fld>
            <a:r>
              <a:rPr lang="en-US" sz="900" dirty="0">
                <a:solidFill>
                  <a:srgbClr val="454545"/>
                </a:solidFill>
              </a:rPr>
              <a:t>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 smtClean="0">
                <a:solidFill>
                  <a:srgbClr val="454545"/>
                </a:solidFill>
              </a:rPr>
              <a:pPr algn="r">
                <a:lnSpc>
                  <a:spcPct val="90000"/>
                </a:lnSpc>
              </a:pPr>
              <a:t>12/5/2014</a:t>
            </a:fld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220" y="6099915"/>
            <a:ext cx="556179" cy="57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1325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7" name="Picture 6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3877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623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406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164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207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389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3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812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5" name="Picture 4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6577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675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8732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3356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856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8605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322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893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6617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7673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5747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388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40984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4145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1113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984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9623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1658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3991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0482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467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Confidential </a:t>
            </a:r>
            <a:endParaRPr lang="en-US" dirty="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2656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912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318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409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7347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415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4438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659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9326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357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0642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3638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76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0470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 smtClean="0"/>
              <a:pPr algn="r">
                <a:lnSpc>
                  <a:spcPct val="90000"/>
                </a:lnSpc>
              </a:pPr>
              <a:t>12/5/2014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220" y="6099915"/>
            <a:ext cx="556179" cy="57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532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GE_motion_pattern_New_RGB_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54" r="11354" b="29670"/>
          <a:stretch/>
        </p:blipFill>
        <p:spPr>
          <a:xfrm flipV="1">
            <a:off x="0" y="-1"/>
            <a:ext cx="9144000" cy="3201681"/>
          </a:xfrm>
          <a:prstGeom prst="rect">
            <a:avLst/>
          </a:prstGeom>
        </p:spPr>
      </p:pic>
      <p:pic>
        <p:nvPicPr>
          <p:cNvPr id="2" name="Picture 1" descr="Monogram_purple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648" y="448056"/>
            <a:ext cx="1828800" cy="1828800"/>
          </a:xfrm>
          <a:prstGeom prst="rect">
            <a:avLst/>
          </a:prstGeom>
        </p:spPr>
      </p:pic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804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RGB_Purple_Artboard 16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958"/>
          <a:stretch/>
        </p:blipFill>
        <p:spPr>
          <a:xfrm>
            <a:off x="5066452" y="0"/>
            <a:ext cx="3657600" cy="51026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7677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7" name="Picture 6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615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331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4843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129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23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157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035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rgbClr val="826DAF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782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228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584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186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2233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243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8877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6638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935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1157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686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7294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409847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GE_motion_pattern_New_RGB_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265" t="47510"/>
          <a:stretch/>
        </p:blipFill>
        <p:spPr>
          <a:xfrm>
            <a:off x="-1" y="0"/>
            <a:ext cx="8884907" cy="2602420"/>
          </a:xfrm>
          <a:prstGeom prst="rect">
            <a:avLst/>
          </a:prstGeom>
        </p:spPr>
      </p:pic>
      <p:pic>
        <p:nvPicPr>
          <p:cNvPr id="2" name="Picture 1" descr="Monogram_red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6832" y="777240"/>
            <a:ext cx="1828800" cy="1828800"/>
          </a:xfrm>
          <a:prstGeom prst="rect">
            <a:avLst/>
          </a:prstGeom>
        </p:spPr>
      </p:pic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822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7109"/>
          <a:stretch/>
        </p:blipFill>
        <p:spPr>
          <a:xfrm>
            <a:off x="340594" y="2146169"/>
            <a:ext cx="1846927" cy="471183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pic>
        <p:nvPicPr>
          <p:cNvPr id="7" name="Picture 6" descr="Monogram_red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760" y="950976"/>
            <a:ext cx="1828800" cy="1828800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2578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7" name="Picture 6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939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727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5803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643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9488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0647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5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6962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rgbClr val="E04E5D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961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1310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652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1998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7965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873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5920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4496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6945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9704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13" Type="http://schemas.openxmlformats.org/officeDocument/2006/relationships/slideLayout" Target="../slideLayouts/slideLayout194.xml"/><Relationship Id="rId18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84.xml"/><Relationship Id="rId21" Type="http://schemas.openxmlformats.org/officeDocument/2006/relationships/theme" Target="../theme/theme10.xml"/><Relationship Id="rId7" Type="http://schemas.openxmlformats.org/officeDocument/2006/relationships/slideLayout" Target="../slideLayouts/slideLayout188.xml"/><Relationship Id="rId12" Type="http://schemas.openxmlformats.org/officeDocument/2006/relationships/slideLayout" Target="../slideLayouts/slideLayout193.xml"/><Relationship Id="rId17" Type="http://schemas.openxmlformats.org/officeDocument/2006/relationships/slideLayout" Target="../slideLayouts/slideLayout198.xml"/><Relationship Id="rId2" Type="http://schemas.openxmlformats.org/officeDocument/2006/relationships/slideLayout" Target="../slideLayouts/slideLayout183.xml"/><Relationship Id="rId16" Type="http://schemas.openxmlformats.org/officeDocument/2006/relationships/slideLayout" Target="../slideLayouts/slideLayout197.xml"/><Relationship Id="rId20" Type="http://schemas.openxmlformats.org/officeDocument/2006/relationships/slideLayout" Target="../slideLayouts/slideLayout201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1.xml"/><Relationship Id="rId19" Type="http://schemas.openxmlformats.org/officeDocument/2006/relationships/slideLayout" Target="../slideLayouts/slideLayout200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Relationship Id="rId14" Type="http://schemas.openxmlformats.org/officeDocument/2006/relationships/slideLayout" Target="../slideLayouts/slideLayout195.xml"/><Relationship Id="rId22" Type="http://schemas.openxmlformats.org/officeDocument/2006/relationships/image" Target="../media/image9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9.xml"/><Relationship Id="rId13" Type="http://schemas.openxmlformats.org/officeDocument/2006/relationships/slideLayout" Target="../slideLayouts/slideLayout214.xml"/><Relationship Id="rId18" Type="http://schemas.openxmlformats.org/officeDocument/2006/relationships/slideLayout" Target="../slideLayouts/slideLayout219.xml"/><Relationship Id="rId3" Type="http://schemas.openxmlformats.org/officeDocument/2006/relationships/slideLayout" Target="../slideLayouts/slideLayout204.xml"/><Relationship Id="rId21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208.xml"/><Relationship Id="rId12" Type="http://schemas.openxmlformats.org/officeDocument/2006/relationships/slideLayout" Target="../slideLayouts/slideLayout213.xml"/><Relationship Id="rId17" Type="http://schemas.openxmlformats.org/officeDocument/2006/relationships/slideLayout" Target="../slideLayouts/slideLayout218.xml"/><Relationship Id="rId2" Type="http://schemas.openxmlformats.org/officeDocument/2006/relationships/slideLayout" Target="../slideLayouts/slideLayout203.xml"/><Relationship Id="rId16" Type="http://schemas.openxmlformats.org/officeDocument/2006/relationships/slideLayout" Target="../slideLayouts/slideLayout217.xml"/><Relationship Id="rId20" Type="http://schemas.openxmlformats.org/officeDocument/2006/relationships/slideLayout" Target="../slideLayouts/slideLayout221.xml"/><Relationship Id="rId1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7.xml"/><Relationship Id="rId11" Type="http://schemas.openxmlformats.org/officeDocument/2006/relationships/slideLayout" Target="../slideLayouts/slideLayout212.xml"/><Relationship Id="rId5" Type="http://schemas.openxmlformats.org/officeDocument/2006/relationships/slideLayout" Target="../slideLayouts/slideLayout206.xml"/><Relationship Id="rId15" Type="http://schemas.openxmlformats.org/officeDocument/2006/relationships/slideLayout" Target="../slideLayouts/slideLayout216.xml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211.xml"/><Relationship Id="rId19" Type="http://schemas.openxmlformats.org/officeDocument/2006/relationships/slideLayout" Target="../slideLayouts/slideLayout220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Relationship Id="rId14" Type="http://schemas.openxmlformats.org/officeDocument/2006/relationships/slideLayout" Target="../slideLayouts/slideLayout215.xml"/><Relationship Id="rId22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4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Relationship Id="rId22" Type="http://schemas.openxmlformats.org/officeDocument/2006/relationships/image" Target="../media/image1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84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17" Type="http://schemas.openxmlformats.org/officeDocument/2006/relationships/slideLayout" Target="../slideLayouts/slideLayout98.xml"/><Relationship Id="rId2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97.xml"/><Relationship Id="rId20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Relationship Id="rId22" Type="http://schemas.openxmlformats.org/officeDocument/2006/relationships/image" Target="../media/image1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04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1.xml"/><Relationship Id="rId19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Relationship Id="rId22" Type="http://schemas.openxmlformats.org/officeDocument/2006/relationships/image" Target="../media/image19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4.xml"/><Relationship Id="rId18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24.xml"/><Relationship Id="rId21" Type="http://schemas.openxmlformats.org/officeDocument/2006/relationships/theme" Target="../theme/theme7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17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137.xml"/><Relationship Id="rId20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31.xml"/><Relationship Id="rId19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5.xml"/><Relationship Id="rId22" Type="http://schemas.openxmlformats.org/officeDocument/2006/relationships/image" Target="../media/image9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9.xml"/><Relationship Id="rId13" Type="http://schemas.openxmlformats.org/officeDocument/2006/relationships/slideLayout" Target="../slideLayouts/slideLayout154.xml"/><Relationship Id="rId18" Type="http://schemas.openxmlformats.org/officeDocument/2006/relationships/slideLayout" Target="../slideLayouts/slideLayout159.xml"/><Relationship Id="rId3" Type="http://schemas.openxmlformats.org/officeDocument/2006/relationships/slideLayout" Target="../slideLayouts/slideLayout144.xml"/><Relationship Id="rId21" Type="http://schemas.openxmlformats.org/officeDocument/2006/relationships/theme" Target="../theme/theme8.xml"/><Relationship Id="rId7" Type="http://schemas.openxmlformats.org/officeDocument/2006/relationships/slideLayout" Target="../slideLayouts/slideLayout148.xml"/><Relationship Id="rId12" Type="http://schemas.openxmlformats.org/officeDocument/2006/relationships/slideLayout" Target="../slideLayouts/slideLayout153.xml"/><Relationship Id="rId17" Type="http://schemas.openxmlformats.org/officeDocument/2006/relationships/slideLayout" Target="../slideLayouts/slideLayout158.xml"/><Relationship Id="rId2" Type="http://schemas.openxmlformats.org/officeDocument/2006/relationships/slideLayout" Target="../slideLayouts/slideLayout143.xml"/><Relationship Id="rId16" Type="http://schemas.openxmlformats.org/officeDocument/2006/relationships/slideLayout" Target="../slideLayouts/slideLayout157.xml"/><Relationship Id="rId20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46.xml"/><Relationship Id="rId15" Type="http://schemas.openxmlformats.org/officeDocument/2006/relationships/slideLayout" Target="../slideLayouts/slideLayout156.xml"/><Relationship Id="rId10" Type="http://schemas.openxmlformats.org/officeDocument/2006/relationships/slideLayout" Target="../slideLayouts/slideLayout151.xml"/><Relationship Id="rId19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50.xml"/><Relationship Id="rId14" Type="http://schemas.openxmlformats.org/officeDocument/2006/relationships/slideLayout" Target="../slideLayouts/slideLayout155.xml"/><Relationship Id="rId22" Type="http://schemas.openxmlformats.org/officeDocument/2006/relationships/image" Target="../media/image9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9.xml"/><Relationship Id="rId13" Type="http://schemas.openxmlformats.org/officeDocument/2006/relationships/slideLayout" Target="../slideLayouts/slideLayout174.xml"/><Relationship Id="rId18" Type="http://schemas.openxmlformats.org/officeDocument/2006/relationships/slideLayout" Target="../slideLayouts/slideLayout179.xml"/><Relationship Id="rId3" Type="http://schemas.openxmlformats.org/officeDocument/2006/relationships/slideLayout" Target="../slideLayouts/slideLayout164.xml"/><Relationship Id="rId21" Type="http://schemas.openxmlformats.org/officeDocument/2006/relationships/theme" Target="../theme/theme9.xml"/><Relationship Id="rId7" Type="http://schemas.openxmlformats.org/officeDocument/2006/relationships/slideLayout" Target="../slideLayouts/slideLayout168.xml"/><Relationship Id="rId12" Type="http://schemas.openxmlformats.org/officeDocument/2006/relationships/slideLayout" Target="../slideLayouts/slideLayout173.xml"/><Relationship Id="rId17" Type="http://schemas.openxmlformats.org/officeDocument/2006/relationships/slideLayout" Target="../slideLayouts/slideLayout178.xml"/><Relationship Id="rId2" Type="http://schemas.openxmlformats.org/officeDocument/2006/relationships/slideLayout" Target="../slideLayouts/slideLayout163.xml"/><Relationship Id="rId16" Type="http://schemas.openxmlformats.org/officeDocument/2006/relationships/slideLayout" Target="../slideLayouts/slideLayout177.xml"/><Relationship Id="rId20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7.xml"/><Relationship Id="rId11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66.xml"/><Relationship Id="rId15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1.xml"/><Relationship Id="rId19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65.xml"/><Relationship Id="rId9" Type="http://schemas.openxmlformats.org/officeDocument/2006/relationships/slideLayout" Target="../slideLayouts/slideLayout170.xml"/><Relationship Id="rId14" Type="http://schemas.openxmlformats.org/officeDocument/2006/relationships/slideLayout" Target="../slideLayouts/slideLayout175.xml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2" name="Picture 1" descr="Monogram_orang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Software </a:t>
            </a:r>
            <a:r>
              <a:rPr lang="en-US" dirty="0" err="1" smtClean="0"/>
              <a:t>Simplication</a:t>
            </a:r>
            <a:r>
              <a:rPr lang="en-US" dirty="0" smtClean="0"/>
              <a:t> | XX Month 201X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Confidential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28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91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016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  <p:sldLayoutId id="2147483881" r:id="rId18"/>
    <p:sldLayoutId id="2147483882" r:id="rId19"/>
    <p:sldLayoutId id="2147483883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992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  <p:sldLayoutId id="2147483903" r:id="rId18"/>
    <p:sldLayoutId id="2147483904" r:id="rId19"/>
    <p:sldLayoutId id="2147483905" r:id="rId20"/>
    <p:sldLayoutId id="2147483906" r:id="rId2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green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863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92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786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8" r:id="rId11"/>
    <p:sldLayoutId id="2147483680" r:id="rId12"/>
    <p:sldLayoutId id="2147483681" r:id="rId13"/>
    <p:sldLayoutId id="2147483683" r:id="rId14"/>
    <p:sldLayoutId id="2147483682" r:id="rId15"/>
    <p:sldLayoutId id="2147483684" r:id="rId16"/>
    <p:sldLayoutId id="2147483685" r:id="rId17"/>
    <p:sldLayoutId id="2147483686" r:id="rId18"/>
    <p:sldLayoutId id="2147483687" r:id="rId19"/>
    <p:sldLayoutId id="2147483790" r:id="rId20"/>
    <p:sldLayoutId id="2147483796" r:id="rId2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9" name="Picture 8" descr="Monogram_purpl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494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93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red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502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94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gray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722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95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307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  <p:sldLayoutId id="2147483815" r:id="rId18"/>
    <p:sldLayoutId id="2147483816" r:id="rId19"/>
    <p:sldLayoutId id="2147483817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433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  <p:sldLayoutId id="2147483837" r:id="rId18"/>
    <p:sldLayoutId id="2147483838" r:id="rId19"/>
    <p:sldLayoutId id="2147483839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064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  <p:sldLayoutId id="2147483859" r:id="rId18"/>
    <p:sldLayoutId id="2147483860" r:id="rId19"/>
    <p:sldLayoutId id="2147483861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2.xml"/><Relationship Id="rId4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1585" y="4476910"/>
            <a:ext cx="5856023" cy="371223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Team Members:</a:t>
            </a:r>
          </a:p>
          <a:p>
            <a:endParaRPr lang="en-US" sz="32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31140" name="Rectangle 4"/>
          <p:cNvSpPr>
            <a:spLocks noGrp="1" noChangeArrowheads="1"/>
          </p:cNvSpPr>
          <p:nvPr>
            <p:ph type="title"/>
          </p:nvPr>
        </p:nvSpPr>
        <p:spPr>
          <a:xfrm>
            <a:off x="151585" y="3125346"/>
            <a:ext cx="8311896" cy="1362711"/>
          </a:xfrm>
        </p:spPr>
        <p:txBody>
          <a:bodyPr/>
          <a:lstStyle/>
          <a:p>
            <a:r>
              <a:rPr lang="en-US" dirty="0" smtClean="0"/>
              <a:t>Senior Design Project</a:t>
            </a:r>
            <a:br>
              <a:rPr lang="en-US" dirty="0" smtClean="0"/>
            </a:br>
            <a:r>
              <a:rPr lang="en-US" dirty="0" smtClean="0"/>
              <a:t>Signal Block Layout Tool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2387" y="356767"/>
            <a:ext cx="4916802" cy="1212723"/>
          </a:xfrm>
          <a:prstGeom prst="rect">
            <a:avLst/>
          </a:prstGeom>
        </p:spPr>
      </p:pic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202385" y="5835509"/>
            <a:ext cx="5856023" cy="3302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300" kern="1200" spc="-20" baseline="0">
                <a:solidFill>
                  <a:schemeClr val="tx1"/>
                </a:solidFill>
                <a:latin typeface="GE Inspira Pitch"/>
                <a:ea typeface="+mn-ea"/>
                <a:cs typeface="GE Inspira Pitch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None/>
              <a:defRPr sz="2600" kern="1200" baseline="0">
                <a:solidFill>
                  <a:schemeClr val="tx1">
                    <a:tint val="75000"/>
                  </a:schemeClr>
                </a:solidFill>
                <a:latin typeface="GE Inspira Pitch"/>
                <a:ea typeface="+mn-ea"/>
                <a:cs typeface="GE Inspira Pitch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Lucida Grande"/>
              <a:buNone/>
              <a:defRPr sz="2150" kern="1200">
                <a:solidFill>
                  <a:schemeClr val="tx1">
                    <a:tint val="75000"/>
                  </a:schemeClr>
                </a:solidFill>
                <a:latin typeface="GE Inspira Pitch"/>
                <a:ea typeface="+mn-ea"/>
                <a:cs typeface="GE Inspira Pitch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None/>
              <a:defRPr sz="2150" kern="1200">
                <a:solidFill>
                  <a:schemeClr val="tx1">
                    <a:tint val="75000"/>
                  </a:schemeClr>
                </a:solidFill>
                <a:latin typeface="GE Inspira Pitch"/>
                <a:ea typeface="+mn-ea"/>
                <a:cs typeface="GE Inspira Pitch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GE Inspira Pitch"/>
                <a:ea typeface="+mn-ea"/>
                <a:cs typeface="GE Inspira Pitch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October 24, 2014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202385" y="4837566"/>
            <a:ext cx="5856023" cy="894284"/>
          </a:xfrm>
          <a:prstGeom prst="rect">
            <a:avLst/>
          </a:prstGeom>
        </p:spPr>
        <p:txBody>
          <a:bodyPr vert="horz" lIns="0" tIns="0" rIns="0" bIns="0" numCol="2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300" kern="1200" spc="-20" baseline="0">
                <a:solidFill>
                  <a:schemeClr val="tx1"/>
                </a:solidFill>
                <a:latin typeface="GE Inspira Pitch"/>
                <a:ea typeface="+mn-ea"/>
                <a:cs typeface="GE Inspira Pitch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None/>
              <a:defRPr sz="2600" kern="1200" baseline="0">
                <a:solidFill>
                  <a:schemeClr val="tx1">
                    <a:tint val="75000"/>
                  </a:schemeClr>
                </a:solidFill>
                <a:latin typeface="GE Inspira Pitch"/>
                <a:ea typeface="+mn-ea"/>
                <a:cs typeface="GE Inspira Pitch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Lucida Grande"/>
              <a:buNone/>
              <a:defRPr sz="2150" kern="1200">
                <a:solidFill>
                  <a:schemeClr val="tx1">
                    <a:tint val="75000"/>
                  </a:schemeClr>
                </a:solidFill>
                <a:latin typeface="GE Inspira Pitch"/>
                <a:ea typeface="+mn-ea"/>
                <a:cs typeface="GE Inspira Pitch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None/>
              <a:defRPr sz="2150" kern="1200">
                <a:solidFill>
                  <a:schemeClr val="tx1">
                    <a:tint val="75000"/>
                  </a:schemeClr>
                </a:solidFill>
                <a:latin typeface="GE Inspira Pitch"/>
                <a:ea typeface="+mn-ea"/>
                <a:cs typeface="GE Inspira Pitch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GE Inspira Pitch"/>
                <a:ea typeface="+mn-ea"/>
                <a:cs typeface="GE Inspira Pitch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Kenneth </a:t>
            </a:r>
            <a:r>
              <a:rPr lang="en-US" sz="1400" b="1" dirty="0" err="1" smtClean="0">
                <a:solidFill>
                  <a:schemeClr val="tx1">
                    <a:lumMod val="75000"/>
                  </a:schemeClr>
                </a:solidFill>
              </a:rPr>
              <a:t>Truex</a:t>
            </a:r>
            <a:endParaRPr lang="en-US" sz="1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Zachary McHenry</a:t>
            </a:r>
          </a:p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Chad Mason</a:t>
            </a:r>
          </a:p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Chris Diebold</a:t>
            </a:r>
          </a:p>
          <a:p>
            <a:endParaRPr lang="en-US" sz="1400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Dan </a:t>
            </a:r>
            <a:r>
              <a:rPr lang="en-US" sz="1400" b="1" dirty="0" err="1" smtClean="0">
                <a:solidFill>
                  <a:schemeClr val="tx1">
                    <a:lumMod val="75000"/>
                  </a:schemeClr>
                </a:solidFill>
              </a:rPr>
              <a:t>Ballesty</a:t>
            </a:r>
            <a:endParaRPr lang="en-US" sz="1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Curtis </a:t>
            </a:r>
            <a:r>
              <a:rPr lang="en-US" sz="1400" b="1" dirty="0" err="1" smtClean="0">
                <a:solidFill>
                  <a:schemeClr val="tx1">
                    <a:lumMod val="75000"/>
                  </a:schemeClr>
                </a:solidFill>
              </a:rPr>
              <a:t>Mechling</a:t>
            </a:r>
            <a:endParaRPr lang="en-US" sz="1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Roger French</a:t>
            </a:r>
          </a:p>
          <a:p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Mark Schwinghammer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0847" y="6165710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Chris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82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65" y="1283918"/>
            <a:ext cx="8459788" cy="4525867"/>
          </a:xfrm>
        </p:spPr>
        <p:txBody>
          <a:bodyPr/>
          <a:lstStyle/>
          <a:p>
            <a:pPr marL="171450" indent="-171450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GE Inspira Pitch" panose="020F0603030400020203" pitchFamily="34" charset="0"/>
              </a:rPr>
              <a:t>Calculate Safe Braking Distance</a:t>
            </a:r>
          </a:p>
          <a:p>
            <a:pPr marL="171450" indent="-171450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GE Inspira Pitch" panose="020F0603030400020203" pitchFamily="34" charset="0"/>
              </a:rPr>
              <a:t>Lightweight Desktop Application </a:t>
            </a:r>
          </a:p>
          <a:p>
            <a:pPr marL="171450" indent="-171450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GE Inspira Pitch" panose="020F0603030400020203" pitchFamily="34" charset="0"/>
              </a:rPr>
              <a:t>Inputs &amp; Parses a Comma </a:t>
            </a:r>
            <a:r>
              <a:rPr lang="en-US" sz="1800" b="1" dirty="0">
                <a:latin typeface="GE Inspira Pitch" panose="020F0603030400020203" pitchFamily="34" charset="0"/>
              </a:rPr>
              <a:t>S</a:t>
            </a:r>
            <a:r>
              <a:rPr lang="en-US" sz="1800" b="1" dirty="0" smtClean="0">
                <a:latin typeface="GE Inspira Pitch" panose="020F0603030400020203" pitchFamily="34" charset="0"/>
              </a:rPr>
              <a:t>eparated File </a:t>
            </a:r>
          </a:p>
          <a:p>
            <a:pPr marL="171450" indent="-171450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GE Inspira Pitch" panose="020F0603030400020203" pitchFamily="34" charset="0"/>
              </a:rPr>
              <a:t>Stores Track and Train profiles, and Analyzes Results for long term use</a:t>
            </a:r>
          </a:p>
          <a:p>
            <a:pPr marL="171450" indent="-171450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GE Inspira Pitch" panose="020F0603030400020203" pitchFamily="34" charset="0"/>
              </a:rPr>
              <a:t>Provides notification of a potentially unsafe block and train combination</a:t>
            </a:r>
          </a:p>
          <a:p>
            <a:pPr marL="171450" indent="-171450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GE Inspira Pitch" panose="020F0603030400020203" pitchFamily="34" charset="0"/>
              </a:rPr>
              <a:t>Utilizes a User Friendly GUI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b="1" dirty="0" smtClean="0">
              <a:latin typeface="GE Inspira Pitch" panose="020F0603030400020203" pitchFamily="34" charset="0"/>
            </a:endParaRP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b="1" dirty="0">
              <a:latin typeface="GE Inspira Pitch" panose="020F0603030400020203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1200" b="1" dirty="0" smtClean="0">
              <a:latin typeface="GE Inspira Pitch" panose="020F0603030400020203" pitchFamily="34" charset="0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53445" y="434995"/>
            <a:ext cx="8459788" cy="57206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32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Project Scope</a:t>
            </a:r>
            <a:endParaRPr lang="en-US" sz="24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7475888" y="13431"/>
            <a:ext cx="16559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i="1" dirty="0" smtClean="0">
                <a:solidFill>
                  <a:schemeClr val="accent5">
                    <a:lumMod val="50000"/>
                  </a:schemeClr>
                </a:solidFill>
              </a:rPr>
              <a:t>Project Scope</a:t>
            </a:r>
            <a:endParaRPr lang="en-US" sz="20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3444" y="59422"/>
            <a:ext cx="3987481" cy="59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r>
              <a:rPr lang="en-US" sz="2800" dirty="0" smtClean="0"/>
              <a:t>Signal Block Layout Tool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210847" y="6165710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Chris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4872" y="413541"/>
            <a:ext cx="4300853" cy="234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4907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19" y="1038592"/>
            <a:ext cx="8459788" cy="55711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400" b="1" dirty="0" smtClean="0">
                <a:latin typeface="GE Inspira Pitch" panose="020F0603030400020203" pitchFamily="34" charset="0"/>
              </a:rPr>
              <a:t>Target Technologies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latin typeface="GE Inspira Pitch" panose="020F0603030400020203" pitchFamily="34" charset="0"/>
              </a:rPr>
              <a:t>Programming Language: </a:t>
            </a:r>
            <a:r>
              <a:rPr lang="en-US" sz="1400" dirty="0">
                <a:latin typeface="GE Inspira Pitch" panose="020F0603030400020203" pitchFamily="34" charset="0"/>
              </a:rPr>
              <a:t>C# – Provided a rich selection of libraries and integrates well with other languages.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GE Inspira Pitch" panose="020F0603030400020203" pitchFamily="34" charset="0"/>
              </a:rPr>
              <a:t>IDE</a:t>
            </a:r>
            <a:r>
              <a:rPr lang="en-US" sz="1400" b="1" dirty="0">
                <a:latin typeface="GE Inspira Pitch" panose="020F0603030400020203" pitchFamily="34" charset="0"/>
              </a:rPr>
              <a:t>: </a:t>
            </a:r>
            <a:r>
              <a:rPr lang="en-US" sz="1400" dirty="0">
                <a:latin typeface="GE Inspira Pitch" panose="020F0603030400020203" pitchFamily="34" charset="0"/>
              </a:rPr>
              <a:t>Visual Studio 2013 – Industry standard for developing a C# applications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GE Inspira Pitch" panose="020F0603030400020203" pitchFamily="34" charset="0"/>
              </a:rPr>
              <a:t>Database</a:t>
            </a:r>
            <a:r>
              <a:rPr lang="en-US" sz="1400" b="1" dirty="0">
                <a:latin typeface="GE Inspira Pitch" panose="020F0603030400020203" pitchFamily="34" charset="0"/>
              </a:rPr>
              <a:t>: </a:t>
            </a:r>
            <a:r>
              <a:rPr lang="en-US" sz="1400" dirty="0">
                <a:latin typeface="GE Inspira Pitch" panose="020F0603030400020203" pitchFamily="34" charset="0"/>
              </a:rPr>
              <a:t>MySQL – Familiarity with a technology is invaluable and allows for safer development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latin typeface="GE Inspira Pitch" panose="020F0603030400020203" pitchFamily="34" charset="0"/>
              </a:rPr>
              <a:t>Target hardware: </a:t>
            </a:r>
            <a:r>
              <a:rPr lang="en-US" sz="1400" dirty="0">
                <a:latin typeface="GE Inspira Pitch" panose="020F0603030400020203" pitchFamily="34" charset="0"/>
              </a:rPr>
              <a:t>Windows 7+ machine – specifically a machine that has .NET framework 4.5 and </a:t>
            </a:r>
            <a:r>
              <a:rPr lang="en-US" sz="1400" dirty="0" smtClean="0">
                <a:latin typeface="GE Inspira Pitch" panose="020F0603030400020203" pitchFamily="34" charset="0"/>
              </a:rPr>
              <a:t>the </a:t>
            </a:r>
            <a:r>
              <a:rPr lang="en-US" sz="1400" dirty="0" err="1" smtClean="0">
                <a:latin typeface="GE Inspira Pitch" panose="020F0603030400020203" pitchFamily="34" charset="0"/>
              </a:rPr>
              <a:t>OpenTK</a:t>
            </a:r>
            <a:r>
              <a:rPr lang="en-US" sz="1400" dirty="0">
                <a:latin typeface="GE Inspira Pitch" panose="020F0603030400020203" pitchFamily="34" charset="0"/>
              </a:rPr>
              <a:t> </a:t>
            </a:r>
            <a:r>
              <a:rPr lang="en-US" sz="1400" dirty="0" smtClean="0">
                <a:latin typeface="GE Inspira Pitch" panose="020F0603030400020203" pitchFamily="34" charset="0"/>
              </a:rPr>
              <a:t>framework installed.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400" dirty="0">
              <a:latin typeface="GE Inspira Pitch" panose="020F0603030400020203" pitchFamily="34" charset="0"/>
            </a:endParaRPr>
          </a:p>
          <a:p>
            <a:pPr indent="-457200">
              <a:lnSpc>
                <a:spcPct val="100000"/>
              </a:lnSpc>
              <a:spcBef>
                <a:spcPts val="300"/>
              </a:spcBef>
            </a:pPr>
            <a:endParaRPr lang="en-US" sz="1400" b="1" dirty="0" smtClean="0">
              <a:latin typeface="GE Inspira Pitch" panose="020F0603030400020203" pitchFamily="34" charset="0"/>
            </a:endParaRPr>
          </a:p>
          <a:p>
            <a:pPr indent="-457200">
              <a:lnSpc>
                <a:spcPct val="100000"/>
              </a:lnSpc>
              <a:spcBef>
                <a:spcPts val="300"/>
              </a:spcBef>
            </a:pPr>
            <a:endParaRPr lang="en-US" sz="1400" b="1" dirty="0">
              <a:latin typeface="GE Inspira Pitch" panose="020F0603030400020203" pitchFamily="34" charset="0"/>
            </a:endParaRPr>
          </a:p>
          <a:p>
            <a:pPr indent="-457200">
              <a:lnSpc>
                <a:spcPct val="100000"/>
              </a:lnSpc>
              <a:spcBef>
                <a:spcPts val="300"/>
              </a:spcBef>
            </a:pPr>
            <a:endParaRPr lang="en-US" sz="1400" b="1" dirty="0" smtClean="0">
              <a:latin typeface="GE Inspira Pitch" panose="020F0603030400020203" pitchFamily="34" charset="0"/>
            </a:endParaRPr>
          </a:p>
          <a:p>
            <a:pPr indent="-457200">
              <a:lnSpc>
                <a:spcPct val="100000"/>
              </a:lnSpc>
              <a:spcBef>
                <a:spcPts val="300"/>
              </a:spcBef>
            </a:pPr>
            <a:endParaRPr lang="en-US" sz="1400" b="1" dirty="0">
              <a:latin typeface="GE Inspira Pitch" panose="020F0603030400020203" pitchFamily="34" charset="0"/>
            </a:endParaRPr>
          </a:p>
          <a:p>
            <a:pPr indent="-457200">
              <a:lnSpc>
                <a:spcPct val="100000"/>
              </a:lnSpc>
              <a:spcBef>
                <a:spcPts val="300"/>
              </a:spcBef>
            </a:pPr>
            <a:endParaRPr lang="en-US" sz="1400" b="1" dirty="0" smtClean="0">
              <a:latin typeface="GE Inspira Pitch" panose="020F0603030400020203" pitchFamily="34" charset="0"/>
            </a:endParaRPr>
          </a:p>
          <a:p>
            <a:pPr indent="-457200">
              <a:lnSpc>
                <a:spcPct val="100000"/>
              </a:lnSpc>
              <a:spcBef>
                <a:spcPts val="300"/>
              </a:spcBef>
            </a:pPr>
            <a:endParaRPr lang="en-US" sz="1400" b="1" dirty="0">
              <a:latin typeface="GE Inspira Pitch" panose="020F0603030400020203" pitchFamily="34" charset="0"/>
            </a:endParaRPr>
          </a:p>
          <a:p>
            <a:pPr indent="-457200">
              <a:lnSpc>
                <a:spcPct val="100000"/>
              </a:lnSpc>
              <a:spcBef>
                <a:spcPts val="300"/>
              </a:spcBef>
            </a:pPr>
            <a:r>
              <a:rPr lang="en-US" sz="1400" b="1" dirty="0" smtClean="0">
                <a:latin typeface="GE Inspira Pitch" panose="020F0603030400020203" pitchFamily="34" charset="0"/>
              </a:rPr>
              <a:t>Operational Technologies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GE Inspira Pitch" panose="020F0603030400020203" pitchFamily="34" charset="0"/>
              </a:rPr>
              <a:t>Webex</a:t>
            </a:r>
            <a:r>
              <a:rPr lang="en-US" sz="1400" b="1" dirty="0">
                <a:latin typeface="GE Inspira Pitch" panose="020F0603030400020203" pitchFamily="34" charset="0"/>
              </a:rPr>
              <a:t> – </a:t>
            </a:r>
            <a:r>
              <a:rPr lang="en-US" sz="1400" dirty="0">
                <a:latin typeface="GE Inspira Pitch" panose="020F0603030400020203" pitchFamily="34" charset="0"/>
              </a:rPr>
              <a:t>Used to communicate with team members located outside of Melbourne or on occasions of absence.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GE Inspira Pitch" panose="020F0603030400020203" pitchFamily="34" charset="0"/>
              </a:rPr>
              <a:t>Git</a:t>
            </a:r>
            <a:r>
              <a:rPr lang="en-US" sz="1400" b="1" dirty="0">
                <a:latin typeface="GE Inspira Pitch" panose="020F0603030400020203" pitchFamily="34" charset="0"/>
              </a:rPr>
              <a:t> </a:t>
            </a:r>
            <a:r>
              <a:rPr lang="en-US" sz="1400" b="1" dirty="0" smtClean="0">
                <a:latin typeface="GE Inspira Pitch" panose="020F0603030400020203" pitchFamily="34" charset="0"/>
              </a:rPr>
              <a:t>– </a:t>
            </a:r>
            <a:r>
              <a:rPr lang="en-US" sz="1400" dirty="0" smtClean="0">
                <a:latin typeface="GE Inspira Pitch" panose="020F0603030400020203" pitchFamily="34" charset="0"/>
              </a:rPr>
              <a:t>Version </a:t>
            </a:r>
            <a:r>
              <a:rPr lang="en-US" sz="1400" dirty="0">
                <a:latin typeface="GE Inspira Pitch" panose="020F0603030400020203" pitchFamily="34" charset="0"/>
              </a:rPr>
              <a:t>control used to allow teammates to work independently but allow for cohesive development.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53445" y="434995"/>
            <a:ext cx="8459788" cy="57206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32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4583D1">
                    <a:lumMod val="50000"/>
                  </a:srgbClr>
                </a:solidFill>
              </a:rPr>
              <a:t>Technologies Utilized</a:t>
            </a:r>
            <a:endParaRPr lang="en-US" sz="24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7518849" y="13431"/>
            <a:ext cx="1612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i="1" dirty="0" smtClean="0">
                <a:solidFill>
                  <a:srgbClr val="F4A82D">
                    <a:lumMod val="50000"/>
                  </a:srgbClr>
                </a:solidFill>
              </a:rPr>
              <a:t>Technologies</a:t>
            </a:r>
            <a:endParaRPr lang="en-US" sz="2000" i="1" dirty="0">
              <a:solidFill>
                <a:srgbClr val="F4A82D">
                  <a:lumMod val="50000"/>
                </a:srgb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3444" y="59422"/>
            <a:ext cx="3987481" cy="59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r>
              <a:rPr lang="en-US" sz="2800" dirty="0" smtClean="0"/>
              <a:t>Signal Block Layout Tool</a:t>
            </a:r>
            <a:endParaRPr lang="en-US" sz="2800" dirty="0"/>
          </a:p>
        </p:txBody>
      </p:sp>
      <p:pic>
        <p:nvPicPr>
          <p:cNvPr id="1026" name="Picture 2" descr="http://www.kitguru.net/wp-content/uploads/2014/11/visual-studio-2013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6868" y="2853782"/>
            <a:ext cx="2340498" cy="134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RCW1KbHtbyy5giyOrEcyAdUl9xQhZQ1fvInZ4vQPsy7obdij2t0j8tFFp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013" y="2777042"/>
            <a:ext cx="1500022" cy="15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2.gstatic.com/images?q=tbn:ANd9GcTAUv5cV3Uoc4_CHR42hL2b_mUH79XU2Ay4necHKKL3jBoq78Ax42fw1L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18199" y="2853782"/>
            <a:ext cx="2670053" cy="140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10847" y="6165710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Chad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59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53445" y="434995"/>
            <a:ext cx="8459788" cy="57206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32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4583D1">
                    <a:lumMod val="50000"/>
                  </a:srgbClr>
                </a:solidFill>
              </a:rPr>
              <a:t> SBD Algorithm Explained</a:t>
            </a:r>
            <a:endParaRPr lang="en-US" sz="24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7126370" y="13431"/>
            <a:ext cx="2005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i="1" dirty="0" smtClean="0">
                <a:solidFill>
                  <a:srgbClr val="F4A82D">
                    <a:lumMod val="50000"/>
                  </a:srgbClr>
                </a:solidFill>
              </a:rPr>
              <a:t>Lessons Learned</a:t>
            </a:r>
            <a:endParaRPr lang="en-US" sz="2000" i="1" dirty="0">
              <a:solidFill>
                <a:srgbClr val="F4A82D">
                  <a:lumMod val="50000"/>
                </a:srgb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3444" y="59422"/>
            <a:ext cx="3987481" cy="59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r>
              <a:rPr lang="en-US" sz="2800" dirty="0" smtClean="0"/>
              <a:t>Signal Block Layout Tool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210847" y="6165710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Ken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388" y="1528548"/>
            <a:ext cx="82004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A set of instructions to recreate what </a:t>
            </a:r>
          </a:p>
          <a:p>
            <a:r>
              <a:rPr lang="en-US" sz="3600" dirty="0" smtClean="0"/>
              <a:t>  used to be done in the </a:t>
            </a:r>
            <a:r>
              <a:rPr lang="en-US" sz="3600" smtClean="0"/>
              <a:t>excel     spreadsheet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Precision was the key element</a:t>
            </a:r>
          </a:p>
          <a:p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Had to combat rounding errors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686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61444" y="1007060"/>
            <a:ext cx="7874640" cy="5158650"/>
          </a:xfrm>
        </p:spPr>
        <p:txBody>
          <a:bodyPr/>
          <a:lstStyle/>
          <a:p>
            <a:r>
              <a:rPr lang="en-US" sz="1600" dirty="0" smtClean="0"/>
              <a:t>public static double </a:t>
            </a:r>
            <a:r>
              <a:rPr lang="en-US" sz="1600" dirty="0" err="1" smtClean="0"/>
              <a:t>SafeBrakingDistanceCalculations</a:t>
            </a:r>
            <a:r>
              <a:rPr lang="en-US" sz="1600" dirty="0" smtClean="0"/>
              <a:t>(</a:t>
            </a:r>
            <a:r>
              <a:rPr lang="en-US" sz="1600" dirty="0" err="1" smtClean="0"/>
              <a:t>TrackSegment</a:t>
            </a:r>
            <a:r>
              <a:rPr lang="en-US" sz="1600" dirty="0" smtClean="0"/>
              <a:t> </a:t>
            </a:r>
            <a:r>
              <a:rPr lang="en-US" sz="1600" dirty="0" err="1" smtClean="0"/>
              <a:t>obj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    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	</a:t>
            </a:r>
            <a:r>
              <a:rPr lang="en-US" sz="1600" dirty="0" smtClean="0"/>
              <a:t>	/*</a:t>
            </a:r>
          </a:p>
          <a:p>
            <a:r>
              <a:rPr lang="en-US" sz="1600" dirty="0" smtClean="0"/>
              <a:t>		/      </a:t>
            </a:r>
            <a:r>
              <a:rPr lang="en-US" sz="1600" dirty="0" smtClean="0"/>
              <a:t>17 lines of </a:t>
            </a:r>
            <a:r>
              <a:rPr lang="en-US" sz="1600" dirty="0" smtClean="0"/>
              <a:t>Calculations (aka Magic)</a:t>
            </a:r>
          </a:p>
          <a:p>
            <a:r>
              <a:rPr lang="en-US" sz="1600" dirty="0" smtClean="0"/>
              <a:t>	</a:t>
            </a:r>
            <a:r>
              <a:rPr lang="en-US" sz="1600" dirty="0" smtClean="0"/>
              <a:t>	/</a:t>
            </a:r>
            <a:endParaRPr lang="en-US" sz="1600" dirty="0" smtClean="0"/>
          </a:p>
          <a:p>
            <a:r>
              <a:rPr lang="en-US" sz="1600" dirty="0" smtClean="0"/>
              <a:t>		Compare the available distance to the needed distance</a:t>
            </a:r>
          </a:p>
          <a:p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 smtClean="0"/>
              <a:t>	If available &gt; needed then set the </a:t>
            </a:r>
            <a:r>
              <a:rPr lang="en-US" sz="1600" dirty="0" err="1" smtClean="0"/>
              <a:t>TrackSegment</a:t>
            </a:r>
            <a:r>
              <a:rPr lang="en-US" sz="1600" dirty="0" smtClean="0"/>
              <a:t> object’s </a:t>
            </a:r>
            <a:r>
              <a:rPr lang="en-US" sz="1600" dirty="0" err="1" smtClean="0"/>
              <a:t>isSafe</a:t>
            </a:r>
            <a:r>
              <a:rPr lang="en-US" sz="1600" dirty="0" smtClean="0"/>
              <a:t> variable to 			true</a:t>
            </a:r>
            <a:r>
              <a:rPr lang="en-US" sz="1600" dirty="0" smtClean="0"/>
              <a:t>		</a:t>
            </a:r>
          </a:p>
          <a:p>
            <a:endParaRPr lang="en-US" sz="1600" dirty="0" smtClean="0"/>
          </a:p>
          <a:p>
            <a:r>
              <a:rPr lang="en-US" sz="1600" dirty="0" smtClean="0"/>
              <a:t>		Otherwise, set it to false.</a:t>
            </a:r>
          </a:p>
          <a:p>
            <a:endParaRPr lang="en-US" sz="1600" dirty="0" smtClean="0"/>
          </a:p>
          <a:p>
            <a:r>
              <a:rPr lang="en-US" sz="1600" dirty="0" smtClean="0"/>
              <a:t>		Return the actual Safe Breaking Distance that was calculate above</a:t>
            </a:r>
          </a:p>
          <a:p>
            <a:r>
              <a:rPr lang="en-US" sz="1600" b="1" dirty="0" smtClean="0">
                <a:latin typeface="GE Inspira Pitch" panose="020F0603030400020203" pitchFamily="34" charset="0"/>
              </a:rPr>
              <a:t>        </a:t>
            </a:r>
            <a:r>
              <a:rPr lang="en-US" sz="1200" b="1" dirty="0" smtClean="0">
                <a:latin typeface="GE Inspira Pitch" panose="020F0603030400020203" pitchFamily="34" charset="0"/>
              </a:rPr>
              <a:t>}</a:t>
            </a:r>
          </a:p>
          <a:p>
            <a:endParaRPr lang="en-US" sz="1200" b="1" dirty="0" smtClean="0">
              <a:latin typeface="GE Inspira Pitch" panose="020F0603030400020203" pitchFamily="34" charset="0"/>
            </a:endParaRPr>
          </a:p>
          <a:p>
            <a:r>
              <a:rPr lang="en-US" sz="1200" b="1" dirty="0">
                <a:latin typeface="GE Inspira Pitch" panose="020F0603030400020203" pitchFamily="34" charset="0"/>
              </a:rPr>
              <a:t>	</a:t>
            </a:r>
            <a:endParaRPr lang="en-US" sz="1200" b="1" dirty="0" smtClean="0">
              <a:latin typeface="GE Inspira Pitch" panose="020F0603030400020203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200" b="1" dirty="0" smtClean="0">
                <a:latin typeface="GE Inspira Pitch" panose="020F0603030400020203" pitchFamily="34" charset="0"/>
              </a:rPr>
              <a:t>	  </a:t>
            </a:r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>
          <a:xfrm>
            <a:off x="153445" y="434995"/>
            <a:ext cx="8459788" cy="57206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32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smtClean="0">
                <a:solidFill>
                  <a:srgbClr val="4583D1">
                    <a:lumMod val="50000"/>
                  </a:srgbClr>
                </a:solidFill>
              </a:rPr>
              <a:t>SBD Algorithm</a:t>
            </a:r>
            <a:endParaRPr lang="en-US" sz="1200" b="1" dirty="0" smtClean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53444" y="59422"/>
            <a:ext cx="3987481" cy="59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r>
              <a:rPr lang="en-US" sz="2800" dirty="0" smtClean="0"/>
              <a:t>Signal Block Layout Tool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686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19" y="1272737"/>
            <a:ext cx="6322771" cy="3232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b="1" dirty="0" smtClean="0">
                <a:latin typeface="GE Inspira Pitch" panose="020F0603030400020203" pitchFamily="34" charset="0"/>
              </a:rPr>
              <a:t>GE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b="1" dirty="0" smtClean="0">
                <a:latin typeface="GE Inspira Pitch" panose="020F0603030400020203" pitchFamily="34" charset="0"/>
              </a:rPr>
              <a:t>	Better Project Planning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b="1" dirty="0">
                <a:latin typeface="GE Inspira Pitch" panose="020F0603030400020203" pitchFamily="34" charset="0"/>
              </a:rPr>
              <a:t>	</a:t>
            </a:r>
            <a:r>
              <a:rPr lang="en-US" sz="1800" b="1" dirty="0" smtClean="0">
                <a:latin typeface="GE Inspira Pitch" panose="020F0603030400020203" pitchFamily="34" charset="0"/>
              </a:rPr>
              <a:t>Improved Project Scope/Definition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1800" b="1" dirty="0">
              <a:latin typeface="GE Inspira Pitch" panose="020F0603030400020203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b="1" dirty="0" smtClean="0">
                <a:latin typeface="GE Inspira Pitch" panose="020F0603030400020203" pitchFamily="34" charset="0"/>
              </a:rPr>
              <a:t>FIT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b="1" dirty="0">
                <a:latin typeface="GE Inspira Pitch" panose="020F0603030400020203" pitchFamily="34" charset="0"/>
              </a:rPr>
              <a:t>	</a:t>
            </a:r>
            <a:r>
              <a:rPr lang="en-US" sz="1800" b="1" dirty="0" smtClean="0">
                <a:latin typeface="GE Inspira Pitch" panose="020F0603030400020203" pitchFamily="34" charset="0"/>
              </a:rPr>
              <a:t>Think modularly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b="1" dirty="0">
                <a:latin typeface="GE Inspira Pitch" panose="020F0603030400020203" pitchFamily="34" charset="0"/>
              </a:rPr>
              <a:t>	</a:t>
            </a:r>
            <a:r>
              <a:rPr lang="en-US" sz="1800" b="1" dirty="0" smtClean="0">
                <a:latin typeface="GE Inspira Pitch" panose="020F0603030400020203" pitchFamily="34" charset="0"/>
              </a:rPr>
              <a:t>Software development is no easy task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b="1" dirty="0">
                <a:latin typeface="GE Inspira Pitch" panose="020F0603030400020203" pitchFamily="34" charset="0"/>
              </a:rPr>
              <a:t>	</a:t>
            </a:r>
            <a:r>
              <a:rPr lang="en-US" sz="1800" b="1" dirty="0" smtClean="0">
                <a:latin typeface="GE Inspira Pitch" panose="020F0603030400020203" pitchFamily="34" charset="0"/>
              </a:rPr>
              <a:t>Compromise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b="1" dirty="0">
                <a:latin typeface="GE Inspira Pitch" panose="020F0603030400020203" pitchFamily="34" charset="0"/>
              </a:rPr>
              <a:t>	</a:t>
            </a:r>
            <a:r>
              <a:rPr lang="en-US" sz="1800" b="1" dirty="0" smtClean="0">
                <a:latin typeface="GE Inspira Pitch" panose="020F0603030400020203" pitchFamily="34" charset="0"/>
              </a:rPr>
              <a:t>Communication is key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b="1" dirty="0">
                <a:latin typeface="GE Inspira Pitch" panose="020F0603030400020203" pitchFamily="34" charset="0"/>
              </a:rPr>
              <a:t>	</a:t>
            </a:r>
            <a:endParaRPr lang="en-US" sz="1200" b="1" dirty="0" smtClean="0">
              <a:latin typeface="GE Inspira Pitch" panose="020F0603030400020203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b="1" dirty="0" smtClean="0">
                <a:latin typeface="GE Inspira Pitch" panose="020F0603030400020203" pitchFamily="34" charset="0"/>
              </a:rPr>
              <a:t>	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53445" y="434995"/>
            <a:ext cx="8459788" cy="57206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32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4583D1">
                    <a:lumMod val="50000"/>
                  </a:srgbClr>
                </a:solidFill>
              </a:rPr>
              <a:t>Challenges &amp; Lessons Learned</a:t>
            </a:r>
            <a:endParaRPr lang="en-US" sz="24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7126370" y="13431"/>
            <a:ext cx="2005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i="1" dirty="0" smtClean="0">
                <a:solidFill>
                  <a:srgbClr val="F4A82D">
                    <a:lumMod val="50000"/>
                  </a:srgbClr>
                </a:solidFill>
              </a:rPr>
              <a:t>Lessons Learned</a:t>
            </a:r>
            <a:endParaRPr lang="en-US" sz="2000" i="1" dirty="0">
              <a:solidFill>
                <a:srgbClr val="F4A82D">
                  <a:lumMod val="50000"/>
                </a:srgb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3444" y="59422"/>
            <a:ext cx="3987481" cy="59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r>
              <a:rPr lang="en-US" sz="2800" dirty="0" smtClean="0"/>
              <a:t>Signal Block Layout Tool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210847" y="6165710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Zack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7260" y="998206"/>
            <a:ext cx="4363059" cy="952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9398" y="4165600"/>
            <a:ext cx="6080737" cy="23694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61273" y="2408788"/>
            <a:ext cx="1298862" cy="129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6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196" y="2789304"/>
            <a:ext cx="7874640" cy="667575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4800" b="1" dirty="0" smtClean="0">
                <a:latin typeface="GE Inspira Pitch" panose="020F0603030400020203" pitchFamily="34" charset="0"/>
              </a:rPr>
              <a:t>Demo Time!</a:t>
            </a: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200" b="1" dirty="0">
                <a:latin typeface="GE Inspira Pitch" panose="020F0603030400020203" pitchFamily="34" charset="0"/>
              </a:rPr>
              <a:t>	</a:t>
            </a:r>
            <a:endParaRPr lang="en-US" sz="1200" b="1" dirty="0" smtClean="0">
              <a:latin typeface="GE Inspira Pitch" panose="020F0603030400020203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200" b="1" dirty="0" smtClean="0">
                <a:latin typeface="GE Inspira Pitch" panose="020F0603030400020203" pitchFamily="34" charset="0"/>
              </a:rPr>
              <a:t>	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53445" y="434995"/>
            <a:ext cx="8459788" cy="57206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32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rgbClr val="4583D1">
                    <a:lumMod val="50000"/>
                  </a:srgbClr>
                </a:solidFill>
              </a:rPr>
              <a:t>Software Engineering</a:t>
            </a:r>
            <a:endParaRPr lang="en-US" sz="12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7126370" y="13431"/>
            <a:ext cx="2005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i="1" dirty="0" smtClean="0">
                <a:solidFill>
                  <a:srgbClr val="F4A82D">
                    <a:lumMod val="50000"/>
                  </a:srgbClr>
                </a:solidFill>
              </a:rPr>
              <a:t>Lessons Learned</a:t>
            </a:r>
            <a:endParaRPr lang="en-US" sz="2000" i="1" dirty="0">
              <a:solidFill>
                <a:srgbClr val="F4A82D">
                  <a:lumMod val="50000"/>
                </a:srgb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3444" y="59422"/>
            <a:ext cx="3987481" cy="59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r>
              <a:rPr lang="en-US" sz="2800" dirty="0" smtClean="0"/>
              <a:t>Signal Block Layout Tool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210847" y="6165710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Ken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44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_2013_ORANGE">
      <a:dk1>
        <a:srgbClr val="454545"/>
      </a:dk1>
      <a:lt1>
        <a:sysClr val="window" lastClr="FFFFFF"/>
      </a:lt1>
      <a:dk2>
        <a:srgbClr val="E86107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4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5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GE_Green">
  <a:themeElements>
    <a:clrScheme name="GE_2013_GREEN">
      <a:dk1>
        <a:srgbClr val="454545"/>
      </a:dk1>
      <a:lt1>
        <a:sysClr val="window" lastClr="FFFFFF"/>
      </a:lt1>
      <a:dk2>
        <a:srgbClr val="2B9317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GE_Purple">
  <a:themeElements>
    <a:clrScheme name="GE_2013_PURPLE">
      <a:dk1>
        <a:srgbClr val="454545"/>
      </a:dk1>
      <a:lt1>
        <a:sysClr val="window" lastClr="FFFFFF"/>
      </a:lt1>
      <a:dk2>
        <a:srgbClr val="463C82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GE_Red">
  <a:themeElements>
    <a:clrScheme name="GE_2013_RED">
      <a:dk1>
        <a:srgbClr val="454545"/>
      </a:dk1>
      <a:lt1>
        <a:sysClr val="window" lastClr="FFFFFF"/>
      </a:lt1>
      <a:dk2>
        <a:srgbClr val="B4001E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GE_Gray">
  <a:themeElements>
    <a:clrScheme name="GE_2013_GRAY">
      <a:dk1>
        <a:srgbClr val="454545"/>
      </a:dk1>
      <a:lt1>
        <a:sysClr val="window" lastClr="FFFFFF"/>
      </a:lt1>
      <a:dk2>
        <a:srgbClr val="454545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2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3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1987</TotalTime>
  <Words>271</Words>
  <Application>Microsoft Office PowerPoint</Application>
  <PresentationFormat>On-screen Show (4:3)</PresentationFormat>
  <Paragraphs>93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blank</vt:lpstr>
      <vt:lpstr>GE_Green</vt:lpstr>
      <vt:lpstr>GE_Blue</vt:lpstr>
      <vt:lpstr>GE_Purple</vt:lpstr>
      <vt:lpstr>GE_Red</vt:lpstr>
      <vt:lpstr>GE_Gray</vt:lpstr>
      <vt:lpstr>1_GE_Blue</vt:lpstr>
      <vt:lpstr>2_GE_Blue</vt:lpstr>
      <vt:lpstr>3_GE_Blue</vt:lpstr>
      <vt:lpstr>4_GE_Blue</vt:lpstr>
      <vt:lpstr>5_GE_Blue</vt:lpstr>
      <vt:lpstr>Senior Design Project Signal Block Layout Tool</vt:lpstr>
      <vt:lpstr>Slide 2</vt:lpstr>
      <vt:lpstr>Slide 3</vt:lpstr>
      <vt:lpstr>Slide 4</vt:lpstr>
      <vt:lpstr>Slide 5</vt:lpstr>
      <vt:lpstr>Slide 6</vt:lpstr>
      <vt:lpstr>Slide 7</vt:lpstr>
    </vt:vector>
  </TitlesOfParts>
  <Company>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Simplification</dc:title>
  <dc:creator>Aruna Rao M</dc:creator>
  <cp:lastModifiedBy>Topgun</cp:lastModifiedBy>
  <cp:revision>99</cp:revision>
  <cp:lastPrinted>2013-11-15T17:54:06Z</cp:lastPrinted>
  <dcterms:created xsi:type="dcterms:W3CDTF">2014-07-18T12:30:29Z</dcterms:created>
  <dcterms:modified xsi:type="dcterms:W3CDTF">2014-12-05T17:14:00Z</dcterms:modified>
</cp:coreProperties>
</file>