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68" r:id="rId6"/>
    <p:sldId id="272" r:id="rId7"/>
    <p:sldId id="273" r:id="rId8"/>
    <p:sldId id="274" r:id="rId9"/>
    <p:sldId id="269" r:id="rId10"/>
    <p:sldId id="270" r:id="rId11"/>
    <p:sldId id="271" r:id="rId12"/>
    <p:sldId id="260" r:id="rId13"/>
    <p:sldId id="262"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F35B033-0387-4885-861A-442D43D51E29}" type="datetimeFigureOut">
              <a:rPr lang="en-US" smtClean="0"/>
              <a:pPr/>
              <a:t>2/26/2014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19A7726-EC94-432D-A95F-C21D771AFD18}"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919A7726-EC94-432D-A95F-C21D771AFD1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35B033-0387-4885-861A-442D43D51E29}"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35B033-0387-4885-861A-442D43D51E29}" type="datetimeFigureOut">
              <a:rPr lang="en-US" smtClean="0"/>
              <a:pPr/>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35B033-0387-4885-861A-442D43D51E29}" type="datetimeFigureOut">
              <a:rPr lang="en-US" smtClean="0"/>
              <a:pPr/>
              <a:t>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5B033-0387-4885-861A-442D43D51E29}" type="datetimeFigureOut">
              <a:rPr lang="en-US" smtClean="0"/>
              <a:pPr/>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35B033-0387-4885-861A-442D43D51E29}"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35B033-0387-4885-861A-442D43D51E29}"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F35B033-0387-4885-861A-442D43D51E29}" type="datetimeFigureOut">
              <a:rPr lang="en-US" smtClean="0"/>
              <a:pPr/>
              <a:t>2/26/2014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19A7726-EC94-432D-A95F-C21D771AFD1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Railroad Block Signal</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ecomaginationhybrid5.jpg"/>
          <p:cNvPicPr>
            <a:picLocks noChangeAspect="1"/>
          </p:cNvPicPr>
          <p:nvPr/>
        </p:nvPicPr>
        <p:blipFill>
          <a:blip r:embed="rId2" cstate="print"/>
          <a:stretch>
            <a:fillRect/>
          </a:stretch>
        </p:blipFill>
        <p:spPr>
          <a:xfrm>
            <a:off x="0" y="10214"/>
            <a:ext cx="12192000" cy="6847786"/>
          </a:xfrm>
          <a:prstGeom prst="rect">
            <a:avLst/>
          </a:prstGeom>
        </p:spPr>
      </p:pic>
      <p:sp>
        <p:nvSpPr>
          <p:cNvPr id="5" name="TextBox 4"/>
          <p:cNvSpPr txBox="1"/>
          <p:nvPr/>
        </p:nvSpPr>
        <p:spPr>
          <a:xfrm>
            <a:off x="0" y="0"/>
            <a:ext cx="4209873" cy="2123658"/>
          </a:xfrm>
          <a:prstGeom prst="rect">
            <a:avLst/>
          </a:prstGeom>
          <a:noFill/>
        </p:spPr>
        <p:txBody>
          <a:bodyPr wrap="square" rtlCol="0">
            <a:spAutoFit/>
          </a:bodyPr>
          <a:lstStyle/>
          <a:p>
            <a:r>
              <a:rPr lang="en-US" sz="4400" dirty="0" smtClean="0"/>
              <a:t>Railroad Block Signal Software Tool</a:t>
            </a:r>
            <a:endParaRPr lang="en-US" sz="4400" dirty="0"/>
          </a:p>
        </p:txBody>
      </p:sp>
      <p:sp>
        <p:nvSpPr>
          <p:cNvPr id="6" name="TextBox 5"/>
          <p:cNvSpPr txBox="1"/>
          <p:nvPr/>
        </p:nvSpPr>
        <p:spPr>
          <a:xfrm>
            <a:off x="0" y="2345625"/>
            <a:ext cx="2690095" cy="1938992"/>
          </a:xfrm>
          <a:prstGeom prst="rect">
            <a:avLst/>
          </a:prstGeom>
          <a:noFill/>
        </p:spPr>
        <p:txBody>
          <a:bodyPr wrap="none" rtlCol="0">
            <a:spAutoFit/>
          </a:bodyPr>
          <a:lstStyle/>
          <a:p>
            <a:r>
              <a:rPr lang="en-US" sz="2400" b="1" dirty="0" smtClean="0"/>
              <a:t>Team Members:</a:t>
            </a:r>
          </a:p>
          <a:p>
            <a:r>
              <a:rPr lang="en-US" sz="2400" dirty="0" smtClean="0"/>
              <a:t>Kenneth Truex</a:t>
            </a:r>
          </a:p>
          <a:p>
            <a:r>
              <a:rPr lang="en-US" sz="2400" dirty="0" smtClean="0"/>
              <a:t>Chad Mason</a:t>
            </a:r>
          </a:p>
          <a:p>
            <a:r>
              <a:rPr lang="en-US" sz="2400" dirty="0" smtClean="0"/>
              <a:t>Zachary McHenry</a:t>
            </a:r>
          </a:p>
          <a:p>
            <a:r>
              <a:rPr lang="en-US" sz="2400" dirty="0" smtClean="0"/>
              <a:t>Christopher Diebold</a:t>
            </a:r>
            <a:endParaRPr lang="en-US" sz="2400" dirty="0"/>
          </a:p>
        </p:txBody>
      </p:sp>
    </p:spTree>
    <p:extLst>
      <p:ext uri="{BB962C8B-B14F-4D97-AF65-F5344CB8AC3E}">
        <p14:creationId xmlns:p14="http://schemas.microsoft.com/office/powerpoint/2010/main" val="51517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Evaluate Selected Tools with Small Examples to Analyze Integration/Cohesiveness of Tools:</a:t>
            </a:r>
            <a:endParaRPr lang="en-US" dirty="0"/>
          </a:p>
        </p:txBody>
      </p:sp>
      <p:sp>
        <p:nvSpPr>
          <p:cNvPr id="5" name="TextBox 4"/>
          <p:cNvSpPr txBox="1"/>
          <p:nvPr/>
        </p:nvSpPr>
        <p:spPr>
          <a:xfrm>
            <a:off x="595085" y="1785258"/>
            <a:ext cx="10892413" cy="2215991"/>
          </a:xfrm>
          <a:prstGeom prst="rect">
            <a:avLst/>
          </a:prstGeom>
          <a:noFill/>
        </p:spPr>
        <p:txBody>
          <a:bodyPr wrap="square" rtlCol="0">
            <a:spAutoFit/>
          </a:bodyPr>
          <a:lstStyle/>
          <a:p>
            <a:r>
              <a:rPr lang="en-US" sz="2400" dirty="0" smtClean="0"/>
              <a:t>As far as small examples and code snippets, we currently have working C# code that implements some of the basic classes that GE requires. We have a basic GUI created using Windows Forms with File and Display functionality. We also have a basic code sample in C# that will establish a database connection with a </a:t>
            </a:r>
            <a:r>
              <a:rPr lang="en-US" sz="2400" dirty="0" err="1" smtClean="0"/>
              <a:t>MySQL</a:t>
            </a:r>
            <a:r>
              <a:rPr lang="en-US" sz="2400" dirty="0" smtClean="0"/>
              <a:t> database and allow a user to enter queries. </a:t>
            </a:r>
          </a:p>
          <a:p>
            <a:endParaRPr lang="en-US" dirty="0"/>
          </a:p>
        </p:txBody>
      </p:sp>
    </p:spTree>
    <p:extLst>
      <p:ext uri="{BB962C8B-B14F-4D97-AF65-F5344CB8AC3E}">
        <p14:creationId xmlns:p14="http://schemas.microsoft.com/office/powerpoint/2010/main" val="427008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Begin Drafting Design of Program and GUI</a:t>
            </a:r>
            <a:endParaRPr lang="en-US" dirty="0"/>
          </a:p>
        </p:txBody>
      </p:sp>
      <p:sp>
        <p:nvSpPr>
          <p:cNvPr id="5" name="TextBox 4"/>
          <p:cNvSpPr txBox="1"/>
          <p:nvPr/>
        </p:nvSpPr>
        <p:spPr>
          <a:xfrm>
            <a:off x="595085" y="1785258"/>
            <a:ext cx="10892413" cy="1477328"/>
          </a:xfrm>
          <a:prstGeom prst="rect">
            <a:avLst/>
          </a:prstGeom>
          <a:noFill/>
        </p:spPr>
        <p:txBody>
          <a:bodyPr wrap="square" rtlCol="0">
            <a:spAutoFit/>
          </a:bodyPr>
          <a:lstStyle/>
          <a:p>
            <a:r>
              <a:rPr lang="en-US" sz="2400" dirty="0" smtClean="0"/>
              <a:t>With the help of GE professionals, we completed the SDP at the conclusion of our most recent meeting held on 2/14. We also put the finishing touches on both the GUI plan document, created in Photoshop, and the actual coded GUI.  </a:t>
            </a:r>
          </a:p>
          <a:p>
            <a:endParaRPr lang="en-US" dirty="0"/>
          </a:p>
        </p:txBody>
      </p:sp>
    </p:spTree>
    <p:extLst>
      <p:ext uri="{BB962C8B-B14F-4D97-AF65-F5344CB8AC3E}">
        <p14:creationId xmlns:p14="http://schemas.microsoft.com/office/powerpoint/2010/main" val="427008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egreenmachine.jpg"/>
          <p:cNvPicPr>
            <a:picLocks noGrp="1" noChangeAspect="1"/>
          </p:cNvPicPr>
          <p:nvPr>
            <p:ph idx="1"/>
          </p:nvPr>
        </p:nvPicPr>
        <p:blipFill>
          <a:blip r:embed="rId2" cstate="print"/>
          <a:stretch>
            <a:fillRect/>
          </a:stretch>
        </p:blipFill>
        <p:spPr>
          <a:xfrm>
            <a:off x="0" y="1416"/>
            <a:ext cx="12192000" cy="6856584"/>
          </a:xfrm>
        </p:spPr>
      </p:pic>
      <p:sp>
        <p:nvSpPr>
          <p:cNvPr id="5" name="TextBox 4"/>
          <p:cNvSpPr txBox="1"/>
          <p:nvPr/>
        </p:nvSpPr>
        <p:spPr>
          <a:xfrm>
            <a:off x="6791233" y="190137"/>
            <a:ext cx="4871847" cy="923330"/>
          </a:xfrm>
          <a:prstGeom prst="rect">
            <a:avLst/>
          </a:prstGeom>
          <a:noFill/>
        </p:spPr>
        <p:txBody>
          <a:bodyPr wrap="none" rtlCol="0">
            <a:spAutoFit/>
          </a:bodyPr>
          <a:lstStyle/>
          <a:p>
            <a:r>
              <a:rPr lang="en-US" sz="5400" smtClean="0">
                <a:solidFill>
                  <a:schemeClr val="bg1"/>
                </a:solidFill>
              </a:rPr>
              <a:t>Next Milestone</a:t>
            </a:r>
            <a:endParaRPr lang="en-US" sz="5400" dirty="0">
              <a:solidFill>
                <a:schemeClr val="bg1"/>
              </a:solidFill>
            </a:endParaRPr>
          </a:p>
        </p:txBody>
      </p:sp>
    </p:spTree>
    <p:extLst>
      <p:ext uri="{BB962C8B-B14F-4D97-AF65-F5344CB8AC3E}">
        <p14:creationId xmlns:p14="http://schemas.microsoft.com/office/powerpoint/2010/main" val="120225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2</a:t>
            </a:r>
            <a:endParaRPr lang="en-US" dirty="0"/>
          </a:p>
        </p:txBody>
      </p:sp>
      <p:sp>
        <p:nvSpPr>
          <p:cNvPr id="3" name="Content Placeholder 2"/>
          <p:cNvSpPr>
            <a:spLocks noGrp="1"/>
          </p:cNvSpPr>
          <p:nvPr>
            <p:ph idx="1"/>
          </p:nvPr>
        </p:nvSpPr>
        <p:spPr/>
        <p:txBody>
          <a:bodyPr/>
          <a:lstStyle/>
          <a:p>
            <a:r>
              <a:rPr lang="en-US" dirty="0" smtClean="0"/>
              <a:t>Parsing the database - </a:t>
            </a:r>
            <a:r>
              <a:rPr lang="en-US" dirty="0"/>
              <a:t>Take our skeleton infrastructure of a database and add to it the functionality of information retrieval. Set it up so that the user can enter query commands and actually retrieve information stored in the database.</a:t>
            </a:r>
          </a:p>
          <a:p>
            <a:r>
              <a:rPr lang="en-US" dirty="0" smtClean="0"/>
              <a:t>Do a GUI mockup and present to GE - </a:t>
            </a:r>
            <a:r>
              <a:rPr lang="en-US" dirty="0"/>
              <a:t>Take our design documents of our GUI that we created in Photoshop and implement it into C# code. After completing the implementation, we will present it to Dan Ballesty for review and critique.</a:t>
            </a:r>
          </a:p>
          <a:p>
            <a:pPr marL="137160" lvl="0" indent="0">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4" y="0"/>
            <a:ext cx="8878388" cy="731520"/>
          </a:xfrm>
        </p:spPr>
        <p:txBody>
          <a:bodyPr>
            <a:normAutofit/>
          </a:bodyPr>
          <a:lstStyle/>
          <a:p>
            <a:r>
              <a:rPr lang="en-US" sz="3600" dirty="0" smtClean="0"/>
              <a:t>Milestone 2 Role Distribution</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006259"/>
              </p:ext>
            </p:extLst>
          </p:nvPr>
        </p:nvGraphicFramePr>
        <p:xfrm>
          <a:off x="361406" y="1892953"/>
          <a:ext cx="11373395" cy="3307515"/>
        </p:xfrm>
        <a:graphic>
          <a:graphicData uri="http://schemas.openxmlformats.org/drawingml/2006/table">
            <a:tbl>
              <a:tblPr firstRow="1" bandRow="1">
                <a:tableStyleId>{5C22544A-7EE6-4342-B048-85BDC9FD1C3A}</a:tableStyleId>
              </a:tblPr>
              <a:tblGrid>
                <a:gridCol w="2274679"/>
                <a:gridCol w="2274679"/>
                <a:gridCol w="2274679"/>
                <a:gridCol w="2274679"/>
                <a:gridCol w="2274679"/>
              </a:tblGrid>
              <a:tr h="1102505">
                <a:tc>
                  <a:txBody>
                    <a:bodyPr/>
                    <a:lstStyle/>
                    <a:p>
                      <a:r>
                        <a:rPr lang="en-US" sz="2400" dirty="0" smtClean="0"/>
                        <a:t>Task</a:t>
                      </a:r>
                      <a:endParaRPr lang="en-US" sz="2400" dirty="0"/>
                    </a:p>
                  </a:txBody>
                  <a:tcPr/>
                </a:tc>
                <a:tc>
                  <a:txBody>
                    <a:bodyPr/>
                    <a:lstStyle/>
                    <a:p>
                      <a:r>
                        <a:rPr lang="en-US" sz="2400" dirty="0" smtClean="0"/>
                        <a:t>Chad</a:t>
                      </a:r>
                      <a:endParaRPr lang="en-US" sz="2400" dirty="0"/>
                    </a:p>
                  </a:txBody>
                  <a:tcPr/>
                </a:tc>
                <a:tc>
                  <a:txBody>
                    <a:bodyPr/>
                    <a:lstStyle/>
                    <a:p>
                      <a:r>
                        <a:rPr lang="en-US" sz="2400" dirty="0" smtClean="0"/>
                        <a:t>Ken</a:t>
                      </a:r>
                      <a:endParaRPr lang="en-US" sz="2400" dirty="0"/>
                    </a:p>
                  </a:txBody>
                  <a:tcPr/>
                </a:tc>
                <a:tc>
                  <a:txBody>
                    <a:bodyPr/>
                    <a:lstStyle/>
                    <a:p>
                      <a:r>
                        <a:rPr lang="en-US" sz="2400" dirty="0" smtClean="0"/>
                        <a:t>Chris</a:t>
                      </a:r>
                      <a:endParaRPr lang="en-US" sz="2400" dirty="0"/>
                    </a:p>
                  </a:txBody>
                  <a:tcPr/>
                </a:tc>
                <a:tc>
                  <a:txBody>
                    <a:bodyPr/>
                    <a:lstStyle/>
                    <a:p>
                      <a:r>
                        <a:rPr lang="en-US" sz="2400" dirty="0" smtClean="0"/>
                        <a:t>Zach</a:t>
                      </a:r>
                      <a:endParaRPr lang="en-US" sz="2400" dirty="0"/>
                    </a:p>
                  </a:txBody>
                  <a:tcPr/>
                </a:tc>
              </a:tr>
              <a:tr h="11025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Parsing the</a:t>
                      </a:r>
                      <a:r>
                        <a:rPr kumimoji="0" lang="en-US" sz="1400" kern="1200" baseline="0" dirty="0" smtClean="0">
                          <a:solidFill>
                            <a:schemeClr val="dk1"/>
                          </a:solidFill>
                          <a:latin typeface="+mn-lt"/>
                          <a:ea typeface="+mn-ea"/>
                          <a:cs typeface="+mn-cs"/>
                        </a:rPr>
                        <a:t> Database information</a:t>
                      </a:r>
                      <a:endParaRPr kumimoji="0" lang="en-US" sz="1400" kern="1200" dirty="0" smtClean="0">
                        <a:solidFill>
                          <a:schemeClr val="dk1"/>
                        </a:solidFill>
                        <a:latin typeface="+mn-lt"/>
                        <a:ea typeface="+mn-ea"/>
                        <a:cs typeface="+mn-cs"/>
                      </a:endParaRPr>
                    </a:p>
                    <a:p>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p>
                      <a:pPr algn="ctr"/>
                      <a:endParaRPr lang="en-US" dirty="0"/>
                    </a:p>
                  </a:txBody>
                  <a:tcPr/>
                </a:tc>
              </a:tr>
              <a:tr h="11025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Do a GUI Mockup and</a:t>
                      </a:r>
                      <a:r>
                        <a:rPr kumimoji="0" lang="en-US" sz="1400" kern="1200" baseline="0" dirty="0" smtClean="0">
                          <a:solidFill>
                            <a:schemeClr val="dk1"/>
                          </a:solidFill>
                          <a:latin typeface="+mn-lt"/>
                          <a:ea typeface="+mn-ea"/>
                          <a:cs typeface="+mn-cs"/>
                        </a:rPr>
                        <a:t> present to GE</a:t>
                      </a:r>
                      <a:endParaRPr kumimoji="0" lang="en-US" sz="1400" kern="1200" dirty="0" smtClean="0">
                        <a:solidFill>
                          <a:schemeClr val="dk1"/>
                        </a:solidFill>
                        <a:latin typeface="+mn-lt"/>
                        <a:ea typeface="+mn-ea"/>
                        <a:cs typeface="+mn-cs"/>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etrains3.jpg"/>
          <p:cNvPicPr>
            <a:picLocks noGrp="1" noChangeAspect="1"/>
          </p:cNvPicPr>
          <p:nvPr>
            <p:ph idx="1"/>
          </p:nvPr>
        </p:nvPicPr>
        <p:blipFill>
          <a:blip r:embed="rId2" cstate="print"/>
          <a:stretch>
            <a:fillRect/>
          </a:stretch>
        </p:blipFill>
        <p:spPr>
          <a:xfrm>
            <a:off x="22706" y="5871"/>
            <a:ext cx="12169294" cy="6794471"/>
          </a:xfrm>
        </p:spPr>
      </p:pic>
      <p:sp>
        <p:nvSpPr>
          <p:cNvPr id="7" name="TextBox 6"/>
          <p:cNvSpPr txBox="1"/>
          <p:nvPr/>
        </p:nvSpPr>
        <p:spPr>
          <a:xfrm>
            <a:off x="169818" y="195943"/>
            <a:ext cx="5081840" cy="923330"/>
          </a:xfrm>
          <a:prstGeom prst="rect">
            <a:avLst/>
          </a:prstGeom>
          <a:noFill/>
        </p:spPr>
        <p:txBody>
          <a:bodyPr wrap="none" rtlCol="0">
            <a:spAutoFit/>
          </a:bodyPr>
          <a:lstStyle/>
          <a:p>
            <a:r>
              <a:rPr lang="en-US" sz="5400" dirty="0" smtClean="0">
                <a:solidFill>
                  <a:schemeClr val="bg1"/>
                </a:solidFill>
              </a:rPr>
              <a:t>Any Questions?</a:t>
            </a:r>
            <a:endParaRPr lang="en-US" sz="5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Goals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066215"/>
              </p:ext>
            </p:extLst>
          </p:nvPr>
        </p:nvGraphicFramePr>
        <p:xfrm>
          <a:off x="1103086" y="1417638"/>
          <a:ext cx="10116456" cy="4634819"/>
        </p:xfrm>
        <a:graphic>
          <a:graphicData uri="http://schemas.openxmlformats.org/drawingml/2006/table">
            <a:tbl>
              <a:tblPr firstRow="1" firstCol="1" bandRow="1">
                <a:tableStyleId>{5C22544A-7EE6-4342-B048-85BDC9FD1C3A}</a:tableStyleId>
              </a:tblPr>
              <a:tblGrid>
                <a:gridCol w="1445208"/>
                <a:gridCol w="1445208"/>
                <a:gridCol w="1445208"/>
                <a:gridCol w="1445208"/>
                <a:gridCol w="1445208"/>
                <a:gridCol w="1445208"/>
                <a:gridCol w="1445208"/>
              </a:tblGrid>
              <a:tr h="905983">
                <a:tc>
                  <a:txBody>
                    <a:bodyPr/>
                    <a:lstStyle/>
                    <a:p>
                      <a:pPr marL="0" marR="0" algn="ctr">
                        <a:lnSpc>
                          <a:spcPct val="115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Completion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Kenneth Truex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Christopher Diebold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Chad Mason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Zachary McHenry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To 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84401">
                <a:tc>
                  <a:txBody>
                    <a:bodyPr/>
                    <a:lstStyle/>
                    <a:p>
                      <a:pPr marL="0" marR="0" algn="ctr">
                        <a:lnSpc>
                          <a:spcPct val="115000"/>
                        </a:lnSpc>
                        <a:spcBef>
                          <a:spcPts val="0"/>
                        </a:spcBef>
                        <a:spcAft>
                          <a:spcPts val="0"/>
                        </a:spcAft>
                      </a:pPr>
                      <a:r>
                        <a:rPr lang="en-US" sz="1400" dirty="0">
                          <a:effectLst/>
                        </a:rPr>
                        <a:t>Obtain Requirement Document From 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Ensure a full understanding of the “</a:t>
                      </a:r>
                      <a:r>
                        <a:rPr lang="en-US" sz="1400" dirty="0" err="1">
                          <a:effectLst/>
                        </a:rPr>
                        <a:t>Shalls</a:t>
                      </a:r>
                      <a:r>
                        <a:rPr lang="en-US" sz="1400" dirty="0">
                          <a:effectLst/>
                        </a:rPr>
                        <a:t>” associated with this project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644435">
                <a:tc>
                  <a:txBody>
                    <a:bodyPr/>
                    <a:lstStyle/>
                    <a:p>
                      <a:pPr marL="0" marR="0" algn="ctr">
                        <a:lnSpc>
                          <a:spcPct val="115000"/>
                        </a:lnSpc>
                        <a:spcBef>
                          <a:spcPts val="0"/>
                        </a:spcBef>
                        <a:spcAft>
                          <a:spcPts val="0"/>
                        </a:spcAft>
                      </a:pPr>
                      <a:r>
                        <a:rPr lang="en-US" sz="1400" dirty="0">
                          <a:effectLst/>
                        </a:rPr>
                        <a:t>Decide on IDE/Programming Language/Database Tools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Select a language and IDE/Tools that mesh well together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4924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Goals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6872388"/>
              </p:ext>
            </p:extLst>
          </p:nvPr>
        </p:nvGraphicFramePr>
        <p:xfrm>
          <a:off x="1103086" y="1417638"/>
          <a:ext cx="10116456" cy="4576762"/>
        </p:xfrm>
        <a:graphic>
          <a:graphicData uri="http://schemas.openxmlformats.org/drawingml/2006/table">
            <a:tbl>
              <a:tblPr firstRow="1" firstCol="1" bandRow="1">
                <a:tableStyleId>{5C22544A-7EE6-4342-B048-85BDC9FD1C3A}</a:tableStyleId>
              </a:tblPr>
              <a:tblGrid>
                <a:gridCol w="1445208"/>
                <a:gridCol w="1445208"/>
                <a:gridCol w="1445208"/>
                <a:gridCol w="1445208"/>
                <a:gridCol w="1445208"/>
                <a:gridCol w="1445208"/>
                <a:gridCol w="1445208"/>
              </a:tblGrid>
              <a:tr h="921249">
                <a:tc>
                  <a:txBody>
                    <a:bodyPr/>
                    <a:lstStyle/>
                    <a:p>
                      <a:pPr marL="0" marR="0" algn="ctr">
                        <a:lnSpc>
                          <a:spcPct val="115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Completion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Kenneth Truex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Christopher Diebold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Chad Mason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Zachary McHenry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To </a:t>
                      </a:r>
                      <a:r>
                        <a:rPr lang="en-US" sz="1400" dirty="0" smtClean="0">
                          <a:effectLst/>
                        </a:rPr>
                        <a:t>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26933">
                <a:tc>
                  <a:txBody>
                    <a:bodyPr/>
                    <a:lstStyle/>
                    <a:p>
                      <a:pPr marL="0" marR="0" algn="ctr">
                        <a:lnSpc>
                          <a:spcPct val="115000"/>
                        </a:lnSpc>
                        <a:spcBef>
                          <a:spcPts val="0"/>
                        </a:spcBef>
                        <a:spcAft>
                          <a:spcPts val="0"/>
                        </a:spcAft>
                      </a:pPr>
                      <a:r>
                        <a:rPr kumimoji="0" lang="en-US" sz="1400" b="1" kern="1200" dirty="0" smtClean="0">
                          <a:solidFill>
                            <a:schemeClr val="lt1"/>
                          </a:solidFill>
                          <a:effectLst/>
                          <a:latin typeface="+mn-lt"/>
                          <a:ea typeface="+mn-ea"/>
                          <a:cs typeface="+mn-cs"/>
                        </a:rPr>
                        <a:t>Evaluate Selected Tools with Small Examples to Analyze Integration/Cohesiveness of Tools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Also</a:t>
                      </a:r>
                      <a:r>
                        <a:rPr lang="en-US" sz="1400" baseline="0" dirty="0" smtClean="0">
                          <a:effectLst/>
                          <a:latin typeface="+mn-lt"/>
                          <a:ea typeface="+mn-ea"/>
                          <a:cs typeface="+mn-cs"/>
                        </a:rPr>
                        <a:t> include the skeleton infrastructure in order to connect to a database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28580">
                <a:tc>
                  <a:txBody>
                    <a:bodyPr/>
                    <a:lstStyle/>
                    <a:p>
                      <a:pPr marL="0" marR="0" algn="ctr">
                        <a:lnSpc>
                          <a:spcPct val="115000"/>
                        </a:lnSpc>
                        <a:spcBef>
                          <a:spcPts val="0"/>
                        </a:spcBef>
                        <a:spcAft>
                          <a:spcPts val="0"/>
                        </a:spcAft>
                      </a:pPr>
                      <a:r>
                        <a:rPr kumimoji="0" lang="en-US" sz="1400" b="1" kern="1200" dirty="0" smtClean="0">
                          <a:solidFill>
                            <a:schemeClr val="lt1"/>
                          </a:solidFill>
                          <a:effectLst/>
                          <a:latin typeface="+mn-lt"/>
                          <a:ea typeface="+mn-ea"/>
                          <a:cs typeface="+mn-cs"/>
                        </a:rPr>
                        <a:t>Begin Drafting Design of Program and GUI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Create</a:t>
                      </a:r>
                      <a:r>
                        <a:rPr lang="en-US" sz="1400" baseline="0" dirty="0" smtClean="0">
                          <a:effectLst/>
                          <a:latin typeface="+mn-lt"/>
                          <a:ea typeface="+mn-ea"/>
                          <a:cs typeface="+mn-cs"/>
                        </a:rPr>
                        <a:t> a basic GUI and sample code </a:t>
                      </a:r>
                      <a:r>
                        <a:rPr lang="en-US" sz="1400" baseline="0" dirty="0" err="1" smtClean="0">
                          <a:effectLst/>
                          <a:latin typeface="+mn-lt"/>
                          <a:ea typeface="+mn-ea"/>
                          <a:cs typeface="+mn-cs"/>
                        </a:rPr>
                        <a:t>snippits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7008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Accomplishment Summary</a:t>
            </a:r>
            <a:endParaRPr lang="en-US" dirty="0"/>
          </a:p>
        </p:txBody>
      </p:sp>
    </p:spTree>
    <p:extLst>
      <p:ext uri="{BB962C8B-B14F-4D97-AF65-F5344CB8AC3E}">
        <p14:creationId xmlns:p14="http://schemas.microsoft.com/office/powerpoint/2010/main" val="427008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Obtain Requirement Document From GE</a:t>
            </a:r>
            <a:endParaRPr lang="en-US" dirty="0"/>
          </a:p>
        </p:txBody>
      </p:sp>
      <p:sp>
        <p:nvSpPr>
          <p:cNvPr id="7" name="TextBox 6"/>
          <p:cNvSpPr txBox="1"/>
          <p:nvPr/>
        </p:nvSpPr>
        <p:spPr>
          <a:xfrm>
            <a:off x="406402" y="1451429"/>
            <a:ext cx="11379198" cy="3385542"/>
          </a:xfrm>
          <a:prstGeom prst="rect">
            <a:avLst/>
          </a:prstGeom>
          <a:noFill/>
        </p:spPr>
        <p:txBody>
          <a:bodyPr wrap="square" rtlCol="0">
            <a:spAutoFit/>
          </a:bodyPr>
          <a:lstStyle/>
          <a:p>
            <a:r>
              <a:rPr lang="en-US" sz="2800" dirty="0" smtClean="0"/>
              <a:t>At the conclusion of our second team meeting with Dan </a:t>
            </a:r>
            <a:r>
              <a:rPr lang="en-US" sz="2800" dirty="0" err="1" smtClean="0"/>
              <a:t>Ballesty</a:t>
            </a:r>
            <a:r>
              <a:rPr lang="en-US" sz="2800" dirty="0" smtClean="0"/>
              <a:t>, he informed us that he would sit down with the subject matter experts at GE and decide on what functionality they wanted the tool to provide them. Shortly after the meeting we received an email containing the</a:t>
            </a:r>
          </a:p>
          <a:p>
            <a:r>
              <a:rPr lang="en-US" sz="2800" dirty="0" smtClean="0"/>
              <a:t> formalized list of requirements for the project. The document includes five requirements.</a:t>
            </a:r>
          </a:p>
          <a:p>
            <a:endParaRPr lang="en-US" sz="2800" dirty="0" smtClean="0"/>
          </a:p>
          <a:p>
            <a:endParaRPr lang="en-US" dirty="0"/>
          </a:p>
        </p:txBody>
      </p:sp>
    </p:spTree>
    <p:extLst>
      <p:ext uri="{BB962C8B-B14F-4D97-AF65-F5344CB8AC3E}">
        <p14:creationId xmlns:p14="http://schemas.microsoft.com/office/powerpoint/2010/main" val="427008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I. Include formulas to calculate </a:t>
            </a:r>
          </a:p>
          <a:p>
            <a:pPr lvl="1"/>
            <a:r>
              <a:rPr lang="en-US" dirty="0" smtClean="0"/>
              <a:t>1</a:t>
            </a:r>
            <a:r>
              <a:rPr lang="en-US" dirty="0" smtClean="0"/>
              <a:t>. Safe breaking Distance</a:t>
            </a:r>
          </a:p>
          <a:p>
            <a:pPr lvl="1"/>
            <a:r>
              <a:rPr lang="en-US" dirty="0" smtClean="0"/>
              <a:t>2. </a:t>
            </a:r>
            <a:r>
              <a:rPr lang="en-US" dirty="0" smtClean="0"/>
              <a:t>Headway Calculations</a:t>
            </a:r>
          </a:p>
          <a:p>
            <a:pPr lvl="1"/>
            <a:r>
              <a:rPr lang="en-US" dirty="0" smtClean="0"/>
              <a:t>3. Runtime Performance Calculations</a:t>
            </a:r>
          </a:p>
          <a:p>
            <a:pPr lvl="1"/>
            <a:r>
              <a:rPr lang="en-US" dirty="0" smtClean="0"/>
              <a:t>4. Clear Time </a:t>
            </a:r>
            <a:r>
              <a:rPr lang="en-US" dirty="0" smtClean="0"/>
              <a:t>Calculations	</a:t>
            </a:r>
            <a:endParaRPr lang="en-US" dirty="0" smtClean="0"/>
          </a:p>
          <a:p>
            <a:pPr lvl="1"/>
            <a:r>
              <a:rPr lang="en-US" dirty="0" smtClean="0"/>
              <a:t>5. Approach Locking Time </a:t>
            </a:r>
            <a:r>
              <a:rPr lang="en-US" dirty="0" smtClean="0"/>
              <a:t>Calculations</a:t>
            </a:r>
            <a:endParaRPr lang="en-US" dirty="0" smtClean="0"/>
          </a:p>
          <a:p>
            <a:r>
              <a:rPr lang="en-US" dirty="0" smtClean="0"/>
              <a:t>II. Ability to connect to Database</a:t>
            </a:r>
          </a:p>
          <a:p>
            <a:r>
              <a:rPr lang="en-US" dirty="0" smtClean="0"/>
              <a:t>III. Perform analysis on data provided</a:t>
            </a:r>
          </a:p>
          <a:p>
            <a:pPr marL="137160" indent="0">
              <a:buNone/>
            </a:pPr>
            <a:endParaRPr lang="en-US" dirty="0"/>
          </a:p>
        </p:txBody>
      </p:sp>
    </p:spTree>
    <p:extLst>
      <p:ext uri="{BB962C8B-B14F-4D97-AF65-F5344CB8AC3E}">
        <p14:creationId xmlns:p14="http://schemas.microsoft.com/office/powerpoint/2010/main" val="20769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IV. Be able to display</a:t>
            </a:r>
          </a:p>
          <a:p>
            <a:pPr lvl="1"/>
            <a:r>
              <a:rPr lang="en-US" dirty="0" smtClean="0"/>
              <a:t>1. Excel formatted spreadsheets</a:t>
            </a:r>
          </a:p>
          <a:p>
            <a:pPr lvl="1"/>
            <a:r>
              <a:rPr lang="en-US" dirty="0" smtClean="0"/>
              <a:t>2. Track and Train Graphs</a:t>
            </a:r>
          </a:p>
          <a:p>
            <a:pPr lvl="1"/>
            <a:r>
              <a:rPr lang="en-US" dirty="0" smtClean="0"/>
              <a:t>3. Train simulations</a:t>
            </a:r>
          </a:p>
          <a:p>
            <a:r>
              <a:rPr lang="en-US" dirty="0" smtClean="0"/>
              <a:t>V. Output to specific file types</a:t>
            </a:r>
          </a:p>
        </p:txBody>
      </p:sp>
    </p:spTree>
    <p:extLst>
      <p:ext uri="{BB962C8B-B14F-4D97-AF65-F5344CB8AC3E}">
        <p14:creationId xmlns:p14="http://schemas.microsoft.com/office/powerpoint/2010/main" val="289125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Compare calculations from our formulas to the ones given to us by GE.</a:t>
            </a:r>
          </a:p>
          <a:p>
            <a:r>
              <a:rPr lang="en-US" dirty="0" smtClean="0"/>
              <a:t>Ensure functionality of current GUI layout(</a:t>
            </a:r>
            <a:r>
              <a:rPr lang="en-US" dirty="0" err="1" smtClean="0"/>
              <a:t>ie</a:t>
            </a:r>
            <a:r>
              <a:rPr lang="en-US" dirty="0" smtClean="0"/>
              <a:t> Ensure you can perform a feature tour and the GUI will not crash)</a:t>
            </a:r>
          </a:p>
          <a:p>
            <a:r>
              <a:rPr lang="en-US" dirty="0" smtClean="0"/>
              <a:t>Ensure data can be successfully entered and then retrieved from our database and that the data entered and retrieved </a:t>
            </a:r>
            <a:r>
              <a:rPr lang="en-US" smtClean="0"/>
              <a:t>is correct</a:t>
            </a:r>
            <a:endParaRPr lang="en-US" dirty="0"/>
          </a:p>
        </p:txBody>
      </p:sp>
    </p:spTree>
    <p:extLst>
      <p:ext uri="{BB962C8B-B14F-4D97-AF65-F5344CB8AC3E}">
        <p14:creationId xmlns:p14="http://schemas.microsoft.com/office/powerpoint/2010/main" val="304295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Decide on IDE/Programming Language/Database Tools</a:t>
            </a:r>
            <a:endParaRPr lang="en-US" dirty="0"/>
          </a:p>
        </p:txBody>
      </p:sp>
      <p:sp>
        <p:nvSpPr>
          <p:cNvPr id="5" name="TextBox 4"/>
          <p:cNvSpPr txBox="1"/>
          <p:nvPr/>
        </p:nvSpPr>
        <p:spPr>
          <a:xfrm>
            <a:off x="595085" y="1785258"/>
            <a:ext cx="10892413" cy="4062651"/>
          </a:xfrm>
          <a:prstGeom prst="rect">
            <a:avLst/>
          </a:prstGeom>
          <a:noFill/>
        </p:spPr>
        <p:txBody>
          <a:bodyPr wrap="square" rtlCol="0">
            <a:spAutoFit/>
          </a:bodyPr>
          <a:lstStyle/>
          <a:p>
            <a:r>
              <a:rPr lang="en-US" sz="2400" dirty="0" smtClean="0"/>
              <a:t>At the beginning of our third meeting with Dan </a:t>
            </a:r>
            <a:r>
              <a:rPr lang="en-US" sz="2400" dirty="0" err="1" smtClean="0"/>
              <a:t>Ballesty</a:t>
            </a:r>
            <a:r>
              <a:rPr lang="en-US" sz="2400" dirty="0" smtClean="0"/>
              <a:t>, we reviewed the requirements document and held an open conversation as to which tools/IDE/programming language/database software would provide the greatest amount of ease throughout the project. The decisions that we made were:</a:t>
            </a:r>
          </a:p>
          <a:p>
            <a:endParaRPr lang="en-US" sz="2400" dirty="0" smtClean="0"/>
          </a:p>
          <a:p>
            <a:pPr lvl="0"/>
            <a:r>
              <a:rPr lang="en-US" sz="2400" dirty="0" smtClean="0"/>
              <a:t>IDE:  Visual Studio</a:t>
            </a:r>
          </a:p>
          <a:p>
            <a:pPr lvl="0"/>
            <a:r>
              <a:rPr lang="en-US" sz="2400" dirty="0" smtClean="0"/>
              <a:t>Programming Language: C#/.NET</a:t>
            </a:r>
          </a:p>
          <a:p>
            <a:pPr lvl="0"/>
            <a:r>
              <a:rPr lang="en-US" sz="2400" dirty="0" smtClean="0"/>
              <a:t>Tools: Windows Forms (For GUI), Photoshop for GUI design</a:t>
            </a:r>
          </a:p>
          <a:p>
            <a:pPr lvl="0"/>
            <a:r>
              <a:rPr lang="en-US" sz="2400" dirty="0" smtClean="0"/>
              <a:t>Database Tools: </a:t>
            </a:r>
            <a:r>
              <a:rPr lang="en-US" sz="2400" dirty="0" err="1" smtClean="0"/>
              <a:t>MySQL</a:t>
            </a:r>
            <a:endParaRPr lang="en-US" sz="2400" dirty="0" smtClean="0"/>
          </a:p>
          <a:p>
            <a:endParaRPr lang="en-US" dirty="0"/>
          </a:p>
        </p:txBody>
      </p:sp>
    </p:spTree>
    <p:extLst>
      <p:ext uri="{BB962C8B-B14F-4D97-AF65-F5344CB8AC3E}">
        <p14:creationId xmlns:p14="http://schemas.microsoft.com/office/powerpoint/2010/main" val="4270080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199</TotalTime>
  <Words>687</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 Antiqua</vt:lpstr>
      <vt:lpstr>Calibri</vt:lpstr>
      <vt:lpstr>Lucida Sans</vt:lpstr>
      <vt:lpstr>Times New Roman</vt:lpstr>
      <vt:lpstr>Wingdings</vt:lpstr>
      <vt:lpstr>Wingdings 2</vt:lpstr>
      <vt:lpstr>Wingdings 3</vt:lpstr>
      <vt:lpstr>Apex</vt:lpstr>
      <vt:lpstr>Railroad Block Signal</vt:lpstr>
      <vt:lpstr>Previous Goals</vt:lpstr>
      <vt:lpstr>Previous Goals</vt:lpstr>
      <vt:lpstr>Milestone 1 Accomplishment Summary</vt:lpstr>
      <vt:lpstr>Obtain Requirement Document From GE</vt:lpstr>
      <vt:lpstr>Requirements</vt:lpstr>
      <vt:lpstr>Requirements</vt:lpstr>
      <vt:lpstr>Test Plan</vt:lpstr>
      <vt:lpstr>Decide on IDE/Programming Language/Database Tools</vt:lpstr>
      <vt:lpstr>Evaluate Selected Tools with Small Examples to Analyze Integration/Cohesiveness of Tools:</vt:lpstr>
      <vt:lpstr>Begin Drafting Design of Program and GUI</vt:lpstr>
      <vt:lpstr>PowerPoint Presentation</vt:lpstr>
      <vt:lpstr>Milestone 2</vt:lpstr>
      <vt:lpstr>Milestone 2 Role Distribution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Railroad Block Signal</dc:title>
  <dc:creator>Chad Mason</dc:creator>
  <cp:lastModifiedBy>Chad Mason</cp:lastModifiedBy>
  <cp:revision>29</cp:revision>
  <dcterms:created xsi:type="dcterms:W3CDTF">2014-01-20T19:27:48Z</dcterms:created>
  <dcterms:modified xsi:type="dcterms:W3CDTF">2014-02-26T21:28:51Z</dcterms:modified>
</cp:coreProperties>
</file>