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1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179.xml" ContentType="application/vnd.openxmlformats-officedocument.presentationml.slideLayout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09" r:id="rId2"/>
    <p:sldMasterId id="2147483668" r:id="rId3"/>
    <p:sldMasterId id="2147483749" r:id="rId4"/>
    <p:sldMasterId id="2147483769" r:id="rId5"/>
    <p:sldMasterId id="2147483689" r:id="rId6"/>
    <p:sldMasterId id="2147483797" r:id="rId7"/>
    <p:sldMasterId id="2147483819" r:id="rId8"/>
    <p:sldMasterId id="2147483841" r:id="rId9"/>
    <p:sldMasterId id="2147483863" r:id="rId10"/>
    <p:sldMasterId id="2147483885" r:id="rId11"/>
  </p:sldMasterIdLst>
  <p:notesMasterIdLst>
    <p:notesMasterId r:id="rId19"/>
  </p:notesMasterIdLst>
  <p:handoutMasterIdLst>
    <p:handoutMasterId r:id="rId20"/>
  </p:handoutMasterIdLst>
  <p:sldIdLst>
    <p:sldId id="287" r:id="rId12"/>
    <p:sldId id="293" r:id="rId13"/>
    <p:sldId id="316" r:id="rId14"/>
    <p:sldId id="317" r:id="rId15"/>
    <p:sldId id="320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7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CF8DC"/>
    <a:srgbClr val="F0F981"/>
    <a:srgbClr val="E04E5D"/>
    <a:srgbClr val="826DAF"/>
    <a:srgbClr val="0745AB"/>
    <a:srgbClr val="61171F"/>
    <a:srgbClr val="302162"/>
    <a:srgbClr val="D0D4D5"/>
    <a:srgbClr val="D0D4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5" autoAdjust="0"/>
    <p:restoredTop sz="98614" autoAdjust="0"/>
  </p:normalViewPr>
  <p:slideViewPr>
    <p:cSldViewPr snapToGrid="0" snapToObjects="1">
      <p:cViewPr varScale="1">
        <p:scale>
          <a:sx n="72" d="100"/>
          <a:sy n="72" d="100"/>
        </p:scale>
        <p:origin x="-1122" y="-96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10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E_motion_pattern_New_RGB_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96" t="45672" r="36705"/>
          <a:stretch/>
        </p:blipFill>
        <p:spPr>
          <a:xfrm>
            <a:off x="0" y="-1"/>
            <a:ext cx="9144000" cy="2439027"/>
          </a:xfrm>
          <a:prstGeom prst="rect">
            <a:avLst/>
          </a:prstGeom>
        </p:spPr>
      </p:pic>
      <p:pic>
        <p:nvPicPr>
          <p:cNvPr id="2" name="Picture 1" descr="Monogram_orang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1424" y="621792"/>
            <a:ext cx="1828800" cy="18288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695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96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GE_motion_pattern_New_RGB_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013" r="10404" b="44718"/>
          <a:stretch/>
        </p:blipFill>
        <p:spPr>
          <a:xfrm flipV="1">
            <a:off x="0" y="-1"/>
            <a:ext cx="9144000" cy="3032970"/>
          </a:xfrm>
          <a:prstGeom prst="rect">
            <a:avLst/>
          </a:prstGeom>
        </p:spPr>
      </p:pic>
      <p:pic>
        <p:nvPicPr>
          <p:cNvPr id="2" name="Picture 1" descr="Monogram_gray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8960" y="7406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3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ay_Artboard 3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250"/>
          <a:stretch/>
        </p:blipFill>
        <p:spPr>
          <a:xfrm>
            <a:off x="6895252" y="950976"/>
            <a:ext cx="1828800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669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4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30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30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8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450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69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13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tx2">
              <a:lumMod val="60000"/>
              <a:lumOff val="40000"/>
            </a:schemeClr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8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77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64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32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12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73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43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10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8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0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006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54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2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83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73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77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36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06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1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44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9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7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7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93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5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80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49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9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469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10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4535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35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50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14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50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19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21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16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87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3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97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56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42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63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6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1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18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95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71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48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5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17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9318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5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070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5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56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225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575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32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30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796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97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9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37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77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74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16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56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99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20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285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120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77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178499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13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9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92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404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48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6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70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35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2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27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1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65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66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69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92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05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97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22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51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#175BB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889"/>
          <a:stretch/>
        </p:blipFill>
        <p:spPr>
          <a:xfrm>
            <a:off x="338328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40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86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66737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8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37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2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5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4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33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GE_motion_pattern_New_RGB_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37" r="36103" b="23798"/>
          <a:stretch/>
        </p:blipFill>
        <p:spPr>
          <a:xfrm flipV="1">
            <a:off x="-1" y="-1"/>
            <a:ext cx="9144001" cy="2795063"/>
          </a:xfrm>
          <a:prstGeom prst="rect">
            <a:avLst/>
          </a:prstGeom>
        </p:spPr>
      </p:pic>
      <p:pic>
        <p:nvPicPr>
          <p:cNvPr id="2" name="Picture 1" descr="Monogram_green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3312" y="9692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19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81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63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7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3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40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81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68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707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76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52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een_Artboard 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867"/>
          <a:stretch/>
        </p:blipFill>
        <p:spPr>
          <a:xfrm>
            <a:off x="338328" y="950976"/>
            <a:ext cx="1966888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1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21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48039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>
                <a:lnSpc>
                  <a:spcPct val="90000"/>
                </a:lnSpc>
              </a:pPr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 smtClean="0">
                <a:solidFill>
                  <a:srgbClr val="454545"/>
                </a:solidFill>
              </a:rPr>
              <a:pPr algn="r">
                <a:lnSpc>
                  <a:spcPct val="90000"/>
                </a:lnSpc>
              </a:pPr>
              <a:t>11/18/2014</a:t>
            </a:fld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220" y="6099915"/>
            <a:ext cx="556179" cy="5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32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8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623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06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64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20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3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3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1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5" name="Picture 4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65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75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7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35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56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860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93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61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67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88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1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11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84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962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65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99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04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67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Confidential 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65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12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1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34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15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4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5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932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5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64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63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6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0470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 smtClean="0"/>
              <a:pPr algn="r">
                <a:lnSpc>
                  <a:spcPct val="90000"/>
                </a:lnSpc>
              </a:pPr>
              <a:t>11/18/2014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220" y="6099915"/>
            <a:ext cx="556179" cy="5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32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54" r="11354" b="29670"/>
          <a:stretch/>
        </p:blipFill>
        <p:spPr>
          <a:xfrm flipV="1">
            <a:off x="0" y="-1"/>
            <a:ext cx="9144000" cy="3201681"/>
          </a:xfrm>
          <a:prstGeom prst="rect">
            <a:avLst/>
          </a:prstGeom>
        </p:spPr>
      </p:pic>
      <p:pic>
        <p:nvPicPr>
          <p:cNvPr id="2" name="Picture 1" descr="Monogram_purpl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648" y="448056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804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Purple_Artboard 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58"/>
          <a:stretch/>
        </p:blipFill>
        <p:spPr>
          <a:xfrm>
            <a:off x="5066452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6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33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8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29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15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35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826DAF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782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28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84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86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2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63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115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6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729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0984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65" t="47510"/>
          <a:stretch/>
        </p:blipFill>
        <p:spPr>
          <a:xfrm>
            <a:off x="-1" y="0"/>
            <a:ext cx="8884907" cy="2602420"/>
          </a:xfrm>
          <a:prstGeom prst="rect">
            <a:avLst/>
          </a:prstGeom>
        </p:spPr>
      </p:pic>
      <p:pic>
        <p:nvPicPr>
          <p:cNvPr id="2" name="Picture 1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6832" y="777240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2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109"/>
          <a:stretch/>
        </p:blipFill>
        <p:spPr>
          <a:xfrm>
            <a:off x="340594" y="2146169"/>
            <a:ext cx="1846927" cy="47118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pic>
        <p:nvPicPr>
          <p:cNvPr id="7" name="Picture 6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" y="950976"/>
            <a:ext cx="1828800" cy="1828800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57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93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2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80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43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4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6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5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96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E04E5D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6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31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65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199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96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73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49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94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7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4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Relationship Id="rId22" Type="http://schemas.openxmlformats.org/officeDocument/2006/relationships/image" Target="../media/image9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Relationship Id="rId22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image" Target="../media/image1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image" Target="../media/image1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4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4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Relationship Id="rId22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64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77.xml"/><Relationship Id="rId20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1.xml"/><Relationship Id="rId19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2" name="Picture 1" descr="Monogram_orang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Software </a:t>
            </a:r>
            <a:r>
              <a:rPr lang="en-US" dirty="0" err="1" smtClean="0"/>
              <a:t>Simplication</a:t>
            </a:r>
            <a:r>
              <a:rPr lang="en-US" dirty="0" smtClean="0"/>
              <a:t> | XX Month 201X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8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1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92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een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86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92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78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8" r:id="rId11"/>
    <p:sldLayoutId id="2147483680" r:id="rId12"/>
    <p:sldLayoutId id="2147483681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790" r:id="rId20"/>
    <p:sldLayoutId id="2147483796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9" name="Picture 8" descr="Monogram_purpl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9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9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red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ay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95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0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3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64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585" y="4476910"/>
            <a:ext cx="5856023" cy="37122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Team Members:</a:t>
            </a:r>
          </a:p>
          <a:p>
            <a:endParaRPr lang="en-US" sz="3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1585" y="3125346"/>
            <a:ext cx="8311896" cy="1362711"/>
          </a:xfrm>
        </p:spPr>
        <p:txBody>
          <a:bodyPr/>
          <a:lstStyle/>
          <a:p>
            <a:r>
              <a:rPr lang="en-US" dirty="0" smtClean="0"/>
              <a:t>Senior Design Project</a:t>
            </a:r>
            <a:br>
              <a:rPr lang="en-US" dirty="0" smtClean="0"/>
            </a:br>
            <a:r>
              <a:rPr lang="en-US" dirty="0" smtClean="0"/>
              <a:t>Signal Block Layout Tool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387" y="356767"/>
            <a:ext cx="4916802" cy="1212723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02385" y="5835509"/>
            <a:ext cx="5856023" cy="3302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300" kern="1200" spc="-20" baseline="0">
                <a:solidFill>
                  <a:schemeClr val="tx1"/>
                </a:solidFill>
                <a:latin typeface="GE Inspira Pitch"/>
                <a:ea typeface="+mn-ea"/>
                <a:cs typeface="GE Inspira Pitch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600" kern="1200" baseline="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Lucida Grande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October 24, 2014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02385" y="4837566"/>
            <a:ext cx="5856023" cy="894284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300" kern="1200" spc="-20" baseline="0">
                <a:solidFill>
                  <a:schemeClr val="tx1"/>
                </a:solidFill>
                <a:latin typeface="GE Inspira Pitch"/>
                <a:ea typeface="+mn-ea"/>
                <a:cs typeface="GE Inspira Pitch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600" kern="1200" baseline="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Lucida Grande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Kenneth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Truex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Zachary McHenry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Chad Mason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Chris Diebold</a:t>
            </a:r>
          </a:p>
          <a:p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Dan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Ballesty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Curtis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Mechling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Roger French</a:t>
            </a:r>
          </a:p>
          <a:p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Mark Schwinghammer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0847" y="6165710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Chris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65" y="1283918"/>
            <a:ext cx="8459788" cy="4525867"/>
          </a:xfrm>
        </p:spPr>
        <p:txBody>
          <a:bodyPr/>
          <a:lstStyle/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Calculate Safe Braking Distance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Lightweight Desktop Application 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Inputs &amp; Parses a Comma </a:t>
            </a:r>
            <a:r>
              <a:rPr lang="en-US" sz="1800" b="1" dirty="0">
                <a:latin typeface="GE Inspira Pitch" panose="020F0603030400020203" pitchFamily="34" charset="0"/>
              </a:rPr>
              <a:t>S</a:t>
            </a:r>
            <a:r>
              <a:rPr lang="en-US" sz="1800" b="1" dirty="0" smtClean="0">
                <a:latin typeface="GE Inspira Pitch" panose="020F0603030400020203" pitchFamily="34" charset="0"/>
              </a:rPr>
              <a:t>eparated File 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Stores Track and Train profiles, and Analyzes Results for long term use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Provides notification of a potentially unsafe block and train combination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Utilizes a User Friendly GUI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1" dirty="0" smtClean="0">
              <a:latin typeface="GE Inspira Pitch" panose="020F0603030400020203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1" dirty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b="1" dirty="0" smtClean="0">
              <a:latin typeface="GE Inspira Pitch" panose="020F0603030400020203" pitchFamily="34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Project Scope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75888" y="13431"/>
            <a:ext cx="165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Project Scope</a:t>
            </a: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Chris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4872" y="540358"/>
            <a:ext cx="4300853" cy="23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90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19" y="1038592"/>
            <a:ext cx="8459788" cy="55711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b="1" dirty="0" smtClean="0">
                <a:latin typeface="GE Inspira Pitch" panose="020F0603030400020203" pitchFamily="34" charset="0"/>
              </a:rPr>
              <a:t>Target Technologies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GE Inspira Pitch" panose="020F0603030400020203" pitchFamily="34" charset="0"/>
              </a:rPr>
              <a:t>Programming Language: </a:t>
            </a:r>
            <a:r>
              <a:rPr lang="en-US" sz="1400" dirty="0">
                <a:latin typeface="GE Inspira Pitch" panose="020F0603030400020203" pitchFamily="34" charset="0"/>
              </a:rPr>
              <a:t>C# – Provided a rich selection of libraries and integrates well with other languages.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GE Inspira Pitch" panose="020F0603030400020203" pitchFamily="34" charset="0"/>
              </a:rPr>
              <a:t>IDE</a:t>
            </a:r>
            <a:r>
              <a:rPr lang="en-US" sz="1400" b="1" dirty="0">
                <a:latin typeface="GE Inspira Pitch" panose="020F0603030400020203" pitchFamily="34" charset="0"/>
              </a:rPr>
              <a:t>: </a:t>
            </a:r>
            <a:r>
              <a:rPr lang="en-US" sz="1400" dirty="0">
                <a:latin typeface="GE Inspira Pitch" panose="020F0603030400020203" pitchFamily="34" charset="0"/>
              </a:rPr>
              <a:t>Visual Studio 2013 – Industry standard for developing a C# applications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GE Inspira Pitch" panose="020F0603030400020203" pitchFamily="34" charset="0"/>
              </a:rPr>
              <a:t>Database</a:t>
            </a:r>
            <a:r>
              <a:rPr lang="en-US" sz="1400" b="1" dirty="0">
                <a:latin typeface="GE Inspira Pitch" panose="020F0603030400020203" pitchFamily="34" charset="0"/>
              </a:rPr>
              <a:t>: </a:t>
            </a:r>
            <a:r>
              <a:rPr lang="en-US" sz="1400" dirty="0">
                <a:latin typeface="GE Inspira Pitch" panose="020F0603030400020203" pitchFamily="34" charset="0"/>
              </a:rPr>
              <a:t>MySQL – Familiarity with a technology is invaluable and allows for safer development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GE Inspira Pitch" panose="020F0603030400020203" pitchFamily="34" charset="0"/>
              </a:rPr>
              <a:t>Target hardware: </a:t>
            </a:r>
            <a:r>
              <a:rPr lang="en-US" sz="1400" dirty="0">
                <a:latin typeface="GE Inspira Pitch" panose="020F0603030400020203" pitchFamily="34" charset="0"/>
              </a:rPr>
              <a:t>Windows 7+ machine – specifically a machine that has .NET framework 4.5 and </a:t>
            </a:r>
            <a:r>
              <a:rPr lang="en-US" sz="1400" dirty="0" smtClean="0">
                <a:latin typeface="GE Inspira Pitch" panose="020F0603030400020203" pitchFamily="34" charset="0"/>
              </a:rPr>
              <a:t>the </a:t>
            </a:r>
            <a:r>
              <a:rPr lang="en-US" sz="1400" dirty="0" err="1" smtClean="0">
                <a:latin typeface="GE Inspira Pitch" panose="020F0603030400020203" pitchFamily="34" charset="0"/>
              </a:rPr>
              <a:t>OpenTK</a:t>
            </a:r>
            <a:r>
              <a:rPr lang="en-US" sz="1400" dirty="0">
                <a:latin typeface="GE Inspira Pitch" panose="020F0603030400020203" pitchFamily="34" charset="0"/>
              </a:rPr>
              <a:t> </a:t>
            </a:r>
            <a:r>
              <a:rPr lang="en-US" sz="1400" dirty="0" smtClean="0">
                <a:latin typeface="GE Inspira Pitch" panose="020F0603030400020203" pitchFamily="34" charset="0"/>
              </a:rPr>
              <a:t>framework installed.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r>
              <a:rPr lang="en-US" sz="1400" b="1" dirty="0" smtClean="0">
                <a:latin typeface="GE Inspira Pitch" panose="020F0603030400020203" pitchFamily="34" charset="0"/>
              </a:rPr>
              <a:t>Operational Technologies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GE Inspira Pitch" panose="020F0603030400020203" pitchFamily="34" charset="0"/>
              </a:rPr>
              <a:t>Webex</a:t>
            </a:r>
            <a:r>
              <a:rPr lang="en-US" sz="1400" b="1" dirty="0">
                <a:latin typeface="GE Inspira Pitch" panose="020F0603030400020203" pitchFamily="34" charset="0"/>
              </a:rPr>
              <a:t> – </a:t>
            </a:r>
            <a:r>
              <a:rPr lang="en-US" sz="1400" dirty="0">
                <a:latin typeface="GE Inspira Pitch" panose="020F0603030400020203" pitchFamily="34" charset="0"/>
              </a:rPr>
              <a:t>Used to communicate with team members located outside of Melbourne or on occasions of absence.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GE Inspira Pitch" panose="020F0603030400020203" pitchFamily="34" charset="0"/>
              </a:rPr>
              <a:t>Git</a:t>
            </a:r>
            <a:r>
              <a:rPr lang="en-US" sz="1400" b="1" dirty="0">
                <a:latin typeface="GE Inspira Pitch" panose="020F0603030400020203" pitchFamily="34" charset="0"/>
              </a:rPr>
              <a:t> </a:t>
            </a:r>
            <a:r>
              <a:rPr lang="en-US" sz="1400" b="1" dirty="0" smtClean="0">
                <a:latin typeface="GE Inspira Pitch" panose="020F0603030400020203" pitchFamily="34" charset="0"/>
              </a:rPr>
              <a:t>– </a:t>
            </a:r>
            <a:r>
              <a:rPr lang="en-US" sz="1400" dirty="0" smtClean="0">
                <a:latin typeface="GE Inspira Pitch" panose="020F0603030400020203" pitchFamily="34" charset="0"/>
              </a:rPr>
              <a:t>Version </a:t>
            </a:r>
            <a:r>
              <a:rPr lang="en-US" sz="1400" dirty="0">
                <a:latin typeface="GE Inspira Pitch" panose="020F0603030400020203" pitchFamily="34" charset="0"/>
              </a:rPr>
              <a:t>control used to allow teammates to work independently but allow for cohesive development.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Technologies Utilized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18849" y="1343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Technologies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pic>
        <p:nvPicPr>
          <p:cNvPr id="1026" name="Picture 2" descr="http://www.kitguru.net/wp-content/uploads/2014/11/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868" y="2853782"/>
            <a:ext cx="2340498" cy="13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CW1KbHtbyy5giyOrEcyAdUl9xQhZQ1fvInZ4vQPsy7obdij2t0j8tFF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013" y="2777042"/>
            <a:ext cx="1500022" cy="15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TAUv5cV3Uoc4_CHR42hL2b_mUH79XU2Ay4necHKKL3jBoq78Ax42fw1L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8199" y="2853782"/>
            <a:ext cx="2670053" cy="14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10847" y="616571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Chad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9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19" y="1272737"/>
            <a:ext cx="6322771" cy="3232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GE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	Better Project Planning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Improved Project Scope/Definition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800" b="1" dirty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FIT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Think modularly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Software development is no easy task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Compromise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Communication is key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Challenges &amp; Lessons Learned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Zack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7260" y="998206"/>
            <a:ext cx="4363059" cy="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9398" y="4165600"/>
            <a:ext cx="6080737" cy="2369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273" y="2408788"/>
            <a:ext cx="1298862" cy="12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444" y="2835408"/>
            <a:ext cx="7874640" cy="66757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Algorithms Presentation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4583D1">
                    <a:lumMod val="50000"/>
                  </a:srgbClr>
                </a:solidFill>
              </a:rPr>
              <a:t>Software Engineering</a:t>
            </a:r>
            <a:endParaRPr lang="en-US" sz="1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6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6" y="2789304"/>
            <a:ext cx="7874640" cy="66757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Dependency Graph Demonstration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4583D1">
                    <a:lumMod val="50000"/>
                  </a:srgbClr>
                </a:solidFill>
              </a:rPr>
              <a:t>Software Engineering</a:t>
            </a:r>
            <a:endParaRPr lang="en-US" sz="1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Chad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3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6" y="2789304"/>
            <a:ext cx="7874640" cy="66757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Demonstration of Application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4583D1">
                    <a:lumMod val="50000"/>
                  </a:srgbClr>
                </a:solidFill>
              </a:rPr>
              <a:t>Software Engineering</a:t>
            </a:r>
            <a:endParaRPr lang="en-US" sz="1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4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_2013_ORANGE">
      <a:dk1>
        <a:srgbClr val="454545"/>
      </a:dk1>
      <a:lt1>
        <a:sysClr val="window" lastClr="FFFFFF"/>
      </a:lt1>
      <a:dk2>
        <a:srgbClr val="E8610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_Green">
  <a:themeElements>
    <a:clrScheme name="GE_2013_GREEN">
      <a:dk1>
        <a:srgbClr val="454545"/>
      </a:dk1>
      <a:lt1>
        <a:sysClr val="window" lastClr="FFFFFF"/>
      </a:lt1>
      <a:dk2>
        <a:srgbClr val="2B931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_Purple">
  <a:themeElements>
    <a:clrScheme name="GE_2013_PURPLE">
      <a:dk1>
        <a:srgbClr val="454545"/>
      </a:dk1>
      <a:lt1>
        <a:sysClr val="window" lastClr="FFFFFF"/>
      </a:lt1>
      <a:dk2>
        <a:srgbClr val="463C82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E_Red">
  <a:themeElements>
    <a:clrScheme name="GE_2013_RED">
      <a:dk1>
        <a:srgbClr val="454545"/>
      </a:dk1>
      <a:lt1>
        <a:sysClr val="window" lastClr="FFFFFF"/>
      </a:lt1>
      <a:dk2>
        <a:srgbClr val="B4001E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E_Gray">
  <a:themeElements>
    <a:clrScheme name="GE_2013_GRAY">
      <a:dk1>
        <a:srgbClr val="454545"/>
      </a:dk1>
      <a:lt1>
        <a:sysClr val="window" lastClr="FFFFFF"/>
      </a:lt1>
      <a:dk2>
        <a:srgbClr val="454545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1966</TotalTime>
  <Words>243</Words>
  <Application>Microsoft Office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blank</vt:lpstr>
      <vt:lpstr>GE_Green</vt:lpstr>
      <vt:lpstr>GE_Blue</vt:lpstr>
      <vt:lpstr>GE_Purple</vt:lpstr>
      <vt:lpstr>GE_Red</vt:lpstr>
      <vt:lpstr>GE_Gray</vt:lpstr>
      <vt:lpstr>1_GE_Blue</vt:lpstr>
      <vt:lpstr>2_GE_Blue</vt:lpstr>
      <vt:lpstr>3_GE_Blue</vt:lpstr>
      <vt:lpstr>4_GE_Blue</vt:lpstr>
      <vt:lpstr>5_GE_Blue</vt:lpstr>
      <vt:lpstr>Senior Design Project Signal Block Layout Tool</vt:lpstr>
      <vt:lpstr>Slide 2</vt:lpstr>
      <vt:lpstr>Slide 3</vt:lpstr>
      <vt:lpstr>Slide 4</vt:lpstr>
      <vt:lpstr>Slide 5</vt:lpstr>
      <vt:lpstr>Slide 6</vt:lpstr>
      <vt:lpstr>Slide 7</vt:lpstr>
    </vt:vector>
  </TitlesOfParts>
  <Company>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Simplification</dc:title>
  <dc:creator>Aruna Rao M</dc:creator>
  <cp:lastModifiedBy>Topgun</cp:lastModifiedBy>
  <cp:revision>90</cp:revision>
  <cp:lastPrinted>2013-11-15T17:54:06Z</cp:lastPrinted>
  <dcterms:created xsi:type="dcterms:W3CDTF">2014-07-18T12:30:29Z</dcterms:created>
  <dcterms:modified xsi:type="dcterms:W3CDTF">2014-11-18T18:32:50Z</dcterms:modified>
</cp:coreProperties>
</file>