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aleway"/>
      <p:regular r:id="rId11"/>
      <p:bold r:id="rId12"/>
      <p:italic r:id="rId13"/>
      <p:boldItalic r:id="rId14"/>
    </p:embeddedFont>
    <p:embeddedFont>
      <p:font typeface="Lato"/>
      <p:regular r:id="rId15"/>
      <p:bold r:id="rId16"/>
      <p:italic r:id="rId17"/>
      <p:boldItalic r:id="rId18"/>
    </p:embeddedFont>
    <p:embeddedFont>
      <p:font typeface="Roboto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3" roundtripDataSignature="AMtx7mitfioDEDchwKWyDpCesvHhKbfmA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11" Type="http://schemas.openxmlformats.org/officeDocument/2006/relationships/font" Target="fonts/Raleway-regular.fntdata"/><Relationship Id="rId22" Type="http://schemas.openxmlformats.org/officeDocument/2006/relationships/font" Target="fonts/RobotoMono-boldItalic.fntdata"/><Relationship Id="rId10" Type="http://schemas.openxmlformats.org/officeDocument/2006/relationships/slide" Target="slides/slide5.xml"/><Relationship Id="rId21" Type="http://schemas.openxmlformats.org/officeDocument/2006/relationships/font" Target="fonts/RobotoMono-italic.fntdata"/><Relationship Id="rId13" Type="http://schemas.openxmlformats.org/officeDocument/2006/relationships/font" Target="fonts/Raleway-italic.fntdata"/><Relationship Id="rId12" Type="http://schemas.openxmlformats.org/officeDocument/2006/relationships/font" Target="fonts/Raleway-bold.fntdata"/><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Lato-regular.fntdata"/><Relationship Id="rId14" Type="http://schemas.openxmlformats.org/officeDocument/2006/relationships/font" Target="fonts/Raleway-boldItalic.fntdata"/><Relationship Id="rId17" Type="http://schemas.openxmlformats.org/officeDocument/2006/relationships/font" Target="fonts/Lato-italic.fntdata"/><Relationship Id="rId16" Type="http://schemas.openxmlformats.org/officeDocument/2006/relationships/font" Target="fonts/Lato-bold.fntdata"/><Relationship Id="rId5" Type="http://schemas.openxmlformats.org/officeDocument/2006/relationships/notesMaster" Target="notesMasters/notesMaster1.xml"/><Relationship Id="rId19" Type="http://schemas.openxmlformats.org/officeDocument/2006/relationships/font" Target="fonts/RobotoMono-regular.fntdata"/><Relationship Id="rId6" Type="http://schemas.openxmlformats.org/officeDocument/2006/relationships/slide" Target="slides/slide1.xml"/><Relationship Id="rId18"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Hi everyone! Thanks for joining this short session. Our recent phishing simulation showed a few areas we can strengthen, so this isn’t about blame,  it’s about getting smarter together. We’ll cover what phishing is, how to spot it fast, and simple habits that protect us all. Let’s start with the basics.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solidFill>
                  <a:schemeClr val="dk1"/>
                </a:solidFill>
              </a:rPr>
              <a:t>Phishing is basically a scam in your inbox where there are messages pretending to be someone you trust. They want you to click, share info, or send money. And it’s not just email because  attackers also use calls, known as </a:t>
            </a:r>
            <a:r>
              <a:rPr i="1" lang="en">
                <a:solidFill>
                  <a:schemeClr val="dk1"/>
                </a:solidFill>
              </a:rPr>
              <a:t>voice phishing</a:t>
            </a:r>
            <a:r>
              <a:rPr lang="en">
                <a:solidFill>
                  <a:schemeClr val="dk1"/>
                </a:solidFill>
              </a:rPr>
              <a:t> or </a:t>
            </a:r>
            <a:r>
              <a:rPr i="1" lang="en">
                <a:solidFill>
                  <a:schemeClr val="dk1"/>
                </a:solidFill>
              </a:rPr>
              <a:t>vishing</a:t>
            </a:r>
            <a:r>
              <a:rPr lang="en">
                <a:solidFill>
                  <a:schemeClr val="dk1"/>
                </a:solidFill>
              </a:rPr>
              <a:t>, and texts, called </a:t>
            </a:r>
            <a:r>
              <a:rPr i="1" lang="en">
                <a:solidFill>
                  <a:schemeClr val="dk1"/>
                </a:solidFill>
              </a:rPr>
              <a:t>smishing</a:t>
            </a:r>
            <a:r>
              <a:rPr lang="en">
                <a:solidFill>
                  <a:schemeClr val="dk1"/>
                </a:solidFill>
              </a:rPr>
              <a:t>. They can sound convincing, but there are always clues such as odd wording, fake domains, or pushy requests. Let’s look at how attackers make these messages believable.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Attackers use predictable tricks to create urgency and trust. With email they’ll fake a sender, hide where a link actually goes, or attach files that look legitimate  like invoices or HR forms. Smishing (texts) and vishing (calls) use similar psychological pressure, but today we’re focusing on email because it’s where most compromises start. When you see pressure, unexpected attachments, or anything that asks for credentials, you should stop, hover the link, and verify.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9b1bfd3f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39b1bfd3fe4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Here’s a great example of how a phishing email looks in the wild.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Now, I know what you’re thinking. </a:t>
            </a:r>
            <a:r>
              <a:rPr i="1" lang="en">
                <a:solidFill>
                  <a:schemeClr val="dk1"/>
                </a:solidFill>
              </a:rPr>
              <a:t>‘Wait, why does it say PayPal if we work for Mastercard?’</a:t>
            </a:r>
            <a:br>
              <a:rPr i="1" lang="en">
                <a:solidFill>
                  <a:schemeClr val="dk1"/>
                </a:solidFill>
              </a:rPr>
            </a:br>
            <a:r>
              <a:rPr lang="en">
                <a:solidFill>
                  <a:schemeClr val="dk1"/>
                </a:solidFill>
              </a:rPr>
              <a:t> That’s actually the point. Attackers don’t always go straight for your work account. They might start by getting to know you through personal services like PayPal, Amazon, or even social media. Once they gain your trust or learn your habits, they can craft a more believable email targeting your corporate account later.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Notice the tricks here: a false sense of urgency, a sender address that doesn’t actually match the brand, and vague or awkward language.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One of the best habits you can develop is hovering over links before clicking. It’s like taking a peek behind the curtain and you’ll often see that the URL doesn’t lead where you expect.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So while this example uses PayPal, the takeaway applies everywhere which is that attackers will impersonate </a:t>
            </a:r>
            <a:r>
              <a:rPr i="1" lang="en">
                <a:solidFill>
                  <a:schemeClr val="dk1"/>
                </a:solidFill>
              </a:rPr>
              <a:t>any</a:t>
            </a:r>
            <a:r>
              <a:rPr lang="en">
                <a:solidFill>
                  <a:schemeClr val="dk1"/>
                </a:solidFill>
              </a:rPr>
              <a:t> brand, company, or colleague if it helps them get a click.</a:t>
            </a:r>
            <a:endParaRPr>
              <a:solidFill>
                <a:schemeClr val="dk1"/>
              </a:solidFill>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Here’s what I want you to walk away with: pause before you click. Hover links, check the full email address, and if something asks for credentials or money, you can call to confirm. If you’re unsure, forward it to security@mastercard.com instead of replying. We’ll send a short 3-minute refresher after this; please complete it. Thank you all, your attention is one of our best defenses.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6"/>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6"/>
          <p:cNvGrpSpPr/>
          <p:nvPr/>
        </p:nvGrpSpPr>
        <p:grpSpPr>
          <a:xfrm>
            <a:off x="830392" y="1191256"/>
            <a:ext cx="745763" cy="45826"/>
            <a:chOff x="4580561" y="2589004"/>
            <a:chExt cx="1064464" cy="25200"/>
          </a:xfrm>
        </p:grpSpPr>
        <p:sp>
          <p:nvSpPr>
            <p:cNvPr id="12" name="Google Shape;12;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6"/>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6"/>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5"/>
          <p:cNvGrpSpPr/>
          <p:nvPr/>
        </p:nvGrpSpPr>
        <p:grpSpPr>
          <a:xfrm>
            <a:off x="830392" y="4169130"/>
            <a:ext cx="745763" cy="45826"/>
            <a:chOff x="4580561" y="2589004"/>
            <a:chExt cx="1064464" cy="25200"/>
          </a:xfrm>
        </p:grpSpPr>
        <p:sp>
          <p:nvSpPr>
            <p:cNvPr id="75" name="Google Shape;75;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5"/>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5"/>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1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7"/>
          <p:cNvGrpSpPr/>
          <p:nvPr/>
        </p:nvGrpSpPr>
        <p:grpSpPr>
          <a:xfrm>
            <a:off x="830392" y="1191256"/>
            <a:ext cx="745763" cy="45826"/>
            <a:chOff x="4580561" y="2589004"/>
            <a:chExt cx="1064464" cy="25200"/>
          </a:xfrm>
        </p:grpSpPr>
        <p:sp>
          <p:nvSpPr>
            <p:cNvPr id="20" name="Google Shape;2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7"/>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8"/>
          <p:cNvGrpSpPr/>
          <p:nvPr/>
        </p:nvGrpSpPr>
        <p:grpSpPr>
          <a:xfrm>
            <a:off x="830392" y="1191256"/>
            <a:ext cx="745763" cy="45826"/>
            <a:chOff x="4580561" y="2589004"/>
            <a:chExt cx="1064464" cy="25200"/>
          </a:xfrm>
        </p:grpSpPr>
        <p:sp>
          <p:nvSpPr>
            <p:cNvPr id="27" name="Google Shape;2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8"/>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9"/>
          <p:cNvGrpSpPr/>
          <p:nvPr/>
        </p:nvGrpSpPr>
        <p:grpSpPr>
          <a:xfrm>
            <a:off x="830392" y="1191256"/>
            <a:ext cx="745763" cy="45826"/>
            <a:chOff x="4580561" y="2589004"/>
            <a:chExt cx="1064464" cy="25200"/>
          </a:xfrm>
        </p:grpSpPr>
        <p:sp>
          <p:nvSpPr>
            <p:cNvPr id="34" name="Google Shape;3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9"/>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9"/>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9"/>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1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10"/>
          <p:cNvGrpSpPr/>
          <p:nvPr/>
        </p:nvGrpSpPr>
        <p:grpSpPr>
          <a:xfrm>
            <a:off x="830392" y="1191256"/>
            <a:ext cx="745763" cy="45826"/>
            <a:chOff x="4580561" y="2589004"/>
            <a:chExt cx="1064464" cy="25200"/>
          </a:xfrm>
        </p:grpSpPr>
        <p:sp>
          <p:nvSpPr>
            <p:cNvPr id="43" name="Google Shape;43;p1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10"/>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1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11"/>
          <p:cNvGrpSpPr/>
          <p:nvPr/>
        </p:nvGrpSpPr>
        <p:grpSpPr>
          <a:xfrm>
            <a:off x="830392" y="1191256"/>
            <a:ext cx="745763" cy="45826"/>
            <a:chOff x="4580561" y="2589004"/>
            <a:chExt cx="1064464" cy="25200"/>
          </a:xfrm>
        </p:grpSpPr>
        <p:sp>
          <p:nvSpPr>
            <p:cNvPr id="50" name="Google Shape;50;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11"/>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11"/>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12"/>
          <p:cNvGrpSpPr/>
          <p:nvPr/>
        </p:nvGrpSpPr>
        <p:grpSpPr>
          <a:xfrm>
            <a:off x="830392" y="4169130"/>
            <a:ext cx="745763" cy="45826"/>
            <a:chOff x="4580561" y="2589004"/>
            <a:chExt cx="1064464" cy="25200"/>
          </a:xfrm>
        </p:grpSpPr>
        <p:sp>
          <p:nvSpPr>
            <p:cNvPr id="57" name="Google Shape;57;p1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12"/>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3"/>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13"/>
          <p:cNvGrpSpPr/>
          <p:nvPr/>
        </p:nvGrpSpPr>
        <p:grpSpPr>
          <a:xfrm>
            <a:off x="830392" y="1191256"/>
            <a:ext cx="745763" cy="45826"/>
            <a:chOff x="4580561" y="2589004"/>
            <a:chExt cx="1064464" cy="25200"/>
          </a:xfrm>
        </p:grpSpPr>
        <p:sp>
          <p:nvSpPr>
            <p:cNvPr id="64" name="Google Shape;64;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13"/>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13"/>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13"/>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4"/>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
          <p:cNvSpPr txBox="1"/>
          <p:nvPr>
            <p:ph type="ctrTitle"/>
          </p:nvPr>
        </p:nvSpPr>
        <p:spPr>
          <a:xfrm>
            <a:off x="723750" y="1322450"/>
            <a:ext cx="8032200" cy="1664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43198"/>
              <a:buNone/>
            </a:pPr>
            <a:r>
              <a:rPr lang="en" sz="2933"/>
              <a:t>Agenda: Phishing Awareness for Our Teams </a:t>
            </a:r>
            <a:endParaRPr sz="2933"/>
          </a:p>
          <a:p>
            <a:pPr indent="0" lvl="0" marL="0" rtl="0" algn="l">
              <a:lnSpc>
                <a:spcPct val="100000"/>
              </a:lnSpc>
              <a:spcBef>
                <a:spcPts val="0"/>
              </a:spcBef>
              <a:spcAft>
                <a:spcPts val="0"/>
              </a:spcAft>
              <a:buSzPct val="161538"/>
              <a:buNone/>
            </a:pPr>
            <a:r>
              <a:t/>
            </a:r>
            <a:endParaRPr sz="2600">
              <a:highlight>
                <a:srgbClr val="FFFF00"/>
              </a:highlight>
            </a:endParaRPr>
          </a:p>
          <a:p>
            <a:pPr indent="-377190" lvl="0" marL="457200" rtl="0" algn="l">
              <a:lnSpc>
                <a:spcPct val="100000"/>
              </a:lnSpc>
              <a:spcBef>
                <a:spcPts val="0"/>
              </a:spcBef>
              <a:spcAft>
                <a:spcPts val="0"/>
              </a:spcAft>
              <a:buSzPct val="100000"/>
              <a:buChar char="●"/>
            </a:pPr>
            <a:r>
              <a:rPr lang="en" sz="2600">
                <a:highlight>
                  <a:srgbClr val="FFFF00"/>
                </a:highlight>
              </a:rPr>
              <a:t>Recent security test showed two teams more at risk</a:t>
            </a:r>
            <a:endParaRPr sz="2600">
              <a:highlight>
                <a:srgbClr val="FFFF00"/>
              </a:highlight>
            </a:endParaRPr>
          </a:p>
          <a:p>
            <a:pPr indent="0" lvl="0" marL="0" rtl="0" algn="l">
              <a:lnSpc>
                <a:spcPct val="100000"/>
              </a:lnSpc>
              <a:spcBef>
                <a:spcPts val="0"/>
              </a:spcBef>
              <a:spcAft>
                <a:spcPts val="0"/>
              </a:spcAft>
              <a:buSzPct val="179487"/>
              <a:buNone/>
            </a:pPr>
            <a:r>
              <a:rPr lang="en" sz="2600">
                <a:highlight>
                  <a:srgbClr val="FFFF00"/>
                </a:highlight>
              </a:rPr>
              <a:t>HR/Marketing</a:t>
            </a:r>
            <a:endParaRPr sz="2600">
              <a:highlight>
                <a:srgbClr val="FFFF00"/>
              </a:highlight>
            </a:endParaRPr>
          </a:p>
          <a:p>
            <a:pPr indent="0" lvl="0" marL="0" rtl="0" algn="l">
              <a:lnSpc>
                <a:spcPct val="100000"/>
              </a:lnSpc>
              <a:spcBef>
                <a:spcPts val="0"/>
              </a:spcBef>
              <a:spcAft>
                <a:spcPts val="0"/>
              </a:spcAft>
              <a:buSzPct val="179487"/>
              <a:buNone/>
            </a:pPr>
            <a:r>
              <a:t/>
            </a:r>
            <a:endParaRPr sz="2600">
              <a:highlight>
                <a:srgbClr val="FFFF00"/>
              </a:highlight>
            </a:endParaRPr>
          </a:p>
          <a:p>
            <a:pPr indent="-377190" lvl="0" marL="457200" rtl="0" algn="l">
              <a:lnSpc>
                <a:spcPct val="100000"/>
              </a:lnSpc>
              <a:spcBef>
                <a:spcPts val="0"/>
              </a:spcBef>
              <a:spcAft>
                <a:spcPts val="0"/>
              </a:spcAft>
              <a:buSzPct val="100000"/>
              <a:buChar char="●"/>
            </a:pPr>
            <a:r>
              <a:rPr lang="en" sz="2600">
                <a:highlight>
                  <a:srgbClr val="FFFF00"/>
                </a:highlight>
              </a:rPr>
              <a:t>Today’s goal: learn quick ways to spot phishing before it spreads.</a:t>
            </a:r>
            <a:endParaRPr sz="2600">
              <a:highlight>
                <a:srgbClr val="FFFF00"/>
              </a:highlight>
            </a:endParaRPr>
          </a:p>
          <a:p>
            <a:pPr indent="0" lvl="0" marL="0" rtl="0" algn="l">
              <a:lnSpc>
                <a:spcPct val="100000"/>
              </a:lnSpc>
              <a:spcBef>
                <a:spcPts val="0"/>
              </a:spcBef>
              <a:spcAft>
                <a:spcPts val="0"/>
              </a:spcAft>
              <a:buSzPct val="179487"/>
              <a:buNone/>
            </a:pPr>
            <a:r>
              <a:t/>
            </a:r>
            <a:endParaRPr sz="2600">
              <a:highlight>
                <a:srgbClr val="FFFF00"/>
              </a:highlight>
            </a:endParaRPr>
          </a:p>
          <a:p>
            <a:pPr indent="0" lvl="0" marL="0" rtl="0" algn="l">
              <a:lnSpc>
                <a:spcPct val="100000"/>
              </a:lnSpc>
              <a:spcBef>
                <a:spcPts val="0"/>
              </a:spcBef>
              <a:spcAft>
                <a:spcPts val="0"/>
              </a:spcAft>
              <a:buSzPct val="179487"/>
              <a:buNone/>
            </a:pPr>
            <a:r>
              <a:t/>
            </a:r>
            <a:endParaRPr sz="2600">
              <a:highlight>
                <a:srgbClr val="FFFF00"/>
              </a:highlight>
            </a:endParaRPr>
          </a:p>
        </p:txBody>
      </p:sp>
      <p:sp>
        <p:nvSpPr>
          <p:cNvPr id="87" name="Google Shape;87;p1"/>
          <p:cNvSpPr/>
          <p:nvPr/>
        </p:nvSpPr>
        <p:spPr>
          <a:xfrm>
            <a:off x="0" y="0"/>
            <a:ext cx="9144000" cy="320040"/>
          </a:xfrm>
          <a:prstGeom prst="rect">
            <a:avLst/>
          </a:prstGeom>
          <a:solidFill>
            <a:srgbClr val="E41E2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0" y="5097780"/>
            <a:ext cx="9144000" cy="45720"/>
          </a:xfrm>
          <a:prstGeom prst="rect">
            <a:avLst/>
          </a:prstGeom>
          <a:solidFill>
            <a:srgbClr val="F0F0F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274320" y="45720"/>
            <a:ext cx="274320" cy="274320"/>
          </a:xfrm>
          <a:prstGeom prst="ellipse">
            <a:avLst/>
          </a:prstGeom>
          <a:solidFill>
            <a:srgbClr val="333333"/>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0" name="Google Shape;90;p1"/>
          <p:cNvSpPr txBox="1"/>
          <p:nvPr/>
        </p:nvSpPr>
        <p:spPr>
          <a:xfrm>
            <a:off x="274320" y="45720"/>
            <a:ext cx="274320" cy="2743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rgbClr val="FFFFFF"/>
                </a:solidFill>
                <a:latin typeface="Arial"/>
                <a:ea typeface="Arial"/>
                <a:cs typeface="Arial"/>
                <a:sym typeface="Arial"/>
              </a:rPr>
              <a:t>🔒</a:t>
            </a:r>
            <a:endParaRPr/>
          </a:p>
        </p:txBody>
      </p:sp>
      <p:sp>
        <p:nvSpPr>
          <p:cNvPr id="91" name="Google Shape;91;p1"/>
          <p:cNvSpPr/>
          <p:nvPr/>
        </p:nvSpPr>
        <p:spPr>
          <a:xfrm>
            <a:off x="228600" y="457200"/>
            <a:ext cx="27432" cy="4457700"/>
          </a:xfrm>
          <a:prstGeom prst="rect">
            <a:avLst/>
          </a:prstGeom>
          <a:solidFill>
            <a:srgbClr val="F0F0F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title"/>
          </p:nvPr>
        </p:nvSpPr>
        <p:spPr>
          <a:xfrm>
            <a:off x="752936"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So what is phishing???</a:t>
            </a:r>
            <a:endParaRPr/>
          </a:p>
        </p:txBody>
      </p:sp>
      <p:sp>
        <p:nvSpPr>
          <p:cNvPr id="97" name="Google Shape;97;p2"/>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highlight>
                  <a:srgbClr val="FFFF00"/>
                </a:highlight>
                <a:latin typeface="Arial"/>
                <a:ea typeface="Arial"/>
                <a:cs typeface="Arial"/>
                <a:sym typeface="Arial"/>
              </a:rPr>
              <a:t>Fake emails or messages that look real.</a:t>
            </a:r>
            <a:br>
              <a:rPr lang="en" sz="1400">
                <a:solidFill>
                  <a:srgbClr val="000000"/>
                </a:solidFill>
                <a:highlight>
                  <a:srgbClr val="FFFF00"/>
                </a:highlight>
                <a:latin typeface="Arial"/>
                <a:ea typeface="Arial"/>
                <a:cs typeface="Arial"/>
                <a:sym typeface="Arial"/>
              </a:rPr>
            </a:br>
            <a:endParaRPr sz="1400">
              <a:solidFill>
                <a:srgbClr val="000000"/>
              </a:solidFill>
              <a:highlight>
                <a:srgbClr val="FFFF00"/>
              </a:highlight>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highlight>
                  <a:srgbClr val="FFFF00"/>
                </a:highlight>
                <a:latin typeface="Arial"/>
                <a:ea typeface="Arial"/>
                <a:cs typeface="Arial"/>
                <a:sym typeface="Arial"/>
              </a:rPr>
              <a:t>Designed to steal passwords, data, or money.</a:t>
            </a:r>
            <a:br>
              <a:rPr lang="en" sz="1400">
                <a:solidFill>
                  <a:srgbClr val="000000"/>
                </a:solidFill>
                <a:highlight>
                  <a:srgbClr val="FFFF00"/>
                </a:highlight>
                <a:latin typeface="Arial"/>
                <a:ea typeface="Arial"/>
                <a:cs typeface="Arial"/>
                <a:sym typeface="Arial"/>
              </a:rPr>
            </a:br>
            <a:endParaRPr sz="1400">
              <a:solidFill>
                <a:srgbClr val="000000"/>
              </a:solidFill>
              <a:highlight>
                <a:srgbClr val="FFFF00"/>
              </a:highlight>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highlight>
                  <a:srgbClr val="FFFF00"/>
                </a:highlight>
                <a:latin typeface="Arial"/>
                <a:ea typeface="Arial"/>
                <a:cs typeface="Arial"/>
                <a:sym typeface="Arial"/>
              </a:rPr>
              <a:t>Often uses urgency, fear, or curiosity.</a:t>
            </a:r>
            <a:br>
              <a:rPr lang="en" sz="1400">
                <a:solidFill>
                  <a:srgbClr val="000000"/>
                </a:solidFill>
                <a:highlight>
                  <a:srgbClr val="FFFF00"/>
                </a:highlight>
                <a:latin typeface="Arial"/>
                <a:ea typeface="Arial"/>
                <a:cs typeface="Arial"/>
                <a:sym typeface="Arial"/>
              </a:rPr>
            </a:br>
            <a:endParaRPr sz="1400">
              <a:solidFill>
                <a:srgbClr val="000000"/>
              </a:solidFill>
              <a:highlight>
                <a:srgbClr val="FFFF00"/>
              </a:highlight>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highlight>
                  <a:srgbClr val="FFFF00"/>
                </a:highlight>
                <a:latin typeface="Arial"/>
                <a:ea typeface="Arial"/>
                <a:cs typeface="Arial"/>
                <a:sym typeface="Arial"/>
              </a:rPr>
              <a:t>Can appear from “trusted” names or brands.</a:t>
            </a:r>
            <a:br>
              <a:rPr lang="en" sz="1400">
                <a:solidFill>
                  <a:srgbClr val="000000"/>
                </a:solidFill>
                <a:highlight>
                  <a:srgbClr val="FFFF00"/>
                </a:highlight>
                <a:latin typeface="Arial"/>
                <a:ea typeface="Arial"/>
                <a:cs typeface="Arial"/>
                <a:sym typeface="Arial"/>
              </a:rPr>
            </a:br>
            <a:endParaRPr sz="1400">
              <a:solidFill>
                <a:srgbClr val="000000"/>
              </a:solidFill>
              <a:highlight>
                <a:srgbClr val="FFFF00"/>
              </a:highlight>
              <a:latin typeface="Arial"/>
              <a:ea typeface="Arial"/>
              <a:cs typeface="Arial"/>
              <a:sym typeface="Arial"/>
            </a:endParaRPr>
          </a:p>
          <a:p>
            <a:pPr indent="-317500" lvl="0" marL="457200" rtl="0" algn="l">
              <a:lnSpc>
                <a:spcPct val="115000"/>
              </a:lnSpc>
              <a:spcBef>
                <a:spcPts val="0"/>
              </a:spcBef>
              <a:spcAft>
                <a:spcPts val="0"/>
              </a:spcAft>
              <a:buClr>
                <a:srgbClr val="000000"/>
              </a:buClr>
              <a:buSzPts val="1400"/>
              <a:buFont typeface="Arial"/>
              <a:buChar char="●"/>
            </a:pPr>
            <a:r>
              <a:rPr lang="en" sz="1400">
                <a:solidFill>
                  <a:srgbClr val="000000"/>
                </a:solidFill>
                <a:highlight>
                  <a:srgbClr val="FFFF00"/>
                </a:highlight>
                <a:latin typeface="Arial"/>
                <a:ea typeface="Arial"/>
                <a:cs typeface="Arial"/>
                <a:sym typeface="Arial"/>
              </a:rPr>
              <a:t>Also happens through calls or texts — </a:t>
            </a:r>
            <a:r>
              <a:rPr i="1" lang="en" sz="1400">
                <a:solidFill>
                  <a:srgbClr val="000000"/>
                </a:solidFill>
                <a:highlight>
                  <a:srgbClr val="FFFF00"/>
                </a:highlight>
                <a:latin typeface="Arial"/>
                <a:ea typeface="Arial"/>
                <a:cs typeface="Arial"/>
                <a:sym typeface="Arial"/>
              </a:rPr>
              <a:t>voice phishing (vishing)</a:t>
            </a:r>
            <a:r>
              <a:rPr lang="en" sz="1400">
                <a:solidFill>
                  <a:srgbClr val="000000"/>
                </a:solidFill>
                <a:highlight>
                  <a:srgbClr val="FFFF00"/>
                </a:highlight>
                <a:latin typeface="Arial"/>
                <a:ea typeface="Arial"/>
                <a:cs typeface="Arial"/>
                <a:sym typeface="Arial"/>
              </a:rPr>
              <a:t> and </a:t>
            </a:r>
            <a:r>
              <a:rPr i="1" lang="en" sz="1400">
                <a:solidFill>
                  <a:srgbClr val="000000"/>
                </a:solidFill>
                <a:highlight>
                  <a:srgbClr val="FFFF00"/>
                </a:highlight>
                <a:latin typeface="Arial"/>
                <a:ea typeface="Arial"/>
                <a:cs typeface="Arial"/>
                <a:sym typeface="Arial"/>
              </a:rPr>
              <a:t>SMS phishing (smishing).</a:t>
            </a:r>
            <a:endParaRPr i="1" sz="1400">
              <a:solidFill>
                <a:srgbClr val="000000"/>
              </a:solidFill>
              <a:highlight>
                <a:srgbClr val="FFFF00"/>
              </a:highlight>
              <a:latin typeface="Arial"/>
              <a:ea typeface="Arial"/>
              <a:cs typeface="Arial"/>
              <a:sym typeface="Arial"/>
            </a:endParaRPr>
          </a:p>
          <a:p>
            <a:pPr indent="0" lvl="0" marL="457200" rtl="0" algn="l">
              <a:lnSpc>
                <a:spcPct val="115000"/>
              </a:lnSpc>
              <a:spcBef>
                <a:spcPts val="1200"/>
              </a:spcBef>
              <a:spcAft>
                <a:spcPts val="1200"/>
              </a:spcAft>
              <a:buSzPts val="1300"/>
              <a:buNone/>
            </a:pPr>
            <a:r>
              <a:t/>
            </a:r>
            <a:endParaRPr sz="1400">
              <a:highlight>
                <a:srgbClr val="FFFF00"/>
              </a:highlight>
            </a:endParaRPr>
          </a:p>
        </p:txBody>
      </p:sp>
      <p:sp>
        <p:nvSpPr>
          <p:cNvPr id="98" name="Google Shape;98;p2"/>
          <p:cNvSpPr/>
          <p:nvPr/>
        </p:nvSpPr>
        <p:spPr>
          <a:xfrm>
            <a:off x="0" y="0"/>
            <a:ext cx="9144000" cy="320040"/>
          </a:xfrm>
          <a:prstGeom prst="rect">
            <a:avLst/>
          </a:prstGeom>
          <a:solidFill>
            <a:srgbClr val="E41E2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0" y="5097780"/>
            <a:ext cx="9144000" cy="45720"/>
          </a:xfrm>
          <a:prstGeom prst="rect">
            <a:avLst/>
          </a:prstGeom>
          <a:solidFill>
            <a:srgbClr val="F0F0F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274320" y="45720"/>
            <a:ext cx="274320" cy="274320"/>
          </a:xfrm>
          <a:prstGeom prst="ellipse">
            <a:avLst/>
          </a:prstGeom>
          <a:solidFill>
            <a:srgbClr val="333333"/>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1" name="Google Shape;101;p2"/>
          <p:cNvSpPr txBox="1"/>
          <p:nvPr/>
        </p:nvSpPr>
        <p:spPr>
          <a:xfrm>
            <a:off x="274320" y="45720"/>
            <a:ext cx="274320" cy="2743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rgbClr val="FFFFFF"/>
                </a:solidFill>
                <a:latin typeface="Arial"/>
                <a:ea typeface="Arial"/>
                <a:cs typeface="Arial"/>
                <a:sym typeface="Arial"/>
              </a:rPr>
              <a:t>🔒</a:t>
            </a:r>
            <a:endParaRPr/>
          </a:p>
        </p:txBody>
      </p:sp>
      <p:sp>
        <p:nvSpPr>
          <p:cNvPr id="102" name="Google Shape;102;p2"/>
          <p:cNvSpPr/>
          <p:nvPr/>
        </p:nvSpPr>
        <p:spPr>
          <a:xfrm>
            <a:off x="228600" y="457200"/>
            <a:ext cx="27432" cy="4457700"/>
          </a:xfrm>
          <a:prstGeom prst="rect">
            <a:avLst/>
          </a:prstGeom>
          <a:solidFill>
            <a:srgbClr val="F0F0F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000">
                <a:solidFill>
                  <a:srgbClr val="000000"/>
                </a:solidFill>
                <a:highlight>
                  <a:srgbClr val="FFFF00"/>
                </a:highlight>
                <a:latin typeface="Arial"/>
                <a:ea typeface="Arial"/>
                <a:cs typeface="Arial"/>
                <a:sym typeface="Arial"/>
              </a:rPr>
              <a:t>Urgency &amp; fear:</a:t>
            </a:r>
            <a:r>
              <a:rPr lang="en" sz="1000">
                <a:solidFill>
                  <a:srgbClr val="000000"/>
                </a:solidFill>
                <a:highlight>
                  <a:srgbClr val="FFFF00"/>
                </a:highlight>
                <a:latin typeface="Arial"/>
                <a:ea typeface="Arial"/>
                <a:cs typeface="Arial"/>
                <a:sym typeface="Arial"/>
              </a:rPr>
              <a:t> “Reset now or account locked” — pushes you to act without thinking.</a:t>
            </a:r>
            <a:br>
              <a:rPr lang="en" sz="1000">
                <a:solidFill>
                  <a:srgbClr val="000000"/>
                </a:solidFill>
                <a:highlight>
                  <a:srgbClr val="FFFF00"/>
                </a:highlight>
                <a:latin typeface="Arial"/>
                <a:ea typeface="Arial"/>
                <a:cs typeface="Arial"/>
                <a:sym typeface="Arial"/>
              </a:rPr>
            </a:br>
            <a:endParaRPr sz="1000">
              <a:solidFill>
                <a:srgbClr val="000000"/>
              </a:solidFill>
              <a:highlight>
                <a:srgbClr val="FFFF00"/>
              </a:highlight>
              <a:latin typeface="Arial"/>
              <a:ea typeface="Arial"/>
              <a:cs typeface="Arial"/>
              <a:sym typeface="Arial"/>
            </a:endParaRPr>
          </a:p>
          <a:p>
            <a:pPr indent="0" lvl="0" marL="0" rtl="0" algn="l">
              <a:lnSpc>
                <a:spcPct val="115000"/>
              </a:lnSpc>
              <a:spcBef>
                <a:spcPts val="1200"/>
              </a:spcBef>
              <a:spcAft>
                <a:spcPts val="0"/>
              </a:spcAft>
              <a:buSzPts val="1300"/>
              <a:buNone/>
            </a:pPr>
            <a:r>
              <a:rPr b="1" lang="en" sz="1000">
                <a:solidFill>
                  <a:srgbClr val="000000"/>
                </a:solidFill>
                <a:highlight>
                  <a:srgbClr val="FFFF00"/>
                </a:highlight>
                <a:latin typeface="Arial"/>
                <a:ea typeface="Arial"/>
                <a:cs typeface="Arial"/>
                <a:sym typeface="Arial"/>
              </a:rPr>
              <a:t>Look-alike senders / domains:</a:t>
            </a:r>
            <a:r>
              <a:rPr lang="en" sz="1000">
                <a:solidFill>
                  <a:srgbClr val="000000"/>
                </a:solidFill>
                <a:highlight>
                  <a:srgbClr val="FFFF00"/>
                </a:highlight>
                <a:latin typeface="Arial"/>
                <a:ea typeface="Arial"/>
                <a:cs typeface="Arial"/>
                <a:sym typeface="Arial"/>
              </a:rPr>
              <a:t> display name looks right but the email is slightly off (e.g., </a:t>
            </a:r>
            <a:r>
              <a:rPr lang="en" sz="1000">
                <a:solidFill>
                  <a:srgbClr val="188038"/>
                </a:solidFill>
                <a:highlight>
                  <a:srgbClr val="FFFF00"/>
                </a:highlight>
                <a:latin typeface="Roboto Mono"/>
                <a:ea typeface="Roboto Mono"/>
                <a:cs typeface="Roboto Mono"/>
                <a:sym typeface="Roboto Mono"/>
              </a:rPr>
              <a:t>it-support@mastercard-security.com</a:t>
            </a:r>
            <a:r>
              <a:rPr lang="en" sz="1000">
                <a:solidFill>
                  <a:srgbClr val="000000"/>
                </a:solidFill>
                <a:highlight>
                  <a:srgbClr val="FFFF00"/>
                </a:highlight>
                <a:latin typeface="Arial"/>
                <a:ea typeface="Arial"/>
                <a:cs typeface="Arial"/>
                <a:sym typeface="Arial"/>
              </a:rPr>
              <a:t>).</a:t>
            </a:r>
            <a:br>
              <a:rPr lang="en" sz="1000">
                <a:solidFill>
                  <a:srgbClr val="000000"/>
                </a:solidFill>
                <a:highlight>
                  <a:srgbClr val="FFFF00"/>
                </a:highlight>
                <a:latin typeface="Arial"/>
                <a:ea typeface="Arial"/>
                <a:cs typeface="Arial"/>
                <a:sym typeface="Arial"/>
              </a:rPr>
            </a:br>
            <a:endParaRPr sz="1000">
              <a:solidFill>
                <a:srgbClr val="000000"/>
              </a:solidFill>
              <a:highlight>
                <a:srgbClr val="FFFF00"/>
              </a:highlight>
              <a:latin typeface="Arial"/>
              <a:ea typeface="Arial"/>
              <a:cs typeface="Arial"/>
              <a:sym typeface="Arial"/>
            </a:endParaRPr>
          </a:p>
          <a:p>
            <a:pPr indent="0" lvl="0" marL="0" rtl="0" algn="l">
              <a:lnSpc>
                <a:spcPct val="115000"/>
              </a:lnSpc>
              <a:spcBef>
                <a:spcPts val="1200"/>
              </a:spcBef>
              <a:spcAft>
                <a:spcPts val="0"/>
              </a:spcAft>
              <a:buSzPts val="1300"/>
              <a:buNone/>
            </a:pPr>
            <a:r>
              <a:rPr b="1" lang="en" sz="1000">
                <a:solidFill>
                  <a:srgbClr val="000000"/>
                </a:solidFill>
                <a:highlight>
                  <a:srgbClr val="FFFF00"/>
                </a:highlight>
                <a:latin typeface="Arial"/>
                <a:ea typeface="Arial"/>
                <a:cs typeface="Arial"/>
                <a:sym typeface="Arial"/>
              </a:rPr>
              <a:t>Masked links:</a:t>
            </a:r>
            <a:r>
              <a:rPr lang="en" sz="1000">
                <a:solidFill>
                  <a:srgbClr val="000000"/>
                </a:solidFill>
                <a:highlight>
                  <a:srgbClr val="FFFF00"/>
                </a:highlight>
                <a:latin typeface="Arial"/>
                <a:ea typeface="Arial"/>
                <a:cs typeface="Arial"/>
                <a:sym typeface="Arial"/>
              </a:rPr>
              <a:t> visible text says “Reset Password” but the link target points elsewhere.</a:t>
            </a:r>
            <a:br>
              <a:rPr lang="en" sz="1000">
                <a:solidFill>
                  <a:srgbClr val="000000"/>
                </a:solidFill>
                <a:highlight>
                  <a:srgbClr val="FFFF00"/>
                </a:highlight>
                <a:latin typeface="Arial"/>
                <a:ea typeface="Arial"/>
                <a:cs typeface="Arial"/>
                <a:sym typeface="Arial"/>
              </a:rPr>
            </a:br>
            <a:endParaRPr sz="1000">
              <a:solidFill>
                <a:srgbClr val="000000"/>
              </a:solidFill>
              <a:highlight>
                <a:srgbClr val="FFFF00"/>
              </a:highlight>
              <a:latin typeface="Arial"/>
              <a:ea typeface="Arial"/>
              <a:cs typeface="Arial"/>
              <a:sym typeface="Arial"/>
            </a:endParaRPr>
          </a:p>
          <a:p>
            <a:pPr indent="0" lvl="0" marL="0" rtl="0" algn="l">
              <a:lnSpc>
                <a:spcPct val="115000"/>
              </a:lnSpc>
              <a:spcBef>
                <a:spcPts val="1200"/>
              </a:spcBef>
              <a:spcAft>
                <a:spcPts val="0"/>
              </a:spcAft>
              <a:buSzPts val="1300"/>
              <a:buNone/>
            </a:pPr>
            <a:r>
              <a:rPr b="1" lang="en" sz="1000">
                <a:solidFill>
                  <a:srgbClr val="000000"/>
                </a:solidFill>
                <a:highlight>
                  <a:srgbClr val="FFFF00"/>
                </a:highlight>
                <a:latin typeface="Arial"/>
                <a:ea typeface="Arial"/>
                <a:cs typeface="Arial"/>
                <a:sym typeface="Arial"/>
              </a:rPr>
              <a:t>Familiar names / spoofing:</a:t>
            </a:r>
            <a:r>
              <a:rPr lang="en" sz="1000">
                <a:solidFill>
                  <a:srgbClr val="000000"/>
                </a:solidFill>
                <a:highlight>
                  <a:srgbClr val="FFFF00"/>
                </a:highlight>
                <a:latin typeface="Arial"/>
                <a:ea typeface="Arial"/>
                <a:cs typeface="Arial"/>
                <a:sym typeface="Arial"/>
              </a:rPr>
              <a:t> messages that appear to come from executives or colleagues asking for approvals or info.</a:t>
            </a:r>
            <a:br>
              <a:rPr lang="en" sz="1000">
                <a:solidFill>
                  <a:srgbClr val="000000"/>
                </a:solidFill>
                <a:highlight>
                  <a:srgbClr val="FFFF00"/>
                </a:highlight>
                <a:latin typeface="Arial"/>
                <a:ea typeface="Arial"/>
                <a:cs typeface="Arial"/>
                <a:sym typeface="Arial"/>
              </a:rPr>
            </a:br>
            <a:endParaRPr sz="1000">
              <a:solidFill>
                <a:srgbClr val="000000"/>
              </a:solidFill>
              <a:highlight>
                <a:srgbClr val="FFFF00"/>
              </a:highlight>
              <a:latin typeface="Arial"/>
              <a:ea typeface="Arial"/>
              <a:cs typeface="Arial"/>
              <a:sym typeface="Arial"/>
            </a:endParaRPr>
          </a:p>
          <a:p>
            <a:pPr indent="0" lvl="0" marL="0" rtl="0" algn="l">
              <a:lnSpc>
                <a:spcPct val="115000"/>
              </a:lnSpc>
              <a:spcBef>
                <a:spcPts val="1200"/>
              </a:spcBef>
              <a:spcAft>
                <a:spcPts val="0"/>
              </a:spcAft>
              <a:buSzPts val="1300"/>
              <a:buNone/>
            </a:pPr>
            <a:r>
              <a:rPr b="1" lang="en" sz="1000">
                <a:solidFill>
                  <a:srgbClr val="000000"/>
                </a:solidFill>
                <a:highlight>
                  <a:srgbClr val="FFFF00"/>
                </a:highlight>
                <a:latin typeface="Arial"/>
                <a:ea typeface="Arial"/>
                <a:cs typeface="Arial"/>
                <a:sym typeface="Arial"/>
              </a:rPr>
              <a:t>Malicious attachments:</a:t>
            </a:r>
            <a:r>
              <a:rPr lang="en" sz="1000">
                <a:solidFill>
                  <a:srgbClr val="000000"/>
                </a:solidFill>
                <a:highlight>
                  <a:srgbClr val="FFFF00"/>
                </a:highlight>
                <a:latin typeface="Arial"/>
                <a:ea typeface="Arial"/>
                <a:cs typeface="Arial"/>
                <a:sym typeface="Arial"/>
              </a:rPr>
              <a:t> invoices, PDFs or Office files that request macros or enable editing.</a:t>
            </a:r>
            <a:br>
              <a:rPr lang="en" sz="1000">
                <a:solidFill>
                  <a:srgbClr val="000000"/>
                </a:solidFill>
                <a:highlight>
                  <a:srgbClr val="FFFF00"/>
                </a:highlight>
                <a:latin typeface="Arial"/>
                <a:ea typeface="Arial"/>
                <a:cs typeface="Arial"/>
                <a:sym typeface="Arial"/>
              </a:rPr>
            </a:br>
            <a:endParaRPr sz="1000">
              <a:solidFill>
                <a:srgbClr val="000000"/>
              </a:solidFill>
              <a:highlight>
                <a:srgbClr val="FFFF00"/>
              </a:highlight>
              <a:latin typeface="Arial"/>
              <a:ea typeface="Arial"/>
              <a:cs typeface="Arial"/>
              <a:sym typeface="Arial"/>
            </a:endParaRPr>
          </a:p>
          <a:p>
            <a:pPr indent="0" lvl="0" marL="0" rtl="0" algn="l">
              <a:lnSpc>
                <a:spcPct val="115000"/>
              </a:lnSpc>
              <a:spcBef>
                <a:spcPts val="1200"/>
              </a:spcBef>
              <a:spcAft>
                <a:spcPts val="0"/>
              </a:spcAft>
              <a:buSzPts val="1300"/>
              <a:buNone/>
            </a:pPr>
            <a:r>
              <a:rPr b="1" lang="en" sz="1000">
                <a:solidFill>
                  <a:srgbClr val="000000"/>
                </a:solidFill>
                <a:highlight>
                  <a:srgbClr val="FFFF00"/>
                </a:highlight>
                <a:latin typeface="Arial"/>
                <a:ea typeface="Arial"/>
                <a:cs typeface="Arial"/>
                <a:sym typeface="Arial"/>
              </a:rPr>
              <a:t>Quick note:</a:t>
            </a:r>
            <a:r>
              <a:rPr lang="en" sz="1000">
                <a:solidFill>
                  <a:srgbClr val="000000"/>
                </a:solidFill>
                <a:highlight>
                  <a:srgbClr val="FFFF00"/>
                </a:highlight>
                <a:latin typeface="Arial"/>
                <a:ea typeface="Arial"/>
                <a:cs typeface="Arial"/>
                <a:sym typeface="Arial"/>
              </a:rPr>
              <a:t> same tricks appear in SMS (smishing) and phone calls (vishing), but email remains the highest-volume attack vector.</a:t>
            </a:r>
            <a:endParaRPr sz="1000">
              <a:solidFill>
                <a:srgbClr val="000000"/>
              </a:solidFill>
              <a:highlight>
                <a:srgbClr val="FFFF00"/>
              </a:highlight>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000">
              <a:highlight>
                <a:srgbClr val="FFFF00"/>
              </a:highlight>
            </a:endParaRPr>
          </a:p>
        </p:txBody>
      </p:sp>
      <p:sp>
        <p:nvSpPr>
          <p:cNvPr id="108" name="Google Shape;108;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Learn to spot phishing emails</a:t>
            </a:r>
            <a:endParaRPr/>
          </a:p>
        </p:txBody>
      </p:sp>
      <p:sp>
        <p:nvSpPr>
          <p:cNvPr id="109" name="Google Shape;109;p3"/>
          <p:cNvSpPr/>
          <p:nvPr/>
        </p:nvSpPr>
        <p:spPr>
          <a:xfrm>
            <a:off x="0" y="0"/>
            <a:ext cx="9144000" cy="320040"/>
          </a:xfrm>
          <a:prstGeom prst="rect">
            <a:avLst/>
          </a:prstGeom>
          <a:solidFill>
            <a:srgbClr val="E41E2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0" name="Google Shape;110;p3"/>
          <p:cNvSpPr/>
          <p:nvPr/>
        </p:nvSpPr>
        <p:spPr>
          <a:xfrm>
            <a:off x="0" y="5097780"/>
            <a:ext cx="9144000" cy="45720"/>
          </a:xfrm>
          <a:prstGeom prst="rect">
            <a:avLst/>
          </a:prstGeom>
          <a:solidFill>
            <a:srgbClr val="F0F0F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1" name="Google Shape;111;p3"/>
          <p:cNvSpPr/>
          <p:nvPr/>
        </p:nvSpPr>
        <p:spPr>
          <a:xfrm>
            <a:off x="274320" y="45720"/>
            <a:ext cx="274320" cy="274320"/>
          </a:xfrm>
          <a:prstGeom prst="ellipse">
            <a:avLst/>
          </a:prstGeom>
          <a:solidFill>
            <a:srgbClr val="333333"/>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2" name="Google Shape;112;p3"/>
          <p:cNvSpPr txBox="1"/>
          <p:nvPr/>
        </p:nvSpPr>
        <p:spPr>
          <a:xfrm>
            <a:off x="274320" y="45720"/>
            <a:ext cx="274320" cy="2743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rgbClr val="FFFFFF"/>
                </a:solidFill>
                <a:latin typeface="Arial"/>
                <a:ea typeface="Arial"/>
                <a:cs typeface="Arial"/>
                <a:sym typeface="Arial"/>
              </a:rPr>
              <a:t>🔒</a:t>
            </a:r>
            <a:endParaRPr/>
          </a:p>
        </p:txBody>
      </p:sp>
      <p:sp>
        <p:nvSpPr>
          <p:cNvPr id="113" name="Google Shape;113;p3"/>
          <p:cNvSpPr/>
          <p:nvPr/>
        </p:nvSpPr>
        <p:spPr>
          <a:xfrm>
            <a:off x="228600" y="457200"/>
            <a:ext cx="27432" cy="4457700"/>
          </a:xfrm>
          <a:prstGeom prst="rect">
            <a:avLst/>
          </a:prstGeom>
          <a:solidFill>
            <a:srgbClr val="F0F0F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39b1bfd3fe4_0_6"/>
          <p:cNvSpPr/>
          <p:nvPr/>
        </p:nvSpPr>
        <p:spPr>
          <a:xfrm>
            <a:off x="0" y="0"/>
            <a:ext cx="9144000" cy="320100"/>
          </a:xfrm>
          <a:prstGeom prst="rect">
            <a:avLst/>
          </a:prstGeom>
          <a:solidFill>
            <a:srgbClr val="E41E26"/>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9" name="Google Shape;119;g39b1bfd3fe4_0_6"/>
          <p:cNvSpPr/>
          <p:nvPr/>
        </p:nvSpPr>
        <p:spPr>
          <a:xfrm>
            <a:off x="0" y="5097780"/>
            <a:ext cx="9144000" cy="45600"/>
          </a:xfrm>
          <a:prstGeom prst="rect">
            <a:avLst/>
          </a:prstGeom>
          <a:solidFill>
            <a:srgbClr val="F0F0F0"/>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0" name="Google Shape;120;g39b1bfd3fe4_0_6"/>
          <p:cNvSpPr/>
          <p:nvPr/>
        </p:nvSpPr>
        <p:spPr>
          <a:xfrm>
            <a:off x="274320" y="45720"/>
            <a:ext cx="274200" cy="274200"/>
          </a:xfrm>
          <a:prstGeom prst="ellipse">
            <a:avLst/>
          </a:prstGeom>
          <a:solidFill>
            <a:srgbClr val="333333"/>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21" name="Google Shape;121;g39b1bfd3fe4_0_6"/>
          <p:cNvSpPr txBox="1"/>
          <p:nvPr/>
        </p:nvSpPr>
        <p:spPr>
          <a:xfrm>
            <a:off x="274320" y="45720"/>
            <a:ext cx="2742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rgbClr val="FFFFFF"/>
                </a:solidFill>
                <a:latin typeface="Arial"/>
                <a:ea typeface="Arial"/>
                <a:cs typeface="Arial"/>
                <a:sym typeface="Arial"/>
              </a:rPr>
              <a:t>🔒</a:t>
            </a:r>
            <a:endParaRPr/>
          </a:p>
        </p:txBody>
      </p:sp>
      <p:sp>
        <p:nvSpPr>
          <p:cNvPr id="122" name="Google Shape;122;g39b1bfd3fe4_0_6"/>
          <p:cNvSpPr/>
          <p:nvPr/>
        </p:nvSpPr>
        <p:spPr>
          <a:xfrm>
            <a:off x="228600" y="457200"/>
            <a:ext cx="27300" cy="4457700"/>
          </a:xfrm>
          <a:prstGeom prst="rect">
            <a:avLst/>
          </a:prstGeom>
          <a:solidFill>
            <a:srgbClr val="F0F0F0"/>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id="123" name="Google Shape;123;g39b1bfd3fe4_0_6"/>
          <p:cNvPicPr preferRelativeResize="0"/>
          <p:nvPr/>
        </p:nvPicPr>
        <p:blipFill>
          <a:blip r:embed="rId3">
            <a:alphaModFix/>
          </a:blip>
          <a:stretch>
            <a:fillRect/>
          </a:stretch>
        </p:blipFill>
        <p:spPr>
          <a:xfrm>
            <a:off x="2011783" y="624900"/>
            <a:ext cx="5120435" cy="44728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4"/>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How do we stop getting phished?</a:t>
            </a:r>
            <a:endParaRPr/>
          </a:p>
        </p:txBody>
      </p:sp>
      <p:sp>
        <p:nvSpPr>
          <p:cNvPr id="129" name="Google Shape;129;p4"/>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000">
                <a:solidFill>
                  <a:srgbClr val="000000"/>
                </a:solidFill>
                <a:highlight>
                  <a:srgbClr val="FFFF00"/>
                </a:highlight>
                <a:latin typeface="Arial"/>
                <a:ea typeface="Arial"/>
                <a:cs typeface="Arial"/>
                <a:sym typeface="Arial"/>
              </a:rPr>
              <a:t>Hover links</a:t>
            </a:r>
            <a:r>
              <a:rPr lang="en" sz="1000">
                <a:solidFill>
                  <a:srgbClr val="000000"/>
                </a:solidFill>
                <a:highlight>
                  <a:srgbClr val="FFFF00"/>
                </a:highlight>
                <a:latin typeface="Arial"/>
                <a:ea typeface="Arial"/>
                <a:cs typeface="Arial"/>
                <a:sym typeface="Arial"/>
              </a:rPr>
              <a:t> before clicking — verify the domain (mouse-over on desktop; long-press on mobile).</a:t>
            </a:r>
            <a:br>
              <a:rPr lang="en" sz="1000">
                <a:solidFill>
                  <a:srgbClr val="000000"/>
                </a:solidFill>
                <a:highlight>
                  <a:srgbClr val="FFFF00"/>
                </a:highlight>
                <a:latin typeface="Arial"/>
                <a:ea typeface="Arial"/>
                <a:cs typeface="Arial"/>
                <a:sym typeface="Arial"/>
              </a:rPr>
            </a:br>
            <a:endParaRPr sz="1000">
              <a:solidFill>
                <a:srgbClr val="000000"/>
              </a:solidFill>
              <a:highlight>
                <a:srgbClr val="FFFF00"/>
              </a:highlight>
              <a:latin typeface="Arial"/>
              <a:ea typeface="Arial"/>
              <a:cs typeface="Arial"/>
              <a:sym typeface="Arial"/>
            </a:endParaRPr>
          </a:p>
          <a:p>
            <a:pPr indent="0" lvl="0" marL="0" rtl="0" algn="l">
              <a:lnSpc>
                <a:spcPct val="115000"/>
              </a:lnSpc>
              <a:spcBef>
                <a:spcPts val="1200"/>
              </a:spcBef>
              <a:spcAft>
                <a:spcPts val="0"/>
              </a:spcAft>
              <a:buSzPts val="1300"/>
              <a:buNone/>
            </a:pPr>
            <a:r>
              <a:rPr b="1" lang="en" sz="1000">
                <a:solidFill>
                  <a:srgbClr val="000000"/>
                </a:solidFill>
                <a:highlight>
                  <a:srgbClr val="FFFF00"/>
                </a:highlight>
                <a:latin typeface="Arial"/>
                <a:ea typeface="Arial"/>
                <a:cs typeface="Arial"/>
                <a:sym typeface="Arial"/>
              </a:rPr>
              <a:t>Inspect the full sender address</a:t>
            </a:r>
            <a:r>
              <a:rPr lang="en" sz="1000">
                <a:solidFill>
                  <a:srgbClr val="000000"/>
                </a:solidFill>
                <a:highlight>
                  <a:srgbClr val="FFFF00"/>
                </a:highlight>
                <a:latin typeface="Arial"/>
                <a:ea typeface="Arial"/>
                <a:cs typeface="Arial"/>
                <a:sym typeface="Arial"/>
              </a:rPr>
              <a:t> — don’t trust the display name alone.</a:t>
            </a:r>
            <a:br>
              <a:rPr lang="en" sz="1000">
                <a:solidFill>
                  <a:srgbClr val="000000"/>
                </a:solidFill>
                <a:highlight>
                  <a:srgbClr val="FFFF00"/>
                </a:highlight>
                <a:latin typeface="Arial"/>
                <a:ea typeface="Arial"/>
                <a:cs typeface="Arial"/>
                <a:sym typeface="Arial"/>
              </a:rPr>
            </a:br>
            <a:endParaRPr sz="1000">
              <a:solidFill>
                <a:srgbClr val="000000"/>
              </a:solidFill>
              <a:highlight>
                <a:srgbClr val="FFFF00"/>
              </a:highlight>
              <a:latin typeface="Arial"/>
              <a:ea typeface="Arial"/>
              <a:cs typeface="Arial"/>
              <a:sym typeface="Arial"/>
            </a:endParaRPr>
          </a:p>
          <a:p>
            <a:pPr indent="0" lvl="0" marL="0" rtl="0" algn="l">
              <a:lnSpc>
                <a:spcPct val="115000"/>
              </a:lnSpc>
              <a:spcBef>
                <a:spcPts val="1200"/>
              </a:spcBef>
              <a:spcAft>
                <a:spcPts val="0"/>
              </a:spcAft>
              <a:buSzPts val="1300"/>
              <a:buNone/>
            </a:pPr>
            <a:r>
              <a:rPr b="1" lang="en" sz="1000">
                <a:solidFill>
                  <a:srgbClr val="000000"/>
                </a:solidFill>
                <a:highlight>
                  <a:srgbClr val="FFFF00"/>
                </a:highlight>
                <a:latin typeface="Arial"/>
                <a:ea typeface="Arial"/>
                <a:cs typeface="Arial"/>
                <a:sym typeface="Arial"/>
              </a:rPr>
              <a:t>Question urgency</a:t>
            </a:r>
            <a:r>
              <a:rPr lang="en" sz="1000">
                <a:solidFill>
                  <a:srgbClr val="000000"/>
                </a:solidFill>
                <a:highlight>
                  <a:srgbClr val="FFFF00"/>
                </a:highlight>
                <a:latin typeface="Arial"/>
                <a:ea typeface="Arial"/>
                <a:cs typeface="Arial"/>
                <a:sym typeface="Arial"/>
              </a:rPr>
              <a:t> — pause any email demanding immediate action or secrecy.</a:t>
            </a:r>
            <a:br>
              <a:rPr lang="en" sz="1000">
                <a:solidFill>
                  <a:srgbClr val="000000"/>
                </a:solidFill>
                <a:highlight>
                  <a:srgbClr val="FFFF00"/>
                </a:highlight>
                <a:latin typeface="Arial"/>
                <a:ea typeface="Arial"/>
                <a:cs typeface="Arial"/>
                <a:sym typeface="Arial"/>
              </a:rPr>
            </a:br>
            <a:endParaRPr sz="1000">
              <a:solidFill>
                <a:srgbClr val="000000"/>
              </a:solidFill>
              <a:highlight>
                <a:srgbClr val="FFFF00"/>
              </a:highlight>
              <a:latin typeface="Arial"/>
              <a:ea typeface="Arial"/>
              <a:cs typeface="Arial"/>
              <a:sym typeface="Arial"/>
            </a:endParaRPr>
          </a:p>
          <a:p>
            <a:pPr indent="0" lvl="0" marL="0" rtl="0" algn="l">
              <a:lnSpc>
                <a:spcPct val="115000"/>
              </a:lnSpc>
              <a:spcBef>
                <a:spcPts val="1200"/>
              </a:spcBef>
              <a:spcAft>
                <a:spcPts val="0"/>
              </a:spcAft>
              <a:buSzPts val="1300"/>
              <a:buNone/>
            </a:pPr>
            <a:r>
              <a:rPr b="1" lang="en" sz="1000">
                <a:solidFill>
                  <a:srgbClr val="000000"/>
                </a:solidFill>
                <a:highlight>
                  <a:srgbClr val="FFFF00"/>
                </a:highlight>
                <a:latin typeface="Arial"/>
                <a:ea typeface="Arial"/>
                <a:cs typeface="Arial"/>
                <a:sym typeface="Arial"/>
              </a:rPr>
              <a:t>Don’t enable macros / edit mode</a:t>
            </a:r>
            <a:r>
              <a:rPr lang="en" sz="1000">
                <a:solidFill>
                  <a:srgbClr val="000000"/>
                </a:solidFill>
                <a:highlight>
                  <a:srgbClr val="FFFF00"/>
                </a:highlight>
                <a:latin typeface="Arial"/>
                <a:ea typeface="Arial"/>
                <a:cs typeface="Arial"/>
                <a:sym typeface="Arial"/>
              </a:rPr>
              <a:t> in attachments — treat attachments as suspicious unless expected.</a:t>
            </a:r>
            <a:br>
              <a:rPr lang="en" sz="1000">
                <a:solidFill>
                  <a:srgbClr val="000000"/>
                </a:solidFill>
                <a:highlight>
                  <a:srgbClr val="FFFF00"/>
                </a:highlight>
                <a:latin typeface="Arial"/>
                <a:ea typeface="Arial"/>
                <a:cs typeface="Arial"/>
                <a:sym typeface="Arial"/>
              </a:rPr>
            </a:br>
            <a:endParaRPr sz="1000">
              <a:solidFill>
                <a:srgbClr val="000000"/>
              </a:solidFill>
              <a:highlight>
                <a:srgbClr val="FFFF00"/>
              </a:highlight>
              <a:latin typeface="Arial"/>
              <a:ea typeface="Arial"/>
              <a:cs typeface="Arial"/>
              <a:sym typeface="Arial"/>
            </a:endParaRPr>
          </a:p>
          <a:p>
            <a:pPr indent="0" lvl="0" marL="0" rtl="0" algn="l">
              <a:lnSpc>
                <a:spcPct val="115000"/>
              </a:lnSpc>
              <a:spcBef>
                <a:spcPts val="1200"/>
              </a:spcBef>
              <a:spcAft>
                <a:spcPts val="0"/>
              </a:spcAft>
              <a:buSzPts val="1300"/>
              <a:buNone/>
            </a:pPr>
            <a:r>
              <a:rPr b="1" lang="en" sz="1000">
                <a:solidFill>
                  <a:srgbClr val="000000"/>
                </a:solidFill>
                <a:highlight>
                  <a:srgbClr val="FFFF00"/>
                </a:highlight>
                <a:latin typeface="Arial"/>
                <a:ea typeface="Arial"/>
                <a:cs typeface="Arial"/>
                <a:sym typeface="Arial"/>
              </a:rPr>
              <a:t>Verify high-risk asks</a:t>
            </a:r>
            <a:r>
              <a:rPr lang="en" sz="1000">
                <a:solidFill>
                  <a:srgbClr val="000000"/>
                </a:solidFill>
                <a:highlight>
                  <a:srgbClr val="FFFF00"/>
                </a:highlight>
                <a:latin typeface="Arial"/>
                <a:ea typeface="Arial"/>
                <a:cs typeface="Arial"/>
                <a:sym typeface="Arial"/>
              </a:rPr>
              <a:t> (payments, credentials, wire transfers) via a separate channel (call the person).</a:t>
            </a:r>
            <a:br>
              <a:rPr lang="en" sz="1000">
                <a:solidFill>
                  <a:srgbClr val="000000"/>
                </a:solidFill>
                <a:highlight>
                  <a:srgbClr val="FFFF00"/>
                </a:highlight>
                <a:latin typeface="Arial"/>
                <a:ea typeface="Arial"/>
                <a:cs typeface="Arial"/>
                <a:sym typeface="Arial"/>
              </a:rPr>
            </a:br>
            <a:endParaRPr sz="1000">
              <a:solidFill>
                <a:srgbClr val="000000"/>
              </a:solidFill>
              <a:highlight>
                <a:srgbClr val="FFFF00"/>
              </a:highlight>
              <a:latin typeface="Arial"/>
              <a:ea typeface="Arial"/>
              <a:cs typeface="Arial"/>
              <a:sym typeface="Arial"/>
            </a:endParaRPr>
          </a:p>
          <a:p>
            <a:pPr indent="0" lvl="0" marL="0" rtl="0" algn="l">
              <a:lnSpc>
                <a:spcPct val="115000"/>
              </a:lnSpc>
              <a:spcBef>
                <a:spcPts val="1200"/>
              </a:spcBef>
              <a:spcAft>
                <a:spcPts val="0"/>
              </a:spcAft>
              <a:buSzPts val="1300"/>
              <a:buNone/>
            </a:pPr>
            <a:r>
              <a:rPr b="1" lang="en" sz="1000">
                <a:solidFill>
                  <a:srgbClr val="000000"/>
                </a:solidFill>
                <a:highlight>
                  <a:srgbClr val="FFFF00"/>
                </a:highlight>
                <a:latin typeface="Arial"/>
                <a:ea typeface="Arial"/>
                <a:cs typeface="Arial"/>
                <a:sym typeface="Arial"/>
              </a:rPr>
              <a:t>Report immediately</a:t>
            </a:r>
            <a:r>
              <a:rPr lang="en" sz="1000">
                <a:solidFill>
                  <a:srgbClr val="000000"/>
                </a:solidFill>
                <a:highlight>
                  <a:srgbClr val="FFFF00"/>
                </a:highlight>
                <a:latin typeface="Arial"/>
                <a:ea typeface="Arial"/>
                <a:cs typeface="Arial"/>
                <a:sym typeface="Arial"/>
              </a:rPr>
              <a:t> — forward suspicious emails to security@mastercard.com (do not reply).</a:t>
            </a:r>
            <a:endParaRPr sz="1000">
              <a:solidFill>
                <a:srgbClr val="000000"/>
              </a:solidFill>
              <a:highlight>
                <a:srgbClr val="FFFF00"/>
              </a:highlight>
              <a:latin typeface="Arial"/>
              <a:ea typeface="Arial"/>
              <a:cs typeface="Arial"/>
              <a:sym typeface="Arial"/>
            </a:endParaRPr>
          </a:p>
          <a:p>
            <a:pPr indent="0" lvl="0" marL="0" rtl="0" algn="l">
              <a:lnSpc>
                <a:spcPct val="115000"/>
              </a:lnSpc>
              <a:spcBef>
                <a:spcPts val="1200"/>
              </a:spcBef>
              <a:spcAft>
                <a:spcPts val="1200"/>
              </a:spcAft>
              <a:buSzPts val="1300"/>
              <a:buNone/>
            </a:pPr>
            <a:r>
              <a:t/>
            </a:r>
            <a:endParaRPr sz="1000">
              <a:highlight>
                <a:srgbClr val="FFFF00"/>
              </a:highlight>
            </a:endParaRPr>
          </a:p>
        </p:txBody>
      </p:sp>
      <p:sp>
        <p:nvSpPr>
          <p:cNvPr id="130" name="Google Shape;130;p4"/>
          <p:cNvSpPr/>
          <p:nvPr/>
        </p:nvSpPr>
        <p:spPr>
          <a:xfrm>
            <a:off x="0" y="0"/>
            <a:ext cx="9144000" cy="320040"/>
          </a:xfrm>
          <a:prstGeom prst="rect">
            <a:avLst/>
          </a:prstGeom>
          <a:solidFill>
            <a:srgbClr val="E41E26"/>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1" name="Google Shape;131;p4"/>
          <p:cNvSpPr/>
          <p:nvPr/>
        </p:nvSpPr>
        <p:spPr>
          <a:xfrm>
            <a:off x="0" y="5097780"/>
            <a:ext cx="9144000" cy="45720"/>
          </a:xfrm>
          <a:prstGeom prst="rect">
            <a:avLst/>
          </a:prstGeom>
          <a:solidFill>
            <a:srgbClr val="F0F0F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2" name="Google Shape;132;p4"/>
          <p:cNvSpPr/>
          <p:nvPr/>
        </p:nvSpPr>
        <p:spPr>
          <a:xfrm>
            <a:off x="274320" y="45720"/>
            <a:ext cx="274320" cy="274320"/>
          </a:xfrm>
          <a:prstGeom prst="ellipse">
            <a:avLst/>
          </a:prstGeom>
          <a:solidFill>
            <a:srgbClr val="333333"/>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3" name="Google Shape;133;p4"/>
          <p:cNvSpPr txBox="1"/>
          <p:nvPr/>
        </p:nvSpPr>
        <p:spPr>
          <a:xfrm>
            <a:off x="274320" y="45720"/>
            <a:ext cx="274320" cy="2743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 sz="1400" u="none" cap="none" strike="noStrike">
                <a:solidFill>
                  <a:srgbClr val="FFFFFF"/>
                </a:solidFill>
                <a:latin typeface="Arial"/>
                <a:ea typeface="Arial"/>
                <a:cs typeface="Arial"/>
                <a:sym typeface="Arial"/>
              </a:rPr>
              <a:t>🔒</a:t>
            </a:r>
            <a:endParaRPr/>
          </a:p>
        </p:txBody>
      </p:sp>
      <p:sp>
        <p:nvSpPr>
          <p:cNvPr id="134" name="Google Shape;134;p4"/>
          <p:cNvSpPr/>
          <p:nvPr/>
        </p:nvSpPr>
        <p:spPr>
          <a:xfrm>
            <a:off x="228600" y="457200"/>
            <a:ext cx="27432" cy="4457700"/>
          </a:xfrm>
          <a:prstGeom prst="rect">
            <a:avLst/>
          </a:prstGeom>
          <a:solidFill>
            <a:srgbClr val="F0F0F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