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1"/>
  </p:notesMasterIdLst>
  <p:sldIdLst>
    <p:sldId id="256" r:id="rId2"/>
    <p:sldId id="311" r:id="rId3"/>
    <p:sldId id="312" r:id="rId4"/>
    <p:sldId id="326" r:id="rId5"/>
    <p:sldId id="327" r:id="rId6"/>
    <p:sldId id="328" r:id="rId7"/>
    <p:sldId id="322" r:id="rId8"/>
    <p:sldId id="325" r:id="rId9"/>
    <p:sldId id="341" r:id="rId10"/>
    <p:sldId id="329" r:id="rId11"/>
    <p:sldId id="330" r:id="rId12"/>
    <p:sldId id="344" r:id="rId13"/>
    <p:sldId id="267" r:id="rId14"/>
    <p:sldId id="279" r:id="rId15"/>
    <p:sldId id="343" r:id="rId16"/>
    <p:sldId id="342" r:id="rId17"/>
    <p:sldId id="269" r:id="rId18"/>
    <p:sldId id="331" r:id="rId19"/>
    <p:sldId id="332" r:id="rId20"/>
    <p:sldId id="319" r:id="rId21"/>
    <p:sldId id="333" r:id="rId22"/>
    <p:sldId id="345" r:id="rId23"/>
    <p:sldId id="346" r:id="rId24"/>
    <p:sldId id="347" r:id="rId25"/>
    <p:sldId id="334" r:id="rId26"/>
    <p:sldId id="338" r:id="rId27"/>
    <p:sldId id="339" r:id="rId28"/>
    <p:sldId id="348" r:id="rId29"/>
    <p:sldId id="340" r:id="rId30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32"/>
      <p:bold r:id="rId33"/>
      <p:italic r:id="rId34"/>
      <p:boldItalic r:id="rId35"/>
    </p:embeddedFont>
    <p:embeddedFont>
      <p:font typeface="Orbitron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E30313-53FD-4C10-8037-1FA69EA439F8}">
  <a:tblStyle styleId="{DFE30313-53FD-4C10-8037-1FA69EA439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9228cf35c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9228cf35c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2429b646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2429b646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b53b367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b53b367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70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d749efc2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d749efc2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2429b6467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2429b6467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2429b6467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2429b6467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066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2429b6467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2429b6467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75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8c088f61f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8c088f61f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2429b6467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2429b6467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c088f61f3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c088f61f3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b180810a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b180810a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2429b646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2429b646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063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088f61f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088f61f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432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9228cf35c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9228cf35c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203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088f61f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088f61f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798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9228cf35c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9228cf35c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194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2429b646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2429b646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222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228cf35c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228cf35c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104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b53b367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b53b367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b53b367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b53b367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79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c1648665b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c1648665b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b180810a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b180810a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b180810a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b180810a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19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b180810a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b180810a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088f61f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088f61f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088f61f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088f61f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0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088f61f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088f61f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481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8c088f61f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8c088f61f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87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755185"/>
            <a:ext cx="9144087" cy="2074060"/>
          </a:xfrm>
          <a:custGeom>
            <a:avLst/>
            <a:gdLst/>
            <a:ahLst/>
            <a:cxnLst/>
            <a:rect l="l" t="t" r="r" b="b"/>
            <a:pathLst>
              <a:path w="79583" h="18051" extrusionOk="0">
                <a:moveTo>
                  <a:pt x="22146" y="0"/>
                </a:moveTo>
                <a:lnTo>
                  <a:pt x="21646" y="524"/>
                </a:lnTo>
                <a:lnTo>
                  <a:pt x="21646" y="1858"/>
                </a:lnTo>
                <a:lnTo>
                  <a:pt x="20825" y="1858"/>
                </a:lnTo>
                <a:lnTo>
                  <a:pt x="20825" y="2203"/>
                </a:lnTo>
                <a:lnTo>
                  <a:pt x="20444" y="2203"/>
                </a:lnTo>
                <a:lnTo>
                  <a:pt x="20444" y="14478"/>
                </a:lnTo>
                <a:lnTo>
                  <a:pt x="18503" y="14478"/>
                </a:lnTo>
                <a:lnTo>
                  <a:pt x="18503" y="11490"/>
                </a:lnTo>
                <a:lnTo>
                  <a:pt x="18217" y="11490"/>
                </a:lnTo>
                <a:lnTo>
                  <a:pt x="18217" y="6204"/>
                </a:lnTo>
                <a:lnTo>
                  <a:pt x="17848" y="6204"/>
                </a:lnTo>
                <a:lnTo>
                  <a:pt x="17848" y="5930"/>
                </a:lnTo>
                <a:lnTo>
                  <a:pt x="17074" y="5930"/>
                </a:lnTo>
                <a:lnTo>
                  <a:pt x="17074" y="4822"/>
                </a:lnTo>
                <a:lnTo>
                  <a:pt x="16610" y="4822"/>
                </a:lnTo>
                <a:lnTo>
                  <a:pt x="16610" y="4203"/>
                </a:lnTo>
                <a:lnTo>
                  <a:pt x="16277" y="3953"/>
                </a:lnTo>
                <a:lnTo>
                  <a:pt x="15919" y="4203"/>
                </a:lnTo>
                <a:lnTo>
                  <a:pt x="15919" y="4965"/>
                </a:lnTo>
                <a:lnTo>
                  <a:pt x="15515" y="4965"/>
                </a:lnTo>
                <a:lnTo>
                  <a:pt x="15515" y="5965"/>
                </a:lnTo>
                <a:lnTo>
                  <a:pt x="14967" y="5965"/>
                </a:lnTo>
                <a:lnTo>
                  <a:pt x="14967" y="15014"/>
                </a:lnTo>
                <a:lnTo>
                  <a:pt x="14622" y="15014"/>
                </a:lnTo>
                <a:lnTo>
                  <a:pt x="14622" y="11740"/>
                </a:lnTo>
                <a:lnTo>
                  <a:pt x="14693" y="11740"/>
                </a:lnTo>
                <a:lnTo>
                  <a:pt x="14693" y="11514"/>
                </a:lnTo>
                <a:lnTo>
                  <a:pt x="14372" y="11514"/>
                </a:lnTo>
                <a:lnTo>
                  <a:pt x="14372" y="10895"/>
                </a:lnTo>
                <a:lnTo>
                  <a:pt x="13360" y="10895"/>
                </a:lnTo>
                <a:lnTo>
                  <a:pt x="13360" y="11514"/>
                </a:lnTo>
                <a:lnTo>
                  <a:pt x="12788" y="11514"/>
                </a:lnTo>
                <a:lnTo>
                  <a:pt x="12788" y="10847"/>
                </a:lnTo>
                <a:cubicBezTo>
                  <a:pt x="12788" y="10847"/>
                  <a:pt x="12740" y="10537"/>
                  <a:pt x="12383" y="10537"/>
                </a:cubicBezTo>
                <a:cubicBezTo>
                  <a:pt x="12050" y="10537"/>
                  <a:pt x="12002" y="10740"/>
                  <a:pt x="12002" y="10740"/>
                </a:cubicBezTo>
                <a:cubicBezTo>
                  <a:pt x="12002" y="10740"/>
                  <a:pt x="11931" y="10549"/>
                  <a:pt x="11586" y="10549"/>
                </a:cubicBezTo>
                <a:cubicBezTo>
                  <a:pt x="11276" y="10549"/>
                  <a:pt x="11240" y="10847"/>
                  <a:pt x="11240" y="10847"/>
                </a:cubicBezTo>
                <a:lnTo>
                  <a:pt x="11240" y="11514"/>
                </a:lnTo>
                <a:lnTo>
                  <a:pt x="11014" y="11514"/>
                </a:lnTo>
                <a:lnTo>
                  <a:pt x="11014" y="11704"/>
                </a:lnTo>
                <a:lnTo>
                  <a:pt x="11133" y="11704"/>
                </a:lnTo>
                <a:lnTo>
                  <a:pt x="11133" y="16455"/>
                </a:lnTo>
                <a:lnTo>
                  <a:pt x="10740" y="16455"/>
                </a:lnTo>
                <a:lnTo>
                  <a:pt x="10740" y="11704"/>
                </a:lnTo>
                <a:lnTo>
                  <a:pt x="10859" y="11704"/>
                </a:lnTo>
                <a:lnTo>
                  <a:pt x="10859" y="11514"/>
                </a:lnTo>
                <a:lnTo>
                  <a:pt x="10538" y="11514"/>
                </a:lnTo>
                <a:lnTo>
                  <a:pt x="10538" y="10859"/>
                </a:lnTo>
                <a:lnTo>
                  <a:pt x="9562" y="10859"/>
                </a:lnTo>
                <a:lnTo>
                  <a:pt x="9562" y="11442"/>
                </a:lnTo>
                <a:lnTo>
                  <a:pt x="8954" y="11442"/>
                </a:lnTo>
                <a:lnTo>
                  <a:pt x="8954" y="10776"/>
                </a:lnTo>
                <a:cubicBezTo>
                  <a:pt x="8954" y="10776"/>
                  <a:pt x="8883" y="10561"/>
                  <a:pt x="8585" y="10561"/>
                </a:cubicBezTo>
                <a:cubicBezTo>
                  <a:pt x="8299" y="10561"/>
                  <a:pt x="8204" y="10776"/>
                  <a:pt x="8204" y="10776"/>
                </a:cubicBezTo>
                <a:cubicBezTo>
                  <a:pt x="8204" y="10776"/>
                  <a:pt x="8145" y="10549"/>
                  <a:pt x="7835" y="10549"/>
                </a:cubicBezTo>
                <a:cubicBezTo>
                  <a:pt x="7597" y="10549"/>
                  <a:pt x="7478" y="10752"/>
                  <a:pt x="7478" y="10752"/>
                </a:cubicBezTo>
                <a:lnTo>
                  <a:pt x="7478" y="11514"/>
                </a:lnTo>
                <a:lnTo>
                  <a:pt x="7311" y="11514"/>
                </a:lnTo>
                <a:lnTo>
                  <a:pt x="7311" y="14538"/>
                </a:lnTo>
                <a:lnTo>
                  <a:pt x="7025" y="14538"/>
                </a:lnTo>
                <a:lnTo>
                  <a:pt x="7025" y="5489"/>
                </a:lnTo>
                <a:lnTo>
                  <a:pt x="7133" y="5489"/>
                </a:lnTo>
                <a:lnTo>
                  <a:pt x="7133" y="5203"/>
                </a:lnTo>
                <a:lnTo>
                  <a:pt x="6692" y="5203"/>
                </a:lnTo>
                <a:lnTo>
                  <a:pt x="6692" y="4168"/>
                </a:lnTo>
                <a:lnTo>
                  <a:pt x="5144" y="4168"/>
                </a:lnTo>
                <a:lnTo>
                  <a:pt x="5144" y="5203"/>
                </a:lnTo>
                <a:lnTo>
                  <a:pt x="3573" y="5203"/>
                </a:lnTo>
                <a:lnTo>
                  <a:pt x="3573" y="14550"/>
                </a:lnTo>
                <a:lnTo>
                  <a:pt x="2906" y="14550"/>
                </a:lnTo>
                <a:lnTo>
                  <a:pt x="2906" y="9883"/>
                </a:lnTo>
                <a:lnTo>
                  <a:pt x="3013" y="9883"/>
                </a:lnTo>
                <a:lnTo>
                  <a:pt x="3013" y="9668"/>
                </a:lnTo>
                <a:lnTo>
                  <a:pt x="2644" y="9668"/>
                </a:lnTo>
                <a:lnTo>
                  <a:pt x="2644" y="8894"/>
                </a:lnTo>
                <a:lnTo>
                  <a:pt x="1465" y="8894"/>
                </a:lnTo>
                <a:lnTo>
                  <a:pt x="1465" y="9668"/>
                </a:lnTo>
                <a:lnTo>
                  <a:pt x="953" y="9668"/>
                </a:lnTo>
                <a:lnTo>
                  <a:pt x="953" y="9228"/>
                </a:lnTo>
                <a:lnTo>
                  <a:pt x="1096" y="9228"/>
                </a:lnTo>
                <a:lnTo>
                  <a:pt x="1096" y="8466"/>
                </a:lnTo>
                <a:lnTo>
                  <a:pt x="751" y="8263"/>
                </a:lnTo>
                <a:lnTo>
                  <a:pt x="322" y="8502"/>
                </a:lnTo>
                <a:lnTo>
                  <a:pt x="322" y="9240"/>
                </a:lnTo>
                <a:lnTo>
                  <a:pt x="453" y="9240"/>
                </a:lnTo>
                <a:lnTo>
                  <a:pt x="453" y="9692"/>
                </a:lnTo>
                <a:lnTo>
                  <a:pt x="1" y="9692"/>
                </a:lnTo>
                <a:lnTo>
                  <a:pt x="1" y="18050"/>
                </a:lnTo>
                <a:lnTo>
                  <a:pt x="79582" y="18026"/>
                </a:lnTo>
                <a:lnTo>
                  <a:pt x="79582" y="12931"/>
                </a:lnTo>
                <a:lnTo>
                  <a:pt x="79380" y="12931"/>
                </a:lnTo>
                <a:lnTo>
                  <a:pt x="79380" y="9656"/>
                </a:lnTo>
                <a:lnTo>
                  <a:pt x="79023" y="9656"/>
                </a:lnTo>
                <a:lnTo>
                  <a:pt x="79023" y="8823"/>
                </a:lnTo>
                <a:lnTo>
                  <a:pt x="78106" y="8823"/>
                </a:lnTo>
                <a:lnTo>
                  <a:pt x="78106" y="6727"/>
                </a:lnTo>
                <a:lnTo>
                  <a:pt x="77499" y="6727"/>
                </a:lnTo>
                <a:lnTo>
                  <a:pt x="77499" y="5358"/>
                </a:lnTo>
                <a:lnTo>
                  <a:pt x="77832" y="5358"/>
                </a:lnTo>
                <a:lnTo>
                  <a:pt x="77832" y="5037"/>
                </a:lnTo>
                <a:lnTo>
                  <a:pt x="75653" y="5037"/>
                </a:lnTo>
                <a:lnTo>
                  <a:pt x="75653" y="2989"/>
                </a:lnTo>
                <a:lnTo>
                  <a:pt x="75022" y="2989"/>
                </a:lnTo>
                <a:lnTo>
                  <a:pt x="75022" y="2167"/>
                </a:lnTo>
                <a:lnTo>
                  <a:pt x="75224" y="2167"/>
                </a:lnTo>
                <a:lnTo>
                  <a:pt x="75224" y="834"/>
                </a:lnTo>
                <a:lnTo>
                  <a:pt x="74784" y="501"/>
                </a:lnTo>
                <a:lnTo>
                  <a:pt x="74224" y="846"/>
                </a:lnTo>
                <a:lnTo>
                  <a:pt x="74224" y="2179"/>
                </a:lnTo>
                <a:lnTo>
                  <a:pt x="74462" y="2179"/>
                </a:lnTo>
                <a:lnTo>
                  <a:pt x="74462" y="2989"/>
                </a:lnTo>
                <a:lnTo>
                  <a:pt x="73903" y="2989"/>
                </a:lnTo>
                <a:lnTo>
                  <a:pt x="73903" y="1560"/>
                </a:lnTo>
                <a:lnTo>
                  <a:pt x="72343" y="1560"/>
                </a:lnTo>
                <a:lnTo>
                  <a:pt x="72343" y="2989"/>
                </a:lnTo>
                <a:lnTo>
                  <a:pt x="71950" y="2989"/>
                </a:lnTo>
                <a:lnTo>
                  <a:pt x="71950" y="10966"/>
                </a:lnTo>
                <a:lnTo>
                  <a:pt x="69748" y="10966"/>
                </a:lnTo>
                <a:lnTo>
                  <a:pt x="69748" y="13824"/>
                </a:lnTo>
                <a:lnTo>
                  <a:pt x="69164" y="13824"/>
                </a:lnTo>
                <a:lnTo>
                  <a:pt x="69164" y="14526"/>
                </a:lnTo>
                <a:lnTo>
                  <a:pt x="68057" y="14526"/>
                </a:lnTo>
                <a:lnTo>
                  <a:pt x="68057" y="11752"/>
                </a:lnTo>
                <a:lnTo>
                  <a:pt x="68057" y="11514"/>
                </a:lnTo>
                <a:lnTo>
                  <a:pt x="67771" y="11514"/>
                </a:lnTo>
                <a:lnTo>
                  <a:pt x="67771" y="10895"/>
                </a:lnTo>
                <a:lnTo>
                  <a:pt x="66819" y="10895"/>
                </a:lnTo>
                <a:lnTo>
                  <a:pt x="66819" y="11514"/>
                </a:lnTo>
                <a:lnTo>
                  <a:pt x="66414" y="11514"/>
                </a:lnTo>
                <a:lnTo>
                  <a:pt x="66414" y="11192"/>
                </a:lnTo>
                <a:lnTo>
                  <a:pt x="66223" y="11192"/>
                </a:lnTo>
                <a:lnTo>
                  <a:pt x="66223" y="10799"/>
                </a:lnTo>
                <a:lnTo>
                  <a:pt x="65807" y="10561"/>
                </a:lnTo>
                <a:lnTo>
                  <a:pt x="65426" y="10752"/>
                </a:lnTo>
                <a:lnTo>
                  <a:pt x="65104" y="10561"/>
                </a:lnTo>
                <a:lnTo>
                  <a:pt x="64759" y="10716"/>
                </a:lnTo>
                <a:lnTo>
                  <a:pt x="64759" y="11549"/>
                </a:lnTo>
                <a:lnTo>
                  <a:pt x="64580" y="11549"/>
                </a:lnTo>
                <a:lnTo>
                  <a:pt x="64580" y="14586"/>
                </a:lnTo>
                <a:lnTo>
                  <a:pt x="64354" y="14586"/>
                </a:lnTo>
                <a:lnTo>
                  <a:pt x="64354" y="13002"/>
                </a:lnTo>
                <a:lnTo>
                  <a:pt x="64056" y="13002"/>
                </a:lnTo>
                <a:lnTo>
                  <a:pt x="64056" y="9656"/>
                </a:lnTo>
                <a:lnTo>
                  <a:pt x="63723" y="9656"/>
                </a:lnTo>
                <a:lnTo>
                  <a:pt x="63723" y="8930"/>
                </a:lnTo>
                <a:lnTo>
                  <a:pt x="62425" y="8930"/>
                </a:lnTo>
                <a:lnTo>
                  <a:pt x="62425" y="9668"/>
                </a:lnTo>
                <a:lnTo>
                  <a:pt x="61104" y="9668"/>
                </a:lnTo>
                <a:lnTo>
                  <a:pt x="61104" y="14836"/>
                </a:lnTo>
                <a:lnTo>
                  <a:pt x="60485" y="14836"/>
                </a:lnTo>
                <a:lnTo>
                  <a:pt x="60485" y="12966"/>
                </a:lnTo>
                <a:lnTo>
                  <a:pt x="60246" y="12966"/>
                </a:lnTo>
                <a:lnTo>
                  <a:pt x="60246" y="9656"/>
                </a:lnTo>
                <a:lnTo>
                  <a:pt x="59818" y="9656"/>
                </a:lnTo>
                <a:lnTo>
                  <a:pt x="59818" y="8942"/>
                </a:lnTo>
                <a:lnTo>
                  <a:pt x="59437" y="8942"/>
                </a:lnTo>
                <a:lnTo>
                  <a:pt x="59437" y="8454"/>
                </a:lnTo>
                <a:lnTo>
                  <a:pt x="59092" y="8275"/>
                </a:lnTo>
                <a:lnTo>
                  <a:pt x="58675" y="8466"/>
                </a:lnTo>
                <a:lnTo>
                  <a:pt x="58675" y="8835"/>
                </a:lnTo>
                <a:lnTo>
                  <a:pt x="58234" y="8835"/>
                </a:lnTo>
                <a:lnTo>
                  <a:pt x="58234" y="9656"/>
                </a:lnTo>
                <a:lnTo>
                  <a:pt x="57460" y="9656"/>
                </a:lnTo>
                <a:lnTo>
                  <a:pt x="57460" y="9847"/>
                </a:lnTo>
                <a:lnTo>
                  <a:pt x="57127" y="9847"/>
                </a:lnTo>
                <a:lnTo>
                  <a:pt x="57127" y="11514"/>
                </a:lnTo>
                <a:lnTo>
                  <a:pt x="56841" y="11514"/>
                </a:lnTo>
                <a:lnTo>
                  <a:pt x="56841" y="2882"/>
                </a:lnTo>
                <a:lnTo>
                  <a:pt x="56377" y="2882"/>
                </a:lnTo>
                <a:lnTo>
                  <a:pt x="56377" y="2513"/>
                </a:lnTo>
                <a:lnTo>
                  <a:pt x="55341" y="2513"/>
                </a:lnTo>
                <a:lnTo>
                  <a:pt x="55341" y="1572"/>
                </a:lnTo>
                <a:lnTo>
                  <a:pt x="54746" y="1572"/>
                </a:lnTo>
                <a:lnTo>
                  <a:pt x="54746" y="1001"/>
                </a:lnTo>
                <a:lnTo>
                  <a:pt x="54258" y="739"/>
                </a:lnTo>
                <a:lnTo>
                  <a:pt x="53769" y="977"/>
                </a:lnTo>
                <a:lnTo>
                  <a:pt x="53769" y="1322"/>
                </a:lnTo>
                <a:lnTo>
                  <a:pt x="53293" y="1322"/>
                </a:lnTo>
                <a:lnTo>
                  <a:pt x="53293" y="2584"/>
                </a:lnTo>
                <a:lnTo>
                  <a:pt x="52769" y="2584"/>
                </a:lnTo>
                <a:lnTo>
                  <a:pt x="52769" y="7918"/>
                </a:lnTo>
                <a:lnTo>
                  <a:pt x="51722" y="7918"/>
                </a:lnTo>
                <a:lnTo>
                  <a:pt x="51722" y="8775"/>
                </a:lnTo>
                <a:lnTo>
                  <a:pt x="50912" y="8775"/>
                </a:lnTo>
                <a:lnTo>
                  <a:pt x="50912" y="7740"/>
                </a:lnTo>
                <a:lnTo>
                  <a:pt x="49007" y="8883"/>
                </a:lnTo>
                <a:lnTo>
                  <a:pt x="48543" y="8883"/>
                </a:lnTo>
                <a:lnTo>
                  <a:pt x="48543" y="11895"/>
                </a:lnTo>
                <a:lnTo>
                  <a:pt x="47554" y="11895"/>
                </a:lnTo>
                <a:lnTo>
                  <a:pt x="47554" y="12204"/>
                </a:lnTo>
                <a:lnTo>
                  <a:pt x="47019" y="12204"/>
                </a:lnTo>
                <a:lnTo>
                  <a:pt x="47019" y="12859"/>
                </a:lnTo>
                <a:lnTo>
                  <a:pt x="46661" y="12859"/>
                </a:lnTo>
                <a:lnTo>
                  <a:pt x="46661" y="12228"/>
                </a:lnTo>
                <a:lnTo>
                  <a:pt x="45495" y="12228"/>
                </a:lnTo>
                <a:lnTo>
                  <a:pt x="45495" y="14514"/>
                </a:lnTo>
                <a:lnTo>
                  <a:pt x="45209" y="14514"/>
                </a:lnTo>
                <a:lnTo>
                  <a:pt x="45209" y="11514"/>
                </a:lnTo>
                <a:lnTo>
                  <a:pt x="44995" y="11514"/>
                </a:lnTo>
                <a:lnTo>
                  <a:pt x="44995" y="9656"/>
                </a:lnTo>
                <a:lnTo>
                  <a:pt x="44768" y="9656"/>
                </a:lnTo>
                <a:lnTo>
                  <a:pt x="44768" y="8323"/>
                </a:lnTo>
                <a:lnTo>
                  <a:pt x="44399" y="7823"/>
                </a:lnTo>
                <a:lnTo>
                  <a:pt x="44399" y="6918"/>
                </a:lnTo>
                <a:lnTo>
                  <a:pt x="44066" y="6739"/>
                </a:lnTo>
                <a:lnTo>
                  <a:pt x="43673" y="6942"/>
                </a:lnTo>
                <a:lnTo>
                  <a:pt x="43673" y="7811"/>
                </a:lnTo>
                <a:lnTo>
                  <a:pt x="43411" y="8311"/>
                </a:lnTo>
                <a:lnTo>
                  <a:pt x="43411" y="7418"/>
                </a:lnTo>
                <a:lnTo>
                  <a:pt x="42054" y="7418"/>
                </a:lnTo>
                <a:lnTo>
                  <a:pt x="42054" y="8299"/>
                </a:lnTo>
                <a:lnTo>
                  <a:pt x="41863" y="8299"/>
                </a:lnTo>
                <a:lnTo>
                  <a:pt x="41863" y="11490"/>
                </a:lnTo>
                <a:lnTo>
                  <a:pt x="41649" y="11490"/>
                </a:lnTo>
                <a:lnTo>
                  <a:pt x="41649" y="12895"/>
                </a:lnTo>
                <a:lnTo>
                  <a:pt x="41363" y="12895"/>
                </a:lnTo>
                <a:lnTo>
                  <a:pt x="41363" y="11490"/>
                </a:lnTo>
                <a:lnTo>
                  <a:pt x="41220" y="11490"/>
                </a:lnTo>
                <a:lnTo>
                  <a:pt x="41220" y="9656"/>
                </a:lnTo>
                <a:lnTo>
                  <a:pt x="40863" y="9656"/>
                </a:lnTo>
                <a:lnTo>
                  <a:pt x="40863" y="8978"/>
                </a:lnTo>
                <a:lnTo>
                  <a:pt x="39530" y="8978"/>
                </a:lnTo>
                <a:lnTo>
                  <a:pt x="39530" y="9656"/>
                </a:lnTo>
                <a:lnTo>
                  <a:pt x="38208" y="9644"/>
                </a:lnTo>
                <a:lnTo>
                  <a:pt x="38208" y="10561"/>
                </a:lnTo>
                <a:lnTo>
                  <a:pt x="37982" y="10716"/>
                </a:lnTo>
                <a:lnTo>
                  <a:pt x="37982" y="11502"/>
                </a:lnTo>
                <a:lnTo>
                  <a:pt x="37315" y="11502"/>
                </a:lnTo>
                <a:lnTo>
                  <a:pt x="37315" y="4906"/>
                </a:lnTo>
                <a:lnTo>
                  <a:pt x="36994" y="4906"/>
                </a:lnTo>
                <a:lnTo>
                  <a:pt x="36994" y="3763"/>
                </a:lnTo>
                <a:lnTo>
                  <a:pt x="35708" y="3763"/>
                </a:lnTo>
                <a:lnTo>
                  <a:pt x="35708" y="4894"/>
                </a:lnTo>
                <a:lnTo>
                  <a:pt x="34386" y="4894"/>
                </a:lnTo>
                <a:lnTo>
                  <a:pt x="34386" y="11621"/>
                </a:lnTo>
                <a:lnTo>
                  <a:pt x="33934" y="11621"/>
                </a:lnTo>
                <a:lnTo>
                  <a:pt x="33934" y="6930"/>
                </a:lnTo>
                <a:lnTo>
                  <a:pt x="34053" y="6930"/>
                </a:lnTo>
                <a:lnTo>
                  <a:pt x="34053" y="6620"/>
                </a:lnTo>
                <a:lnTo>
                  <a:pt x="33565" y="6620"/>
                </a:lnTo>
                <a:lnTo>
                  <a:pt x="33565" y="5608"/>
                </a:lnTo>
                <a:lnTo>
                  <a:pt x="33041" y="5608"/>
                </a:lnTo>
                <a:lnTo>
                  <a:pt x="33041" y="4989"/>
                </a:lnTo>
                <a:lnTo>
                  <a:pt x="32505" y="4739"/>
                </a:lnTo>
                <a:lnTo>
                  <a:pt x="32017" y="4965"/>
                </a:lnTo>
                <a:lnTo>
                  <a:pt x="32017" y="5596"/>
                </a:lnTo>
                <a:lnTo>
                  <a:pt x="31350" y="5596"/>
                </a:lnTo>
                <a:lnTo>
                  <a:pt x="31350" y="6632"/>
                </a:lnTo>
                <a:lnTo>
                  <a:pt x="30302" y="6632"/>
                </a:lnTo>
                <a:lnTo>
                  <a:pt x="30302" y="6918"/>
                </a:lnTo>
                <a:lnTo>
                  <a:pt x="29814" y="6918"/>
                </a:lnTo>
                <a:lnTo>
                  <a:pt x="29814" y="12145"/>
                </a:lnTo>
                <a:lnTo>
                  <a:pt x="29516" y="12145"/>
                </a:lnTo>
                <a:lnTo>
                  <a:pt x="29516" y="9597"/>
                </a:lnTo>
                <a:lnTo>
                  <a:pt x="28993" y="9597"/>
                </a:lnTo>
                <a:lnTo>
                  <a:pt x="28993" y="9133"/>
                </a:lnTo>
                <a:lnTo>
                  <a:pt x="29207" y="9133"/>
                </a:lnTo>
                <a:lnTo>
                  <a:pt x="29207" y="8394"/>
                </a:lnTo>
                <a:lnTo>
                  <a:pt x="28850" y="8180"/>
                </a:lnTo>
                <a:lnTo>
                  <a:pt x="28445" y="8394"/>
                </a:lnTo>
                <a:lnTo>
                  <a:pt x="28445" y="9133"/>
                </a:lnTo>
                <a:lnTo>
                  <a:pt x="28659" y="9133"/>
                </a:lnTo>
                <a:lnTo>
                  <a:pt x="28659" y="9609"/>
                </a:lnTo>
                <a:lnTo>
                  <a:pt x="28171" y="9609"/>
                </a:lnTo>
                <a:lnTo>
                  <a:pt x="28171" y="8728"/>
                </a:lnTo>
                <a:lnTo>
                  <a:pt x="27647" y="8728"/>
                </a:lnTo>
                <a:lnTo>
                  <a:pt x="27647" y="5037"/>
                </a:lnTo>
                <a:lnTo>
                  <a:pt x="26242" y="5037"/>
                </a:lnTo>
                <a:lnTo>
                  <a:pt x="26242" y="3870"/>
                </a:lnTo>
                <a:lnTo>
                  <a:pt x="24921" y="3870"/>
                </a:lnTo>
                <a:lnTo>
                  <a:pt x="24921" y="5037"/>
                </a:lnTo>
                <a:lnTo>
                  <a:pt x="24694" y="5037"/>
                </a:lnTo>
                <a:lnTo>
                  <a:pt x="24694" y="6025"/>
                </a:lnTo>
                <a:lnTo>
                  <a:pt x="23789" y="6025"/>
                </a:lnTo>
                <a:lnTo>
                  <a:pt x="23789" y="7085"/>
                </a:lnTo>
                <a:lnTo>
                  <a:pt x="23563" y="7085"/>
                </a:lnTo>
                <a:lnTo>
                  <a:pt x="23563" y="1846"/>
                </a:lnTo>
                <a:lnTo>
                  <a:pt x="22682" y="1846"/>
                </a:lnTo>
                <a:lnTo>
                  <a:pt x="22682" y="524"/>
                </a:lnTo>
                <a:lnTo>
                  <a:pt x="22146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1" y="1122175"/>
            <a:ext cx="771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3279500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8089275" y="1837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9027625" y="17155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5161200" y="-631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585004" y="-152930"/>
            <a:ext cx="393708" cy="368997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1366686">
            <a:off x="7002382" y="189929"/>
            <a:ext cx="563308" cy="938673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2461964">
            <a:off x="8206365" y="451004"/>
            <a:ext cx="45053" cy="416478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1083067">
            <a:off x="6111473" y="-595881"/>
            <a:ext cx="585386" cy="1033913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655852" y="640624"/>
            <a:ext cx="882785" cy="833860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822275" y="163090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2"/>
          </p:nvPr>
        </p:nvSpPr>
        <p:spPr>
          <a:xfrm>
            <a:off x="1822275" y="203564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829500" y="194655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4"/>
          </p:nvPr>
        </p:nvSpPr>
        <p:spPr>
          <a:xfrm>
            <a:off x="5813250" y="163090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5"/>
          </p:nvPr>
        </p:nvSpPr>
        <p:spPr>
          <a:xfrm>
            <a:off x="5813250" y="203564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4820475" y="194655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7"/>
          </p:nvPr>
        </p:nvSpPr>
        <p:spPr>
          <a:xfrm>
            <a:off x="1822275" y="32908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8"/>
          </p:nvPr>
        </p:nvSpPr>
        <p:spPr>
          <a:xfrm>
            <a:off x="1822275" y="369559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9" hasCustomPrompt="1"/>
          </p:nvPr>
        </p:nvSpPr>
        <p:spPr>
          <a:xfrm>
            <a:off x="829500" y="360650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3"/>
          </p:nvPr>
        </p:nvSpPr>
        <p:spPr>
          <a:xfrm>
            <a:off x="5813250" y="32908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4"/>
          </p:nvPr>
        </p:nvSpPr>
        <p:spPr>
          <a:xfrm>
            <a:off x="5813250" y="369559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0475" y="360650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9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2793450" y="2806000"/>
            <a:ext cx="35571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2793450" y="3383900"/>
            <a:ext cx="3557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8190850" y="594100"/>
            <a:ext cx="1243500" cy="124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rot="1083274">
            <a:off x="6661314" y="65933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7551672" y="1315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rot="6189788">
            <a:off x="7968006" y="122821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5917625" y="12575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8190849" y="35915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-259225" y="4085175"/>
            <a:ext cx="1243500" cy="124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1143760" y="4641302"/>
            <a:ext cx="823567" cy="777821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-163914" y="3398701"/>
            <a:ext cx="390185" cy="365000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 rot="-1836933">
            <a:off x="2210211" y="4331397"/>
            <a:ext cx="335842" cy="41939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2834050" y="45280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208650" y="40980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>
          <a:xfrm>
            <a:off x="1210443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2"/>
          </p:nvPr>
        </p:nvSpPr>
        <p:spPr>
          <a:xfrm>
            <a:off x="893182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3"/>
          </p:nvPr>
        </p:nvSpPr>
        <p:spPr>
          <a:xfrm>
            <a:off x="3111443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4"/>
          </p:nvPr>
        </p:nvSpPr>
        <p:spPr>
          <a:xfrm>
            <a:off x="2794182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5"/>
          </p:nvPr>
        </p:nvSpPr>
        <p:spPr>
          <a:xfrm>
            <a:off x="5012443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6"/>
          </p:nvPr>
        </p:nvSpPr>
        <p:spPr>
          <a:xfrm>
            <a:off x="4695182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7"/>
          </p:nvPr>
        </p:nvSpPr>
        <p:spPr>
          <a:xfrm>
            <a:off x="6911168" y="2200075"/>
            <a:ext cx="10242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8"/>
          </p:nvPr>
        </p:nvSpPr>
        <p:spPr>
          <a:xfrm>
            <a:off x="6593907" y="283340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1650173">
            <a:off x="1225399" y="3534260"/>
            <a:ext cx="55480" cy="512873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 rot="-3297817">
            <a:off x="42521" y="3568331"/>
            <a:ext cx="538741" cy="951649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85725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25925" y="21898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 rot="-1865343">
            <a:off x="1857052" y="367161"/>
            <a:ext cx="641590" cy="106911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94785" y="11454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586425" y="1525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8903700" y="2707300"/>
            <a:ext cx="329838" cy="411899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 rot="1767260">
            <a:off x="8588603" y="3979654"/>
            <a:ext cx="559096" cy="98757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 flipH="1">
            <a:off x="8713973" y="3457244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713100" y="1953950"/>
            <a:ext cx="25878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6071825" y="1184150"/>
            <a:ext cx="2359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2"/>
          </p:nvPr>
        </p:nvSpPr>
        <p:spPr>
          <a:xfrm>
            <a:off x="6071825" y="2708200"/>
            <a:ext cx="2359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912200" y="2182866"/>
            <a:ext cx="7319600" cy="649125"/>
            <a:chOff x="912075" y="2182866"/>
            <a:chExt cx="7319600" cy="649125"/>
          </a:xfrm>
        </p:grpSpPr>
        <p:grpSp>
          <p:nvGrpSpPr>
            <p:cNvPr id="177" name="Google Shape;177;p20"/>
            <p:cNvGrpSpPr/>
            <p:nvPr/>
          </p:nvGrpSpPr>
          <p:grpSpPr>
            <a:xfrm>
              <a:off x="912075" y="2182866"/>
              <a:ext cx="973800" cy="649125"/>
              <a:chOff x="912075" y="2161700"/>
              <a:chExt cx="973800" cy="649125"/>
            </a:xfrm>
          </p:grpSpPr>
          <p:cxnSp>
            <p:nvCxnSpPr>
              <p:cNvPr id="178" name="Google Shape;178;p20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79" name="Google Shape;179;p20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80" name="Google Shape;180;p20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  <p:grpSp>
          <p:nvGrpSpPr>
            <p:cNvPr id="181" name="Google Shape;181;p20"/>
            <p:cNvGrpSpPr/>
            <p:nvPr/>
          </p:nvGrpSpPr>
          <p:grpSpPr>
            <a:xfrm>
              <a:off x="7257875" y="2182866"/>
              <a:ext cx="973800" cy="649125"/>
              <a:chOff x="912075" y="2161700"/>
              <a:chExt cx="973800" cy="649125"/>
            </a:xfrm>
          </p:grpSpPr>
          <p:cxnSp>
            <p:nvCxnSpPr>
              <p:cNvPr id="182" name="Google Shape;182;p20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83" name="Google Shape;183;p20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184" name="Google Shape;184;p20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</p:grpSp>
      <p:sp>
        <p:nvSpPr>
          <p:cNvPr id="185" name="Google Shape;185;p20"/>
          <p:cNvSpPr/>
          <p:nvPr/>
        </p:nvSpPr>
        <p:spPr>
          <a:xfrm>
            <a:off x="1736833" y="909301"/>
            <a:ext cx="5670300" cy="3195900"/>
          </a:xfrm>
          <a:prstGeom prst="roundRect">
            <a:avLst>
              <a:gd name="adj" fmla="val 16983"/>
            </a:avLst>
          </a:prstGeom>
          <a:solidFill>
            <a:srgbClr val="0F1524">
              <a:alpha val="24020"/>
            </a:srgbClr>
          </a:solidFill>
          <a:ln>
            <a:noFill/>
          </a:ln>
          <a:effectLst>
            <a:reflection stA="82000" endPos="30000" dist="3238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885874" y="1063679"/>
            <a:ext cx="5372100" cy="2887500"/>
          </a:xfrm>
          <a:prstGeom prst="roundRect">
            <a:avLst>
              <a:gd name="adj" fmla="val 1564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/>
            </a:outerShdw>
            <a:reflection stA="37000" endPos="30000" dist="5905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4143575" y="652275"/>
            <a:ext cx="856500" cy="85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4433488" y="974237"/>
            <a:ext cx="295622" cy="212575"/>
          </a:xfrm>
          <a:custGeom>
            <a:avLst/>
            <a:gdLst/>
            <a:ahLst/>
            <a:cxnLst/>
            <a:rect l="l" t="t" r="r" b="b"/>
            <a:pathLst>
              <a:path w="15353" h="11040" extrusionOk="0">
                <a:moveTo>
                  <a:pt x="4069" y="1"/>
                </a:moveTo>
                <a:lnTo>
                  <a:pt x="976" y="4693"/>
                </a:lnTo>
                <a:cubicBezTo>
                  <a:pt x="380" y="5561"/>
                  <a:pt x="0" y="6483"/>
                  <a:pt x="0" y="7568"/>
                </a:cubicBezTo>
                <a:cubicBezTo>
                  <a:pt x="0" y="9738"/>
                  <a:pt x="1600" y="11013"/>
                  <a:pt x="3336" y="11013"/>
                </a:cubicBezTo>
                <a:cubicBezTo>
                  <a:pt x="5262" y="11013"/>
                  <a:pt x="6673" y="9575"/>
                  <a:pt x="6673" y="7568"/>
                </a:cubicBezTo>
                <a:cubicBezTo>
                  <a:pt x="6673" y="6456"/>
                  <a:pt x="6211" y="5398"/>
                  <a:pt x="5235" y="4747"/>
                </a:cubicBezTo>
                <a:lnTo>
                  <a:pt x="7296" y="28"/>
                </a:lnTo>
                <a:lnTo>
                  <a:pt x="7296" y="1"/>
                </a:lnTo>
                <a:close/>
                <a:moveTo>
                  <a:pt x="12179" y="1"/>
                </a:moveTo>
                <a:lnTo>
                  <a:pt x="9087" y="4693"/>
                </a:lnTo>
                <a:cubicBezTo>
                  <a:pt x="8490" y="5561"/>
                  <a:pt x="8110" y="6483"/>
                  <a:pt x="8110" y="7568"/>
                </a:cubicBezTo>
                <a:cubicBezTo>
                  <a:pt x="8110" y="9738"/>
                  <a:pt x="9710" y="11040"/>
                  <a:pt x="11419" y="11040"/>
                </a:cubicBezTo>
                <a:cubicBezTo>
                  <a:pt x="13372" y="11040"/>
                  <a:pt x="14783" y="9575"/>
                  <a:pt x="14783" y="7568"/>
                </a:cubicBezTo>
                <a:cubicBezTo>
                  <a:pt x="14783" y="6456"/>
                  <a:pt x="14321" y="5398"/>
                  <a:pt x="13291" y="4720"/>
                </a:cubicBezTo>
                <a:lnTo>
                  <a:pt x="153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-1865464">
            <a:off x="283824" y="-415294"/>
            <a:ext cx="858549" cy="1430650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453725" y="8016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81322" y="1134272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7852625" y="3693300"/>
            <a:ext cx="329838" cy="411899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 rot="1767188">
            <a:off x="8435859" y="3937629"/>
            <a:ext cx="552080" cy="975178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7493275" y="45280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3104400" y="3738588"/>
            <a:ext cx="29352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1"/>
          </p:nvPr>
        </p:nvSpPr>
        <p:spPr>
          <a:xfrm>
            <a:off x="2336250" y="1669079"/>
            <a:ext cx="44715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 rot="1083274">
            <a:off x="7917239" y="-180568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7256310" y="25339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524425" y="5891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8790574" y="26020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 rot="10800000">
            <a:off x="1327696" y="5083118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 rot="8934657">
            <a:off x="-173272" y="4077238"/>
            <a:ext cx="641590" cy="1069119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 rot="10800000">
            <a:off x="776320" y="4855568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/>
          <p:nvPr/>
        </p:nvSpPr>
        <p:spPr>
          <a:xfrm rot="10800000">
            <a:off x="291321" y="3805193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71310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2"/>
          </p:nvPr>
        </p:nvSpPr>
        <p:spPr>
          <a:xfrm>
            <a:off x="713100" y="3282450"/>
            <a:ext cx="23133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3"/>
          </p:nvPr>
        </p:nvSpPr>
        <p:spPr>
          <a:xfrm>
            <a:off x="341535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4"/>
          </p:nvPr>
        </p:nvSpPr>
        <p:spPr>
          <a:xfrm>
            <a:off x="3415350" y="3282450"/>
            <a:ext cx="23133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5"/>
          </p:nvPr>
        </p:nvSpPr>
        <p:spPr>
          <a:xfrm>
            <a:off x="611760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6"/>
          </p:nvPr>
        </p:nvSpPr>
        <p:spPr>
          <a:xfrm>
            <a:off x="6117600" y="3282450"/>
            <a:ext cx="23133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6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/>
          <p:nvPr/>
        </p:nvSpPr>
        <p:spPr>
          <a:xfrm>
            <a:off x="965650" y="2878550"/>
            <a:ext cx="867900" cy="86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  <a:reflection stA="24000" endPos="24000" dist="10477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7532850" y="-638950"/>
            <a:ext cx="1796100" cy="1796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"/>
          <p:cNvSpPr/>
          <p:nvPr/>
        </p:nvSpPr>
        <p:spPr>
          <a:xfrm rot="-5400000">
            <a:off x="4562083" y="4383040"/>
            <a:ext cx="1374477" cy="1298185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 rot="-3325188">
            <a:off x="1893" y="-112546"/>
            <a:ext cx="920300" cy="1625646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 rot="701342">
            <a:off x="8450969" y="1940853"/>
            <a:ext cx="828025" cy="1033942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1918944" y="613075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B54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8354800" y="1323687"/>
            <a:ext cx="152100" cy="1521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4495925" y="41928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6835025" y="300893"/>
            <a:ext cx="238500" cy="2385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1739425" y="978625"/>
            <a:ext cx="56652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713100" y="4037325"/>
            <a:ext cx="29397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CREDITS: This presentation template was created by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 including icons by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and infographics &amp; images by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6"/>
            </a:gs>
            <a:gs pos="4700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811850" y="1388000"/>
            <a:ext cx="55230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026700" y="3605900"/>
            <a:ext cx="3090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05164" y="760050"/>
            <a:ext cx="1097400" cy="640200"/>
          </a:xfrm>
          <a:prstGeom prst="rect">
            <a:avLst/>
          </a:prstGeom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5071050" y="3531350"/>
            <a:ext cx="941100" cy="94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2843924" y="3359412"/>
            <a:ext cx="876665" cy="828024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6904447" y="732772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 rot="6189828">
            <a:off x="8285381" y="885071"/>
            <a:ext cx="364663" cy="341808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387161" y="3646051"/>
            <a:ext cx="390185" cy="365000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 rot="-1836933">
            <a:off x="-32089" y="2882347"/>
            <a:ext cx="335842" cy="41939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6645875" y="14499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68525" y="43856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656125" y="258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713100" y="2085338"/>
            <a:ext cx="1783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713100" y="2752263"/>
            <a:ext cx="1783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6647675" y="2085338"/>
            <a:ext cx="1783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None/>
              <a:defRPr sz="1800" b="1"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6647675" y="2752263"/>
            <a:ext cx="1783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rot="1083274">
            <a:off x="8576664" y="6523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7874722" y="42094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 rot="6189828">
            <a:off x="6870643" y="303071"/>
            <a:ext cx="364663" cy="341808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7175075" y="8042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7656125" y="-735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2700000">
            <a:off x="-402737" y="4024027"/>
            <a:ext cx="751550" cy="751550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1030525" y="50871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352375" y="2575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3100" y="1680900"/>
            <a:ext cx="35571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6100" y="2256900"/>
            <a:ext cx="35571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960025" y="-221725"/>
            <a:ext cx="1774800" cy="1774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960023" y="4192849"/>
            <a:ext cx="304026" cy="284971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650217">
            <a:off x="470736" y="3770916"/>
            <a:ext cx="42203" cy="390136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8010272" y="3230872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 rot="6189788">
            <a:off x="8598856" y="4008764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871450" y="33446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902100" y="31047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8375621" y="3673408"/>
            <a:ext cx="195600" cy="195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-66950" y="39596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968375" y="1919100"/>
            <a:ext cx="699300" cy="69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179800" y="1861213"/>
            <a:ext cx="4782300" cy="14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 flipH="1">
            <a:off x="225773" y="872476"/>
            <a:ext cx="403450" cy="375550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42875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 rot="1829653" flipH="1">
            <a:off x="208176" y="3991497"/>
            <a:ext cx="337049" cy="41992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1455698" y="822144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636748" y="512619"/>
            <a:ext cx="1527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13100" y="1437025"/>
            <a:ext cx="2359200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713100" y="2472145"/>
            <a:ext cx="2359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1"/>
          <p:cNvGrpSpPr/>
          <p:nvPr/>
        </p:nvGrpSpPr>
        <p:grpSpPr>
          <a:xfrm>
            <a:off x="189461" y="3455544"/>
            <a:ext cx="8765079" cy="1674554"/>
            <a:chOff x="-222952" y="2611480"/>
            <a:chExt cx="9608725" cy="1835731"/>
          </a:xfrm>
        </p:grpSpPr>
        <p:sp>
          <p:nvSpPr>
            <p:cNvPr id="78" name="Google Shape;78;p11"/>
            <p:cNvSpPr/>
            <p:nvPr/>
          </p:nvSpPr>
          <p:spPr>
            <a:xfrm>
              <a:off x="2207095" y="3522868"/>
              <a:ext cx="450281" cy="422028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-1865389">
              <a:off x="944898" y="3131198"/>
              <a:ext cx="659200" cy="1098463"/>
            </a:xfrm>
            <a:custGeom>
              <a:avLst/>
              <a:gdLst/>
              <a:ahLst/>
              <a:cxnLst/>
              <a:rect l="l" t="t" r="r" b="b"/>
              <a:pathLst>
                <a:path w="18385" h="30636" extrusionOk="0">
                  <a:moveTo>
                    <a:pt x="9645" y="2692"/>
                  </a:moveTo>
                  <a:lnTo>
                    <a:pt x="16598" y="14669"/>
                  </a:lnTo>
                  <a:lnTo>
                    <a:pt x="8466" y="14669"/>
                  </a:lnTo>
                  <a:lnTo>
                    <a:pt x="9371" y="5454"/>
                  </a:lnTo>
                  <a:lnTo>
                    <a:pt x="9645" y="2692"/>
                  </a:lnTo>
                  <a:close/>
                  <a:moveTo>
                    <a:pt x="8264" y="3537"/>
                  </a:moveTo>
                  <a:lnTo>
                    <a:pt x="8026" y="5990"/>
                  </a:lnTo>
                  <a:lnTo>
                    <a:pt x="7180" y="14681"/>
                  </a:lnTo>
                  <a:lnTo>
                    <a:pt x="1799" y="14681"/>
                  </a:lnTo>
                  <a:lnTo>
                    <a:pt x="8264" y="3537"/>
                  </a:lnTo>
                  <a:close/>
                  <a:moveTo>
                    <a:pt x="7180" y="15979"/>
                  </a:moveTo>
                  <a:lnTo>
                    <a:pt x="8026" y="24671"/>
                  </a:lnTo>
                  <a:lnTo>
                    <a:pt x="8264" y="27123"/>
                  </a:lnTo>
                  <a:lnTo>
                    <a:pt x="1799" y="15979"/>
                  </a:lnTo>
                  <a:close/>
                  <a:moveTo>
                    <a:pt x="16598" y="15979"/>
                  </a:moveTo>
                  <a:lnTo>
                    <a:pt x="9645" y="27957"/>
                  </a:lnTo>
                  <a:lnTo>
                    <a:pt x="9383" y="25194"/>
                  </a:lnTo>
                  <a:lnTo>
                    <a:pt x="8466" y="15979"/>
                  </a:lnTo>
                  <a:close/>
                  <a:moveTo>
                    <a:pt x="9050" y="1"/>
                  </a:moveTo>
                  <a:cubicBezTo>
                    <a:pt x="9038" y="1"/>
                    <a:pt x="9014" y="13"/>
                    <a:pt x="9002" y="13"/>
                  </a:cubicBezTo>
                  <a:cubicBezTo>
                    <a:pt x="8978" y="25"/>
                    <a:pt x="8942" y="25"/>
                    <a:pt x="8919" y="37"/>
                  </a:cubicBezTo>
                  <a:cubicBezTo>
                    <a:pt x="8883" y="60"/>
                    <a:pt x="8859" y="72"/>
                    <a:pt x="8811" y="96"/>
                  </a:cubicBezTo>
                  <a:cubicBezTo>
                    <a:pt x="8776" y="120"/>
                    <a:pt x="8764" y="132"/>
                    <a:pt x="8740" y="156"/>
                  </a:cubicBezTo>
                  <a:cubicBezTo>
                    <a:pt x="8704" y="191"/>
                    <a:pt x="8680" y="215"/>
                    <a:pt x="8669" y="251"/>
                  </a:cubicBezTo>
                  <a:lnTo>
                    <a:pt x="8621" y="298"/>
                  </a:lnTo>
                  <a:lnTo>
                    <a:pt x="96" y="15003"/>
                  </a:lnTo>
                  <a:cubicBezTo>
                    <a:pt x="72" y="15015"/>
                    <a:pt x="72" y="15026"/>
                    <a:pt x="72" y="15038"/>
                  </a:cubicBezTo>
                  <a:cubicBezTo>
                    <a:pt x="60" y="15074"/>
                    <a:pt x="48" y="15122"/>
                    <a:pt x="37" y="15146"/>
                  </a:cubicBezTo>
                  <a:cubicBezTo>
                    <a:pt x="37" y="15181"/>
                    <a:pt x="37" y="15193"/>
                    <a:pt x="13" y="15217"/>
                  </a:cubicBezTo>
                  <a:cubicBezTo>
                    <a:pt x="13" y="15253"/>
                    <a:pt x="1" y="15277"/>
                    <a:pt x="1" y="15312"/>
                  </a:cubicBezTo>
                  <a:cubicBezTo>
                    <a:pt x="1" y="15336"/>
                    <a:pt x="13" y="15372"/>
                    <a:pt x="13" y="15396"/>
                  </a:cubicBezTo>
                  <a:cubicBezTo>
                    <a:pt x="13" y="15431"/>
                    <a:pt x="13" y="15443"/>
                    <a:pt x="37" y="15479"/>
                  </a:cubicBezTo>
                  <a:cubicBezTo>
                    <a:pt x="48" y="15515"/>
                    <a:pt x="60" y="15550"/>
                    <a:pt x="72" y="15574"/>
                  </a:cubicBezTo>
                  <a:cubicBezTo>
                    <a:pt x="72" y="15598"/>
                    <a:pt x="96" y="15610"/>
                    <a:pt x="96" y="15622"/>
                  </a:cubicBezTo>
                  <a:lnTo>
                    <a:pt x="8621" y="30326"/>
                  </a:lnTo>
                  <a:cubicBezTo>
                    <a:pt x="8633" y="30362"/>
                    <a:pt x="8645" y="30374"/>
                    <a:pt x="8669" y="30386"/>
                  </a:cubicBezTo>
                  <a:lnTo>
                    <a:pt x="8704" y="30433"/>
                  </a:lnTo>
                  <a:cubicBezTo>
                    <a:pt x="8740" y="30481"/>
                    <a:pt x="8776" y="30505"/>
                    <a:pt x="8823" y="30540"/>
                  </a:cubicBezTo>
                  <a:cubicBezTo>
                    <a:pt x="8835" y="30540"/>
                    <a:pt x="8835" y="30552"/>
                    <a:pt x="8859" y="30552"/>
                  </a:cubicBezTo>
                  <a:cubicBezTo>
                    <a:pt x="8919" y="30576"/>
                    <a:pt x="8978" y="30612"/>
                    <a:pt x="9038" y="30624"/>
                  </a:cubicBezTo>
                  <a:lnTo>
                    <a:pt x="9050" y="30624"/>
                  </a:lnTo>
                  <a:cubicBezTo>
                    <a:pt x="9097" y="30636"/>
                    <a:pt x="9133" y="30636"/>
                    <a:pt x="9181" y="30636"/>
                  </a:cubicBezTo>
                  <a:cubicBezTo>
                    <a:pt x="9240" y="30636"/>
                    <a:pt x="9300" y="30624"/>
                    <a:pt x="9359" y="30612"/>
                  </a:cubicBezTo>
                  <a:lnTo>
                    <a:pt x="9371" y="30612"/>
                  </a:lnTo>
                  <a:cubicBezTo>
                    <a:pt x="9395" y="30612"/>
                    <a:pt x="9395" y="30600"/>
                    <a:pt x="9407" y="30600"/>
                  </a:cubicBezTo>
                  <a:cubicBezTo>
                    <a:pt x="9454" y="30576"/>
                    <a:pt x="9490" y="30552"/>
                    <a:pt x="9538" y="30516"/>
                  </a:cubicBezTo>
                  <a:lnTo>
                    <a:pt x="9585" y="30481"/>
                  </a:lnTo>
                  <a:cubicBezTo>
                    <a:pt x="9621" y="30445"/>
                    <a:pt x="9657" y="30421"/>
                    <a:pt x="9693" y="30374"/>
                  </a:cubicBezTo>
                  <a:cubicBezTo>
                    <a:pt x="9704" y="30362"/>
                    <a:pt x="9716" y="30338"/>
                    <a:pt x="9716" y="30326"/>
                  </a:cubicBezTo>
                  <a:cubicBezTo>
                    <a:pt x="9752" y="30362"/>
                    <a:pt x="9752" y="30362"/>
                    <a:pt x="9764" y="30362"/>
                  </a:cubicBezTo>
                  <a:lnTo>
                    <a:pt x="18289" y="15658"/>
                  </a:lnTo>
                  <a:cubicBezTo>
                    <a:pt x="18301" y="15634"/>
                    <a:pt x="18301" y="15622"/>
                    <a:pt x="18301" y="15610"/>
                  </a:cubicBezTo>
                  <a:cubicBezTo>
                    <a:pt x="18325" y="15574"/>
                    <a:pt x="18336" y="15527"/>
                    <a:pt x="18348" y="15503"/>
                  </a:cubicBezTo>
                  <a:cubicBezTo>
                    <a:pt x="18348" y="15479"/>
                    <a:pt x="18348" y="15455"/>
                    <a:pt x="18360" y="15431"/>
                  </a:cubicBezTo>
                  <a:cubicBezTo>
                    <a:pt x="18360" y="15396"/>
                    <a:pt x="18384" y="15372"/>
                    <a:pt x="18384" y="15336"/>
                  </a:cubicBezTo>
                  <a:cubicBezTo>
                    <a:pt x="18384" y="15312"/>
                    <a:pt x="18360" y="15277"/>
                    <a:pt x="18360" y="15253"/>
                  </a:cubicBezTo>
                  <a:cubicBezTo>
                    <a:pt x="18360" y="15217"/>
                    <a:pt x="18360" y="15205"/>
                    <a:pt x="18348" y="15181"/>
                  </a:cubicBezTo>
                  <a:cubicBezTo>
                    <a:pt x="18336" y="15134"/>
                    <a:pt x="18325" y="15098"/>
                    <a:pt x="18301" y="15074"/>
                  </a:cubicBezTo>
                  <a:cubicBezTo>
                    <a:pt x="18301" y="15062"/>
                    <a:pt x="18289" y="15038"/>
                    <a:pt x="18289" y="15026"/>
                  </a:cubicBezTo>
                  <a:lnTo>
                    <a:pt x="9764" y="322"/>
                  </a:lnTo>
                  <a:lnTo>
                    <a:pt x="9752" y="310"/>
                  </a:lnTo>
                  <a:cubicBezTo>
                    <a:pt x="9740" y="275"/>
                    <a:pt x="9704" y="263"/>
                    <a:pt x="9693" y="239"/>
                  </a:cubicBezTo>
                  <a:cubicBezTo>
                    <a:pt x="9657" y="203"/>
                    <a:pt x="9645" y="179"/>
                    <a:pt x="9621" y="144"/>
                  </a:cubicBezTo>
                  <a:cubicBezTo>
                    <a:pt x="9597" y="132"/>
                    <a:pt x="9573" y="120"/>
                    <a:pt x="9538" y="96"/>
                  </a:cubicBezTo>
                  <a:cubicBezTo>
                    <a:pt x="9514" y="72"/>
                    <a:pt x="9466" y="60"/>
                    <a:pt x="9419" y="37"/>
                  </a:cubicBezTo>
                  <a:cubicBezTo>
                    <a:pt x="9407" y="37"/>
                    <a:pt x="9407" y="25"/>
                    <a:pt x="9395" y="25"/>
                  </a:cubicBezTo>
                  <a:cubicBezTo>
                    <a:pt x="9383" y="25"/>
                    <a:pt x="9347" y="25"/>
                    <a:pt x="9335" y="13"/>
                  </a:cubicBezTo>
                  <a:cubicBezTo>
                    <a:pt x="9288" y="1"/>
                    <a:pt x="926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  <a:reflection stA="40000" endPos="45000" dist="571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650173">
              <a:off x="171139" y="2861631"/>
              <a:ext cx="55480" cy="512873"/>
            </a:xfrm>
            <a:custGeom>
              <a:avLst/>
              <a:gdLst/>
              <a:ahLst/>
              <a:cxnLst/>
              <a:rect l="l" t="t" r="r" b="b"/>
              <a:pathLst>
                <a:path w="1310" h="12110" extrusionOk="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11454"/>
                  </a:lnTo>
                  <a:cubicBezTo>
                    <a:pt x="0" y="11811"/>
                    <a:pt x="298" y="12109"/>
                    <a:pt x="655" y="12109"/>
                  </a:cubicBezTo>
                  <a:cubicBezTo>
                    <a:pt x="1012" y="12109"/>
                    <a:pt x="1310" y="11811"/>
                    <a:pt x="1310" y="11454"/>
                  </a:cubicBezTo>
                  <a:lnTo>
                    <a:pt x="1310" y="655"/>
                  </a:lnTo>
                  <a:cubicBezTo>
                    <a:pt x="1310" y="298"/>
                    <a:pt x="1036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3225">
              <a:off x="6632301" y="3105988"/>
              <a:ext cx="650407" cy="1148898"/>
            </a:xfrm>
            <a:custGeom>
              <a:avLst/>
              <a:gdLst/>
              <a:ahLst/>
              <a:cxnLst/>
              <a:rect l="l" t="t" r="r" b="b"/>
              <a:pathLst>
                <a:path w="15550" h="27468" extrusionOk="0">
                  <a:moveTo>
                    <a:pt x="13335" y="1310"/>
                  </a:moveTo>
                  <a:lnTo>
                    <a:pt x="10145" y="4489"/>
                  </a:lnTo>
                  <a:lnTo>
                    <a:pt x="10145" y="1310"/>
                  </a:lnTo>
                  <a:close/>
                  <a:moveTo>
                    <a:pt x="8835" y="2226"/>
                  </a:moveTo>
                  <a:lnTo>
                    <a:pt x="8835" y="5798"/>
                  </a:lnTo>
                  <a:lnTo>
                    <a:pt x="5787" y="8846"/>
                  </a:lnTo>
                  <a:lnTo>
                    <a:pt x="2215" y="8846"/>
                  </a:lnTo>
                  <a:lnTo>
                    <a:pt x="8835" y="2226"/>
                  </a:lnTo>
                  <a:close/>
                  <a:moveTo>
                    <a:pt x="14240" y="2226"/>
                  </a:moveTo>
                  <a:lnTo>
                    <a:pt x="14240" y="17335"/>
                  </a:lnTo>
                  <a:lnTo>
                    <a:pt x="10133" y="17335"/>
                  </a:lnTo>
                  <a:lnTo>
                    <a:pt x="10133" y="6334"/>
                  </a:lnTo>
                  <a:lnTo>
                    <a:pt x="14240" y="2226"/>
                  </a:lnTo>
                  <a:close/>
                  <a:moveTo>
                    <a:pt x="8835" y="7644"/>
                  </a:moveTo>
                  <a:lnTo>
                    <a:pt x="8835" y="17716"/>
                  </a:lnTo>
                  <a:lnTo>
                    <a:pt x="6704" y="19848"/>
                  </a:lnTo>
                  <a:lnTo>
                    <a:pt x="6704" y="9775"/>
                  </a:lnTo>
                  <a:lnTo>
                    <a:pt x="8835" y="7644"/>
                  </a:lnTo>
                  <a:close/>
                  <a:moveTo>
                    <a:pt x="5418" y="10144"/>
                  </a:moveTo>
                  <a:lnTo>
                    <a:pt x="5418" y="21145"/>
                  </a:lnTo>
                  <a:lnTo>
                    <a:pt x="1310" y="25253"/>
                  </a:lnTo>
                  <a:lnTo>
                    <a:pt x="1310" y="10144"/>
                  </a:lnTo>
                  <a:close/>
                  <a:moveTo>
                    <a:pt x="13335" y="18633"/>
                  </a:moveTo>
                  <a:lnTo>
                    <a:pt x="6704" y="25253"/>
                  </a:lnTo>
                  <a:lnTo>
                    <a:pt x="6704" y="21681"/>
                  </a:lnTo>
                  <a:lnTo>
                    <a:pt x="9764" y="18633"/>
                  </a:lnTo>
                  <a:close/>
                  <a:moveTo>
                    <a:pt x="5418" y="22991"/>
                  </a:moveTo>
                  <a:lnTo>
                    <a:pt x="5418" y="26170"/>
                  </a:lnTo>
                  <a:lnTo>
                    <a:pt x="2227" y="26170"/>
                  </a:lnTo>
                  <a:lnTo>
                    <a:pt x="5418" y="22991"/>
                  </a:lnTo>
                  <a:close/>
                  <a:moveTo>
                    <a:pt x="9502" y="0"/>
                  </a:moveTo>
                  <a:cubicBezTo>
                    <a:pt x="9466" y="0"/>
                    <a:pt x="9418" y="0"/>
                    <a:pt x="9371" y="12"/>
                  </a:cubicBezTo>
                  <a:cubicBezTo>
                    <a:pt x="9347" y="12"/>
                    <a:pt x="9323" y="24"/>
                    <a:pt x="9299" y="24"/>
                  </a:cubicBezTo>
                  <a:cubicBezTo>
                    <a:pt x="9287" y="24"/>
                    <a:pt x="9263" y="36"/>
                    <a:pt x="9252" y="36"/>
                  </a:cubicBezTo>
                  <a:cubicBezTo>
                    <a:pt x="9228" y="48"/>
                    <a:pt x="9204" y="71"/>
                    <a:pt x="9180" y="83"/>
                  </a:cubicBezTo>
                  <a:cubicBezTo>
                    <a:pt x="9168" y="83"/>
                    <a:pt x="9144" y="95"/>
                    <a:pt x="9133" y="95"/>
                  </a:cubicBezTo>
                  <a:cubicBezTo>
                    <a:pt x="9109" y="107"/>
                    <a:pt x="9085" y="143"/>
                    <a:pt x="9061" y="155"/>
                  </a:cubicBezTo>
                  <a:cubicBezTo>
                    <a:pt x="9049" y="167"/>
                    <a:pt x="9049" y="167"/>
                    <a:pt x="9025" y="167"/>
                  </a:cubicBezTo>
                  <a:lnTo>
                    <a:pt x="191" y="9013"/>
                  </a:lnTo>
                  <a:cubicBezTo>
                    <a:pt x="143" y="9061"/>
                    <a:pt x="119" y="9096"/>
                    <a:pt x="84" y="9144"/>
                  </a:cubicBezTo>
                  <a:cubicBezTo>
                    <a:pt x="84" y="9168"/>
                    <a:pt x="72" y="9180"/>
                    <a:pt x="72" y="9180"/>
                  </a:cubicBezTo>
                  <a:cubicBezTo>
                    <a:pt x="36" y="9227"/>
                    <a:pt x="24" y="9275"/>
                    <a:pt x="12" y="9334"/>
                  </a:cubicBezTo>
                  <a:lnTo>
                    <a:pt x="12" y="9358"/>
                  </a:lnTo>
                  <a:cubicBezTo>
                    <a:pt x="12" y="9394"/>
                    <a:pt x="0" y="9430"/>
                    <a:pt x="0" y="9477"/>
                  </a:cubicBezTo>
                  <a:lnTo>
                    <a:pt x="0" y="26801"/>
                  </a:lnTo>
                  <a:lnTo>
                    <a:pt x="0" y="26849"/>
                  </a:lnTo>
                  <a:lnTo>
                    <a:pt x="0" y="26884"/>
                  </a:lnTo>
                  <a:cubicBezTo>
                    <a:pt x="0" y="26944"/>
                    <a:pt x="12" y="26991"/>
                    <a:pt x="36" y="27051"/>
                  </a:cubicBezTo>
                  <a:cubicBezTo>
                    <a:pt x="60" y="27110"/>
                    <a:pt x="96" y="27158"/>
                    <a:pt x="131" y="27206"/>
                  </a:cubicBezTo>
                  <a:lnTo>
                    <a:pt x="155" y="27230"/>
                  </a:lnTo>
                  <a:cubicBezTo>
                    <a:pt x="191" y="27277"/>
                    <a:pt x="239" y="27301"/>
                    <a:pt x="274" y="27349"/>
                  </a:cubicBezTo>
                  <a:cubicBezTo>
                    <a:pt x="322" y="27384"/>
                    <a:pt x="370" y="27408"/>
                    <a:pt x="429" y="27420"/>
                  </a:cubicBezTo>
                  <a:cubicBezTo>
                    <a:pt x="441" y="27420"/>
                    <a:pt x="453" y="27444"/>
                    <a:pt x="477" y="27444"/>
                  </a:cubicBezTo>
                  <a:cubicBezTo>
                    <a:pt x="536" y="27456"/>
                    <a:pt x="572" y="27468"/>
                    <a:pt x="631" y="27468"/>
                  </a:cubicBezTo>
                  <a:lnTo>
                    <a:pt x="6037" y="27468"/>
                  </a:lnTo>
                  <a:cubicBezTo>
                    <a:pt x="6085" y="27468"/>
                    <a:pt x="6132" y="27468"/>
                    <a:pt x="6168" y="27456"/>
                  </a:cubicBezTo>
                  <a:cubicBezTo>
                    <a:pt x="6204" y="27456"/>
                    <a:pt x="6215" y="27444"/>
                    <a:pt x="6251" y="27444"/>
                  </a:cubicBezTo>
                  <a:cubicBezTo>
                    <a:pt x="6263" y="27444"/>
                    <a:pt x="6275" y="27420"/>
                    <a:pt x="6287" y="27420"/>
                  </a:cubicBezTo>
                  <a:cubicBezTo>
                    <a:pt x="6323" y="27408"/>
                    <a:pt x="6335" y="27396"/>
                    <a:pt x="6370" y="27384"/>
                  </a:cubicBezTo>
                  <a:cubicBezTo>
                    <a:pt x="6382" y="27361"/>
                    <a:pt x="6394" y="27361"/>
                    <a:pt x="6406" y="27361"/>
                  </a:cubicBezTo>
                  <a:cubicBezTo>
                    <a:pt x="6442" y="27349"/>
                    <a:pt x="6454" y="27313"/>
                    <a:pt x="6477" y="27301"/>
                  </a:cubicBezTo>
                  <a:lnTo>
                    <a:pt x="6513" y="27277"/>
                  </a:lnTo>
                  <a:lnTo>
                    <a:pt x="15348" y="18431"/>
                  </a:lnTo>
                  <a:cubicBezTo>
                    <a:pt x="15395" y="18395"/>
                    <a:pt x="15431" y="18347"/>
                    <a:pt x="15455" y="18300"/>
                  </a:cubicBezTo>
                  <a:cubicBezTo>
                    <a:pt x="15455" y="18300"/>
                    <a:pt x="15479" y="18288"/>
                    <a:pt x="15479" y="18276"/>
                  </a:cubicBezTo>
                  <a:cubicBezTo>
                    <a:pt x="15502" y="18228"/>
                    <a:pt x="15514" y="18169"/>
                    <a:pt x="15538" y="18109"/>
                  </a:cubicBezTo>
                  <a:lnTo>
                    <a:pt x="15538" y="18097"/>
                  </a:lnTo>
                  <a:cubicBezTo>
                    <a:pt x="15538" y="18050"/>
                    <a:pt x="15550" y="18014"/>
                    <a:pt x="15550" y="17978"/>
                  </a:cubicBezTo>
                  <a:lnTo>
                    <a:pt x="15550" y="667"/>
                  </a:lnTo>
                  <a:lnTo>
                    <a:pt x="15550" y="619"/>
                  </a:lnTo>
                  <a:lnTo>
                    <a:pt x="15550" y="572"/>
                  </a:lnTo>
                  <a:cubicBezTo>
                    <a:pt x="15550" y="512"/>
                    <a:pt x="15538" y="476"/>
                    <a:pt x="15502" y="417"/>
                  </a:cubicBezTo>
                  <a:cubicBezTo>
                    <a:pt x="15490" y="357"/>
                    <a:pt x="15443" y="310"/>
                    <a:pt x="15419" y="262"/>
                  </a:cubicBezTo>
                  <a:lnTo>
                    <a:pt x="15383" y="238"/>
                  </a:lnTo>
                  <a:cubicBezTo>
                    <a:pt x="15348" y="191"/>
                    <a:pt x="15312" y="155"/>
                    <a:pt x="15264" y="119"/>
                  </a:cubicBezTo>
                  <a:cubicBezTo>
                    <a:pt x="15217" y="83"/>
                    <a:pt x="15181" y="60"/>
                    <a:pt x="15121" y="36"/>
                  </a:cubicBezTo>
                  <a:cubicBezTo>
                    <a:pt x="15098" y="36"/>
                    <a:pt x="15086" y="24"/>
                    <a:pt x="15074" y="24"/>
                  </a:cubicBezTo>
                  <a:cubicBezTo>
                    <a:pt x="15014" y="12"/>
                    <a:pt x="14967" y="0"/>
                    <a:pt x="1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  <a:reflection stA="40000" endPos="37000" dist="952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8701627" y="2611480"/>
              <a:ext cx="337939" cy="422014"/>
            </a:xfrm>
            <a:custGeom>
              <a:avLst/>
              <a:gdLst/>
              <a:ahLst/>
              <a:cxnLst/>
              <a:rect l="l" t="t" r="r" b="b"/>
              <a:pathLst>
                <a:path w="9502" h="11866" extrusionOk="0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 rot="6189740">
              <a:off x="8917764" y="3753773"/>
              <a:ext cx="437302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  <a:reflection stA="40000" endPos="64000" dist="4953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 rot="9383746">
              <a:off x="-159177" y="3966910"/>
              <a:ext cx="437295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  <a:reflection stA="40000" endPos="64000" dist="3429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919250" y="267820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8430900" y="342035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863285" y="3572463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/>
          <p:nvPr/>
        </p:nvSpPr>
        <p:spPr>
          <a:xfrm>
            <a:off x="2870938" y="-1490475"/>
            <a:ext cx="2412900" cy="2413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5587338" y="635274"/>
            <a:ext cx="685800" cy="6858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57213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1769400" y="1569150"/>
            <a:ext cx="5605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2144250" y="2850425"/>
            <a:ext cx="4855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6500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rbitron"/>
              <a:buNone/>
              <a:defRPr sz="28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●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○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Char char="■"/>
              <a:defRPr sz="1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3" r:id="rId12"/>
    <p:sldLayoutId id="2147483664" r:id="rId13"/>
    <p:sldLayoutId id="2147483666" r:id="rId14"/>
    <p:sldLayoutId id="2147483668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hurke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lbystrong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gehrmann@gmail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linkedin.com/in/cjgehrman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4700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/>
          <p:nvPr/>
        </p:nvSpPr>
        <p:spPr>
          <a:xfrm>
            <a:off x="1395725" y="862350"/>
            <a:ext cx="6352500" cy="3418800"/>
          </a:xfrm>
          <a:prstGeom prst="roundRect">
            <a:avLst>
              <a:gd name="adj" fmla="val 16983"/>
            </a:avLst>
          </a:prstGeom>
          <a:solidFill>
            <a:srgbClr val="0F1524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1511800" y="970650"/>
            <a:ext cx="6120300" cy="3202200"/>
          </a:xfrm>
          <a:prstGeom prst="roundRect">
            <a:avLst>
              <a:gd name="adj" fmla="val 1564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chemeClr val="accent2">
                <a:alpha val="6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ctrTitle"/>
          </p:nvPr>
        </p:nvSpPr>
        <p:spPr>
          <a:xfrm>
            <a:off x="713101" y="1122175"/>
            <a:ext cx="7717800" cy="2052600"/>
          </a:xfrm>
          <a:prstGeom prst="rect">
            <a:avLst/>
          </a:prstGeom>
          <a:effectLst>
            <a:outerShdw blurRad="571500" algn="bl" rotWithShape="0">
              <a:schemeClr val="lt1">
                <a:alpha val="6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Gen AI</a:t>
            </a:r>
            <a:endParaRPr sz="12000" dirty="0"/>
          </a:p>
        </p:txBody>
      </p:sp>
      <p:sp>
        <p:nvSpPr>
          <p:cNvPr id="328" name="Google Shape;328;p31"/>
          <p:cNvSpPr txBox="1">
            <a:spLocks noGrp="1"/>
          </p:cNvSpPr>
          <p:nvPr>
            <p:ph type="subTitle" idx="1"/>
          </p:nvPr>
        </p:nvSpPr>
        <p:spPr>
          <a:xfrm>
            <a:off x="713100" y="3279500"/>
            <a:ext cx="771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How to use AI like an Engineer!</a:t>
            </a:r>
            <a:endParaRPr sz="1600" dirty="0"/>
          </a:p>
        </p:txBody>
      </p:sp>
      <p:sp>
        <p:nvSpPr>
          <p:cNvPr id="329" name="Google Shape;329;p31"/>
          <p:cNvSpPr txBox="1">
            <a:spLocks noGrp="1"/>
          </p:cNvSpPr>
          <p:nvPr>
            <p:ph type="ctrTitle"/>
          </p:nvPr>
        </p:nvSpPr>
        <p:spPr>
          <a:xfrm>
            <a:off x="2479481" y="2702475"/>
            <a:ext cx="4331074" cy="539700"/>
          </a:xfrm>
          <a:prstGeom prst="rect">
            <a:avLst/>
          </a:prstGeom>
          <a:effectLst>
            <a:outerShdw blurRad="128588" algn="bl" rotWithShape="0">
              <a:schemeClr val="accent3">
                <a:alpha val="6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Quality Applications</a:t>
            </a:r>
            <a:endParaRPr sz="2400" dirty="0">
              <a:solidFill>
                <a:schemeClr val="accent3"/>
              </a:solidFill>
            </a:endParaRPr>
          </a:p>
        </p:txBody>
      </p:sp>
      <p:grpSp>
        <p:nvGrpSpPr>
          <p:cNvPr id="330" name="Google Shape;330;p31"/>
          <p:cNvGrpSpPr/>
          <p:nvPr/>
        </p:nvGrpSpPr>
        <p:grpSpPr>
          <a:xfrm>
            <a:off x="1769031" y="2954971"/>
            <a:ext cx="5707535" cy="78506"/>
            <a:chOff x="2152650" y="2608200"/>
            <a:chExt cx="4838551" cy="47694"/>
          </a:xfrm>
        </p:grpSpPr>
        <p:sp>
          <p:nvSpPr>
            <p:cNvPr id="331" name="Google Shape;331;p31"/>
            <p:cNvSpPr/>
            <p:nvPr/>
          </p:nvSpPr>
          <p:spPr>
            <a:xfrm>
              <a:off x="6266685" y="2608200"/>
              <a:ext cx="724516" cy="456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2152650" y="2608200"/>
              <a:ext cx="635074" cy="476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42875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31"/>
          <p:cNvGrpSpPr/>
          <p:nvPr/>
        </p:nvGrpSpPr>
        <p:grpSpPr>
          <a:xfrm>
            <a:off x="-222952" y="2072425"/>
            <a:ext cx="9608725" cy="2533246"/>
            <a:chOff x="-222952" y="2072425"/>
            <a:chExt cx="9608725" cy="2533246"/>
          </a:xfrm>
        </p:grpSpPr>
        <p:sp>
          <p:nvSpPr>
            <p:cNvPr id="334" name="Google Shape;334;p31"/>
            <p:cNvSpPr/>
            <p:nvPr/>
          </p:nvSpPr>
          <p:spPr>
            <a:xfrm>
              <a:off x="2029200" y="3484198"/>
              <a:ext cx="450281" cy="422028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 rot="-1865389">
              <a:off x="682976" y="3370811"/>
              <a:ext cx="659200" cy="1098463"/>
            </a:xfrm>
            <a:custGeom>
              <a:avLst/>
              <a:gdLst/>
              <a:ahLst/>
              <a:cxnLst/>
              <a:rect l="l" t="t" r="r" b="b"/>
              <a:pathLst>
                <a:path w="18385" h="30636" extrusionOk="0">
                  <a:moveTo>
                    <a:pt x="9645" y="2692"/>
                  </a:moveTo>
                  <a:lnTo>
                    <a:pt x="16598" y="14669"/>
                  </a:lnTo>
                  <a:lnTo>
                    <a:pt x="8466" y="14669"/>
                  </a:lnTo>
                  <a:lnTo>
                    <a:pt x="9371" y="5454"/>
                  </a:lnTo>
                  <a:lnTo>
                    <a:pt x="9645" y="2692"/>
                  </a:lnTo>
                  <a:close/>
                  <a:moveTo>
                    <a:pt x="8264" y="3537"/>
                  </a:moveTo>
                  <a:lnTo>
                    <a:pt x="8026" y="5990"/>
                  </a:lnTo>
                  <a:lnTo>
                    <a:pt x="7180" y="14681"/>
                  </a:lnTo>
                  <a:lnTo>
                    <a:pt x="1799" y="14681"/>
                  </a:lnTo>
                  <a:lnTo>
                    <a:pt x="8264" y="3537"/>
                  </a:lnTo>
                  <a:close/>
                  <a:moveTo>
                    <a:pt x="7180" y="15979"/>
                  </a:moveTo>
                  <a:lnTo>
                    <a:pt x="8026" y="24671"/>
                  </a:lnTo>
                  <a:lnTo>
                    <a:pt x="8264" y="27123"/>
                  </a:lnTo>
                  <a:lnTo>
                    <a:pt x="1799" y="15979"/>
                  </a:lnTo>
                  <a:close/>
                  <a:moveTo>
                    <a:pt x="16598" y="15979"/>
                  </a:moveTo>
                  <a:lnTo>
                    <a:pt x="9645" y="27957"/>
                  </a:lnTo>
                  <a:lnTo>
                    <a:pt x="9383" y="25194"/>
                  </a:lnTo>
                  <a:lnTo>
                    <a:pt x="8466" y="15979"/>
                  </a:lnTo>
                  <a:close/>
                  <a:moveTo>
                    <a:pt x="9050" y="1"/>
                  </a:moveTo>
                  <a:cubicBezTo>
                    <a:pt x="9038" y="1"/>
                    <a:pt x="9014" y="13"/>
                    <a:pt x="9002" y="13"/>
                  </a:cubicBezTo>
                  <a:cubicBezTo>
                    <a:pt x="8978" y="25"/>
                    <a:pt x="8942" y="25"/>
                    <a:pt x="8919" y="37"/>
                  </a:cubicBezTo>
                  <a:cubicBezTo>
                    <a:pt x="8883" y="60"/>
                    <a:pt x="8859" y="72"/>
                    <a:pt x="8811" y="96"/>
                  </a:cubicBezTo>
                  <a:cubicBezTo>
                    <a:pt x="8776" y="120"/>
                    <a:pt x="8764" y="132"/>
                    <a:pt x="8740" y="156"/>
                  </a:cubicBezTo>
                  <a:cubicBezTo>
                    <a:pt x="8704" y="191"/>
                    <a:pt x="8680" y="215"/>
                    <a:pt x="8669" y="251"/>
                  </a:cubicBezTo>
                  <a:lnTo>
                    <a:pt x="8621" y="298"/>
                  </a:lnTo>
                  <a:lnTo>
                    <a:pt x="96" y="15003"/>
                  </a:lnTo>
                  <a:cubicBezTo>
                    <a:pt x="72" y="15015"/>
                    <a:pt x="72" y="15026"/>
                    <a:pt x="72" y="15038"/>
                  </a:cubicBezTo>
                  <a:cubicBezTo>
                    <a:pt x="60" y="15074"/>
                    <a:pt x="48" y="15122"/>
                    <a:pt x="37" y="15146"/>
                  </a:cubicBezTo>
                  <a:cubicBezTo>
                    <a:pt x="37" y="15181"/>
                    <a:pt x="37" y="15193"/>
                    <a:pt x="13" y="15217"/>
                  </a:cubicBezTo>
                  <a:cubicBezTo>
                    <a:pt x="13" y="15253"/>
                    <a:pt x="1" y="15277"/>
                    <a:pt x="1" y="15312"/>
                  </a:cubicBezTo>
                  <a:cubicBezTo>
                    <a:pt x="1" y="15336"/>
                    <a:pt x="13" y="15372"/>
                    <a:pt x="13" y="15396"/>
                  </a:cubicBezTo>
                  <a:cubicBezTo>
                    <a:pt x="13" y="15431"/>
                    <a:pt x="13" y="15443"/>
                    <a:pt x="37" y="15479"/>
                  </a:cubicBezTo>
                  <a:cubicBezTo>
                    <a:pt x="48" y="15515"/>
                    <a:pt x="60" y="15550"/>
                    <a:pt x="72" y="15574"/>
                  </a:cubicBezTo>
                  <a:cubicBezTo>
                    <a:pt x="72" y="15598"/>
                    <a:pt x="96" y="15610"/>
                    <a:pt x="96" y="15622"/>
                  </a:cubicBezTo>
                  <a:lnTo>
                    <a:pt x="8621" y="30326"/>
                  </a:lnTo>
                  <a:cubicBezTo>
                    <a:pt x="8633" y="30362"/>
                    <a:pt x="8645" y="30374"/>
                    <a:pt x="8669" y="30386"/>
                  </a:cubicBezTo>
                  <a:lnTo>
                    <a:pt x="8704" y="30433"/>
                  </a:lnTo>
                  <a:cubicBezTo>
                    <a:pt x="8740" y="30481"/>
                    <a:pt x="8776" y="30505"/>
                    <a:pt x="8823" y="30540"/>
                  </a:cubicBezTo>
                  <a:cubicBezTo>
                    <a:pt x="8835" y="30540"/>
                    <a:pt x="8835" y="30552"/>
                    <a:pt x="8859" y="30552"/>
                  </a:cubicBezTo>
                  <a:cubicBezTo>
                    <a:pt x="8919" y="30576"/>
                    <a:pt x="8978" y="30612"/>
                    <a:pt x="9038" y="30624"/>
                  </a:cubicBezTo>
                  <a:lnTo>
                    <a:pt x="9050" y="30624"/>
                  </a:lnTo>
                  <a:cubicBezTo>
                    <a:pt x="9097" y="30636"/>
                    <a:pt x="9133" y="30636"/>
                    <a:pt x="9181" y="30636"/>
                  </a:cubicBezTo>
                  <a:cubicBezTo>
                    <a:pt x="9240" y="30636"/>
                    <a:pt x="9300" y="30624"/>
                    <a:pt x="9359" y="30612"/>
                  </a:cubicBezTo>
                  <a:lnTo>
                    <a:pt x="9371" y="30612"/>
                  </a:lnTo>
                  <a:cubicBezTo>
                    <a:pt x="9395" y="30612"/>
                    <a:pt x="9395" y="30600"/>
                    <a:pt x="9407" y="30600"/>
                  </a:cubicBezTo>
                  <a:cubicBezTo>
                    <a:pt x="9454" y="30576"/>
                    <a:pt x="9490" y="30552"/>
                    <a:pt x="9538" y="30516"/>
                  </a:cubicBezTo>
                  <a:lnTo>
                    <a:pt x="9585" y="30481"/>
                  </a:lnTo>
                  <a:cubicBezTo>
                    <a:pt x="9621" y="30445"/>
                    <a:pt x="9657" y="30421"/>
                    <a:pt x="9693" y="30374"/>
                  </a:cubicBezTo>
                  <a:cubicBezTo>
                    <a:pt x="9704" y="30362"/>
                    <a:pt x="9716" y="30338"/>
                    <a:pt x="9716" y="30326"/>
                  </a:cubicBezTo>
                  <a:cubicBezTo>
                    <a:pt x="9752" y="30362"/>
                    <a:pt x="9752" y="30362"/>
                    <a:pt x="9764" y="30362"/>
                  </a:cubicBezTo>
                  <a:lnTo>
                    <a:pt x="18289" y="15658"/>
                  </a:lnTo>
                  <a:cubicBezTo>
                    <a:pt x="18301" y="15634"/>
                    <a:pt x="18301" y="15622"/>
                    <a:pt x="18301" y="15610"/>
                  </a:cubicBezTo>
                  <a:cubicBezTo>
                    <a:pt x="18325" y="15574"/>
                    <a:pt x="18336" y="15527"/>
                    <a:pt x="18348" y="15503"/>
                  </a:cubicBezTo>
                  <a:cubicBezTo>
                    <a:pt x="18348" y="15479"/>
                    <a:pt x="18348" y="15455"/>
                    <a:pt x="18360" y="15431"/>
                  </a:cubicBezTo>
                  <a:cubicBezTo>
                    <a:pt x="18360" y="15396"/>
                    <a:pt x="18384" y="15372"/>
                    <a:pt x="18384" y="15336"/>
                  </a:cubicBezTo>
                  <a:cubicBezTo>
                    <a:pt x="18384" y="15312"/>
                    <a:pt x="18360" y="15277"/>
                    <a:pt x="18360" y="15253"/>
                  </a:cubicBezTo>
                  <a:cubicBezTo>
                    <a:pt x="18360" y="15217"/>
                    <a:pt x="18360" y="15205"/>
                    <a:pt x="18348" y="15181"/>
                  </a:cubicBezTo>
                  <a:cubicBezTo>
                    <a:pt x="18336" y="15134"/>
                    <a:pt x="18325" y="15098"/>
                    <a:pt x="18301" y="15074"/>
                  </a:cubicBezTo>
                  <a:cubicBezTo>
                    <a:pt x="18301" y="15062"/>
                    <a:pt x="18289" y="15038"/>
                    <a:pt x="18289" y="15026"/>
                  </a:cubicBezTo>
                  <a:lnTo>
                    <a:pt x="9764" y="322"/>
                  </a:lnTo>
                  <a:lnTo>
                    <a:pt x="9752" y="310"/>
                  </a:lnTo>
                  <a:cubicBezTo>
                    <a:pt x="9740" y="275"/>
                    <a:pt x="9704" y="263"/>
                    <a:pt x="9693" y="239"/>
                  </a:cubicBezTo>
                  <a:cubicBezTo>
                    <a:pt x="9657" y="203"/>
                    <a:pt x="9645" y="179"/>
                    <a:pt x="9621" y="144"/>
                  </a:cubicBezTo>
                  <a:cubicBezTo>
                    <a:pt x="9597" y="132"/>
                    <a:pt x="9573" y="120"/>
                    <a:pt x="9538" y="96"/>
                  </a:cubicBezTo>
                  <a:cubicBezTo>
                    <a:pt x="9514" y="72"/>
                    <a:pt x="9466" y="60"/>
                    <a:pt x="9419" y="37"/>
                  </a:cubicBezTo>
                  <a:cubicBezTo>
                    <a:pt x="9407" y="37"/>
                    <a:pt x="9407" y="25"/>
                    <a:pt x="9395" y="25"/>
                  </a:cubicBezTo>
                  <a:cubicBezTo>
                    <a:pt x="9383" y="25"/>
                    <a:pt x="9347" y="25"/>
                    <a:pt x="9335" y="13"/>
                  </a:cubicBezTo>
                  <a:cubicBezTo>
                    <a:pt x="9288" y="1"/>
                    <a:pt x="926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 rot="1650173">
              <a:off x="424099" y="2536785"/>
              <a:ext cx="55480" cy="512873"/>
            </a:xfrm>
            <a:custGeom>
              <a:avLst/>
              <a:gdLst/>
              <a:ahLst/>
              <a:cxnLst/>
              <a:rect l="l" t="t" r="r" b="b"/>
              <a:pathLst>
                <a:path w="1310" h="12110" extrusionOk="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11454"/>
                  </a:lnTo>
                  <a:cubicBezTo>
                    <a:pt x="0" y="11811"/>
                    <a:pt x="298" y="12109"/>
                    <a:pt x="655" y="12109"/>
                  </a:cubicBezTo>
                  <a:cubicBezTo>
                    <a:pt x="1012" y="12109"/>
                    <a:pt x="1310" y="11811"/>
                    <a:pt x="1310" y="11454"/>
                  </a:cubicBezTo>
                  <a:lnTo>
                    <a:pt x="1310" y="655"/>
                  </a:lnTo>
                  <a:cubicBezTo>
                    <a:pt x="1310" y="298"/>
                    <a:pt x="1036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 rot="1083225">
              <a:off x="7343877" y="3384272"/>
              <a:ext cx="650407" cy="1148898"/>
            </a:xfrm>
            <a:custGeom>
              <a:avLst/>
              <a:gdLst/>
              <a:ahLst/>
              <a:cxnLst/>
              <a:rect l="l" t="t" r="r" b="b"/>
              <a:pathLst>
                <a:path w="15550" h="27468" extrusionOk="0">
                  <a:moveTo>
                    <a:pt x="13335" y="1310"/>
                  </a:moveTo>
                  <a:lnTo>
                    <a:pt x="10145" y="4489"/>
                  </a:lnTo>
                  <a:lnTo>
                    <a:pt x="10145" y="1310"/>
                  </a:lnTo>
                  <a:close/>
                  <a:moveTo>
                    <a:pt x="8835" y="2226"/>
                  </a:moveTo>
                  <a:lnTo>
                    <a:pt x="8835" y="5798"/>
                  </a:lnTo>
                  <a:lnTo>
                    <a:pt x="5787" y="8846"/>
                  </a:lnTo>
                  <a:lnTo>
                    <a:pt x="2215" y="8846"/>
                  </a:lnTo>
                  <a:lnTo>
                    <a:pt x="8835" y="2226"/>
                  </a:lnTo>
                  <a:close/>
                  <a:moveTo>
                    <a:pt x="14240" y="2226"/>
                  </a:moveTo>
                  <a:lnTo>
                    <a:pt x="14240" y="17335"/>
                  </a:lnTo>
                  <a:lnTo>
                    <a:pt x="10133" y="17335"/>
                  </a:lnTo>
                  <a:lnTo>
                    <a:pt x="10133" y="6334"/>
                  </a:lnTo>
                  <a:lnTo>
                    <a:pt x="14240" y="2226"/>
                  </a:lnTo>
                  <a:close/>
                  <a:moveTo>
                    <a:pt x="8835" y="7644"/>
                  </a:moveTo>
                  <a:lnTo>
                    <a:pt x="8835" y="17716"/>
                  </a:lnTo>
                  <a:lnTo>
                    <a:pt x="6704" y="19848"/>
                  </a:lnTo>
                  <a:lnTo>
                    <a:pt x="6704" y="9775"/>
                  </a:lnTo>
                  <a:lnTo>
                    <a:pt x="8835" y="7644"/>
                  </a:lnTo>
                  <a:close/>
                  <a:moveTo>
                    <a:pt x="5418" y="10144"/>
                  </a:moveTo>
                  <a:lnTo>
                    <a:pt x="5418" y="21145"/>
                  </a:lnTo>
                  <a:lnTo>
                    <a:pt x="1310" y="25253"/>
                  </a:lnTo>
                  <a:lnTo>
                    <a:pt x="1310" y="10144"/>
                  </a:lnTo>
                  <a:close/>
                  <a:moveTo>
                    <a:pt x="13335" y="18633"/>
                  </a:moveTo>
                  <a:lnTo>
                    <a:pt x="6704" y="25253"/>
                  </a:lnTo>
                  <a:lnTo>
                    <a:pt x="6704" y="21681"/>
                  </a:lnTo>
                  <a:lnTo>
                    <a:pt x="9764" y="18633"/>
                  </a:lnTo>
                  <a:close/>
                  <a:moveTo>
                    <a:pt x="5418" y="22991"/>
                  </a:moveTo>
                  <a:lnTo>
                    <a:pt x="5418" y="26170"/>
                  </a:lnTo>
                  <a:lnTo>
                    <a:pt x="2227" y="26170"/>
                  </a:lnTo>
                  <a:lnTo>
                    <a:pt x="5418" y="22991"/>
                  </a:lnTo>
                  <a:close/>
                  <a:moveTo>
                    <a:pt x="9502" y="0"/>
                  </a:moveTo>
                  <a:cubicBezTo>
                    <a:pt x="9466" y="0"/>
                    <a:pt x="9418" y="0"/>
                    <a:pt x="9371" y="12"/>
                  </a:cubicBezTo>
                  <a:cubicBezTo>
                    <a:pt x="9347" y="12"/>
                    <a:pt x="9323" y="24"/>
                    <a:pt x="9299" y="24"/>
                  </a:cubicBezTo>
                  <a:cubicBezTo>
                    <a:pt x="9287" y="24"/>
                    <a:pt x="9263" y="36"/>
                    <a:pt x="9252" y="36"/>
                  </a:cubicBezTo>
                  <a:cubicBezTo>
                    <a:pt x="9228" y="48"/>
                    <a:pt x="9204" y="71"/>
                    <a:pt x="9180" y="83"/>
                  </a:cubicBezTo>
                  <a:cubicBezTo>
                    <a:pt x="9168" y="83"/>
                    <a:pt x="9144" y="95"/>
                    <a:pt x="9133" y="95"/>
                  </a:cubicBezTo>
                  <a:cubicBezTo>
                    <a:pt x="9109" y="107"/>
                    <a:pt x="9085" y="143"/>
                    <a:pt x="9061" y="155"/>
                  </a:cubicBezTo>
                  <a:cubicBezTo>
                    <a:pt x="9049" y="167"/>
                    <a:pt x="9049" y="167"/>
                    <a:pt x="9025" y="167"/>
                  </a:cubicBezTo>
                  <a:lnTo>
                    <a:pt x="191" y="9013"/>
                  </a:lnTo>
                  <a:cubicBezTo>
                    <a:pt x="143" y="9061"/>
                    <a:pt x="119" y="9096"/>
                    <a:pt x="84" y="9144"/>
                  </a:cubicBezTo>
                  <a:cubicBezTo>
                    <a:pt x="84" y="9168"/>
                    <a:pt x="72" y="9180"/>
                    <a:pt x="72" y="9180"/>
                  </a:cubicBezTo>
                  <a:cubicBezTo>
                    <a:pt x="36" y="9227"/>
                    <a:pt x="24" y="9275"/>
                    <a:pt x="12" y="9334"/>
                  </a:cubicBezTo>
                  <a:lnTo>
                    <a:pt x="12" y="9358"/>
                  </a:lnTo>
                  <a:cubicBezTo>
                    <a:pt x="12" y="9394"/>
                    <a:pt x="0" y="9430"/>
                    <a:pt x="0" y="9477"/>
                  </a:cubicBezTo>
                  <a:lnTo>
                    <a:pt x="0" y="26801"/>
                  </a:lnTo>
                  <a:lnTo>
                    <a:pt x="0" y="26849"/>
                  </a:lnTo>
                  <a:lnTo>
                    <a:pt x="0" y="26884"/>
                  </a:lnTo>
                  <a:cubicBezTo>
                    <a:pt x="0" y="26944"/>
                    <a:pt x="12" y="26991"/>
                    <a:pt x="36" y="27051"/>
                  </a:cubicBezTo>
                  <a:cubicBezTo>
                    <a:pt x="60" y="27110"/>
                    <a:pt x="96" y="27158"/>
                    <a:pt x="131" y="27206"/>
                  </a:cubicBezTo>
                  <a:lnTo>
                    <a:pt x="155" y="27230"/>
                  </a:lnTo>
                  <a:cubicBezTo>
                    <a:pt x="191" y="27277"/>
                    <a:pt x="239" y="27301"/>
                    <a:pt x="274" y="27349"/>
                  </a:cubicBezTo>
                  <a:cubicBezTo>
                    <a:pt x="322" y="27384"/>
                    <a:pt x="370" y="27408"/>
                    <a:pt x="429" y="27420"/>
                  </a:cubicBezTo>
                  <a:cubicBezTo>
                    <a:pt x="441" y="27420"/>
                    <a:pt x="453" y="27444"/>
                    <a:pt x="477" y="27444"/>
                  </a:cubicBezTo>
                  <a:cubicBezTo>
                    <a:pt x="536" y="27456"/>
                    <a:pt x="572" y="27468"/>
                    <a:pt x="631" y="27468"/>
                  </a:cubicBezTo>
                  <a:lnTo>
                    <a:pt x="6037" y="27468"/>
                  </a:lnTo>
                  <a:cubicBezTo>
                    <a:pt x="6085" y="27468"/>
                    <a:pt x="6132" y="27468"/>
                    <a:pt x="6168" y="27456"/>
                  </a:cubicBezTo>
                  <a:cubicBezTo>
                    <a:pt x="6204" y="27456"/>
                    <a:pt x="6215" y="27444"/>
                    <a:pt x="6251" y="27444"/>
                  </a:cubicBezTo>
                  <a:cubicBezTo>
                    <a:pt x="6263" y="27444"/>
                    <a:pt x="6275" y="27420"/>
                    <a:pt x="6287" y="27420"/>
                  </a:cubicBezTo>
                  <a:cubicBezTo>
                    <a:pt x="6323" y="27408"/>
                    <a:pt x="6335" y="27396"/>
                    <a:pt x="6370" y="27384"/>
                  </a:cubicBezTo>
                  <a:cubicBezTo>
                    <a:pt x="6382" y="27361"/>
                    <a:pt x="6394" y="27361"/>
                    <a:pt x="6406" y="27361"/>
                  </a:cubicBezTo>
                  <a:cubicBezTo>
                    <a:pt x="6442" y="27349"/>
                    <a:pt x="6454" y="27313"/>
                    <a:pt x="6477" y="27301"/>
                  </a:cubicBezTo>
                  <a:lnTo>
                    <a:pt x="6513" y="27277"/>
                  </a:lnTo>
                  <a:lnTo>
                    <a:pt x="15348" y="18431"/>
                  </a:lnTo>
                  <a:cubicBezTo>
                    <a:pt x="15395" y="18395"/>
                    <a:pt x="15431" y="18347"/>
                    <a:pt x="15455" y="18300"/>
                  </a:cubicBezTo>
                  <a:cubicBezTo>
                    <a:pt x="15455" y="18300"/>
                    <a:pt x="15479" y="18288"/>
                    <a:pt x="15479" y="18276"/>
                  </a:cubicBezTo>
                  <a:cubicBezTo>
                    <a:pt x="15502" y="18228"/>
                    <a:pt x="15514" y="18169"/>
                    <a:pt x="15538" y="18109"/>
                  </a:cubicBezTo>
                  <a:lnTo>
                    <a:pt x="15538" y="18097"/>
                  </a:lnTo>
                  <a:cubicBezTo>
                    <a:pt x="15538" y="18050"/>
                    <a:pt x="15550" y="18014"/>
                    <a:pt x="15550" y="17978"/>
                  </a:cubicBezTo>
                  <a:lnTo>
                    <a:pt x="15550" y="667"/>
                  </a:lnTo>
                  <a:lnTo>
                    <a:pt x="15550" y="619"/>
                  </a:lnTo>
                  <a:lnTo>
                    <a:pt x="15550" y="572"/>
                  </a:lnTo>
                  <a:cubicBezTo>
                    <a:pt x="15550" y="512"/>
                    <a:pt x="15538" y="476"/>
                    <a:pt x="15502" y="417"/>
                  </a:cubicBezTo>
                  <a:cubicBezTo>
                    <a:pt x="15490" y="357"/>
                    <a:pt x="15443" y="310"/>
                    <a:pt x="15419" y="262"/>
                  </a:cubicBezTo>
                  <a:lnTo>
                    <a:pt x="15383" y="238"/>
                  </a:lnTo>
                  <a:cubicBezTo>
                    <a:pt x="15348" y="191"/>
                    <a:pt x="15312" y="155"/>
                    <a:pt x="15264" y="119"/>
                  </a:cubicBezTo>
                  <a:cubicBezTo>
                    <a:pt x="15217" y="83"/>
                    <a:pt x="15181" y="60"/>
                    <a:pt x="15121" y="36"/>
                  </a:cubicBezTo>
                  <a:cubicBezTo>
                    <a:pt x="15098" y="36"/>
                    <a:pt x="15086" y="24"/>
                    <a:pt x="15074" y="24"/>
                  </a:cubicBezTo>
                  <a:cubicBezTo>
                    <a:pt x="15014" y="12"/>
                    <a:pt x="14967" y="0"/>
                    <a:pt x="14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8430908" y="2611480"/>
              <a:ext cx="337939" cy="422014"/>
            </a:xfrm>
            <a:custGeom>
              <a:avLst/>
              <a:gdLst/>
              <a:ahLst/>
              <a:cxnLst/>
              <a:rect l="l" t="t" r="r" b="b"/>
              <a:pathLst>
                <a:path w="9502" h="11866" extrusionOk="0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 rot="6189740">
              <a:off x="8917764" y="3753773"/>
              <a:ext cx="437302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 rot="2961694">
              <a:off x="3035594" y="4126728"/>
              <a:ext cx="337933" cy="422007"/>
            </a:xfrm>
            <a:custGeom>
              <a:avLst/>
              <a:gdLst/>
              <a:ahLst/>
              <a:cxnLst/>
              <a:rect l="l" t="t" r="r" b="b"/>
              <a:pathLst>
                <a:path w="9502" h="11866" extrusionOk="0">
                  <a:moveTo>
                    <a:pt x="1298" y="1840"/>
                  </a:moveTo>
                  <a:lnTo>
                    <a:pt x="7632" y="5936"/>
                  </a:lnTo>
                  <a:lnTo>
                    <a:pt x="1298" y="10032"/>
                  </a:lnTo>
                  <a:lnTo>
                    <a:pt x="1298" y="1840"/>
                  </a:lnTo>
                  <a:close/>
                  <a:moveTo>
                    <a:pt x="638" y="1"/>
                  </a:moveTo>
                  <a:cubicBezTo>
                    <a:pt x="536" y="1"/>
                    <a:pt x="435" y="26"/>
                    <a:pt x="346" y="78"/>
                  </a:cubicBezTo>
                  <a:cubicBezTo>
                    <a:pt x="131" y="185"/>
                    <a:pt x="0" y="411"/>
                    <a:pt x="0" y="650"/>
                  </a:cubicBezTo>
                  <a:lnTo>
                    <a:pt x="0" y="11234"/>
                  </a:lnTo>
                  <a:cubicBezTo>
                    <a:pt x="0" y="11472"/>
                    <a:pt x="131" y="11675"/>
                    <a:pt x="346" y="11794"/>
                  </a:cubicBezTo>
                  <a:cubicBezTo>
                    <a:pt x="453" y="11841"/>
                    <a:pt x="548" y="11865"/>
                    <a:pt x="655" y="11865"/>
                  </a:cubicBezTo>
                  <a:cubicBezTo>
                    <a:pt x="774" y="11865"/>
                    <a:pt x="893" y="11841"/>
                    <a:pt x="1012" y="11806"/>
                  </a:cubicBezTo>
                  <a:lnTo>
                    <a:pt x="9204" y="6507"/>
                  </a:lnTo>
                  <a:cubicBezTo>
                    <a:pt x="9382" y="6388"/>
                    <a:pt x="9502" y="6186"/>
                    <a:pt x="9502" y="5960"/>
                  </a:cubicBezTo>
                  <a:cubicBezTo>
                    <a:pt x="9502" y="5734"/>
                    <a:pt x="9382" y="5531"/>
                    <a:pt x="9204" y="5412"/>
                  </a:cubicBezTo>
                  <a:lnTo>
                    <a:pt x="1012" y="114"/>
                  </a:lnTo>
                  <a:cubicBezTo>
                    <a:pt x="899" y="41"/>
                    <a:pt x="767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0001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 rot="9383746">
              <a:off x="-159177" y="3966910"/>
              <a:ext cx="437295" cy="409900"/>
            </a:xfrm>
            <a:custGeom>
              <a:avLst/>
              <a:gdLst/>
              <a:ahLst/>
              <a:cxnLst/>
              <a:rect l="l" t="t" r="r" b="b"/>
              <a:pathLst>
                <a:path w="9121" h="8550" extrusionOk="0">
                  <a:moveTo>
                    <a:pt x="1655" y="0"/>
                  </a:moveTo>
                  <a:cubicBezTo>
                    <a:pt x="1420" y="0"/>
                    <a:pt x="1190" y="135"/>
                    <a:pt x="1072" y="370"/>
                  </a:cubicBezTo>
                  <a:cubicBezTo>
                    <a:pt x="1" y="2561"/>
                    <a:pt x="441" y="5180"/>
                    <a:pt x="2144" y="6883"/>
                  </a:cubicBezTo>
                  <a:cubicBezTo>
                    <a:pt x="3239" y="7990"/>
                    <a:pt x="4680" y="8550"/>
                    <a:pt x="6156" y="8550"/>
                  </a:cubicBezTo>
                  <a:cubicBezTo>
                    <a:pt x="7013" y="8550"/>
                    <a:pt x="7859" y="8359"/>
                    <a:pt x="8668" y="7954"/>
                  </a:cubicBezTo>
                  <a:cubicBezTo>
                    <a:pt x="8990" y="7811"/>
                    <a:pt x="9121" y="7418"/>
                    <a:pt x="8966" y="7097"/>
                  </a:cubicBezTo>
                  <a:cubicBezTo>
                    <a:pt x="8857" y="6862"/>
                    <a:pt x="8634" y="6727"/>
                    <a:pt x="8396" y="6727"/>
                  </a:cubicBezTo>
                  <a:cubicBezTo>
                    <a:pt x="8297" y="6727"/>
                    <a:pt x="8195" y="6750"/>
                    <a:pt x="8097" y="6799"/>
                  </a:cubicBezTo>
                  <a:cubicBezTo>
                    <a:pt x="7483" y="7099"/>
                    <a:pt x="6824" y="7245"/>
                    <a:pt x="6170" y="7245"/>
                  </a:cubicBezTo>
                  <a:cubicBezTo>
                    <a:pt x="5033" y="7245"/>
                    <a:pt x="3911" y="6805"/>
                    <a:pt x="3072" y="5966"/>
                  </a:cubicBezTo>
                  <a:cubicBezTo>
                    <a:pt x="1751" y="4644"/>
                    <a:pt x="1405" y="2620"/>
                    <a:pt x="2239" y="930"/>
                  </a:cubicBezTo>
                  <a:cubicBezTo>
                    <a:pt x="2394" y="620"/>
                    <a:pt x="2263" y="239"/>
                    <a:pt x="1941" y="72"/>
                  </a:cubicBezTo>
                  <a:cubicBezTo>
                    <a:pt x="1850" y="23"/>
                    <a:pt x="1752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919250" y="267820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-82575" y="2072425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8430900" y="3420350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9060363" y="2286575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528463" y="3882675"/>
              <a:ext cx="152100" cy="1521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43"/>
          <p:cNvGrpSpPr/>
          <p:nvPr/>
        </p:nvGrpSpPr>
        <p:grpSpPr>
          <a:xfrm>
            <a:off x="3476400" y="1010689"/>
            <a:ext cx="2191200" cy="2900700"/>
            <a:chOff x="3476374" y="1363423"/>
            <a:chExt cx="2191200" cy="2900700"/>
          </a:xfrm>
        </p:grpSpPr>
        <p:sp>
          <p:nvSpPr>
            <p:cNvPr id="567" name="Google Shape;567;p43"/>
            <p:cNvSpPr/>
            <p:nvPr/>
          </p:nvSpPr>
          <p:spPr>
            <a:xfrm>
              <a:off x="3476374" y="1363423"/>
              <a:ext cx="2191200" cy="2900700"/>
            </a:xfrm>
            <a:prstGeom prst="roundRect">
              <a:avLst>
                <a:gd name="adj" fmla="val 4846"/>
              </a:avLst>
            </a:prstGeom>
            <a:gradFill>
              <a:gsLst>
                <a:gs pos="0">
                  <a:srgbClr val="FFFFFF"/>
                </a:gs>
                <a:gs pos="100000">
                  <a:srgbClr val="FDA7F9"/>
                </a:gs>
              </a:gsLst>
              <a:lin ang="5400700" scaled="0"/>
            </a:gradFill>
            <a:ln>
              <a:noFill/>
            </a:ln>
            <a:effectLst>
              <a:outerShdw blurRad="128588" algn="bl" rotWithShape="0">
                <a:schemeClr val="accent2"/>
              </a:outerShdw>
              <a:reflection stA="24000" endPos="27000" dist="2571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496583" y="4135078"/>
              <a:ext cx="150900" cy="86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reflection stA="24000" endPos="98000" dist="3619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4546902" y="1422633"/>
              <a:ext cx="50100" cy="4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8588" algn="bl" rotWithShape="0">
                <a:schemeClr val="accent2"/>
              </a:outerShdw>
              <a:reflection stA="24000" endPos="30000" dist="2571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637002" y="1535651"/>
              <a:ext cx="1869900" cy="2569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stA="10000" endPos="18000" dist="5905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43"/>
          <p:cNvSpPr txBox="1">
            <a:spLocks noGrp="1"/>
          </p:cNvSpPr>
          <p:nvPr>
            <p:ph type="title"/>
          </p:nvPr>
        </p:nvSpPr>
        <p:spPr>
          <a:xfrm>
            <a:off x="713100" y="1953950"/>
            <a:ext cx="25878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Hard Truth</a:t>
            </a:r>
            <a:endParaRPr dirty="0"/>
          </a:p>
        </p:txBody>
      </p:sp>
      <p:sp>
        <p:nvSpPr>
          <p:cNvPr id="573" name="Google Shape;573;p43"/>
          <p:cNvSpPr txBox="1">
            <a:spLocks noGrp="1"/>
          </p:cNvSpPr>
          <p:nvPr>
            <p:ph type="subTitle" idx="1"/>
          </p:nvPr>
        </p:nvSpPr>
        <p:spPr>
          <a:xfrm>
            <a:off x="6071824" y="776781"/>
            <a:ext cx="2561635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These manual processes can cripple project timelines.</a:t>
            </a:r>
            <a:endParaRPr dirty="0"/>
          </a:p>
        </p:txBody>
      </p:sp>
      <p:sp>
        <p:nvSpPr>
          <p:cNvPr id="574" name="Google Shape;574;p43"/>
          <p:cNvSpPr txBox="1">
            <a:spLocks noGrp="1"/>
          </p:cNvSpPr>
          <p:nvPr>
            <p:ph type="subTitle" idx="2"/>
          </p:nvPr>
        </p:nvSpPr>
        <p:spPr>
          <a:xfrm>
            <a:off x="6071825" y="1974681"/>
            <a:ext cx="2359200" cy="2582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This intensive process requires large investment and dedication.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cost of skipping steps in this process can literally mean life or death.</a:t>
            </a:r>
            <a:endParaRPr dirty="0"/>
          </a:p>
        </p:txBody>
      </p:sp>
      <p:pic>
        <p:nvPicPr>
          <p:cNvPr id="6146" name="Picture 2" descr="New service in INsig2 – removing data from any magnetic carrier | INsig2">
            <a:extLst>
              <a:ext uri="{FF2B5EF4-FFF2-40B4-BE49-F238E27FC236}">
                <a16:creationId xmlns:a16="http://schemas.microsoft.com/office/drawing/2014/main" id="{0A025F54-5834-51AB-0C9D-75731996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87092" y="1478645"/>
            <a:ext cx="2619819" cy="194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0"/>
          <p:cNvGrpSpPr/>
          <p:nvPr/>
        </p:nvGrpSpPr>
        <p:grpSpPr>
          <a:xfrm>
            <a:off x="1615789" y="905545"/>
            <a:ext cx="5912647" cy="3332408"/>
            <a:chOff x="1615789" y="550332"/>
            <a:chExt cx="5912647" cy="3332408"/>
          </a:xfrm>
        </p:grpSpPr>
        <p:sp>
          <p:nvSpPr>
            <p:cNvPr id="671" name="Google Shape;671;p50"/>
            <p:cNvSpPr/>
            <p:nvPr/>
          </p:nvSpPr>
          <p:spPr>
            <a:xfrm>
              <a:off x="1615789" y="550332"/>
              <a:ext cx="5912647" cy="3332408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  <a:effectLst>
              <a:reflection endPos="30000" dist="1809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1771199" y="711297"/>
              <a:ext cx="5601561" cy="30107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  <a:reflection stA="37000" endPos="30000" dist="457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50"/>
          <p:cNvSpPr txBox="1">
            <a:spLocks noGrp="1"/>
          </p:cNvSpPr>
          <p:nvPr>
            <p:ph type="title"/>
          </p:nvPr>
        </p:nvSpPr>
        <p:spPr>
          <a:xfrm>
            <a:off x="2124152" y="1861213"/>
            <a:ext cx="5051317" cy="1513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Modernization</a:t>
            </a:r>
            <a:endParaRPr dirty="0"/>
          </a:p>
        </p:txBody>
      </p:sp>
      <p:sp>
        <p:nvSpPr>
          <p:cNvPr id="674" name="Google Shape;674;p50"/>
          <p:cNvSpPr/>
          <p:nvPr/>
        </p:nvSpPr>
        <p:spPr>
          <a:xfrm rot="1083274">
            <a:off x="6781264" y="3600194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50"/>
          <p:cNvSpPr/>
          <p:nvPr/>
        </p:nvSpPr>
        <p:spPr>
          <a:xfrm rot="-1865445">
            <a:off x="1442953" y="3174245"/>
            <a:ext cx="501462" cy="835616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0"/>
          <p:cNvSpPr/>
          <p:nvPr/>
        </p:nvSpPr>
        <p:spPr>
          <a:xfrm>
            <a:off x="2279621" y="4188896"/>
            <a:ext cx="195600" cy="195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subTitle" idx="3"/>
          </p:nvPr>
        </p:nvSpPr>
        <p:spPr>
          <a:xfrm>
            <a:off x="6647675" y="2085338"/>
            <a:ext cx="1783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ChatGPT</a:t>
            </a:r>
            <a:endParaRPr dirty="0"/>
          </a:p>
        </p:txBody>
      </p:sp>
      <p:sp>
        <p:nvSpPr>
          <p:cNvPr id="440" name="Google Shape;440;p37"/>
          <p:cNvSpPr txBox="1">
            <a:spLocks noGrp="1"/>
          </p:cNvSpPr>
          <p:nvPr>
            <p:ph type="subTitle" idx="4"/>
          </p:nvPr>
        </p:nvSpPr>
        <p:spPr>
          <a:xfrm>
            <a:off x="6475092" y="2755945"/>
            <a:ext cx="1783200" cy="1251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2020 GPT-3 debuts to the public.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2023 LLaMa becomes Open Source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41" name="Google Shape;441;p37"/>
          <p:cNvSpPr/>
          <p:nvPr/>
        </p:nvSpPr>
        <p:spPr>
          <a:xfrm>
            <a:off x="3131850" y="1449950"/>
            <a:ext cx="2880300" cy="2880300"/>
          </a:xfrm>
          <a:prstGeom prst="roundRect">
            <a:avLst>
              <a:gd name="adj" fmla="val 28198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chemeClr val="accent2">
                <a:alpha val="62000"/>
              </a:schemeClr>
            </a:outerShdw>
            <a:reflection stA="40000" endPos="3000" dist="2857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Breakthrough of LLM’s</a:t>
            </a:r>
            <a:endParaRPr dirty="0"/>
          </a:p>
        </p:txBody>
      </p:sp>
      <p:sp>
        <p:nvSpPr>
          <p:cNvPr id="443" name="Google Shape;443;p37"/>
          <p:cNvSpPr txBox="1">
            <a:spLocks noGrp="1"/>
          </p:cNvSpPr>
          <p:nvPr>
            <p:ph type="subTitle" idx="1"/>
          </p:nvPr>
        </p:nvSpPr>
        <p:spPr>
          <a:xfrm>
            <a:off x="457200" y="2085338"/>
            <a:ext cx="20391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Orbitron"/>
                <a:ea typeface="Orbitron"/>
                <a:cs typeface="Orbitron"/>
                <a:sym typeface="Orbitron"/>
              </a:rPr>
              <a:t>Google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Transformers</a:t>
            </a:r>
            <a:endParaRPr sz="1800" b="1" dirty="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2"/>
          </p:nvPr>
        </p:nvSpPr>
        <p:spPr>
          <a:xfrm>
            <a:off x="713100" y="2752262"/>
            <a:ext cx="1906600" cy="1405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2013 “</a:t>
            </a:r>
            <a:r>
              <a:rPr lang="en-US" sz="1200" dirty="0"/>
              <a:t>Efficient Estimation of Word Representations in Vector Space</a:t>
            </a:r>
            <a:r>
              <a:rPr lang="en" sz="1200" dirty="0"/>
              <a:t>”</a:t>
            </a:r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171450" lvl="0" indent="-1714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2017 “Attention is all you need”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6" name="Google Shape;446;p37"/>
          <p:cNvSpPr/>
          <p:nvPr/>
        </p:nvSpPr>
        <p:spPr>
          <a:xfrm>
            <a:off x="3131850" y="1449950"/>
            <a:ext cx="514500" cy="514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7"/>
          <p:cNvSpPr/>
          <p:nvPr/>
        </p:nvSpPr>
        <p:spPr>
          <a:xfrm rot="1083274">
            <a:off x="5453814" y="119038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The LLM Revolution: How AI Language Models Are Transforming Lives">
            <a:extLst>
              <a:ext uri="{FF2B5EF4-FFF2-40B4-BE49-F238E27FC236}">
                <a16:creationId xmlns:a16="http://schemas.microsoft.com/office/drawing/2014/main" id="{D0A51AA0-2EA6-4E8F-EA2E-890F0554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72" y="1998270"/>
            <a:ext cx="2853855" cy="1783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Networks</a:t>
            </a:r>
            <a:endParaRPr dirty="0"/>
          </a:p>
        </p:txBody>
      </p:sp>
      <p:sp>
        <p:nvSpPr>
          <p:cNvPr id="555" name="Google Shape;555;p42"/>
          <p:cNvSpPr txBox="1">
            <a:spLocks noGrp="1"/>
          </p:cNvSpPr>
          <p:nvPr>
            <p:ph type="subTitle" idx="2"/>
          </p:nvPr>
        </p:nvSpPr>
        <p:spPr>
          <a:xfrm>
            <a:off x="476305" y="1611750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Input</a:t>
            </a:r>
            <a:endParaRPr dirty="0"/>
          </a:p>
        </p:txBody>
      </p:sp>
      <p:sp>
        <p:nvSpPr>
          <p:cNvPr id="561" name="Google Shape;561;p42"/>
          <p:cNvSpPr txBox="1">
            <a:spLocks noGrp="1"/>
          </p:cNvSpPr>
          <p:nvPr>
            <p:ph type="subTitle" idx="8"/>
          </p:nvPr>
        </p:nvSpPr>
        <p:spPr>
          <a:xfrm>
            <a:off x="6195421" y="1927355"/>
            <a:ext cx="16551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Answers from the Model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B21E2-09BE-6B98-0AD3-D452460C8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24" y="445025"/>
            <a:ext cx="4136167" cy="3831960"/>
          </a:xfrm>
          <a:prstGeom prst="rect">
            <a:avLst/>
          </a:prstGeom>
        </p:spPr>
      </p:pic>
      <p:sp>
        <p:nvSpPr>
          <p:cNvPr id="557" name="Google Shape;557;p42"/>
          <p:cNvSpPr txBox="1">
            <a:spLocks noGrp="1"/>
          </p:cNvSpPr>
          <p:nvPr>
            <p:ph type="subTitle" idx="4"/>
          </p:nvPr>
        </p:nvSpPr>
        <p:spPr>
          <a:xfrm>
            <a:off x="3575916" y="3796985"/>
            <a:ext cx="2009635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Hidden Layers With Parameters</a:t>
            </a:r>
            <a:endParaRPr dirty="0"/>
          </a:p>
        </p:txBody>
      </p:sp>
      <p:pic>
        <p:nvPicPr>
          <p:cNvPr id="1030" name="Picture 6" descr="How Does the Gradient Descent Algorithm Work in Machine Learning?">
            <a:extLst>
              <a:ext uri="{FF2B5EF4-FFF2-40B4-BE49-F238E27FC236}">
                <a16:creationId xmlns:a16="http://schemas.microsoft.com/office/drawing/2014/main" id="{C89DE7D1-77E8-9EDA-E70F-DDF1BB05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640" y="3802204"/>
            <a:ext cx="1392039" cy="92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561;p42">
            <a:extLst>
              <a:ext uri="{FF2B5EF4-FFF2-40B4-BE49-F238E27FC236}">
                <a16:creationId xmlns:a16="http://schemas.microsoft.com/office/drawing/2014/main" id="{D0D913B0-B51F-7AA4-FDC3-AD643FF86B07}"/>
              </a:ext>
            </a:extLst>
          </p:cNvPr>
          <p:cNvSpPr txBox="1">
            <a:spLocks/>
          </p:cNvSpPr>
          <p:nvPr/>
        </p:nvSpPr>
        <p:spPr>
          <a:xfrm>
            <a:off x="7239847" y="3319153"/>
            <a:ext cx="1465623" cy="3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US" dirty="0"/>
              <a:t>Lots of Math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4"/>
          <p:cNvSpPr/>
          <p:nvPr/>
        </p:nvSpPr>
        <p:spPr>
          <a:xfrm>
            <a:off x="2036250" y="2751650"/>
            <a:ext cx="5071500" cy="489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4287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71" name="Google Shape;771;p54"/>
          <p:cNvSpPr txBox="1">
            <a:spLocks noGrp="1"/>
          </p:cNvSpPr>
          <p:nvPr>
            <p:ph type="title"/>
          </p:nvPr>
        </p:nvSpPr>
        <p:spPr>
          <a:xfrm>
            <a:off x="1769400" y="1569150"/>
            <a:ext cx="5605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1,760,000,000</a:t>
            </a:r>
            <a:endParaRPr sz="4800" dirty="0"/>
          </a:p>
        </p:txBody>
      </p:sp>
      <p:sp>
        <p:nvSpPr>
          <p:cNvPr id="772" name="Google Shape;772;p54"/>
          <p:cNvSpPr txBox="1">
            <a:spLocks noGrp="1"/>
          </p:cNvSpPr>
          <p:nvPr>
            <p:ph type="subTitle" idx="1"/>
          </p:nvPr>
        </p:nvSpPr>
        <p:spPr>
          <a:xfrm>
            <a:off x="2144250" y="2850425"/>
            <a:ext cx="4855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Number of Parameters in GPT-4</a:t>
            </a:r>
            <a:endParaRPr sz="1800" dirty="0"/>
          </a:p>
        </p:txBody>
      </p:sp>
      <p:grpSp>
        <p:nvGrpSpPr>
          <p:cNvPr id="773" name="Google Shape;773;p54"/>
          <p:cNvGrpSpPr/>
          <p:nvPr/>
        </p:nvGrpSpPr>
        <p:grpSpPr>
          <a:xfrm>
            <a:off x="1201478" y="1926168"/>
            <a:ext cx="6741153" cy="432577"/>
            <a:chOff x="1201478" y="2088468"/>
            <a:chExt cx="6741153" cy="432577"/>
          </a:xfrm>
        </p:grpSpPr>
        <p:grpSp>
          <p:nvGrpSpPr>
            <p:cNvPr id="774" name="Google Shape;774;p54"/>
            <p:cNvGrpSpPr/>
            <p:nvPr/>
          </p:nvGrpSpPr>
          <p:grpSpPr>
            <a:xfrm>
              <a:off x="7373153" y="2088468"/>
              <a:ext cx="569478" cy="432577"/>
              <a:chOff x="912075" y="2161700"/>
              <a:chExt cx="973800" cy="649125"/>
            </a:xfrm>
          </p:grpSpPr>
          <p:cxnSp>
            <p:nvCxnSpPr>
              <p:cNvPr id="775" name="Google Shape;775;p54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76" name="Google Shape;776;p54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77" name="Google Shape;777;p54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  <p:grpSp>
          <p:nvGrpSpPr>
            <p:cNvPr id="778" name="Google Shape;778;p54"/>
            <p:cNvGrpSpPr/>
            <p:nvPr/>
          </p:nvGrpSpPr>
          <p:grpSpPr>
            <a:xfrm>
              <a:off x="1201478" y="2088468"/>
              <a:ext cx="569478" cy="432577"/>
              <a:chOff x="912075" y="2161700"/>
              <a:chExt cx="973800" cy="649125"/>
            </a:xfrm>
          </p:grpSpPr>
          <p:cxnSp>
            <p:nvCxnSpPr>
              <p:cNvPr id="779" name="Google Shape;779;p54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80" name="Google Shape;780;p54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81" name="Google Shape;781;p54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4"/>
          <p:cNvSpPr/>
          <p:nvPr/>
        </p:nvSpPr>
        <p:spPr>
          <a:xfrm>
            <a:off x="2036250" y="2751650"/>
            <a:ext cx="5071500" cy="489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4287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71" name="Google Shape;771;p54"/>
          <p:cNvSpPr txBox="1">
            <a:spLocks noGrp="1"/>
          </p:cNvSpPr>
          <p:nvPr>
            <p:ph type="title"/>
          </p:nvPr>
        </p:nvSpPr>
        <p:spPr>
          <a:xfrm>
            <a:off x="1769400" y="1569150"/>
            <a:ext cx="5605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$691,775,000</a:t>
            </a:r>
          </a:p>
        </p:txBody>
      </p:sp>
      <p:sp>
        <p:nvSpPr>
          <p:cNvPr id="772" name="Google Shape;772;p54"/>
          <p:cNvSpPr txBox="1">
            <a:spLocks noGrp="1"/>
          </p:cNvSpPr>
          <p:nvPr>
            <p:ph type="subTitle" idx="1"/>
          </p:nvPr>
        </p:nvSpPr>
        <p:spPr>
          <a:xfrm>
            <a:off x="2144250" y="2850425"/>
            <a:ext cx="4855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For 25,000 NVIDIA Tesla A100 GPU’s</a:t>
            </a:r>
            <a:endParaRPr sz="1800" dirty="0"/>
          </a:p>
        </p:txBody>
      </p:sp>
      <p:grpSp>
        <p:nvGrpSpPr>
          <p:cNvPr id="773" name="Google Shape;773;p54"/>
          <p:cNvGrpSpPr/>
          <p:nvPr/>
        </p:nvGrpSpPr>
        <p:grpSpPr>
          <a:xfrm>
            <a:off x="1201478" y="1926168"/>
            <a:ext cx="6741153" cy="432577"/>
            <a:chOff x="1201478" y="2088468"/>
            <a:chExt cx="6741153" cy="432577"/>
          </a:xfrm>
        </p:grpSpPr>
        <p:grpSp>
          <p:nvGrpSpPr>
            <p:cNvPr id="774" name="Google Shape;774;p54"/>
            <p:cNvGrpSpPr/>
            <p:nvPr/>
          </p:nvGrpSpPr>
          <p:grpSpPr>
            <a:xfrm>
              <a:off x="7373153" y="2088468"/>
              <a:ext cx="569478" cy="432577"/>
              <a:chOff x="912075" y="2161700"/>
              <a:chExt cx="973800" cy="649125"/>
            </a:xfrm>
          </p:grpSpPr>
          <p:cxnSp>
            <p:nvCxnSpPr>
              <p:cNvPr id="775" name="Google Shape;775;p54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76" name="Google Shape;776;p54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77" name="Google Shape;777;p54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  <p:grpSp>
          <p:nvGrpSpPr>
            <p:cNvPr id="778" name="Google Shape;778;p54"/>
            <p:cNvGrpSpPr/>
            <p:nvPr/>
          </p:nvGrpSpPr>
          <p:grpSpPr>
            <a:xfrm>
              <a:off x="1201478" y="2088468"/>
              <a:ext cx="569478" cy="432577"/>
              <a:chOff x="912075" y="2161700"/>
              <a:chExt cx="973800" cy="649125"/>
            </a:xfrm>
          </p:grpSpPr>
          <p:cxnSp>
            <p:nvCxnSpPr>
              <p:cNvPr id="779" name="Google Shape;779;p54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80" name="Google Shape;780;p54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81" name="Google Shape;781;p54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</p:grpSp>
    </p:spTree>
    <p:extLst>
      <p:ext uri="{BB962C8B-B14F-4D97-AF65-F5344CB8AC3E}">
        <p14:creationId xmlns:p14="http://schemas.microsoft.com/office/powerpoint/2010/main" val="315790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4"/>
          <p:cNvSpPr/>
          <p:nvPr/>
        </p:nvSpPr>
        <p:spPr>
          <a:xfrm>
            <a:off x="2036250" y="2751650"/>
            <a:ext cx="5071500" cy="489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4287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71" name="Google Shape;771;p54"/>
          <p:cNvSpPr txBox="1">
            <a:spLocks noGrp="1"/>
          </p:cNvSpPr>
          <p:nvPr>
            <p:ph type="title"/>
          </p:nvPr>
        </p:nvSpPr>
        <p:spPr>
          <a:xfrm>
            <a:off x="1769400" y="1569150"/>
            <a:ext cx="56052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62,319 MWh</a:t>
            </a:r>
          </a:p>
        </p:txBody>
      </p:sp>
      <p:sp>
        <p:nvSpPr>
          <p:cNvPr id="772" name="Google Shape;772;p54"/>
          <p:cNvSpPr txBox="1">
            <a:spLocks noGrp="1"/>
          </p:cNvSpPr>
          <p:nvPr>
            <p:ph type="subTitle" idx="1"/>
          </p:nvPr>
        </p:nvSpPr>
        <p:spPr>
          <a:xfrm>
            <a:off x="2144250" y="2850424"/>
            <a:ext cx="4855500" cy="2948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amount of electricity needed to Power </a:t>
            </a:r>
            <a:r>
              <a:rPr lang="en-US" dirty="0"/>
              <a:t>M</a:t>
            </a:r>
            <a:r>
              <a:rPr lang="en-US" sz="1800" dirty="0"/>
              <a:t>assachusetts</a:t>
            </a:r>
            <a:r>
              <a:rPr lang="en" sz="1800" dirty="0"/>
              <a:t> for 1 day in the Summer</a:t>
            </a:r>
            <a:endParaRPr sz="1800" dirty="0"/>
          </a:p>
        </p:txBody>
      </p:sp>
      <p:grpSp>
        <p:nvGrpSpPr>
          <p:cNvPr id="773" name="Google Shape;773;p54"/>
          <p:cNvGrpSpPr/>
          <p:nvPr/>
        </p:nvGrpSpPr>
        <p:grpSpPr>
          <a:xfrm>
            <a:off x="1201478" y="1926168"/>
            <a:ext cx="6741153" cy="432577"/>
            <a:chOff x="1201478" y="2088468"/>
            <a:chExt cx="6741153" cy="432577"/>
          </a:xfrm>
        </p:grpSpPr>
        <p:grpSp>
          <p:nvGrpSpPr>
            <p:cNvPr id="774" name="Google Shape;774;p54"/>
            <p:cNvGrpSpPr/>
            <p:nvPr/>
          </p:nvGrpSpPr>
          <p:grpSpPr>
            <a:xfrm>
              <a:off x="7373153" y="2088468"/>
              <a:ext cx="569478" cy="432577"/>
              <a:chOff x="912075" y="2161700"/>
              <a:chExt cx="973800" cy="649125"/>
            </a:xfrm>
          </p:grpSpPr>
          <p:cxnSp>
            <p:nvCxnSpPr>
              <p:cNvPr id="775" name="Google Shape;775;p54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76" name="Google Shape;776;p54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77" name="Google Shape;777;p54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  <p:grpSp>
          <p:nvGrpSpPr>
            <p:cNvPr id="778" name="Google Shape;778;p54"/>
            <p:cNvGrpSpPr/>
            <p:nvPr/>
          </p:nvGrpSpPr>
          <p:grpSpPr>
            <a:xfrm>
              <a:off x="1201478" y="2088468"/>
              <a:ext cx="569478" cy="432577"/>
              <a:chOff x="912075" y="2161700"/>
              <a:chExt cx="973800" cy="649125"/>
            </a:xfrm>
          </p:grpSpPr>
          <p:cxnSp>
            <p:nvCxnSpPr>
              <p:cNvPr id="779" name="Google Shape;779;p54"/>
              <p:cNvCxnSpPr/>
              <p:nvPr/>
            </p:nvCxnSpPr>
            <p:spPr>
              <a:xfrm>
                <a:off x="912075" y="2161700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80" name="Google Shape;780;p54"/>
              <p:cNvCxnSpPr/>
              <p:nvPr/>
            </p:nvCxnSpPr>
            <p:spPr>
              <a:xfrm>
                <a:off x="912075" y="2486263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  <p:cxnSp>
            <p:nvCxnSpPr>
              <p:cNvPr id="781" name="Google Shape;781;p54"/>
              <p:cNvCxnSpPr/>
              <p:nvPr/>
            </p:nvCxnSpPr>
            <p:spPr>
              <a:xfrm>
                <a:off x="912075" y="2810825"/>
                <a:ext cx="9738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14300" algn="bl" rotWithShape="0">
                  <a:schemeClr val="accent3"/>
                </a:outerShdw>
              </a:effectLst>
            </p:spPr>
          </p:cxnSp>
        </p:grpSp>
      </p:grpSp>
    </p:spTree>
    <p:extLst>
      <p:ext uri="{BB962C8B-B14F-4D97-AF65-F5344CB8AC3E}">
        <p14:creationId xmlns:p14="http://schemas.microsoft.com/office/powerpoint/2010/main" val="140465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44"/>
          <p:cNvGrpSpPr/>
          <p:nvPr/>
        </p:nvGrpSpPr>
        <p:grpSpPr>
          <a:xfrm>
            <a:off x="3406869" y="1513089"/>
            <a:ext cx="2349900" cy="2838000"/>
            <a:chOff x="722275" y="1357000"/>
            <a:chExt cx="2349900" cy="2838000"/>
          </a:xfrm>
        </p:grpSpPr>
        <p:sp>
          <p:nvSpPr>
            <p:cNvPr id="580" name="Google Shape;580;p44"/>
            <p:cNvSpPr/>
            <p:nvPr/>
          </p:nvSpPr>
          <p:spPr>
            <a:xfrm>
              <a:off x="722275" y="1357000"/>
              <a:ext cx="2349900" cy="2838000"/>
            </a:xfrm>
            <a:prstGeom prst="roundRect">
              <a:avLst>
                <a:gd name="adj" fmla="val 6481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  <a:effectLst>
              <a:reflection stA="65000" endPos="17000" dist="1905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831775" y="1474300"/>
              <a:ext cx="2130900" cy="2603400"/>
            </a:xfrm>
            <a:prstGeom prst="roundRect">
              <a:avLst>
                <a:gd name="adj" fmla="val 5995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/>
              </a:outerShdw>
              <a:reflection stA="35000" endPos="11000" dist="400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4"/>
          <p:cNvGrpSpPr/>
          <p:nvPr/>
        </p:nvGrpSpPr>
        <p:grpSpPr>
          <a:xfrm>
            <a:off x="6091463" y="1513089"/>
            <a:ext cx="2349900" cy="2838000"/>
            <a:chOff x="722275" y="1357000"/>
            <a:chExt cx="2349900" cy="2838000"/>
          </a:xfrm>
        </p:grpSpPr>
        <p:sp>
          <p:nvSpPr>
            <p:cNvPr id="583" name="Google Shape;583;p44"/>
            <p:cNvSpPr/>
            <p:nvPr/>
          </p:nvSpPr>
          <p:spPr>
            <a:xfrm>
              <a:off x="722275" y="1357000"/>
              <a:ext cx="2349900" cy="2838000"/>
            </a:xfrm>
            <a:prstGeom prst="roundRect">
              <a:avLst>
                <a:gd name="adj" fmla="val 6481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  <a:effectLst>
              <a:reflection stA="65000" endPos="17000" dist="1905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831775" y="1474300"/>
              <a:ext cx="2130900" cy="2603400"/>
            </a:xfrm>
            <a:prstGeom prst="roundRect">
              <a:avLst>
                <a:gd name="adj" fmla="val 5995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/>
              </a:outerShdw>
              <a:reflection stA="35000" endPos="11000" dist="400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44"/>
          <p:cNvGrpSpPr/>
          <p:nvPr/>
        </p:nvGrpSpPr>
        <p:grpSpPr>
          <a:xfrm>
            <a:off x="722275" y="1513089"/>
            <a:ext cx="2349900" cy="2838000"/>
            <a:chOff x="722275" y="1357000"/>
            <a:chExt cx="2349900" cy="2838000"/>
          </a:xfrm>
        </p:grpSpPr>
        <p:sp>
          <p:nvSpPr>
            <p:cNvPr id="586" name="Google Shape;586;p44"/>
            <p:cNvSpPr/>
            <p:nvPr/>
          </p:nvSpPr>
          <p:spPr>
            <a:xfrm>
              <a:off x="722275" y="1357000"/>
              <a:ext cx="2349900" cy="2838000"/>
            </a:xfrm>
            <a:prstGeom prst="roundRect">
              <a:avLst>
                <a:gd name="adj" fmla="val 6481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  <a:effectLst>
              <a:reflection stA="65000" endPos="17000" dist="1905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831775" y="1474300"/>
              <a:ext cx="2130900" cy="2603400"/>
            </a:xfrm>
            <a:prstGeom prst="roundRect">
              <a:avLst>
                <a:gd name="adj" fmla="val 5995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/>
              </a:outerShdw>
              <a:reflection stA="35000" endPos="11000" dist="400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4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of Gen AI API’s</a:t>
            </a:r>
            <a:endParaRPr dirty="0"/>
          </a:p>
        </p:txBody>
      </p:sp>
      <p:sp>
        <p:nvSpPr>
          <p:cNvPr id="589" name="Google Shape;589;p44"/>
          <p:cNvSpPr txBox="1"/>
          <p:nvPr/>
        </p:nvSpPr>
        <p:spPr>
          <a:xfrm>
            <a:off x="936325" y="3236064"/>
            <a:ext cx="18288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“Davinci”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Max Tokens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4096</a:t>
            </a:r>
            <a:endParaRPr sz="1600" dirty="0">
              <a:solidFill>
                <a:srgbClr val="1F1C5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1012067" y="2345439"/>
            <a:ext cx="1734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$0.002</a:t>
            </a:r>
            <a:endParaRPr sz="2400" b="1" dirty="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91" name="Google Shape;591;p44"/>
          <p:cNvSpPr/>
          <p:nvPr/>
        </p:nvSpPr>
        <p:spPr>
          <a:xfrm>
            <a:off x="1030525" y="1797639"/>
            <a:ext cx="1734600" cy="430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4287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GPT-3</a:t>
            </a:r>
            <a:endParaRPr sz="1800" dirty="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92" name="Google Shape;592;p44"/>
          <p:cNvSpPr/>
          <p:nvPr/>
        </p:nvSpPr>
        <p:spPr>
          <a:xfrm>
            <a:off x="3713931" y="1797639"/>
            <a:ext cx="1734600" cy="430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4287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GPT-3.5</a:t>
            </a:r>
            <a:endParaRPr sz="1800" dirty="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93" name="Google Shape;593;p44"/>
          <p:cNvSpPr/>
          <p:nvPr/>
        </p:nvSpPr>
        <p:spPr>
          <a:xfrm>
            <a:off x="6397333" y="1797639"/>
            <a:ext cx="1734600" cy="430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4287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GPT-4</a:t>
            </a:r>
            <a:endParaRPr sz="1800" dirty="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94" name="Google Shape;594;p44"/>
          <p:cNvSpPr txBox="1"/>
          <p:nvPr/>
        </p:nvSpPr>
        <p:spPr>
          <a:xfrm>
            <a:off x="3658500" y="3236064"/>
            <a:ext cx="18270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solidFill>
                  <a:srgbClr val="FFFFFF"/>
                </a:solidFill>
                <a:latin typeface="IBM Plex Sans"/>
                <a:sym typeface="IBM Plex Sans"/>
              </a:rPr>
              <a:t>“Turbo”</a:t>
            </a:r>
          </a:p>
          <a:p>
            <a:pPr algn="ctr"/>
            <a:r>
              <a:rPr lang="en" sz="1600" dirty="0">
                <a:solidFill>
                  <a:srgbClr val="FFFFFF"/>
                </a:solidFill>
                <a:latin typeface="IBM Plex Sans"/>
                <a:sym typeface="IBM Plex Sans"/>
              </a:rPr>
              <a:t>Max Tokens</a:t>
            </a:r>
          </a:p>
          <a:p>
            <a:pPr algn="ctr"/>
            <a:r>
              <a:rPr lang="en" sz="1600" dirty="0">
                <a:solidFill>
                  <a:srgbClr val="FFFFFF"/>
                </a:solidFill>
                <a:latin typeface="IBM Plex Sans"/>
                <a:sym typeface="IBM Plex Sans"/>
              </a:rPr>
              <a:t>16000</a:t>
            </a:r>
            <a:endParaRPr sz="160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  <p:sp>
        <p:nvSpPr>
          <p:cNvPr id="595" name="Google Shape;595;p44"/>
          <p:cNvSpPr txBox="1"/>
          <p:nvPr/>
        </p:nvSpPr>
        <p:spPr>
          <a:xfrm>
            <a:off x="6351133" y="3185212"/>
            <a:ext cx="1827000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  <a:latin typeface="IBM Plex Sans"/>
                <a:sym typeface="IBM Plex Sans"/>
              </a:rPr>
              <a:t>“Top Dawg” </a:t>
            </a:r>
          </a:p>
          <a:p>
            <a:pPr marL="0" lvl="0" indent="0" algn="ctr"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  <a:latin typeface="IBM Plex Sans"/>
                <a:sym typeface="IBM Plex Sans"/>
              </a:rPr>
              <a:t>Max Tokens</a:t>
            </a:r>
          </a:p>
          <a:p>
            <a:pPr marL="0" lvl="0" indent="0" algn="ctr"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  <a:latin typeface="IBM Plex Sans"/>
                <a:sym typeface="IBM Plex Sans"/>
              </a:rPr>
              <a:t>32000</a:t>
            </a:r>
            <a:endParaRPr sz="160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  <p:sp>
        <p:nvSpPr>
          <p:cNvPr id="596" name="Google Shape;596;p44"/>
          <p:cNvSpPr txBox="1"/>
          <p:nvPr/>
        </p:nvSpPr>
        <p:spPr>
          <a:xfrm>
            <a:off x="3697248" y="2281707"/>
            <a:ext cx="1734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$0.004</a:t>
            </a:r>
            <a:endParaRPr sz="2400" b="1" dirty="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97" name="Google Shape;597;p44"/>
          <p:cNvSpPr txBox="1"/>
          <p:nvPr/>
        </p:nvSpPr>
        <p:spPr>
          <a:xfrm>
            <a:off x="6378875" y="2281707"/>
            <a:ext cx="1734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$0.12</a:t>
            </a:r>
            <a:endParaRPr sz="2400" b="1" dirty="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" name="Google Shape;590;p44">
            <a:extLst>
              <a:ext uri="{FF2B5EF4-FFF2-40B4-BE49-F238E27FC236}">
                <a16:creationId xmlns:a16="http://schemas.microsoft.com/office/drawing/2014/main" id="{1C3EAC9B-3A08-1455-52B0-F418DB0EE0E8}"/>
              </a:ext>
            </a:extLst>
          </p:cNvPr>
          <p:cNvSpPr txBox="1"/>
          <p:nvPr/>
        </p:nvSpPr>
        <p:spPr>
          <a:xfrm>
            <a:off x="1030525" y="2702170"/>
            <a:ext cx="1734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$0.008</a:t>
            </a:r>
            <a:endParaRPr sz="2400" b="1" dirty="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" name="Google Shape;596;p44">
            <a:extLst>
              <a:ext uri="{FF2B5EF4-FFF2-40B4-BE49-F238E27FC236}">
                <a16:creationId xmlns:a16="http://schemas.microsoft.com/office/drawing/2014/main" id="{90410DD2-04F4-8737-87F8-DC5DC883FFB1}"/>
              </a:ext>
            </a:extLst>
          </p:cNvPr>
          <p:cNvSpPr txBox="1"/>
          <p:nvPr/>
        </p:nvSpPr>
        <p:spPr>
          <a:xfrm>
            <a:off x="3697248" y="2615289"/>
            <a:ext cx="1734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$0.064</a:t>
            </a:r>
            <a:endParaRPr sz="2400" b="1" dirty="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" name="Google Shape;597;p44">
            <a:extLst>
              <a:ext uri="{FF2B5EF4-FFF2-40B4-BE49-F238E27FC236}">
                <a16:creationId xmlns:a16="http://schemas.microsoft.com/office/drawing/2014/main" id="{139C1767-0B07-D498-B23C-970C2B4FFEFD}"/>
              </a:ext>
            </a:extLst>
          </p:cNvPr>
          <p:cNvSpPr txBox="1"/>
          <p:nvPr/>
        </p:nvSpPr>
        <p:spPr>
          <a:xfrm>
            <a:off x="6397333" y="2645512"/>
            <a:ext cx="1734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$3.84</a:t>
            </a:r>
            <a:endParaRPr sz="2400" b="1" dirty="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use Gen AI</a:t>
            </a:r>
            <a:endParaRPr dirty="0"/>
          </a:p>
        </p:txBody>
      </p:sp>
      <p:sp>
        <p:nvSpPr>
          <p:cNvPr id="742" name="Google Shape;742;p53"/>
          <p:cNvSpPr txBox="1">
            <a:spLocks noGrp="1"/>
          </p:cNvSpPr>
          <p:nvPr>
            <p:ph type="subTitle" idx="1"/>
          </p:nvPr>
        </p:nvSpPr>
        <p:spPr>
          <a:xfrm>
            <a:off x="71310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LangChain</a:t>
            </a:r>
            <a:endParaRPr dirty="0"/>
          </a:p>
        </p:txBody>
      </p:sp>
      <p:sp>
        <p:nvSpPr>
          <p:cNvPr id="743" name="Google Shape;743;p53"/>
          <p:cNvSpPr txBox="1">
            <a:spLocks noGrp="1"/>
          </p:cNvSpPr>
          <p:nvPr>
            <p:ph type="subTitle" idx="2"/>
          </p:nvPr>
        </p:nvSpPr>
        <p:spPr>
          <a:xfrm>
            <a:off x="420491" y="3282450"/>
            <a:ext cx="2743201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A Python package for AI Tools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" sz="1200" dirty="0">
                <a:solidFill>
                  <a:srgbClr val="FFFFFF"/>
                </a:solidFill>
              </a:rPr>
              <a:t>Approachable for beginners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" sz="1200" dirty="0">
                <a:solidFill>
                  <a:srgbClr val="FFFFFF"/>
                </a:solidFill>
              </a:rPr>
              <a:t>Endlessly customizable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" sz="1200" dirty="0">
                <a:solidFill>
                  <a:srgbClr val="FFFFFF"/>
                </a:solidFill>
              </a:rPr>
              <a:t>Large Community of Developers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" sz="1200" dirty="0">
                <a:solidFill>
                  <a:srgbClr val="FFFFFF"/>
                </a:solidFill>
              </a:rPr>
              <a:t>Current Leader in Gen AI Space</a:t>
            </a:r>
          </a:p>
        </p:txBody>
      </p:sp>
      <p:sp>
        <p:nvSpPr>
          <p:cNvPr id="744" name="Google Shape;744;p53"/>
          <p:cNvSpPr txBox="1">
            <a:spLocks noGrp="1"/>
          </p:cNvSpPr>
          <p:nvPr>
            <p:ph type="subTitle" idx="3"/>
          </p:nvPr>
        </p:nvSpPr>
        <p:spPr>
          <a:xfrm>
            <a:off x="341535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</a:t>
            </a:r>
            <a:endParaRPr dirty="0"/>
          </a:p>
        </p:txBody>
      </p:sp>
      <p:sp>
        <p:nvSpPr>
          <p:cNvPr id="745" name="Google Shape;745;p53"/>
          <p:cNvSpPr txBox="1">
            <a:spLocks noGrp="1"/>
          </p:cNvSpPr>
          <p:nvPr>
            <p:ph type="subTitle" idx="4"/>
          </p:nvPr>
        </p:nvSpPr>
        <p:spPr>
          <a:xfrm>
            <a:off x="3237107" y="3282450"/>
            <a:ext cx="2743201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Accessible </a:t>
            </a:r>
            <a:r>
              <a:rPr lang="en-US" sz="1200" dirty="0">
                <a:solidFill>
                  <a:srgbClr val="FFFFFF"/>
                </a:solidFill>
              </a:rPr>
              <a:t>everywhere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sym typeface="IBM Plex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“Infinitely” scalable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“Infinite” long term storage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Code, low-code, and no-code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Hybrid cloud and on-prem options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FFFFFF"/>
                </a:solidFill>
              </a:rPr>
              <a:t>Azure, AWS, Google, IBM, etc.</a:t>
            </a:r>
            <a:endParaRPr lang="en" sz="1200" dirty="0">
              <a:solidFill>
                <a:srgbClr val="FFFFFF"/>
              </a:solidFill>
            </a:endParaRPr>
          </a:p>
        </p:txBody>
      </p:sp>
      <p:sp>
        <p:nvSpPr>
          <p:cNvPr id="746" name="Google Shape;746;p53"/>
          <p:cNvSpPr txBox="1">
            <a:spLocks noGrp="1"/>
          </p:cNvSpPr>
          <p:nvPr>
            <p:ph type="subTitle" idx="5"/>
          </p:nvPr>
        </p:nvSpPr>
        <p:spPr>
          <a:xfrm>
            <a:off x="6117600" y="289775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</a:t>
            </a:r>
            <a:endParaRPr dirty="0"/>
          </a:p>
        </p:txBody>
      </p:sp>
      <p:sp>
        <p:nvSpPr>
          <p:cNvPr id="747" name="Google Shape;747;p53"/>
          <p:cNvSpPr txBox="1">
            <a:spLocks noGrp="1"/>
          </p:cNvSpPr>
          <p:nvPr>
            <p:ph type="subTitle" idx="6"/>
          </p:nvPr>
        </p:nvSpPr>
        <p:spPr>
          <a:xfrm>
            <a:off x="6117600" y="3282450"/>
            <a:ext cx="2552514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Multiple coding </a:t>
            </a:r>
            <a:r>
              <a:rPr lang="en" sz="1200" dirty="0">
                <a:solidFill>
                  <a:srgbClr val="FFFFFF"/>
                </a:solidFill>
              </a:rPr>
              <a:t>l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anguages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" sz="1200" dirty="0">
                <a:solidFill>
                  <a:srgbClr val="FFFFFF"/>
                </a:solidFill>
              </a:rPr>
              <a:t>Low-code, no-code solutions</a:t>
            </a:r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sym typeface="IBM Plex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" sz="1200" dirty="0">
                <a:solidFill>
                  <a:srgbClr val="FFFFFF"/>
                </a:solidFill>
              </a:rPr>
              <a:t>OpenAI, HuggingFace, API’s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" sz="1200" dirty="0">
                <a:solidFill>
                  <a:srgbClr val="FFFFFF"/>
                </a:solidFill>
              </a:rPr>
              <a:t>GPU serving</a:t>
            </a:r>
          </a:p>
          <a:p>
            <a:pPr marL="171450" indent="-171450" algn="l">
              <a:buClr>
                <a:srgbClr val="FFFFFF"/>
              </a:buClr>
              <a:buFont typeface="Arial" panose="020B0604020202020204" pitchFamily="34" charset="0"/>
              <a:buChar char="•"/>
              <a:defRPr/>
            </a:pPr>
            <a:r>
              <a:rPr lang="en" sz="1200" dirty="0">
                <a:solidFill>
                  <a:srgbClr val="FFFFFF"/>
                </a:solidFill>
              </a:rPr>
              <a:t>Self-hosted models</a:t>
            </a:r>
          </a:p>
        </p:txBody>
      </p:sp>
      <p:sp>
        <p:nvSpPr>
          <p:cNvPr id="748" name="Google Shape;748;p53"/>
          <p:cNvSpPr/>
          <p:nvPr/>
        </p:nvSpPr>
        <p:spPr>
          <a:xfrm>
            <a:off x="1270650" y="1508735"/>
            <a:ext cx="1198200" cy="119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>
            <a:off x="3972900" y="1508735"/>
            <a:ext cx="1198200" cy="119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3"/>
          <p:cNvSpPr/>
          <p:nvPr/>
        </p:nvSpPr>
        <p:spPr>
          <a:xfrm>
            <a:off x="6675150" y="1508735"/>
            <a:ext cx="1198200" cy="119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Different Programming Languages">
            <a:extLst>
              <a:ext uri="{FF2B5EF4-FFF2-40B4-BE49-F238E27FC236}">
                <a16:creationId xmlns:a16="http://schemas.microsoft.com/office/drawing/2014/main" id="{AD7233D0-087A-4717-AA27-05AD2A53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60" y="1940986"/>
            <a:ext cx="1004980" cy="41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loud-computing - Lifia">
            <a:extLst>
              <a:ext uri="{FF2B5EF4-FFF2-40B4-BE49-F238E27FC236}">
                <a16:creationId xmlns:a16="http://schemas.microsoft.com/office/drawing/2014/main" id="{2E740096-00E7-9491-EC1B-ED7083FA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63" y="1764598"/>
            <a:ext cx="686474" cy="68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enerative AI for SAP using AWS Part II. Model Customizing (with RAG) | SAP  Blogs">
            <a:extLst>
              <a:ext uri="{FF2B5EF4-FFF2-40B4-BE49-F238E27FC236}">
                <a16:creationId xmlns:a16="http://schemas.microsoft.com/office/drawing/2014/main" id="{7BC9CFBE-8644-CA44-8E03-578E4945F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83" y="1757762"/>
            <a:ext cx="1044934" cy="6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8"/>
          <p:cNvSpPr/>
          <p:nvPr/>
        </p:nvSpPr>
        <p:spPr>
          <a:xfrm>
            <a:off x="2925450" y="3661488"/>
            <a:ext cx="3311700" cy="572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4287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649" name="Google Shape;649;p48"/>
          <p:cNvSpPr txBox="1">
            <a:spLocks noGrp="1"/>
          </p:cNvSpPr>
          <p:nvPr>
            <p:ph type="subTitle" idx="1"/>
          </p:nvPr>
        </p:nvSpPr>
        <p:spPr>
          <a:xfrm>
            <a:off x="2336250" y="1669079"/>
            <a:ext cx="44715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“</a:t>
            </a:r>
            <a:r>
              <a:rPr lang="en-US" sz="1800" dirty="0"/>
              <a:t>The system goes online August 4th, 1997. Human decisions are removed from strategic defense. Skynet begins to learn at a geometric rate. It becomes self-aware at 2:14 a.m. Eastern time, August 29th.</a:t>
            </a:r>
            <a:r>
              <a:rPr lang="en" sz="1800" dirty="0"/>
              <a:t>”</a:t>
            </a:r>
            <a:endParaRPr sz="1800" dirty="0"/>
          </a:p>
        </p:txBody>
      </p:sp>
      <p:sp>
        <p:nvSpPr>
          <p:cNvPr id="650" name="Google Shape;650;p48"/>
          <p:cNvSpPr txBox="1">
            <a:spLocks noGrp="1"/>
          </p:cNvSpPr>
          <p:nvPr>
            <p:ph type="title"/>
          </p:nvPr>
        </p:nvSpPr>
        <p:spPr>
          <a:xfrm>
            <a:off x="3104400" y="3738588"/>
            <a:ext cx="29352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—</a:t>
            </a:r>
            <a:r>
              <a:rPr lang="en-US" sz="1200" b="0" i="0" dirty="0">
                <a:solidFill>
                  <a:srgbClr val="E2EEFF"/>
                </a:solidFill>
                <a:effectLst/>
                <a:latin typeface="Google Sans"/>
              </a:rPr>
              <a:t>Cyberdyne Systems Series 800 Model 101 “Terminator”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806585" y="1236062"/>
            <a:ext cx="35571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Background</a:t>
            </a:r>
            <a:endParaRPr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942575" y="1892837"/>
            <a:ext cx="2852529" cy="2754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200" u="sng" dirty="0"/>
              <a:t>Medical Device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sz="1200" dirty="0"/>
              <a:t>Started out in Research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sz="1200" dirty="0"/>
              <a:t>Majority in Design Quality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sz="1200" dirty="0"/>
              <a:t>Process Development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" sz="1200" u="sng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200" u="sng" dirty="0"/>
              <a:t>Semiconductor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sz="1200" dirty="0"/>
              <a:t>Data Management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" sz="1200" u="sng" dirty="0"/>
              <a:t>Current: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sz="1200" dirty="0"/>
              <a:t>Data Engineering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sz="1200" dirty="0"/>
              <a:t>Software Engineering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sz="1200" dirty="0"/>
              <a:t>ML Engineering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sz="1200" dirty="0"/>
              <a:t>Data Architect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sz="1200" dirty="0"/>
              <a:t>Gen AI Solution Architect</a:t>
            </a:r>
          </a:p>
        </p:txBody>
      </p:sp>
      <p:sp>
        <p:nvSpPr>
          <p:cNvPr id="400" name="Google Shape;400;p35"/>
          <p:cNvSpPr/>
          <p:nvPr/>
        </p:nvSpPr>
        <p:spPr>
          <a:xfrm>
            <a:off x="5697525" y="1592850"/>
            <a:ext cx="1957800" cy="1957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35"/>
          <p:cNvSpPr/>
          <p:nvPr/>
        </p:nvSpPr>
        <p:spPr>
          <a:xfrm>
            <a:off x="4787200" y="2548028"/>
            <a:ext cx="714982" cy="675268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5"/>
          <p:cNvSpPr/>
          <p:nvPr/>
        </p:nvSpPr>
        <p:spPr>
          <a:xfrm rot="-1865276">
            <a:off x="7576853" y="1373887"/>
            <a:ext cx="389168" cy="648493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7547150" y="2587338"/>
            <a:ext cx="237550" cy="296650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5"/>
          <p:cNvSpPr/>
          <p:nvPr/>
        </p:nvSpPr>
        <p:spPr>
          <a:xfrm>
            <a:off x="5951675" y="3300312"/>
            <a:ext cx="317121" cy="296656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5"/>
          <p:cNvSpPr/>
          <p:nvPr/>
        </p:nvSpPr>
        <p:spPr>
          <a:xfrm rot="1650174">
            <a:off x="7204867" y="3701072"/>
            <a:ext cx="32750" cy="302754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5548725" y="1450625"/>
            <a:ext cx="237550" cy="296650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8193300" y="2985688"/>
            <a:ext cx="237600" cy="2376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6822650" y="82066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4907813" y="1812062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7589875" y="4106987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5786275" y="399427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0613;p80">
            <a:extLst>
              <a:ext uri="{FF2B5EF4-FFF2-40B4-BE49-F238E27FC236}">
                <a16:creationId xmlns:a16="http://schemas.microsoft.com/office/drawing/2014/main" id="{A76CB96B-E7A9-3DEB-5AD4-6EA77B7BE27D}"/>
              </a:ext>
            </a:extLst>
          </p:cNvPr>
          <p:cNvSpPr/>
          <p:nvPr/>
        </p:nvSpPr>
        <p:spPr>
          <a:xfrm>
            <a:off x="6096468" y="1964162"/>
            <a:ext cx="1159913" cy="1060182"/>
          </a:xfrm>
          <a:custGeom>
            <a:avLst/>
            <a:gdLst/>
            <a:ahLst/>
            <a:cxnLst/>
            <a:rect l="l" t="t" r="r" b="b"/>
            <a:pathLst>
              <a:path w="11910" h="11846" extrusionOk="0">
                <a:moveTo>
                  <a:pt x="5924" y="2080"/>
                </a:moveTo>
                <a:cubicBezTo>
                  <a:pt x="6302" y="2080"/>
                  <a:pt x="6617" y="2395"/>
                  <a:pt x="6617" y="2773"/>
                </a:cubicBezTo>
                <a:cubicBezTo>
                  <a:pt x="6617" y="3182"/>
                  <a:pt x="6302" y="3497"/>
                  <a:pt x="5924" y="3497"/>
                </a:cubicBezTo>
                <a:cubicBezTo>
                  <a:pt x="5514" y="3497"/>
                  <a:pt x="5199" y="3182"/>
                  <a:pt x="5199" y="2773"/>
                </a:cubicBezTo>
                <a:cubicBezTo>
                  <a:pt x="5199" y="2395"/>
                  <a:pt x="5514" y="2080"/>
                  <a:pt x="5924" y="2080"/>
                </a:cubicBezTo>
                <a:close/>
                <a:moveTo>
                  <a:pt x="5924" y="662"/>
                </a:moveTo>
                <a:cubicBezTo>
                  <a:pt x="7247" y="662"/>
                  <a:pt x="8318" y="1764"/>
                  <a:pt x="8318" y="3088"/>
                </a:cubicBezTo>
                <a:cubicBezTo>
                  <a:pt x="8318" y="3655"/>
                  <a:pt x="8129" y="4190"/>
                  <a:pt x="7783" y="4631"/>
                </a:cubicBezTo>
                <a:cubicBezTo>
                  <a:pt x="7562" y="4222"/>
                  <a:pt x="7310" y="3907"/>
                  <a:pt x="6900" y="3686"/>
                </a:cubicBezTo>
                <a:cubicBezTo>
                  <a:pt x="7153" y="3434"/>
                  <a:pt x="7310" y="3088"/>
                  <a:pt x="7310" y="2741"/>
                </a:cubicBezTo>
                <a:cubicBezTo>
                  <a:pt x="7310" y="1985"/>
                  <a:pt x="6680" y="1355"/>
                  <a:pt x="5924" y="1355"/>
                </a:cubicBezTo>
                <a:cubicBezTo>
                  <a:pt x="5168" y="1355"/>
                  <a:pt x="4538" y="1985"/>
                  <a:pt x="4538" y="2741"/>
                </a:cubicBezTo>
                <a:cubicBezTo>
                  <a:pt x="4538" y="3088"/>
                  <a:pt x="4695" y="3434"/>
                  <a:pt x="4947" y="3686"/>
                </a:cubicBezTo>
                <a:cubicBezTo>
                  <a:pt x="4538" y="3938"/>
                  <a:pt x="4223" y="4285"/>
                  <a:pt x="4034" y="4631"/>
                </a:cubicBezTo>
                <a:cubicBezTo>
                  <a:pt x="3592" y="4096"/>
                  <a:pt x="3403" y="3403"/>
                  <a:pt x="3498" y="2741"/>
                </a:cubicBezTo>
                <a:cubicBezTo>
                  <a:pt x="3655" y="1638"/>
                  <a:pt x="4664" y="662"/>
                  <a:pt x="5924" y="662"/>
                </a:cubicBezTo>
                <a:close/>
                <a:moveTo>
                  <a:pt x="5924" y="4159"/>
                </a:moveTo>
                <a:cubicBezTo>
                  <a:pt x="6554" y="4159"/>
                  <a:pt x="7058" y="4600"/>
                  <a:pt x="7247" y="5135"/>
                </a:cubicBezTo>
                <a:cubicBezTo>
                  <a:pt x="6869" y="5388"/>
                  <a:pt x="6428" y="5545"/>
                  <a:pt x="5924" y="5545"/>
                </a:cubicBezTo>
                <a:cubicBezTo>
                  <a:pt x="5451" y="5545"/>
                  <a:pt x="4979" y="5388"/>
                  <a:pt x="4569" y="5135"/>
                </a:cubicBezTo>
                <a:cubicBezTo>
                  <a:pt x="4727" y="4568"/>
                  <a:pt x="5294" y="4159"/>
                  <a:pt x="5924" y="4159"/>
                </a:cubicBezTo>
                <a:close/>
                <a:moveTo>
                  <a:pt x="1734" y="9042"/>
                </a:moveTo>
                <a:cubicBezTo>
                  <a:pt x="2301" y="9042"/>
                  <a:pt x="2773" y="9483"/>
                  <a:pt x="2773" y="10082"/>
                </a:cubicBezTo>
                <a:cubicBezTo>
                  <a:pt x="2773" y="10649"/>
                  <a:pt x="2301" y="11121"/>
                  <a:pt x="1734" y="11121"/>
                </a:cubicBezTo>
                <a:cubicBezTo>
                  <a:pt x="1198" y="11121"/>
                  <a:pt x="726" y="10649"/>
                  <a:pt x="726" y="10082"/>
                </a:cubicBezTo>
                <a:cubicBezTo>
                  <a:pt x="726" y="9483"/>
                  <a:pt x="1198" y="9042"/>
                  <a:pt x="1734" y="9042"/>
                </a:cubicBezTo>
                <a:close/>
                <a:moveTo>
                  <a:pt x="5924" y="9042"/>
                </a:moveTo>
                <a:cubicBezTo>
                  <a:pt x="6522" y="9042"/>
                  <a:pt x="6932" y="9515"/>
                  <a:pt x="6932" y="10082"/>
                </a:cubicBezTo>
                <a:cubicBezTo>
                  <a:pt x="6932" y="10649"/>
                  <a:pt x="6459" y="11121"/>
                  <a:pt x="5924" y="11121"/>
                </a:cubicBezTo>
                <a:cubicBezTo>
                  <a:pt x="5357" y="11121"/>
                  <a:pt x="4884" y="10649"/>
                  <a:pt x="4884" y="10082"/>
                </a:cubicBezTo>
                <a:cubicBezTo>
                  <a:pt x="4884" y="9483"/>
                  <a:pt x="5325" y="9042"/>
                  <a:pt x="5924" y="9042"/>
                </a:cubicBezTo>
                <a:close/>
                <a:moveTo>
                  <a:pt x="10145" y="9042"/>
                </a:moveTo>
                <a:cubicBezTo>
                  <a:pt x="10681" y="9042"/>
                  <a:pt x="11154" y="9483"/>
                  <a:pt x="11154" y="10082"/>
                </a:cubicBezTo>
                <a:cubicBezTo>
                  <a:pt x="11154" y="10649"/>
                  <a:pt x="10681" y="11121"/>
                  <a:pt x="10145" y="11121"/>
                </a:cubicBezTo>
                <a:cubicBezTo>
                  <a:pt x="9578" y="11121"/>
                  <a:pt x="9106" y="10649"/>
                  <a:pt x="9106" y="10082"/>
                </a:cubicBezTo>
                <a:cubicBezTo>
                  <a:pt x="9106" y="9483"/>
                  <a:pt x="9578" y="9042"/>
                  <a:pt x="10145" y="9042"/>
                </a:cubicBezTo>
                <a:close/>
                <a:moveTo>
                  <a:pt x="5955" y="0"/>
                </a:moveTo>
                <a:cubicBezTo>
                  <a:pt x="4349" y="0"/>
                  <a:pt x="3088" y="1197"/>
                  <a:pt x="2868" y="2678"/>
                </a:cubicBezTo>
                <a:cubicBezTo>
                  <a:pt x="2647" y="4442"/>
                  <a:pt x="3908" y="6018"/>
                  <a:pt x="5640" y="6207"/>
                </a:cubicBezTo>
                <a:lnTo>
                  <a:pt x="5640" y="6963"/>
                </a:lnTo>
                <a:lnTo>
                  <a:pt x="2427" y="6963"/>
                </a:lnTo>
                <a:cubicBezTo>
                  <a:pt x="1828" y="6963"/>
                  <a:pt x="1387" y="7435"/>
                  <a:pt x="1387" y="7971"/>
                </a:cubicBezTo>
                <a:lnTo>
                  <a:pt x="1387" y="8380"/>
                </a:lnTo>
                <a:cubicBezTo>
                  <a:pt x="599" y="8538"/>
                  <a:pt x="1" y="9231"/>
                  <a:pt x="1" y="10082"/>
                </a:cubicBezTo>
                <a:cubicBezTo>
                  <a:pt x="1" y="11027"/>
                  <a:pt x="789" y="11846"/>
                  <a:pt x="1734" y="11846"/>
                </a:cubicBezTo>
                <a:cubicBezTo>
                  <a:pt x="2679" y="11846"/>
                  <a:pt x="3466" y="11058"/>
                  <a:pt x="3466" y="10082"/>
                </a:cubicBezTo>
                <a:cubicBezTo>
                  <a:pt x="3466" y="9231"/>
                  <a:pt x="2868" y="8538"/>
                  <a:pt x="2080" y="8380"/>
                </a:cubicBezTo>
                <a:lnTo>
                  <a:pt x="2080" y="7971"/>
                </a:lnTo>
                <a:cubicBezTo>
                  <a:pt x="2080" y="7782"/>
                  <a:pt x="2238" y="7624"/>
                  <a:pt x="2458" y="7624"/>
                </a:cubicBezTo>
                <a:lnTo>
                  <a:pt x="5609" y="7624"/>
                </a:lnTo>
                <a:lnTo>
                  <a:pt x="5609" y="8349"/>
                </a:lnTo>
                <a:cubicBezTo>
                  <a:pt x="4821" y="8506"/>
                  <a:pt x="4223" y="9200"/>
                  <a:pt x="4223" y="10019"/>
                </a:cubicBezTo>
                <a:cubicBezTo>
                  <a:pt x="4223" y="10964"/>
                  <a:pt x="5010" y="11814"/>
                  <a:pt x="5955" y="11814"/>
                </a:cubicBezTo>
                <a:cubicBezTo>
                  <a:pt x="6900" y="11814"/>
                  <a:pt x="7688" y="11027"/>
                  <a:pt x="7688" y="10019"/>
                </a:cubicBezTo>
                <a:cubicBezTo>
                  <a:pt x="7688" y="9200"/>
                  <a:pt x="7090" y="8506"/>
                  <a:pt x="6302" y="8349"/>
                </a:cubicBezTo>
                <a:lnTo>
                  <a:pt x="6302" y="7624"/>
                </a:lnTo>
                <a:lnTo>
                  <a:pt x="9452" y="7624"/>
                </a:lnTo>
                <a:cubicBezTo>
                  <a:pt x="9641" y="7624"/>
                  <a:pt x="9799" y="7782"/>
                  <a:pt x="9799" y="7971"/>
                </a:cubicBezTo>
                <a:lnTo>
                  <a:pt x="9799" y="8380"/>
                </a:lnTo>
                <a:cubicBezTo>
                  <a:pt x="9011" y="8538"/>
                  <a:pt x="8444" y="9231"/>
                  <a:pt x="8444" y="10082"/>
                </a:cubicBezTo>
                <a:cubicBezTo>
                  <a:pt x="8444" y="11027"/>
                  <a:pt x="9232" y="11846"/>
                  <a:pt x="10177" y="11846"/>
                </a:cubicBezTo>
                <a:cubicBezTo>
                  <a:pt x="11122" y="11846"/>
                  <a:pt x="11910" y="11058"/>
                  <a:pt x="11910" y="10082"/>
                </a:cubicBezTo>
                <a:cubicBezTo>
                  <a:pt x="11910" y="9231"/>
                  <a:pt x="11311" y="8538"/>
                  <a:pt x="10524" y="8380"/>
                </a:cubicBezTo>
                <a:lnTo>
                  <a:pt x="10524" y="7971"/>
                </a:lnTo>
                <a:cubicBezTo>
                  <a:pt x="10524" y="7404"/>
                  <a:pt x="10051" y="6963"/>
                  <a:pt x="9484" y="6963"/>
                </a:cubicBezTo>
                <a:lnTo>
                  <a:pt x="6333" y="6963"/>
                </a:lnTo>
                <a:lnTo>
                  <a:pt x="6333" y="6207"/>
                </a:lnTo>
                <a:cubicBezTo>
                  <a:pt x="7909" y="6049"/>
                  <a:pt x="9106" y="4726"/>
                  <a:pt x="9106" y="3088"/>
                </a:cubicBezTo>
                <a:cubicBezTo>
                  <a:pt x="9106" y="1355"/>
                  <a:pt x="7688" y="0"/>
                  <a:pt x="59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0013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41490-CB0D-5C78-E825-4143F1C58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89" b="30059"/>
          <a:stretch/>
        </p:blipFill>
        <p:spPr>
          <a:xfrm rot="19573566">
            <a:off x="6962039" y="1103762"/>
            <a:ext cx="861739" cy="2282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B051477-9D85-79DE-5D75-80473734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1995">
            <a:off x="7540715" y="3476225"/>
            <a:ext cx="756810" cy="175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xcom Continuous Glucose Monitoring | Dexcom CGM">
            <a:extLst>
              <a:ext uri="{FF2B5EF4-FFF2-40B4-BE49-F238E27FC236}">
                <a16:creationId xmlns:a16="http://schemas.microsoft.com/office/drawing/2014/main" id="{9CE8FF64-D6A3-BD23-8BAF-C77C3CC87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4958">
            <a:off x="5544001" y="1036513"/>
            <a:ext cx="848069" cy="1996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BDA4B40-DE16-716C-07E7-D08C321B8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3628">
            <a:off x="4943337" y="3446560"/>
            <a:ext cx="904652" cy="254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me – Hitachi Solutions">
            <a:extLst>
              <a:ext uri="{FF2B5EF4-FFF2-40B4-BE49-F238E27FC236}">
                <a16:creationId xmlns:a16="http://schemas.microsoft.com/office/drawing/2014/main" id="{D560FA23-DDE4-8182-C0B4-987F40AE5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35" y="4259087"/>
            <a:ext cx="1491125" cy="173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0"/>
          <p:cNvGrpSpPr/>
          <p:nvPr/>
        </p:nvGrpSpPr>
        <p:grpSpPr>
          <a:xfrm>
            <a:off x="1615676" y="905546"/>
            <a:ext cx="5912647" cy="3332408"/>
            <a:chOff x="1615789" y="550332"/>
            <a:chExt cx="5912647" cy="3332408"/>
          </a:xfrm>
        </p:grpSpPr>
        <p:sp>
          <p:nvSpPr>
            <p:cNvPr id="671" name="Google Shape;671;p50"/>
            <p:cNvSpPr/>
            <p:nvPr/>
          </p:nvSpPr>
          <p:spPr>
            <a:xfrm>
              <a:off x="1615789" y="550332"/>
              <a:ext cx="5912647" cy="3332408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  <a:effectLst>
              <a:reflection endPos="30000" dist="1809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1771199" y="711297"/>
              <a:ext cx="5601561" cy="30107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  <a:reflection stA="37000" endPos="30000" dist="457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50"/>
          <p:cNvSpPr txBox="1">
            <a:spLocks noGrp="1"/>
          </p:cNvSpPr>
          <p:nvPr>
            <p:ph type="title"/>
          </p:nvPr>
        </p:nvSpPr>
        <p:spPr>
          <a:xfrm>
            <a:off x="1887967" y="1861213"/>
            <a:ext cx="5411097" cy="14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Simulating A Quality Engineer</a:t>
            </a:r>
            <a:endParaRPr sz="4400" dirty="0"/>
          </a:p>
        </p:txBody>
      </p:sp>
      <p:sp>
        <p:nvSpPr>
          <p:cNvPr id="674" name="Google Shape;674;p50"/>
          <p:cNvSpPr/>
          <p:nvPr/>
        </p:nvSpPr>
        <p:spPr>
          <a:xfrm rot="1083274">
            <a:off x="6781264" y="3600194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50"/>
          <p:cNvSpPr/>
          <p:nvPr/>
        </p:nvSpPr>
        <p:spPr>
          <a:xfrm rot="-1865445">
            <a:off x="1442953" y="3174245"/>
            <a:ext cx="501462" cy="835616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0"/>
          <p:cNvSpPr/>
          <p:nvPr/>
        </p:nvSpPr>
        <p:spPr>
          <a:xfrm>
            <a:off x="2279621" y="4188896"/>
            <a:ext cx="195600" cy="195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16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6"/>
          <p:cNvGrpSpPr/>
          <p:nvPr/>
        </p:nvGrpSpPr>
        <p:grpSpPr>
          <a:xfrm>
            <a:off x="5239691" y="664734"/>
            <a:ext cx="3506700" cy="1976400"/>
            <a:chOff x="2818716" y="635009"/>
            <a:chExt cx="3506700" cy="1976400"/>
          </a:xfrm>
        </p:grpSpPr>
        <p:sp>
          <p:nvSpPr>
            <p:cNvPr id="621" name="Google Shape;621;p46"/>
            <p:cNvSpPr/>
            <p:nvPr/>
          </p:nvSpPr>
          <p:spPr>
            <a:xfrm>
              <a:off x="2818716" y="635009"/>
              <a:ext cx="3506700" cy="1976400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2" name="Google Shape;622;p46"/>
            <p:cNvCxnSpPr/>
            <p:nvPr/>
          </p:nvCxnSpPr>
          <p:spPr>
            <a:xfrm>
              <a:off x="2921000" y="11232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921000" y="13205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921000" y="15178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921000" y="17152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921000" y="19125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921000" y="21098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921000" y="23071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921000" y="9259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sp>
          <p:nvSpPr>
            <p:cNvPr id="630" name="Google Shape;630;p46"/>
            <p:cNvSpPr/>
            <p:nvPr/>
          </p:nvSpPr>
          <p:spPr>
            <a:xfrm>
              <a:off x="2910887" y="730475"/>
              <a:ext cx="3322200" cy="17856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6"/>
          <p:cNvSpPr txBox="1">
            <a:spLocks noGrp="1"/>
          </p:cNvSpPr>
          <p:nvPr>
            <p:ph type="title"/>
          </p:nvPr>
        </p:nvSpPr>
        <p:spPr>
          <a:xfrm>
            <a:off x="550104" y="1167625"/>
            <a:ext cx="2776309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FMEA Risk Generator</a:t>
            </a:r>
            <a:endParaRPr dirty="0"/>
          </a:p>
        </p:txBody>
      </p:sp>
      <p:sp>
        <p:nvSpPr>
          <p:cNvPr id="638" name="Google Shape;638;p46"/>
          <p:cNvSpPr/>
          <p:nvPr/>
        </p:nvSpPr>
        <p:spPr>
          <a:xfrm>
            <a:off x="3326413" y="4037320"/>
            <a:ext cx="1409100" cy="912900"/>
          </a:xfrm>
          <a:prstGeom prst="roundRect">
            <a:avLst>
              <a:gd name="adj" fmla="val 3532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/>
            </a:outerShdw>
            <a:reflection stA="37000" endPos="30000" dist="2286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6"/>
          <p:cNvSpPr txBox="1">
            <a:spLocks noGrp="1"/>
          </p:cNvSpPr>
          <p:nvPr>
            <p:ph type="subTitle" idx="1"/>
          </p:nvPr>
        </p:nvSpPr>
        <p:spPr>
          <a:xfrm>
            <a:off x="550103" y="2246537"/>
            <a:ext cx="3441525" cy="2657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 Guidance on how to generate the FMEA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a first pass on risk numbers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Generate some mitigation activities from previous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8CDDF-AD19-14EB-E1E8-7AFC85CA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55" y="960809"/>
            <a:ext cx="3628464" cy="178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0B710-4567-9227-F8FF-3FB5B82E5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534" y="3342268"/>
            <a:ext cx="3870856" cy="1296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515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43"/>
          <p:cNvGrpSpPr/>
          <p:nvPr/>
        </p:nvGrpSpPr>
        <p:grpSpPr>
          <a:xfrm>
            <a:off x="3476374" y="1005311"/>
            <a:ext cx="2191200" cy="2900700"/>
            <a:chOff x="3476374" y="1363423"/>
            <a:chExt cx="2191200" cy="2900700"/>
          </a:xfrm>
        </p:grpSpPr>
        <p:sp>
          <p:nvSpPr>
            <p:cNvPr id="567" name="Google Shape;567;p43"/>
            <p:cNvSpPr/>
            <p:nvPr/>
          </p:nvSpPr>
          <p:spPr>
            <a:xfrm>
              <a:off x="3476374" y="1363423"/>
              <a:ext cx="2191200" cy="2900700"/>
            </a:xfrm>
            <a:prstGeom prst="roundRect">
              <a:avLst>
                <a:gd name="adj" fmla="val 4846"/>
              </a:avLst>
            </a:prstGeom>
            <a:gradFill>
              <a:gsLst>
                <a:gs pos="0">
                  <a:srgbClr val="FFFFFF"/>
                </a:gs>
                <a:gs pos="100000">
                  <a:srgbClr val="FDA7F9"/>
                </a:gs>
              </a:gsLst>
              <a:lin ang="5400700" scaled="0"/>
            </a:gradFill>
            <a:ln>
              <a:noFill/>
            </a:ln>
            <a:effectLst>
              <a:outerShdw blurRad="128588" algn="bl" rotWithShape="0">
                <a:schemeClr val="accent2"/>
              </a:outerShdw>
              <a:reflection stA="24000" endPos="27000" dist="2571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496583" y="4135078"/>
              <a:ext cx="150900" cy="86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reflection stA="24000" endPos="98000" dist="3619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4546902" y="1422633"/>
              <a:ext cx="50100" cy="4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8588" algn="bl" rotWithShape="0">
                <a:schemeClr val="accent2"/>
              </a:outerShdw>
              <a:reflection stA="24000" endPos="30000" dist="2571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637002" y="1535651"/>
              <a:ext cx="1869900" cy="2569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stA="10000" endPos="18000" dist="5905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43"/>
          <p:cNvSpPr txBox="1">
            <a:spLocks noGrp="1"/>
          </p:cNvSpPr>
          <p:nvPr>
            <p:ph type="title"/>
          </p:nvPr>
        </p:nvSpPr>
        <p:spPr>
          <a:xfrm>
            <a:off x="521746" y="1953949"/>
            <a:ext cx="2779154" cy="12141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Risk Management Writer</a:t>
            </a:r>
            <a:endParaRPr dirty="0"/>
          </a:p>
        </p:txBody>
      </p:sp>
      <p:sp>
        <p:nvSpPr>
          <p:cNvPr id="573" name="Google Shape;573;p43"/>
          <p:cNvSpPr txBox="1">
            <a:spLocks noGrp="1"/>
          </p:cNvSpPr>
          <p:nvPr>
            <p:ph type="subTitle" idx="1"/>
          </p:nvPr>
        </p:nvSpPr>
        <p:spPr>
          <a:xfrm>
            <a:off x="6071825" y="1184149"/>
            <a:ext cx="2600688" cy="2394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Provide a template for how to format a RMR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Provide sample RMR’s for persona and flow guidance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Provide new data to incorporate into the draft</a:t>
            </a:r>
            <a:endParaRPr dirty="0"/>
          </a:p>
        </p:txBody>
      </p:sp>
      <p:sp>
        <p:nvSpPr>
          <p:cNvPr id="574" name="Google Shape;574;p43"/>
          <p:cNvSpPr txBox="1">
            <a:spLocks noGrp="1"/>
          </p:cNvSpPr>
          <p:nvPr>
            <p:ph type="subTitle" idx="2"/>
          </p:nvPr>
        </p:nvSpPr>
        <p:spPr>
          <a:xfrm>
            <a:off x="6071825" y="3747039"/>
            <a:ext cx="23592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 this data to write a first draft and spend time proofing not writing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01149-B329-D8DD-5C8C-7F051575A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87"/>
          <a:stretch/>
        </p:blipFill>
        <p:spPr>
          <a:xfrm>
            <a:off x="3637002" y="1163093"/>
            <a:ext cx="1869900" cy="25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9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6"/>
          <p:cNvGrpSpPr/>
          <p:nvPr/>
        </p:nvGrpSpPr>
        <p:grpSpPr>
          <a:xfrm>
            <a:off x="5239691" y="664734"/>
            <a:ext cx="3506700" cy="1976400"/>
            <a:chOff x="2818716" y="635009"/>
            <a:chExt cx="3506700" cy="1976400"/>
          </a:xfrm>
        </p:grpSpPr>
        <p:sp>
          <p:nvSpPr>
            <p:cNvPr id="621" name="Google Shape;621;p46"/>
            <p:cNvSpPr/>
            <p:nvPr/>
          </p:nvSpPr>
          <p:spPr>
            <a:xfrm>
              <a:off x="2818716" y="635009"/>
              <a:ext cx="3506700" cy="1976400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2" name="Google Shape;622;p46"/>
            <p:cNvCxnSpPr/>
            <p:nvPr/>
          </p:nvCxnSpPr>
          <p:spPr>
            <a:xfrm>
              <a:off x="2921000" y="11232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921000" y="13205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921000" y="15178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921000" y="17152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921000" y="19125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921000" y="21098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921000" y="23071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921000" y="9259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sp>
          <p:nvSpPr>
            <p:cNvPr id="630" name="Google Shape;630;p46"/>
            <p:cNvSpPr/>
            <p:nvPr/>
          </p:nvSpPr>
          <p:spPr>
            <a:xfrm>
              <a:off x="2910887" y="730475"/>
              <a:ext cx="3322200" cy="17856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6"/>
          <p:cNvSpPr txBox="1">
            <a:spLocks noGrp="1"/>
          </p:cNvSpPr>
          <p:nvPr>
            <p:ph type="title"/>
          </p:nvPr>
        </p:nvSpPr>
        <p:spPr>
          <a:xfrm>
            <a:off x="550104" y="1167625"/>
            <a:ext cx="2776309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 Market</a:t>
            </a:r>
            <a:br>
              <a:rPr lang="en" dirty="0"/>
            </a:br>
            <a:r>
              <a:rPr lang="en" dirty="0"/>
              <a:t>Analyzer</a:t>
            </a:r>
            <a:endParaRPr dirty="0"/>
          </a:p>
        </p:txBody>
      </p:sp>
      <p:sp>
        <p:nvSpPr>
          <p:cNvPr id="638" name="Google Shape;638;p46"/>
          <p:cNvSpPr/>
          <p:nvPr/>
        </p:nvSpPr>
        <p:spPr>
          <a:xfrm>
            <a:off x="3326413" y="4037320"/>
            <a:ext cx="1409100" cy="912900"/>
          </a:xfrm>
          <a:prstGeom prst="roundRect">
            <a:avLst>
              <a:gd name="adj" fmla="val 3532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/>
            </a:outerShdw>
            <a:reflection stA="37000" endPos="30000" dist="2286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6"/>
          <p:cNvSpPr txBox="1">
            <a:spLocks noGrp="1"/>
          </p:cNvSpPr>
          <p:nvPr>
            <p:ph type="subTitle" idx="1"/>
          </p:nvPr>
        </p:nvSpPr>
        <p:spPr>
          <a:xfrm>
            <a:off x="550103" y="2246537"/>
            <a:ext cx="3674349" cy="2657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FDA Failure database online can be manually searched (Millions of Records a Year).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 this data and process it to make a personal database for searching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this database to generate graphs and analyses on similar devices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3043C9-F327-3529-C379-15F5BA031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118" y="407788"/>
            <a:ext cx="2816505" cy="1391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E8806-0830-36E9-5D97-78AFCB499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475" y="1143814"/>
            <a:ext cx="2317039" cy="2205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27624B-F56A-18EF-1977-2835D2A48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52892"/>
            <a:ext cx="2387873" cy="1579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0669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43"/>
          <p:cNvGrpSpPr/>
          <p:nvPr/>
        </p:nvGrpSpPr>
        <p:grpSpPr>
          <a:xfrm>
            <a:off x="3476400" y="1006550"/>
            <a:ext cx="2191200" cy="2900700"/>
            <a:chOff x="3476374" y="1363423"/>
            <a:chExt cx="2191200" cy="2900700"/>
          </a:xfrm>
        </p:grpSpPr>
        <p:sp>
          <p:nvSpPr>
            <p:cNvPr id="567" name="Google Shape;567;p43"/>
            <p:cNvSpPr/>
            <p:nvPr/>
          </p:nvSpPr>
          <p:spPr>
            <a:xfrm>
              <a:off x="3476374" y="1363423"/>
              <a:ext cx="2191200" cy="2900700"/>
            </a:xfrm>
            <a:prstGeom prst="roundRect">
              <a:avLst>
                <a:gd name="adj" fmla="val 4846"/>
              </a:avLst>
            </a:prstGeom>
            <a:gradFill>
              <a:gsLst>
                <a:gs pos="0">
                  <a:srgbClr val="FFFFFF"/>
                </a:gs>
                <a:gs pos="100000">
                  <a:srgbClr val="FDA7F9"/>
                </a:gs>
              </a:gsLst>
              <a:lin ang="5400700" scaled="0"/>
            </a:gradFill>
            <a:ln>
              <a:noFill/>
            </a:ln>
            <a:effectLst>
              <a:outerShdw blurRad="128588" algn="bl" rotWithShape="0">
                <a:schemeClr val="accent2"/>
              </a:outerShdw>
              <a:reflection stA="24000" endPos="27000" dist="2571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496583" y="4135078"/>
              <a:ext cx="150900" cy="86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reflection stA="24000" endPos="98000" dist="3619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4546902" y="1422633"/>
              <a:ext cx="50100" cy="4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28588" algn="bl" rotWithShape="0">
                <a:schemeClr val="accent2"/>
              </a:outerShdw>
              <a:reflection stA="24000" endPos="30000" dist="2571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637002" y="1535651"/>
              <a:ext cx="1869900" cy="2569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stA="10000" endPos="18000" dist="5905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43"/>
          <p:cNvSpPr txBox="1">
            <a:spLocks noGrp="1"/>
          </p:cNvSpPr>
          <p:nvPr>
            <p:ph type="title"/>
          </p:nvPr>
        </p:nvSpPr>
        <p:spPr>
          <a:xfrm>
            <a:off x="713100" y="1953950"/>
            <a:ext cx="25878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Regulation</a:t>
            </a:r>
            <a:br>
              <a:rPr lang="en" dirty="0"/>
            </a:br>
            <a:r>
              <a:rPr lang="en" dirty="0"/>
              <a:t>Chatbot</a:t>
            </a:r>
            <a:endParaRPr dirty="0"/>
          </a:p>
        </p:txBody>
      </p:sp>
      <p:sp>
        <p:nvSpPr>
          <p:cNvPr id="573" name="Google Shape;573;p43"/>
          <p:cNvSpPr txBox="1">
            <a:spLocks noGrp="1"/>
          </p:cNvSpPr>
          <p:nvPr>
            <p:ph type="subTitle" idx="1"/>
          </p:nvPr>
        </p:nvSpPr>
        <p:spPr>
          <a:xfrm>
            <a:off x="6071700" y="1106288"/>
            <a:ext cx="2359200" cy="1456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New and Old QE’s need to review the regs and answer complex questions or find related documents</a:t>
            </a:r>
            <a:endParaRPr dirty="0"/>
          </a:p>
        </p:txBody>
      </p:sp>
      <p:sp>
        <p:nvSpPr>
          <p:cNvPr id="574" name="Google Shape;574;p43"/>
          <p:cNvSpPr txBox="1">
            <a:spLocks noGrp="1"/>
          </p:cNvSpPr>
          <p:nvPr>
            <p:ph type="subTitle" idx="2"/>
          </p:nvPr>
        </p:nvSpPr>
        <p:spPr>
          <a:xfrm>
            <a:off x="6071825" y="2851075"/>
            <a:ext cx="2359200" cy="1456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Search features can show keywords but often miss answering the question asked completely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BAA35-13AA-FD5B-367B-56A4ACDC2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" t="3939" r="2678" b="34936"/>
          <a:stretch/>
        </p:blipFill>
        <p:spPr>
          <a:xfrm>
            <a:off x="3637027" y="1149232"/>
            <a:ext cx="1869899" cy="25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8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0"/>
          <p:cNvGrpSpPr/>
          <p:nvPr/>
        </p:nvGrpSpPr>
        <p:grpSpPr>
          <a:xfrm>
            <a:off x="1615789" y="905545"/>
            <a:ext cx="5912647" cy="3332408"/>
            <a:chOff x="1615789" y="550332"/>
            <a:chExt cx="5912647" cy="3332408"/>
          </a:xfrm>
        </p:grpSpPr>
        <p:sp>
          <p:nvSpPr>
            <p:cNvPr id="671" name="Google Shape;671;p50"/>
            <p:cNvSpPr/>
            <p:nvPr/>
          </p:nvSpPr>
          <p:spPr>
            <a:xfrm>
              <a:off x="1615789" y="550332"/>
              <a:ext cx="5912647" cy="3332408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  <a:effectLst>
              <a:reflection endPos="30000" dist="1809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1771199" y="711297"/>
              <a:ext cx="5601561" cy="30107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  <a:reflection stA="37000" endPos="30000" dist="457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50"/>
          <p:cNvSpPr txBox="1">
            <a:spLocks noGrp="1"/>
          </p:cNvSpPr>
          <p:nvPr>
            <p:ph type="title"/>
          </p:nvPr>
        </p:nvSpPr>
        <p:spPr>
          <a:xfrm>
            <a:off x="1771199" y="1861213"/>
            <a:ext cx="5601561" cy="14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Live From </a:t>
            </a:r>
            <a:br>
              <a:rPr lang="en" sz="4000" dirty="0"/>
            </a:br>
            <a:r>
              <a:rPr lang="en" sz="4000" dirty="0"/>
              <a:t>Sunny California!</a:t>
            </a:r>
            <a:endParaRPr sz="4000" dirty="0"/>
          </a:p>
        </p:txBody>
      </p:sp>
      <p:sp>
        <p:nvSpPr>
          <p:cNvPr id="674" name="Google Shape;674;p50"/>
          <p:cNvSpPr/>
          <p:nvPr/>
        </p:nvSpPr>
        <p:spPr>
          <a:xfrm rot="1083274">
            <a:off x="6781264" y="3600194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50"/>
          <p:cNvSpPr/>
          <p:nvPr/>
        </p:nvSpPr>
        <p:spPr>
          <a:xfrm rot="-1865445">
            <a:off x="1442953" y="3174245"/>
            <a:ext cx="501462" cy="835616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0"/>
          <p:cNvSpPr/>
          <p:nvPr/>
        </p:nvSpPr>
        <p:spPr>
          <a:xfrm>
            <a:off x="2279621" y="4188896"/>
            <a:ext cx="195600" cy="195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395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>
            <a:spLocks noGrp="1"/>
          </p:cNvSpPr>
          <p:nvPr>
            <p:ph type="subTitle" idx="1"/>
          </p:nvPr>
        </p:nvSpPr>
        <p:spPr>
          <a:xfrm>
            <a:off x="85150" y="3383899"/>
            <a:ext cx="9006106" cy="143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Offline Content: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https://github.com/Tophurkey</a:t>
            </a:r>
            <a:endParaRPr lang="en-US" dirty="0"/>
          </a:p>
        </p:txBody>
      </p:sp>
      <p:sp>
        <p:nvSpPr>
          <p:cNvPr id="420" name="Google Shape;420;p36"/>
          <p:cNvSpPr txBox="1">
            <a:spLocks noGrp="1"/>
          </p:cNvSpPr>
          <p:nvPr>
            <p:ph type="title"/>
          </p:nvPr>
        </p:nvSpPr>
        <p:spPr>
          <a:xfrm>
            <a:off x="909205" y="2806000"/>
            <a:ext cx="6967104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 to GitHub and Collab</a:t>
            </a:r>
            <a:endParaRPr dirty="0"/>
          </a:p>
        </p:txBody>
      </p:sp>
      <p:sp>
        <p:nvSpPr>
          <p:cNvPr id="421" name="Google Shape;421;p36"/>
          <p:cNvSpPr/>
          <p:nvPr/>
        </p:nvSpPr>
        <p:spPr>
          <a:xfrm>
            <a:off x="3589263" y="680580"/>
            <a:ext cx="1957800" cy="1957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p36"/>
          <p:cNvSpPr/>
          <p:nvPr/>
        </p:nvSpPr>
        <p:spPr>
          <a:xfrm>
            <a:off x="2622201" y="1277231"/>
            <a:ext cx="407800" cy="382249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6"/>
          <p:cNvSpPr/>
          <p:nvPr/>
        </p:nvSpPr>
        <p:spPr>
          <a:xfrm rot="1083274">
            <a:off x="6781264" y="1476469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"/>
          <p:cNvSpPr/>
          <p:nvPr/>
        </p:nvSpPr>
        <p:spPr>
          <a:xfrm rot="-1865445">
            <a:off x="1442953" y="1050520"/>
            <a:ext cx="501462" cy="835616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143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2279621" y="2065171"/>
            <a:ext cx="195600" cy="195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"/>
          <p:cNvSpPr/>
          <p:nvPr/>
        </p:nvSpPr>
        <p:spPr>
          <a:xfrm rot="1650217">
            <a:off x="470736" y="1647191"/>
            <a:ext cx="42203" cy="390136"/>
          </a:xfrm>
          <a:custGeom>
            <a:avLst/>
            <a:gdLst/>
            <a:ahLst/>
            <a:cxnLst/>
            <a:rect l="l" t="t" r="r" b="b"/>
            <a:pathLst>
              <a:path w="1310" h="12110" extrusionOk="0">
                <a:moveTo>
                  <a:pt x="655" y="0"/>
                </a:moveTo>
                <a:cubicBezTo>
                  <a:pt x="298" y="0"/>
                  <a:pt x="0" y="298"/>
                  <a:pt x="0" y="655"/>
                </a:cubicBezTo>
                <a:lnTo>
                  <a:pt x="0" y="11454"/>
                </a:lnTo>
                <a:cubicBezTo>
                  <a:pt x="0" y="11811"/>
                  <a:pt x="298" y="12109"/>
                  <a:pt x="655" y="12109"/>
                </a:cubicBezTo>
                <a:cubicBezTo>
                  <a:pt x="1012" y="12109"/>
                  <a:pt x="1310" y="11811"/>
                  <a:pt x="1310" y="11454"/>
                </a:cubicBezTo>
                <a:lnTo>
                  <a:pt x="1310" y="655"/>
                </a:lnTo>
                <a:cubicBezTo>
                  <a:pt x="1310" y="298"/>
                  <a:pt x="1036" y="0"/>
                  <a:pt x="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8010272" y="1107147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6"/>
          <p:cNvSpPr/>
          <p:nvPr/>
        </p:nvSpPr>
        <p:spPr>
          <a:xfrm rot="6189788">
            <a:off x="8341956" y="1885039"/>
            <a:ext cx="393419" cy="36876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871450" y="12209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5384071" y="1199171"/>
            <a:ext cx="195600" cy="195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6094000" y="22607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6"/>
          <p:cNvSpPr/>
          <p:nvPr/>
        </p:nvSpPr>
        <p:spPr>
          <a:xfrm>
            <a:off x="8375621" y="1549683"/>
            <a:ext cx="195600" cy="195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>
            <a:off x="-66950" y="183590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1684;p84">
            <a:extLst>
              <a:ext uri="{FF2B5EF4-FFF2-40B4-BE49-F238E27FC236}">
                <a16:creationId xmlns:a16="http://schemas.microsoft.com/office/drawing/2014/main" id="{A6D17FC6-DDE4-B3C6-66E9-61BF408B173F}"/>
              </a:ext>
            </a:extLst>
          </p:cNvPr>
          <p:cNvGrpSpPr/>
          <p:nvPr/>
        </p:nvGrpSpPr>
        <p:grpSpPr>
          <a:xfrm>
            <a:off x="3885272" y="1096089"/>
            <a:ext cx="1338961" cy="1120082"/>
            <a:chOff x="-3137650" y="2787000"/>
            <a:chExt cx="291450" cy="257575"/>
          </a:xfrm>
        </p:grpSpPr>
        <p:sp>
          <p:nvSpPr>
            <p:cNvPr id="24" name="Google Shape;11685;p84">
              <a:extLst>
                <a:ext uri="{FF2B5EF4-FFF2-40B4-BE49-F238E27FC236}">
                  <a16:creationId xmlns:a16="http://schemas.microsoft.com/office/drawing/2014/main" id="{37524C4A-10D0-9B6D-B999-CDB4FC352B91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11686;p84">
              <a:extLst>
                <a:ext uri="{FF2B5EF4-FFF2-40B4-BE49-F238E27FC236}">
                  <a16:creationId xmlns:a16="http://schemas.microsoft.com/office/drawing/2014/main" id="{441DFDB5-6EB2-CF4B-F2C6-A180DB4D9C82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11687;p84">
              <a:extLst>
                <a:ext uri="{FF2B5EF4-FFF2-40B4-BE49-F238E27FC236}">
                  <a16:creationId xmlns:a16="http://schemas.microsoft.com/office/drawing/2014/main" id="{CF19A0C7-657F-1A85-4E63-50C18D77FF14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11688;p84">
              <a:extLst>
                <a:ext uri="{FF2B5EF4-FFF2-40B4-BE49-F238E27FC236}">
                  <a16:creationId xmlns:a16="http://schemas.microsoft.com/office/drawing/2014/main" id="{D91D8B3E-908C-B10B-399D-DA2C7E59B4D0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11689;p84">
              <a:extLst>
                <a:ext uri="{FF2B5EF4-FFF2-40B4-BE49-F238E27FC236}">
                  <a16:creationId xmlns:a16="http://schemas.microsoft.com/office/drawing/2014/main" id="{F3F7F2D8-1F76-D5D0-D4C8-4CCC30A609CE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11690;p84">
              <a:extLst>
                <a:ext uri="{FF2B5EF4-FFF2-40B4-BE49-F238E27FC236}">
                  <a16:creationId xmlns:a16="http://schemas.microsoft.com/office/drawing/2014/main" id="{FFD04BAD-F876-4304-E088-6BBB736446C0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11691;p84">
              <a:extLst>
                <a:ext uri="{FF2B5EF4-FFF2-40B4-BE49-F238E27FC236}">
                  <a16:creationId xmlns:a16="http://schemas.microsoft.com/office/drawing/2014/main" id="{8D201DCF-5B9A-84BA-26B1-7F2ED800CCD2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11692;p84">
              <a:extLst>
                <a:ext uri="{FF2B5EF4-FFF2-40B4-BE49-F238E27FC236}">
                  <a16:creationId xmlns:a16="http://schemas.microsoft.com/office/drawing/2014/main" id="{2463E565-B52E-F653-C745-04AF11F3EE7C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030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subTitle" idx="3"/>
          </p:nvPr>
        </p:nvSpPr>
        <p:spPr>
          <a:xfrm>
            <a:off x="6433292" y="2452453"/>
            <a:ext cx="2322709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“In God we trust, all others bring data.”</a:t>
            </a:r>
          </a:p>
        </p:txBody>
      </p:sp>
      <p:sp>
        <p:nvSpPr>
          <p:cNvPr id="441" name="Google Shape;441;p37"/>
          <p:cNvSpPr/>
          <p:nvPr/>
        </p:nvSpPr>
        <p:spPr>
          <a:xfrm>
            <a:off x="3131850" y="1449950"/>
            <a:ext cx="2880300" cy="2880300"/>
          </a:xfrm>
          <a:prstGeom prst="roundRect">
            <a:avLst>
              <a:gd name="adj" fmla="val 28198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chemeClr val="accent2">
                <a:alpha val="62000"/>
              </a:schemeClr>
            </a:outerShdw>
            <a:reflection stA="40000" endPos="3000" dist="2857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Thoughts…</a:t>
            </a:r>
            <a:endParaRPr dirty="0"/>
          </a:p>
        </p:txBody>
      </p:sp>
      <p:sp>
        <p:nvSpPr>
          <p:cNvPr id="443" name="Google Shape;443;p37"/>
          <p:cNvSpPr txBox="1">
            <a:spLocks noGrp="1"/>
          </p:cNvSpPr>
          <p:nvPr>
            <p:ph type="subTitle" idx="1"/>
          </p:nvPr>
        </p:nvSpPr>
        <p:spPr>
          <a:xfrm>
            <a:off x="538044" y="2452453"/>
            <a:ext cx="2276043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Orbitron"/>
                <a:ea typeface="Orbitron"/>
                <a:cs typeface="Orbitron"/>
                <a:sym typeface="Orbitron"/>
              </a:rPr>
              <a:t>Dr. W. Edwards Deming</a:t>
            </a:r>
            <a:endParaRPr sz="1800" b="1" dirty="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3131850" y="1449950"/>
            <a:ext cx="514500" cy="514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7"/>
          <p:cNvSpPr/>
          <p:nvPr/>
        </p:nvSpPr>
        <p:spPr>
          <a:xfrm rot="1083274">
            <a:off x="5453814" y="119038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ow does ISO 9001:2015 Stack Up Against Deming&amp;#39;s 14 Points? - Oxebridge  Quality Resources">
            <a:extLst>
              <a:ext uri="{FF2B5EF4-FFF2-40B4-BE49-F238E27FC236}">
                <a16:creationId xmlns:a16="http://schemas.microsoft.com/office/drawing/2014/main" id="{4B042B34-DBCC-4C51-8692-D89B7483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29" y="1765764"/>
            <a:ext cx="2046142" cy="2120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subTitle" idx="3"/>
          </p:nvPr>
        </p:nvSpPr>
        <p:spPr>
          <a:xfrm>
            <a:off x="6433292" y="2121694"/>
            <a:ext cx="2322709" cy="1314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Advocate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Communicate</a:t>
            </a:r>
          </a:p>
        </p:txBody>
      </p:sp>
      <p:sp>
        <p:nvSpPr>
          <p:cNvPr id="441" name="Google Shape;441;p37"/>
          <p:cNvSpPr/>
          <p:nvPr/>
        </p:nvSpPr>
        <p:spPr>
          <a:xfrm>
            <a:off x="3131850" y="1449950"/>
            <a:ext cx="2880300" cy="2880300"/>
          </a:xfrm>
          <a:prstGeom prst="roundRect">
            <a:avLst>
              <a:gd name="adj" fmla="val 28198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chemeClr val="accent2">
                <a:alpha val="62000"/>
              </a:schemeClr>
            </a:outerShdw>
            <a:reflection stA="40000" endPos="3000" dist="28575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Word From Our Sponsor…</a:t>
            </a:r>
            <a:endParaRPr dirty="0"/>
          </a:p>
        </p:txBody>
      </p:sp>
      <p:sp>
        <p:nvSpPr>
          <p:cNvPr id="443" name="Google Shape;443;p37"/>
          <p:cNvSpPr txBox="1">
            <a:spLocks noGrp="1"/>
          </p:cNvSpPr>
          <p:nvPr>
            <p:ph type="subTitle" idx="1"/>
          </p:nvPr>
        </p:nvSpPr>
        <p:spPr>
          <a:xfrm>
            <a:off x="267721" y="2571750"/>
            <a:ext cx="2653558" cy="370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Orbitron"/>
                <a:ea typeface="Orbitron"/>
                <a:cs typeface="Orbitron"/>
                <a:sym typeface="Orbitron"/>
                <a:hlinkClick r:id="rId3"/>
              </a:rPr>
              <a:t>ShelbyStrong.org</a:t>
            </a:r>
            <a:endParaRPr sz="1800" b="1" dirty="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3131850" y="1449950"/>
            <a:ext cx="514500" cy="514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7"/>
          <p:cNvSpPr/>
          <p:nvPr/>
        </p:nvSpPr>
        <p:spPr>
          <a:xfrm rot="1083274">
            <a:off x="5453814" y="1190382"/>
            <a:ext cx="585152" cy="103363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57163" algn="bl" rotWithShape="0">
              <a:schemeClr val="accent3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769EC7-506E-3513-33C0-A9A22C38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43" y="2080353"/>
            <a:ext cx="3752849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5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64"/>
          <p:cNvGrpSpPr/>
          <p:nvPr/>
        </p:nvGrpSpPr>
        <p:grpSpPr>
          <a:xfrm>
            <a:off x="1395725" y="765170"/>
            <a:ext cx="6352500" cy="2865296"/>
            <a:chOff x="1395725" y="862350"/>
            <a:chExt cx="6352500" cy="3418800"/>
          </a:xfrm>
        </p:grpSpPr>
        <p:sp>
          <p:nvSpPr>
            <p:cNvPr id="1247" name="Google Shape;1247;p64"/>
            <p:cNvSpPr/>
            <p:nvPr/>
          </p:nvSpPr>
          <p:spPr>
            <a:xfrm>
              <a:off x="1395725" y="862350"/>
              <a:ext cx="6352500" cy="3418800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4"/>
            <p:cNvSpPr/>
            <p:nvPr/>
          </p:nvSpPr>
          <p:spPr>
            <a:xfrm>
              <a:off x="1537950" y="1027461"/>
              <a:ext cx="6067800" cy="30885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dir="5400000" algn="bl" rotWithShape="0">
                <a:schemeClr val="accent2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64"/>
          <p:cNvSpPr txBox="1">
            <a:spLocks noGrp="1"/>
          </p:cNvSpPr>
          <p:nvPr>
            <p:ph type="title"/>
          </p:nvPr>
        </p:nvSpPr>
        <p:spPr>
          <a:xfrm>
            <a:off x="1739425" y="978625"/>
            <a:ext cx="56652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!</a:t>
            </a:r>
            <a:endParaRPr dirty="0"/>
          </a:p>
        </p:txBody>
      </p:sp>
      <p:sp>
        <p:nvSpPr>
          <p:cNvPr id="1250" name="Google Shape;1250;p64"/>
          <p:cNvSpPr txBox="1"/>
          <p:nvPr/>
        </p:nvSpPr>
        <p:spPr>
          <a:xfrm>
            <a:off x="2551500" y="1939500"/>
            <a:ext cx="4041000" cy="13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Do you have any questions?</a:t>
            </a:r>
            <a:endParaRPr sz="16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c</a:t>
            </a:r>
            <a:r>
              <a:rPr lang="en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hristopher.gehrmann@gmail.com</a:t>
            </a:r>
            <a:endParaRPr lang="en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51" name="Google Shape;1251;p64"/>
          <p:cNvGrpSpPr/>
          <p:nvPr/>
        </p:nvGrpSpPr>
        <p:grpSpPr>
          <a:xfrm>
            <a:off x="4351875" y="2916424"/>
            <a:ext cx="792596" cy="437498"/>
            <a:chOff x="2964650" y="2447750"/>
            <a:chExt cx="1033775" cy="570625"/>
          </a:xfrm>
        </p:grpSpPr>
        <p:sp>
          <p:nvSpPr>
            <p:cNvPr id="1253" name="Google Shape;1253;p64"/>
            <p:cNvSpPr/>
            <p:nvPr/>
          </p:nvSpPr>
          <p:spPr>
            <a:xfrm>
              <a:off x="3998400" y="2624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4">
              <a:hlinkClick r:id="rId4"/>
            </p:cNvPr>
            <p:cNvSpPr/>
            <p:nvPr/>
          </p:nvSpPr>
          <p:spPr>
            <a:xfrm>
              <a:off x="3103950" y="2659675"/>
              <a:ext cx="318800" cy="216725"/>
            </a:xfrm>
            <a:custGeom>
              <a:avLst/>
              <a:gdLst/>
              <a:ahLst/>
              <a:cxnLst/>
              <a:rect l="l" t="t" r="r" b="b"/>
              <a:pathLst>
                <a:path w="12752" h="8669" extrusionOk="0">
                  <a:moveTo>
                    <a:pt x="2655" y="632"/>
                  </a:moveTo>
                  <a:lnTo>
                    <a:pt x="2655" y="8216"/>
                  </a:lnTo>
                  <a:lnTo>
                    <a:pt x="441" y="8216"/>
                  </a:lnTo>
                  <a:lnTo>
                    <a:pt x="441" y="632"/>
                  </a:lnTo>
                  <a:close/>
                  <a:moveTo>
                    <a:pt x="9430" y="441"/>
                  </a:moveTo>
                  <a:cubicBezTo>
                    <a:pt x="11252" y="441"/>
                    <a:pt x="12288" y="1668"/>
                    <a:pt x="12288" y="3835"/>
                  </a:cubicBezTo>
                  <a:lnTo>
                    <a:pt x="12288" y="8216"/>
                  </a:lnTo>
                  <a:lnTo>
                    <a:pt x="10073" y="8216"/>
                  </a:lnTo>
                  <a:lnTo>
                    <a:pt x="10073" y="4156"/>
                  </a:lnTo>
                  <a:cubicBezTo>
                    <a:pt x="10073" y="2382"/>
                    <a:pt x="9085" y="2120"/>
                    <a:pt x="8490" y="2120"/>
                  </a:cubicBezTo>
                  <a:cubicBezTo>
                    <a:pt x="7775" y="2120"/>
                    <a:pt x="7204" y="2537"/>
                    <a:pt x="6918" y="3239"/>
                  </a:cubicBezTo>
                  <a:cubicBezTo>
                    <a:pt x="6846" y="3394"/>
                    <a:pt x="6811" y="3632"/>
                    <a:pt x="6811" y="3966"/>
                  </a:cubicBezTo>
                  <a:lnTo>
                    <a:pt x="6811" y="8216"/>
                  </a:lnTo>
                  <a:lnTo>
                    <a:pt x="4596" y="8216"/>
                  </a:lnTo>
                  <a:cubicBezTo>
                    <a:pt x="4596" y="6704"/>
                    <a:pt x="4608" y="1882"/>
                    <a:pt x="4596" y="632"/>
                  </a:cubicBezTo>
                  <a:lnTo>
                    <a:pt x="6811" y="632"/>
                  </a:lnTo>
                  <a:lnTo>
                    <a:pt x="6811" y="1537"/>
                  </a:lnTo>
                  <a:lnTo>
                    <a:pt x="7025" y="1537"/>
                  </a:lnTo>
                  <a:lnTo>
                    <a:pt x="7216" y="1656"/>
                  </a:lnTo>
                  <a:cubicBezTo>
                    <a:pt x="7585" y="1096"/>
                    <a:pt x="8168" y="441"/>
                    <a:pt x="9430" y="441"/>
                  </a:cubicBezTo>
                  <a:close/>
                  <a:moveTo>
                    <a:pt x="417" y="203"/>
                  </a:moveTo>
                  <a:cubicBezTo>
                    <a:pt x="191" y="203"/>
                    <a:pt x="0" y="382"/>
                    <a:pt x="0" y="620"/>
                  </a:cubicBezTo>
                  <a:lnTo>
                    <a:pt x="0" y="8252"/>
                  </a:lnTo>
                  <a:cubicBezTo>
                    <a:pt x="0" y="8478"/>
                    <a:pt x="179" y="8669"/>
                    <a:pt x="417" y="8669"/>
                  </a:cubicBezTo>
                  <a:lnTo>
                    <a:pt x="2691" y="8669"/>
                  </a:lnTo>
                  <a:cubicBezTo>
                    <a:pt x="2929" y="8669"/>
                    <a:pt x="3120" y="8478"/>
                    <a:pt x="3108" y="8252"/>
                  </a:cubicBezTo>
                  <a:lnTo>
                    <a:pt x="3108" y="620"/>
                  </a:lnTo>
                  <a:cubicBezTo>
                    <a:pt x="3108" y="394"/>
                    <a:pt x="2929" y="203"/>
                    <a:pt x="2691" y="203"/>
                  </a:cubicBezTo>
                  <a:close/>
                  <a:moveTo>
                    <a:pt x="9442" y="1"/>
                  </a:moveTo>
                  <a:cubicBezTo>
                    <a:pt x="8359" y="1"/>
                    <a:pt x="7704" y="418"/>
                    <a:pt x="7263" y="894"/>
                  </a:cubicBezTo>
                  <a:lnTo>
                    <a:pt x="7263" y="620"/>
                  </a:lnTo>
                  <a:cubicBezTo>
                    <a:pt x="7263" y="394"/>
                    <a:pt x="7085" y="203"/>
                    <a:pt x="6846" y="203"/>
                  </a:cubicBezTo>
                  <a:lnTo>
                    <a:pt x="4560" y="203"/>
                  </a:lnTo>
                  <a:cubicBezTo>
                    <a:pt x="4465" y="203"/>
                    <a:pt x="4346" y="239"/>
                    <a:pt x="4263" y="322"/>
                  </a:cubicBezTo>
                  <a:cubicBezTo>
                    <a:pt x="4191" y="394"/>
                    <a:pt x="4144" y="501"/>
                    <a:pt x="4144" y="620"/>
                  </a:cubicBezTo>
                  <a:cubicBezTo>
                    <a:pt x="4179" y="1846"/>
                    <a:pt x="4144" y="7192"/>
                    <a:pt x="4144" y="8252"/>
                  </a:cubicBezTo>
                  <a:cubicBezTo>
                    <a:pt x="4144" y="8371"/>
                    <a:pt x="4191" y="8478"/>
                    <a:pt x="4263" y="8549"/>
                  </a:cubicBezTo>
                  <a:cubicBezTo>
                    <a:pt x="4346" y="8621"/>
                    <a:pt x="4441" y="8669"/>
                    <a:pt x="4560" y="8669"/>
                  </a:cubicBezTo>
                  <a:lnTo>
                    <a:pt x="6846" y="8669"/>
                  </a:lnTo>
                  <a:cubicBezTo>
                    <a:pt x="7061" y="8669"/>
                    <a:pt x="7263" y="8490"/>
                    <a:pt x="7263" y="8252"/>
                  </a:cubicBezTo>
                  <a:lnTo>
                    <a:pt x="7263" y="3966"/>
                  </a:lnTo>
                  <a:cubicBezTo>
                    <a:pt x="7263" y="3692"/>
                    <a:pt x="7287" y="3513"/>
                    <a:pt x="7335" y="3394"/>
                  </a:cubicBezTo>
                  <a:cubicBezTo>
                    <a:pt x="7442" y="3144"/>
                    <a:pt x="7751" y="2561"/>
                    <a:pt x="8490" y="2561"/>
                  </a:cubicBezTo>
                  <a:cubicBezTo>
                    <a:pt x="8775" y="2561"/>
                    <a:pt x="9621" y="2561"/>
                    <a:pt x="9621" y="4156"/>
                  </a:cubicBezTo>
                  <a:lnTo>
                    <a:pt x="9621" y="8252"/>
                  </a:lnTo>
                  <a:cubicBezTo>
                    <a:pt x="9621" y="8478"/>
                    <a:pt x="9799" y="8669"/>
                    <a:pt x="10037" y="8669"/>
                  </a:cubicBezTo>
                  <a:lnTo>
                    <a:pt x="12323" y="8669"/>
                  </a:lnTo>
                  <a:cubicBezTo>
                    <a:pt x="12561" y="8669"/>
                    <a:pt x="12752" y="8478"/>
                    <a:pt x="12752" y="8252"/>
                  </a:cubicBezTo>
                  <a:lnTo>
                    <a:pt x="12752" y="3847"/>
                  </a:lnTo>
                  <a:cubicBezTo>
                    <a:pt x="12752" y="1430"/>
                    <a:pt x="11514" y="1"/>
                    <a:pt x="94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4"/>
            <p:cNvSpPr/>
            <p:nvPr/>
          </p:nvSpPr>
          <p:spPr>
            <a:xfrm>
              <a:off x="3099775" y="2567400"/>
              <a:ext cx="82475" cy="82775"/>
            </a:xfrm>
            <a:custGeom>
              <a:avLst/>
              <a:gdLst/>
              <a:ahLst/>
              <a:cxnLst/>
              <a:rect l="l" t="t" r="r" b="b"/>
              <a:pathLst>
                <a:path w="3299" h="3311" extrusionOk="0">
                  <a:moveTo>
                    <a:pt x="1656" y="453"/>
                  </a:moveTo>
                  <a:cubicBezTo>
                    <a:pt x="2311" y="453"/>
                    <a:pt x="2858" y="989"/>
                    <a:pt x="2858" y="1656"/>
                  </a:cubicBezTo>
                  <a:cubicBezTo>
                    <a:pt x="2858" y="2323"/>
                    <a:pt x="2322" y="2858"/>
                    <a:pt x="1656" y="2858"/>
                  </a:cubicBezTo>
                  <a:cubicBezTo>
                    <a:pt x="977" y="2858"/>
                    <a:pt x="441" y="2323"/>
                    <a:pt x="441" y="1656"/>
                  </a:cubicBezTo>
                  <a:cubicBezTo>
                    <a:pt x="441" y="989"/>
                    <a:pt x="977" y="453"/>
                    <a:pt x="1656" y="453"/>
                  </a:cubicBezTo>
                  <a:close/>
                  <a:moveTo>
                    <a:pt x="1656" y="1"/>
                  </a:moveTo>
                  <a:cubicBezTo>
                    <a:pt x="739" y="1"/>
                    <a:pt x="1" y="751"/>
                    <a:pt x="1" y="1656"/>
                  </a:cubicBezTo>
                  <a:cubicBezTo>
                    <a:pt x="1" y="2561"/>
                    <a:pt x="739" y="3311"/>
                    <a:pt x="1656" y="3311"/>
                  </a:cubicBezTo>
                  <a:cubicBezTo>
                    <a:pt x="2561" y="3311"/>
                    <a:pt x="3299" y="2561"/>
                    <a:pt x="3299" y="1656"/>
                  </a:cubicBezTo>
                  <a:cubicBezTo>
                    <a:pt x="3299" y="751"/>
                    <a:pt x="2561" y="1"/>
                    <a:pt x="165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4"/>
            <p:cNvSpPr/>
            <p:nvPr/>
          </p:nvSpPr>
          <p:spPr>
            <a:xfrm>
              <a:off x="2964650" y="2447750"/>
              <a:ext cx="570925" cy="570625"/>
            </a:xfrm>
            <a:custGeom>
              <a:avLst/>
              <a:gdLst/>
              <a:ahLst/>
              <a:cxnLst/>
              <a:rect l="l" t="t" r="r" b="b"/>
              <a:pathLst>
                <a:path w="22837" h="22825" extrusionOk="0">
                  <a:moveTo>
                    <a:pt x="11418" y="441"/>
                  </a:moveTo>
                  <a:cubicBezTo>
                    <a:pt x="17455" y="441"/>
                    <a:pt x="22384" y="5370"/>
                    <a:pt x="22384" y="11419"/>
                  </a:cubicBezTo>
                  <a:cubicBezTo>
                    <a:pt x="22384" y="17455"/>
                    <a:pt x="17455" y="22384"/>
                    <a:pt x="11418" y="22384"/>
                  </a:cubicBezTo>
                  <a:cubicBezTo>
                    <a:pt x="5370" y="22384"/>
                    <a:pt x="453" y="17455"/>
                    <a:pt x="453" y="11419"/>
                  </a:cubicBezTo>
                  <a:cubicBezTo>
                    <a:pt x="453" y="5370"/>
                    <a:pt x="5370" y="441"/>
                    <a:pt x="11418" y="441"/>
                  </a:cubicBezTo>
                  <a:close/>
                  <a:moveTo>
                    <a:pt x="11418" y="1"/>
                  </a:moveTo>
                  <a:cubicBezTo>
                    <a:pt x="5120" y="1"/>
                    <a:pt x="0" y="5120"/>
                    <a:pt x="0" y="11419"/>
                  </a:cubicBezTo>
                  <a:cubicBezTo>
                    <a:pt x="0" y="17705"/>
                    <a:pt x="5120" y="22825"/>
                    <a:pt x="11418" y="22825"/>
                  </a:cubicBezTo>
                  <a:cubicBezTo>
                    <a:pt x="17717" y="22825"/>
                    <a:pt x="22836" y="17705"/>
                    <a:pt x="22836" y="11419"/>
                  </a:cubicBezTo>
                  <a:cubicBezTo>
                    <a:pt x="22836" y="5120"/>
                    <a:pt x="17717" y="1"/>
                    <a:pt x="114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>
                  <a:alpha val="6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1" name="Google Shape;1261;p64"/>
          <p:cNvSpPr/>
          <p:nvPr/>
        </p:nvSpPr>
        <p:spPr>
          <a:xfrm rot="6189828">
            <a:off x="7212018" y="965546"/>
            <a:ext cx="364663" cy="341808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/>
          <p:nvPr/>
        </p:nvSpPr>
        <p:spPr>
          <a:xfrm>
            <a:off x="713100" y="1760850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4704075" y="1760850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713100" y="3420050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4704075" y="3420050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364" name="Google Shape;364;p33"/>
          <p:cNvSpPr txBox="1">
            <a:spLocks noGrp="1"/>
          </p:cNvSpPr>
          <p:nvPr>
            <p:ph type="title" idx="3"/>
          </p:nvPr>
        </p:nvSpPr>
        <p:spPr>
          <a:xfrm>
            <a:off x="829500" y="194655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7" name="Google Shape;367;p33"/>
          <p:cNvSpPr txBox="1">
            <a:spLocks noGrp="1"/>
          </p:cNvSpPr>
          <p:nvPr>
            <p:ph type="title" idx="6"/>
          </p:nvPr>
        </p:nvSpPr>
        <p:spPr>
          <a:xfrm>
            <a:off x="4820475" y="194655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title" idx="9"/>
          </p:nvPr>
        </p:nvSpPr>
        <p:spPr>
          <a:xfrm>
            <a:off x="829500" y="360650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title" idx="15"/>
          </p:nvPr>
        </p:nvSpPr>
        <p:spPr>
          <a:xfrm>
            <a:off x="4820475" y="360650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050" name="Picture 2" descr="20 &quot;Modern Problems Require Modern Solutions&quot; Memes That Will Make You  Laugh Out Loud | DeMilked">
            <a:extLst>
              <a:ext uri="{FF2B5EF4-FFF2-40B4-BE49-F238E27FC236}">
                <a16:creationId xmlns:a16="http://schemas.microsoft.com/office/drawing/2014/main" id="{764E5CBD-5F6B-64F0-6E38-E1C58167A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1" b="1041"/>
          <a:stretch/>
        </p:blipFill>
        <p:spPr bwMode="auto">
          <a:xfrm>
            <a:off x="6045861" y="1255912"/>
            <a:ext cx="1488398" cy="156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Status Quo Has Changed Son - Patrick Gates National Treasure When Uncle  Ben Gets Shot and Lags in the Ground Dying | National Treasure Meme on ME.ME">
            <a:extLst>
              <a:ext uri="{FF2B5EF4-FFF2-40B4-BE49-F238E27FC236}">
                <a16:creationId xmlns:a16="http://schemas.microsoft.com/office/drawing/2014/main" id="{C647F23D-F667-31C5-7EC0-26968F554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6"/>
          <a:stretch/>
        </p:blipFill>
        <p:spPr bwMode="auto">
          <a:xfrm>
            <a:off x="1822275" y="1502904"/>
            <a:ext cx="2537302" cy="122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uck-it-bill-fubar-well-do-it-live • Simon Fraser">
            <a:extLst>
              <a:ext uri="{FF2B5EF4-FFF2-40B4-BE49-F238E27FC236}">
                <a16:creationId xmlns:a16="http://schemas.microsoft.com/office/drawing/2014/main" id="{763BAAF2-CF66-1DCA-1EA1-44F397DD2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"/>
          <a:stretch/>
        </p:blipFill>
        <p:spPr bwMode="auto">
          <a:xfrm>
            <a:off x="5981111" y="3109898"/>
            <a:ext cx="1617898" cy="15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ust like the simulations! | Star Wars Memes Wiki | Fandom">
            <a:extLst>
              <a:ext uri="{FF2B5EF4-FFF2-40B4-BE49-F238E27FC236}">
                <a16:creationId xmlns:a16="http://schemas.microsoft.com/office/drawing/2014/main" id="{8E880611-DD07-2F3B-CA38-E5AAF72A7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30" y="3213075"/>
            <a:ext cx="2468192" cy="138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/>
          <p:nvPr/>
        </p:nvSpPr>
        <p:spPr>
          <a:xfrm>
            <a:off x="713100" y="1760850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"/>
          <p:cNvSpPr/>
          <p:nvPr/>
        </p:nvSpPr>
        <p:spPr>
          <a:xfrm>
            <a:off x="4704075" y="1760850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713100" y="3420050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"/>
          <p:cNvSpPr/>
          <p:nvPr/>
        </p:nvSpPr>
        <p:spPr>
          <a:xfrm>
            <a:off x="4704075" y="3420050"/>
            <a:ext cx="857400" cy="8574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364" name="Google Shape;364;p33"/>
          <p:cNvSpPr txBox="1">
            <a:spLocks noGrp="1"/>
          </p:cNvSpPr>
          <p:nvPr>
            <p:ph type="title" idx="3"/>
          </p:nvPr>
        </p:nvSpPr>
        <p:spPr>
          <a:xfrm>
            <a:off x="829500" y="194655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7" name="Google Shape;367;p33"/>
          <p:cNvSpPr txBox="1">
            <a:spLocks noGrp="1"/>
          </p:cNvSpPr>
          <p:nvPr>
            <p:ph type="title" idx="6"/>
          </p:nvPr>
        </p:nvSpPr>
        <p:spPr>
          <a:xfrm>
            <a:off x="4820475" y="194655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0" name="Google Shape;370;p33"/>
          <p:cNvSpPr txBox="1">
            <a:spLocks noGrp="1"/>
          </p:cNvSpPr>
          <p:nvPr>
            <p:ph type="title" idx="9"/>
          </p:nvPr>
        </p:nvSpPr>
        <p:spPr>
          <a:xfrm>
            <a:off x="829500" y="360650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title" idx="15"/>
          </p:nvPr>
        </p:nvSpPr>
        <p:spPr>
          <a:xfrm>
            <a:off x="4820475" y="3606500"/>
            <a:ext cx="621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" name="Google Shape;362;p33">
            <a:extLst>
              <a:ext uri="{FF2B5EF4-FFF2-40B4-BE49-F238E27FC236}">
                <a16:creationId xmlns:a16="http://schemas.microsoft.com/office/drawing/2014/main" id="{7BDCEB36-B5C3-A1E7-7C09-D34E4102F5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2275" y="1630900"/>
            <a:ext cx="23133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Status Quo</a:t>
            </a:r>
            <a:endParaRPr dirty="0"/>
          </a:p>
        </p:txBody>
      </p:sp>
      <p:sp>
        <p:nvSpPr>
          <p:cNvPr id="16" name="Google Shape;363;p33">
            <a:extLst>
              <a:ext uri="{FF2B5EF4-FFF2-40B4-BE49-F238E27FC236}">
                <a16:creationId xmlns:a16="http://schemas.microsoft.com/office/drawing/2014/main" id="{DF2899A3-329C-F66D-0DF8-5B8106FC3EE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22275" y="2035647"/>
            <a:ext cx="2313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 Labor and Excel Macros</a:t>
            </a:r>
            <a:endParaRPr dirty="0"/>
          </a:p>
        </p:txBody>
      </p:sp>
      <p:sp>
        <p:nvSpPr>
          <p:cNvPr id="17" name="Google Shape;362;p33">
            <a:extLst>
              <a:ext uri="{FF2B5EF4-FFF2-40B4-BE49-F238E27FC236}">
                <a16:creationId xmlns:a16="http://schemas.microsoft.com/office/drawing/2014/main" id="{7710F628-0E97-3B50-FC52-61697FAB860D}"/>
              </a:ext>
            </a:extLst>
          </p:cNvPr>
          <p:cNvSpPr txBox="1">
            <a:spLocks/>
          </p:cNvSpPr>
          <p:nvPr/>
        </p:nvSpPr>
        <p:spPr>
          <a:xfrm>
            <a:off x="6001200" y="1630900"/>
            <a:ext cx="2916828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dirty="0"/>
              <a:t>Modern Problems Modern Solutions</a:t>
            </a:r>
          </a:p>
        </p:txBody>
      </p:sp>
      <p:sp>
        <p:nvSpPr>
          <p:cNvPr id="18" name="Google Shape;363;p33">
            <a:extLst>
              <a:ext uri="{FF2B5EF4-FFF2-40B4-BE49-F238E27FC236}">
                <a16:creationId xmlns:a16="http://schemas.microsoft.com/office/drawing/2014/main" id="{9CDB9F8C-BA72-81F1-4DC4-FF0B9E809984}"/>
              </a:ext>
            </a:extLst>
          </p:cNvPr>
          <p:cNvSpPr txBox="1">
            <a:spLocks/>
          </p:cNvSpPr>
          <p:nvPr/>
        </p:nvSpPr>
        <p:spPr>
          <a:xfrm>
            <a:off x="6001200" y="2035647"/>
            <a:ext cx="2313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US" dirty="0"/>
              <a:t>What can Gen AI </a:t>
            </a:r>
            <a:r>
              <a:rPr lang="en-US" i="1" dirty="0"/>
              <a:t>actually</a:t>
            </a:r>
            <a:r>
              <a:rPr lang="en-US" dirty="0"/>
              <a:t> do?</a:t>
            </a:r>
          </a:p>
        </p:txBody>
      </p:sp>
      <p:sp>
        <p:nvSpPr>
          <p:cNvPr id="19" name="Google Shape;362;p33">
            <a:extLst>
              <a:ext uri="{FF2B5EF4-FFF2-40B4-BE49-F238E27FC236}">
                <a16:creationId xmlns:a16="http://schemas.microsoft.com/office/drawing/2014/main" id="{ED0756B6-0059-13C4-20FD-6734AC6099B8}"/>
              </a:ext>
            </a:extLst>
          </p:cNvPr>
          <p:cNvSpPr txBox="1">
            <a:spLocks/>
          </p:cNvSpPr>
          <p:nvPr/>
        </p:nvSpPr>
        <p:spPr>
          <a:xfrm>
            <a:off x="1822275" y="3320553"/>
            <a:ext cx="2313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dirty="0"/>
              <a:t>Simulating a Quality Engineer</a:t>
            </a:r>
          </a:p>
        </p:txBody>
      </p:sp>
      <p:sp>
        <p:nvSpPr>
          <p:cNvPr id="20" name="Google Shape;363;p33">
            <a:extLst>
              <a:ext uri="{FF2B5EF4-FFF2-40B4-BE49-F238E27FC236}">
                <a16:creationId xmlns:a16="http://schemas.microsoft.com/office/drawing/2014/main" id="{06C140E7-8194-AA94-FE7B-8F075768D0F0}"/>
              </a:ext>
            </a:extLst>
          </p:cNvPr>
          <p:cNvSpPr txBox="1">
            <a:spLocks/>
          </p:cNvSpPr>
          <p:nvPr/>
        </p:nvSpPr>
        <p:spPr>
          <a:xfrm>
            <a:off x="1822275" y="3725300"/>
            <a:ext cx="2313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US" dirty="0"/>
              <a:t>Novel Use Cases in Quality Roles</a:t>
            </a:r>
          </a:p>
        </p:txBody>
      </p:sp>
      <p:sp>
        <p:nvSpPr>
          <p:cNvPr id="21" name="Google Shape;362;p33">
            <a:extLst>
              <a:ext uri="{FF2B5EF4-FFF2-40B4-BE49-F238E27FC236}">
                <a16:creationId xmlns:a16="http://schemas.microsoft.com/office/drawing/2014/main" id="{7B8CD325-821F-3339-2590-5AE3370F813F}"/>
              </a:ext>
            </a:extLst>
          </p:cNvPr>
          <p:cNvSpPr txBox="1">
            <a:spLocks/>
          </p:cNvSpPr>
          <p:nvPr/>
        </p:nvSpPr>
        <p:spPr>
          <a:xfrm>
            <a:off x="6001200" y="3141303"/>
            <a:ext cx="282749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dirty="0"/>
              <a:t>Live Coding Session</a:t>
            </a:r>
          </a:p>
        </p:txBody>
      </p:sp>
      <p:sp>
        <p:nvSpPr>
          <p:cNvPr id="22" name="Google Shape;363;p33">
            <a:extLst>
              <a:ext uri="{FF2B5EF4-FFF2-40B4-BE49-F238E27FC236}">
                <a16:creationId xmlns:a16="http://schemas.microsoft.com/office/drawing/2014/main" id="{E4FC74A6-C360-EA50-BE60-D743D90D18E6}"/>
              </a:ext>
            </a:extLst>
          </p:cNvPr>
          <p:cNvSpPr txBox="1">
            <a:spLocks/>
          </p:cNvSpPr>
          <p:nvPr/>
        </p:nvSpPr>
        <p:spPr>
          <a:xfrm>
            <a:off x="6001200" y="3546050"/>
            <a:ext cx="2313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US" dirty="0"/>
              <a:t>Interactive session with take home examples</a:t>
            </a:r>
          </a:p>
        </p:txBody>
      </p:sp>
    </p:spTree>
    <p:extLst>
      <p:ext uri="{BB962C8B-B14F-4D97-AF65-F5344CB8AC3E}">
        <p14:creationId xmlns:p14="http://schemas.microsoft.com/office/powerpoint/2010/main" val="11492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/>
          <p:nvPr/>
        </p:nvSpPr>
        <p:spPr>
          <a:xfrm>
            <a:off x="6744900" y="2379500"/>
            <a:ext cx="1957800" cy="1957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  <a:reflection stA="24000" endPos="30000" dist="25717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4"/>
          <p:cNvGrpSpPr/>
          <p:nvPr/>
        </p:nvGrpSpPr>
        <p:grpSpPr>
          <a:xfrm>
            <a:off x="1395725" y="1022302"/>
            <a:ext cx="6352500" cy="2404784"/>
            <a:chOff x="1395725" y="862350"/>
            <a:chExt cx="6352500" cy="3418800"/>
          </a:xfrm>
        </p:grpSpPr>
        <p:sp>
          <p:nvSpPr>
            <p:cNvPr id="380" name="Google Shape;380;p34"/>
            <p:cNvSpPr/>
            <p:nvPr/>
          </p:nvSpPr>
          <p:spPr>
            <a:xfrm>
              <a:off x="1395725" y="862350"/>
              <a:ext cx="6352500" cy="3418800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1511800" y="1027473"/>
              <a:ext cx="6120300" cy="30885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dir="5400000" algn="bl" rotWithShape="0">
                <a:schemeClr val="accent2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4"/>
          <p:cNvSpPr txBox="1">
            <a:spLocks noGrp="1"/>
          </p:cNvSpPr>
          <p:nvPr>
            <p:ph type="title"/>
          </p:nvPr>
        </p:nvSpPr>
        <p:spPr>
          <a:xfrm>
            <a:off x="1811850" y="1388000"/>
            <a:ext cx="5523000" cy="16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Status Quo</a:t>
            </a:r>
            <a:endParaRPr dirty="0"/>
          </a:p>
        </p:txBody>
      </p:sp>
      <p:sp>
        <p:nvSpPr>
          <p:cNvPr id="383" name="Google Shape;383;p34"/>
          <p:cNvSpPr txBox="1">
            <a:spLocks noGrp="1"/>
          </p:cNvSpPr>
          <p:nvPr>
            <p:ph type="subTitle" idx="1"/>
          </p:nvPr>
        </p:nvSpPr>
        <p:spPr>
          <a:xfrm>
            <a:off x="3026700" y="3605900"/>
            <a:ext cx="30906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do our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jobs today</a:t>
            </a:r>
            <a:endParaRPr dirty="0"/>
          </a:p>
        </p:txBody>
      </p:sp>
      <p:sp>
        <p:nvSpPr>
          <p:cNvPr id="384" name="Google Shape;384;p34"/>
          <p:cNvSpPr/>
          <p:nvPr/>
        </p:nvSpPr>
        <p:spPr>
          <a:xfrm>
            <a:off x="713100" y="539400"/>
            <a:ext cx="1081500" cy="10815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"/>
          <p:cNvSpPr txBox="1">
            <a:spLocks noGrp="1"/>
          </p:cNvSpPr>
          <p:nvPr>
            <p:ph type="title" idx="2"/>
          </p:nvPr>
        </p:nvSpPr>
        <p:spPr>
          <a:xfrm>
            <a:off x="705164" y="760050"/>
            <a:ext cx="1097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748438" y="2472380"/>
            <a:ext cx="1010837" cy="954689"/>
          </a:xfrm>
          <a:custGeom>
            <a:avLst/>
            <a:gdLst/>
            <a:ahLst/>
            <a:cxnLst/>
            <a:rect l="l" t="t" r="r" b="b"/>
            <a:pathLst>
              <a:path w="23314" h="22019" extrusionOk="0">
                <a:moveTo>
                  <a:pt x="9300" y="1306"/>
                </a:moveTo>
                <a:cubicBezTo>
                  <a:pt x="12241" y="1306"/>
                  <a:pt x="15182" y="2427"/>
                  <a:pt x="17420" y="4671"/>
                </a:cubicBezTo>
                <a:cubicBezTo>
                  <a:pt x="21753" y="9005"/>
                  <a:pt x="21908" y="15934"/>
                  <a:pt x="17872" y="20446"/>
                </a:cubicBezTo>
                <a:lnTo>
                  <a:pt x="1644" y="4218"/>
                </a:lnTo>
                <a:cubicBezTo>
                  <a:pt x="3820" y="2278"/>
                  <a:pt x="6560" y="1306"/>
                  <a:pt x="9300" y="1306"/>
                </a:cubicBezTo>
                <a:close/>
                <a:moveTo>
                  <a:pt x="9293" y="0"/>
                </a:moveTo>
                <a:cubicBezTo>
                  <a:pt x="6019" y="0"/>
                  <a:pt x="2745" y="1248"/>
                  <a:pt x="251" y="3742"/>
                </a:cubicBezTo>
                <a:cubicBezTo>
                  <a:pt x="1" y="4004"/>
                  <a:pt x="1" y="4421"/>
                  <a:pt x="251" y="4671"/>
                </a:cubicBezTo>
                <a:lnTo>
                  <a:pt x="17420" y="21828"/>
                </a:lnTo>
                <a:cubicBezTo>
                  <a:pt x="17562" y="21958"/>
                  <a:pt x="17717" y="22018"/>
                  <a:pt x="17884" y="22018"/>
                </a:cubicBezTo>
                <a:cubicBezTo>
                  <a:pt x="18051" y="22018"/>
                  <a:pt x="18217" y="21958"/>
                  <a:pt x="18336" y="21828"/>
                </a:cubicBezTo>
                <a:cubicBezTo>
                  <a:pt x="23313" y="16839"/>
                  <a:pt x="23313" y="8731"/>
                  <a:pt x="18336" y="3742"/>
                </a:cubicBezTo>
                <a:cubicBezTo>
                  <a:pt x="15842" y="1248"/>
                  <a:pt x="12568" y="0"/>
                  <a:pt x="92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429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4"/>
          <p:cNvSpPr/>
          <p:nvPr/>
        </p:nvSpPr>
        <p:spPr>
          <a:xfrm rot="-1865164">
            <a:off x="7993574" y="376770"/>
            <a:ext cx="550224" cy="916870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7900086" y="1757601"/>
            <a:ext cx="335848" cy="419404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563561" y="3605901"/>
            <a:ext cx="390185" cy="365000"/>
          </a:xfrm>
          <a:custGeom>
            <a:avLst/>
            <a:gdLst/>
            <a:ahLst/>
            <a:cxnLst/>
            <a:rect l="l" t="t" r="r" b="b"/>
            <a:pathLst>
              <a:path w="9133" h="8543" extrusionOk="0">
                <a:moveTo>
                  <a:pt x="7481" y="0"/>
                </a:moveTo>
                <a:cubicBezTo>
                  <a:pt x="7385" y="0"/>
                  <a:pt x="7286" y="21"/>
                  <a:pt x="7191" y="65"/>
                </a:cubicBezTo>
                <a:cubicBezTo>
                  <a:pt x="6858" y="220"/>
                  <a:pt x="6727" y="601"/>
                  <a:pt x="6894" y="934"/>
                </a:cubicBezTo>
                <a:cubicBezTo>
                  <a:pt x="7715" y="2613"/>
                  <a:pt x="7382" y="4637"/>
                  <a:pt x="6060" y="5959"/>
                </a:cubicBezTo>
                <a:cubicBezTo>
                  <a:pt x="5223" y="6803"/>
                  <a:pt x="4105" y="7247"/>
                  <a:pt x="2971" y="7247"/>
                </a:cubicBezTo>
                <a:cubicBezTo>
                  <a:pt x="2314" y="7247"/>
                  <a:pt x="1652" y="7098"/>
                  <a:pt x="1036" y="6792"/>
                </a:cubicBezTo>
                <a:cubicBezTo>
                  <a:pt x="945" y="6748"/>
                  <a:pt x="848" y="6727"/>
                  <a:pt x="754" y="6727"/>
                </a:cubicBezTo>
                <a:cubicBezTo>
                  <a:pt x="515" y="6727"/>
                  <a:pt x="286" y="6860"/>
                  <a:pt x="167" y="7090"/>
                </a:cubicBezTo>
                <a:cubicBezTo>
                  <a:pt x="0" y="7411"/>
                  <a:pt x="143" y="7792"/>
                  <a:pt x="464" y="7959"/>
                </a:cubicBezTo>
                <a:cubicBezTo>
                  <a:pt x="1250" y="8340"/>
                  <a:pt x="2119" y="8542"/>
                  <a:pt x="2965" y="8542"/>
                </a:cubicBezTo>
                <a:cubicBezTo>
                  <a:pt x="4429" y="8542"/>
                  <a:pt x="5882" y="7971"/>
                  <a:pt x="6977" y="6888"/>
                </a:cubicBezTo>
                <a:cubicBezTo>
                  <a:pt x="8692" y="5173"/>
                  <a:pt x="9132" y="2554"/>
                  <a:pt x="8049" y="363"/>
                </a:cubicBezTo>
                <a:cubicBezTo>
                  <a:pt x="7946" y="133"/>
                  <a:pt x="7722" y="0"/>
                  <a:pt x="74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00013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 rot="-1836933">
            <a:off x="1278886" y="4034472"/>
            <a:ext cx="335842" cy="419396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0013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>
            <a:off x="7097250" y="420600"/>
            <a:ext cx="237600" cy="237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310025" y="4528050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8789150" y="1169125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6"/>
          <p:cNvGrpSpPr/>
          <p:nvPr/>
        </p:nvGrpSpPr>
        <p:grpSpPr>
          <a:xfrm>
            <a:off x="5239691" y="664734"/>
            <a:ext cx="3506700" cy="1976400"/>
            <a:chOff x="2818716" y="635009"/>
            <a:chExt cx="3506700" cy="1976400"/>
          </a:xfrm>
        </p:grpSpPr>
        <p:sp>
          <p:nvSpPr>
            <p:cNvPr id="621" name="Google Shape;621;p46"/>
            <p:cNvSpPr/>
            <p:nvPr/>
          </p:nvSpPr>
          <p:spPr>
            <a:xfrm>
              <a:off x="2818716" y="635009"/>
              <a:ext cx="3506700" cy="1976400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2" name="Google Shape;622;p46"/>
            <p:cNvCxnSpPr/>
            <p:nvPr/>
          </p:nvCxnSpPr>
          <p:spPr>
            <a:xfrm>
              <a:off x="2921000" y="11232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921000" y="13205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921000" y="15178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921000" y="17152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921000" y="19125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921000" y="21098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921000" y="23071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921000" y="9259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sp>
          <p:nvSpPr>
            <p:cNvPr id="630" name="Google Shape;630;p46"/>
            <p:cNvSpPr/>
            <p:nvPr/>
          </p:nvSpPr>
          <p:spPr>
            <a:xfrm>
              <a:off x="2910887" y="730475"/>
              <a:ext cx="3322200" cy="17856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46"/>
          <p:cNvSpPr txBox="1">
            <a:spLocks noGrp="1"/>
          </p:cNvSpPr>
          <p:nvPr>
            <p:ph type="subTitle" idx="1"/>
          </p:nvPr>
        </p:nvSpPr>
        <p:spPr>
          <a:xfrm>
            <a:off x="613589" y="2589438"/>
            <a:ext cx="319121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documents are often time consuming efforts done in silos and then collaborated on for final approvals.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46"/>
          <p:cNvSpPr txBox="1">
            <a:spLocks noGrp="1"/>
          </p:cNvSpPr>
          <p:nvPr>
            <p:ph type="title"/>
          </p:nvPr>
        </p:nvSpPr>
        <p:spPr>
          <a:xfrm>
            <a:off x="613589" y="1303700"/>
            <a:ext cx="2776309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Designing FMEA’s</a:t>
            </a:r>
            <a:endParaRPr dirty="0"/>
          </a:p>
        </p:txBody>
      </p:sp>
      <p:sp>
        <p:nvSpPr>
          <p:cNvPr id="638" name="Google Shape;638;p46"/>
          <p:cNvSpPr/>
          <p:nvPr/>
        </p:nvSpPr>
        <p:spPr>
          <a:xfrm>
            <a:off x="3162976" y="3787338"/>
            <a:ext cx="1409100" cy="912900"/>
          </a:xfrm>
          <a:prstGeom prst="roundRect">
            <a:avLst>
              <a:gd name="adj" fmla="val 3532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/>
            </a:outerShdw>
            <a:reflection stA="37000" endPos="30000" dist="2286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B276D-EFB6-6CD2-A7C2-711139EA4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t="979" r="628"/>
          <a:stretch/>
        </p:blipFill>
        <p:spPr>
          <a:xfrm>
            <a:off x="4017090" y="1303700"/>
            <a:ext cx="4971675" cy="2737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6"/>
          <p:cNvGrpSpPr/>
          <p:nvPr/>
        </p:nvGrpSpPr>
        <p:grpSpPr>
          <a:xfrm>
            <a:off x="5239691" y="664734"/>
            <a:ext cx="3506700" cy="1976400"/>
            <a:chOff x="2818716" y="635009"/>
            <a:chExt cx="3506700" cy="1976400"/>
          </a:xfrm>
        </p:grpSpPr>
        <p:sp>
          <p:nvSpPr>
            <p:cNvPr id="621" name="Google Shape;621;p46"/>
            <p:cNvSpPr/>
            <p:nvPr/>
          </p:nvSpPr>
          <p:spPr>
            <a:xfrm>
              <a:off x="2818716" y="635009"/>
              <a:ext cx="3506700" cy="1976400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2" name="Google Shape;622;p46"/>
            <p:cNvCxnSpPr/>
            <p:nvPr/>
          </p:nvCxnSpPr>
          <p:spPr>
            <a:xfrm>
              <a:off x="2921000" y="11232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921000" y="13205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921000" y="15178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921000" y="17152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921000" y="19125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921000" y="21098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921000" y="23071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921000" y="9259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sp>
          <p:nvSpPr>
            <p:cNvPr id="630" name="Google Shape;630;p46"/>
            <p:cNvSpPr/>
            <p:nvPr/>
          </p:nvSpPr>
          <p:spPr>
            <a:xfrm>
              <a:off x="2910887" y="730475"/>
              <a:ext cx="3322200" cy="17856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46"/>
          <p:cNvSpPr txBox="1">
            <a:spLocks noGrp="1"/>
          </p:cNvSpPr>
          <p:nvPr>
            <p:ph type="subTitle" idx="1"/>
          </p:nvPr>
        </p:nvSpPr>
        <p:spPr>
          <a:xfrm>
            <a:off x="713100" y="2472144"/>
            <a:ext cx="2359200" cy="1657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Although these documents look fairly similar across DHF’s they are a crucial piece of each Product’s Documentation</a:t>
            </a:r>
            <a:endParaRPr dirty="0"/>
          </a:p>
        </p:txBody>
      </p:sp>
      <p:sp>
        <p:nvSpPr>
          <p:cNvPr id="632" name="Google Shape;632;p46"/>
          <p:cNvSpPr txBox="1">
            <a:spLocks noGrp="1"/>
          </p:cNvSpPr>
          <p:nvPr>
            <p:ph type="title"/>
          </p:nvPr>
        </p:nvSpPr>
        <p:spPr>
          <a:xfrm>
            <a:off x="713100" y="1437025"/>
            <a:ext cx="2855162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Management</a:t>
            </a:r>
            <a:endParaRPr dirty="0"/>
          </a:p>
        </p:txBody>
      </p:sp>
      <p:sp>
        <p:nvSpPr>
          <p:cNvPr id="638" name="Google Shape;638;p46"/>
          <p:cNvSpPr/>
          <p:nvPr/>
        </p:nvSpPr>
        <p:spPr>
          <a:xfrm>
            <a:off x="3162976" y="3787338"/>
            <a:ext cx="1409100" cy="912900"/>
          </a:xfrm>
          <a:prstGeom prst="roundRect">
            <a:avLst>
              <a:gd name="adj" fmla="val 3532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/>
            </a:outerShdw>
            <a:reflection stA="37000" endPos="30000" dist="2286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6ABFD-20DE-BC16-594A-8F7287694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39" y="1270030"/>
            <a:ext cx="4096995" cy="2517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817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6"/>
          <p:cNvGrpSpPr/>
          <p:nvPr/>
        </p:nvGrpSpPr>
        <p:grpSpPr>
          <a:xfrm>
            <a:off x="5239691" y="664734"/>
            <a:ext cx="3506700" cy="1976400"/>
            <a:chOff x="2818716" y="635009"/>
            <a:chExt cx="3506700" cy="1976400"/>
          </a:xfrm>
        </p:grpSpPr>
        <p:sp>
          <p:nvSpPr>
            <p:cNvPr id="621" name="Google Shape;621;p46"/>
            <p:cNvSpPr/>
            <p:nvPr/>
          </p:nvSpPr>
          <p:spPr>
            <a:xfrm>
              <a:off x="2818716" y="635009"/>
              <a:ext cx="3506700" cy="1976400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2" name="Google Shape;622;p46"/>
            <p:cNvCxnSpPr/>
            <p:nvPr/>
          </p:nvCxnSpPr>
          <p:spPr>
            <a:xfrm>
              <a:off x="2921000" y="11232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921000" y="13205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921000" y="15178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921000" y="17152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921000" y="19125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921000" y="21098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921000" y="23071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921000" y="9259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sp>
          <p:nvSpPr>
            <p:cNvPr id="630" name="Google Shape;630;p46"/>
            <p:cNvSpPr/>
            <p:nvPr/>
          </p:nvSpPr>
          <p:spPr>
            <a:xfrm>
              <a:off x="2910887" y="730475"/>
              <a:ext cx="3322200" cy="17856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46"/>
          <p:cNvSpPr txBox="1">
            <a:spLocks noGrp="1"/>
          </p:cNvSpPr>
          <p:nvPr>
            <p:ph type="subTitle" idx="1"/>
          </p:nvPr>
        </p:nvSpPr>
        <p:spPr>
          <a:xfrm>
            <a:off x="713100" y="2472144"/>
            <a:ext cx="2359200" cy="2168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Post-Market Data is infamous for being some of the most overwhelming data to analyze. This data requires a large team and a lot of time to analyze fully.</a:t>
            </a:r>
            <a:endParaRPr dirty="0"/>
          </a:p>
        </p:txBody>
      </p:sp>
      <p:sp>
        <p:nvSpPr>
          <p:cNvPr id="632" name="Google Shape;632;p46"/>
          <p:cNvSpPr txBox="1">
            <a:spLocks noGrp="1"/>
          </p:cNvSpPr>
          <p:nvPr>
            <p:ph type="title"/>
          </p:nvPr>
        </p:nvSpPr>
        <p:spPr>
          <a:xfrm>
            <a:off x="713099" y="1437025"/>
            <a:ext cx="3506699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Post-Market Analysis</a:t>
            </a:r>
            <a:endParaRPr dirty="0"/>
          </a:p>
        </p:txBody>
      </p:sp>
      <p:sp>
        <p:nvSpPr>
          <p:cNvPr id="638" name="Google Shape;638;p46"/>
          <p:cNvSpPr/>
          <p:nvPr/>
        </p:nvSpPr>
        <p:spPr>
          <a:xfrm>
            <a:off x="3162976" y="3787338"/>
            <a:ext cx="1409100" cy="912900"/>
          </a:xfrm>
          <a:prstGeom prst="roundRect">
            <a:avLst>
              <a:gd name="adj" fmla="val 3532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/>
            </a:outerShdw>
            <a:reflection stA="37000" endPos="30000" dist="2286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FC8EC-8FD2-A402-CC29-B7BE9CF95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200931"/>
            <a:ext cx="5509206" cy="1172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861D0-A270-750E-9781-BD0205702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971" y="556796"/>
            <a:ext cx="1962381" cy="24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6"/>
          <p:cNvGrpSpPr/>
          <p:nvPr/>
        </p:nvGrpSpPr>
        <p:grpSpPr>
          <a:xfrm>
            <a:off x="5239691" y="664734"/>
            <a:ext cx="3506700" cy="1976400"/>
            <a:chOff x="2818716" y="635009"/>
            <a:chExt cx="3506700" cy="1976400"/>
          </a:xfrm>
        </p:grpSpPr>
        <p:sp>
          <p:nvSpPr>
            <p:cNvPr id="621" name="Google Shape;621;p46"/>
            <p:cNvSpPr/>
            <p:nvPr/>
          </p:nvSpPr>
          <p:spPr>
            <a:xfrm>
              <a:off x="2818716" y="635009"/>
              <a:ext cx="3506700" cy="1976400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2" name="Google Shape;622;p46"/>
            <p:cNvCxnSpPr/>
            <p:nvPr/>
          </p:nvCxnSpPr>
          <p:spPr>
            <a:xfrm>
              <a:off x="2921000" y="11232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921000" y="13205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921000" y="15178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921000" y="17152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921000" y="191252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921000" y="210985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921000" y="2307175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921000" y="925900"/>
              <a:ext cx="3309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2875" algn="bl" rotWithShape="0">
                <a:schemeClr val="accent3"/>
              </a:outerShdw>
            </a:effectLst>
          </p:spPr>
        </p:cxnSp>
        <p:sp>
          <p:nvSpPr>
            <p:cNvPr id="630" name="Google Shape;630;p46"/>
            <p:cNvSpPr/>
            <p:nvPr/>
          </p:nvSpPr>
          <p:spPr>
            <a:xfrm>
              <a:off x="2910887" y="730475"/>
              <a:ext cx="3322200" cy="17856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46"/>
          <p:cNvSpPr txBox="1">
            <a:spLocks noGrp="1"/>
          </p:cNvSpPr>
          <p:nvPr>
            <p:ph type="subTitle" idx="1"/>
          </p:nvPr>
        </p:nvSpPr>
        <p:spPr>
          <a:xfrm>
            <a:off x="613589" y="2526750"/>
            <a:ext cx="2853511" cy="1632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fields such as Medical Device the extremely difficult to read and search documentation provided by the U.S. federal Govt. can be difficult to wade through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2" name="Google Shape;632;p46"/>
          <p:cNvSpPr txBox="1">
            <a:spLocks noGrp="1"/>
          </p:cNvSpPr>
          <p:nvPr>
            <p:ph type="title"/>
          </p:nvPr>
        </p:nvSpPr>
        <p:spPr>
          <a:xfrm>
            <a:off x="613589" y="1303700"/>
            <a:ext cx="2776309" cy="10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Regulation Overload</a:t>
            </a:r>
            <a:endParaRPr dirty="0"/>
          </a:p>
        </p:txBody>
      </p:sp>
      <p:sp>
        <p:nvSpPr>
          <p:cNvPr id="638" name="Google Shape;638;p46"/>
          <p:cNvSpPr/>
          <p:nvPr/>
        </p:nvSpPr>
        <p:spPr>
          <a:xfrm>
            <a:off x="3162976" y="3787338"/>
            <a:ext cx="1409100" cy="912900"/>
          </a:xfrm>
          <a:prstGeom prst="roundRect">
            <a:avLst>
              <a:gd name="adj" fmla="val 35324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2"/>
            </a:outerShdw>
            <a:reflection stA="37000" endPos="30000" dist="2286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63CD8-6AE7-F142-C399-ACA4991B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71" y="1500187"/>
            <a:ext cx="4671304" cy="2116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4614557"/>
      </p:ext>
    </p:extLst>
  </p:cSld>
  <p:clrMapOvr>
    <a:masterClrMapping/>
  </p:clrMapOvr>
</p:sld>
</file>

<file path=ppt/theme/theme1.xml><?xml version="1.0" encoding="utf-8"?>
<a:theme xmlns:a="http://schemas.openxmlformats.org/drawingml/2006/main" name="Neon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DA7F9"/>
      </a:accent1>
      <a:accent2>
        <a:srgbClr val="FB54F4"/>
      </a:accent2>
      <a:accent3>
        <a:srgbClr val="4FC1F9"/>
      </a:accent3>
      <a:accent4>
        <a:srgbClr val="5F3F9E"/>
      </a:accent4>
      <a:accent5>
        <a:srgbClr val="2B3880"/>
      </a:accent5>
      <a:accent6>
        <a:srgbClr val="0F152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712</Words>
  <Application>Microsoft Office PowerPoint</Application>
  <PresentationFormat>On-screen Show (16:9)</PresentationFormat>
  <Paragraphs>159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Orbitron</vt:lpstr>
      <vt:lpstr>Google Sans</vt:lpstr>
      <vt:lpstr>IBM Plex Sans</vt:lpstr>
      <vt:lpstr>Neon Pitch Deck by Slidesgo</vt:lpstr>
      <vt:lpstr>Gen AI</vt:lpstr>
      <vt:lpstr>My Background</vt:lpstr>
      <vt:lpstr>Goals</vt:lpstr>
      <vt:lpstr>Goals</vt:lpstr>
      <vt:lpstr>Status Quo</vt:lpstr>
      <vt:lpstr>Designing FMEA’s</vt:lpstr>
      <vt:lpstr>Risk Management</vt:lpstr>
      <vt:lpstr>Post-Market Analysis</vt:lpstr>
      <vt:lpstr>Regulation Overload</vt:lpstr>
      <vt:lpstr>The Hard Truth</vt:lpstr>
      <vt:lpstr>Modernization</vt:lpstr>
      <vt:lpstr>The Breakthrough of LLM’s</vt:lpstr>
      <vt:lpstr>Neural Networks</vt:lpstr>
      <vt:lpstr>1,760,000,000</vt:lpstr>
      <vt:lpstr>$691,775,000</vt:lpstr>
      <vt:lpstr>62,319 MWh</vt:lpstr>
      <vt:lpstr>Cost of Gen AI API’s</vt:lpstr>
      <vt:lpstr>How to use Gen AI</vt:lpstr>
      <vt:lpstr>—Cyberdyne Systems Series 800 Model 101 “Terminator”</vt:lpstr>
      <vt:lpstr>Simulating A Quality Engineer</vt:lpstr>
      <vt:lpstr>FMEA Risk Generator</vt:lpstr>
      <vt:lpstr>Risk Management Writer</vt:lpstr>
      <vt:lpstr>Post Market Analyzer</vt:lpstr>
      <vt:lpstr>Regulation Chatbot</vt:lpstr>
      <vt:lpstr>Live From  Sunny California!</vt:lpstr>
      <vt:lpstr>Links to GitHub and Collab</vt:lpstr>
      <vt:lpstr>Final Thoughts…</vt:lpstr>
      <vt:lpstr>A Word From Our Sponsor…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</dc:title>
  <dc:creator>Topher Gehrmann</dc:creator>
  <cp:lastModifiedBy>Topher Partimann</cp:lastModifiedBy>
  <cp:revision>14</cp:revision>
  <dcterms:modified xsi:type="dcterms:W3CDTF">2023-11-04T03:53:32Z</dcterms:modified>
</cp:coreProperties>
</file>