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Playfair Display"/>
      <p:regular r:id="rId27"/>
      <p:bold r:id="rId28"/>
      <p:italic r:id="rId29"/>
      <p:boldItalic r:id="rId30"/>
    </p:embeddedFont>
    <p:embeddedFont>
      <p:font typeface="Nunito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layfairDisplay-bold.fntdata"/><Relationship Id="rId27" Type="http://schemas.openxmlformats.org/officeDocument/2006/relationships/font" Target="fonts/PlayfairDispl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layfairDispl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regular.fntdata"/><Relationship Id="rId30" Type="http://schemas.openxmlformats.org/officeDocument/2006/relationships/font" Target="fonts/PlayfairDisplay-boldItalic.fntdata"/><Relationship Id="rId11" Type="http://schemas.openxmlformats.org/officeDocument/2006/relationships/slide" Target="slides/slide6.xml"/><Relationship Id="rId33" Type="http://schemas.openxmlformats.org/officeDocument/2006/relationships/font" Target="fonts/Nunito-italic.fntdata"/><Relationship Id="rId10" Type="http://schemas.openxmlformats.org/officeDocument/2006/relationships/slide" Target="slides/slide5.xml"/><Relationship Id="rId32" Type="http://schemas.openxmlformats.org/officeDocument/2006/relationships/font" Target="fonts/Nunito-bold.fntdata"/><Relationship Id="rId13" Type="http://schemas.openxmlformats.org/officeDocument/2006/relationships/slide" Target="slides/slide8.xml"/><Relationship Id="rId35" Type="http://schemas.openxmlformats.org/officeDocument/2006/relationships/font" Target="fonts/Lato-regular.fntdata"/><Relationship Id="rId12" Type="http://schemas.openxmlformats.org/officeDocument/2006/relationships/slide" Target="slides/slide7.xml"/><Relationship Id="rId34" Type="http://schemas.openxmlformats.org/officeDocument/2006/relationships/font" Target="fonts/Nunito-boldItalic.fntdata"/><Relationship Id="rId15" Type="http://schemas.openxmlformats.org/officeDocument/2006/relationships/slide" Target="slides/slide10.xml"/><Relationship Id="rId37" Type="http://schemas.openxmlformats.org/officeDocument/2006/relationships/font" Target="fonts/Lato-italic.fntdata"/><Relationship Id="rId14" Type="http://schemas.openxmlformats.org/officeDocument/2006/relationships/slide" Target="slides/slide9.xml"/><Relationship Id="rId36" Type="http://schemas.openxmlformats.org/officeDocument/2006/relationships/font" Target="fonts/La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La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ce0a6624f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ce0a6624f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 Juan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fcc1a05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fcc1a05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Eduardo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El corazón, el centro, de la organización son los diversos proyectos que realizan para asistir a personas en necesidad, por esto mismo se encuentran también en el corazón de nuestro modelo de datos.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Estos contienen diversas entidades asociadas, como los beneficiarios y la localización de estos.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800"/>
              <a:t>Explicar con calm a los usuarios y las 2 especialciones con RBAC</a:t>
            </a:r>
            <a:endParaRPr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ce0a6624f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ce0a6624f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Eduardo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Procediendo</a:t>
            </a:r>
            <a:r>
              <a:rPr lang="es" sz="1400"/>
              <a:t> con el Modelo relacional, nos basmos en el modelo previmaente expuesto y en las reglas de traslado. En este momento se pueden observar el detale de 3 entidades.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400"/>
              <a:t>(explicarlas mas o menos, resaltando la importancia del proyecto.</a:t>
            </a:r>
            <a:endParaRPr i="1" sz="14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ce0a6624f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ce0a6624f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Eduardo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05483234f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05483234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Juan David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ce0a6624f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ce0a6624f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Eduardo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06850de8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06850de8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Eduardo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ce0a6624f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ce0a6624f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Javier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06850de84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06850de84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Javier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06850de84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06850de84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Javier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ce0a6624f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ce0a6624f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Topi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05483234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05483234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Juan David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ce0a6624f_3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ce0a6624f_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06850de84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06850de84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Javier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05483234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05483234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Juan David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05483234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05483234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Juan David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ce0a6624f_3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ce0a6624f_3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05483234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05483234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Topi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5483234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5483234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Topi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ce0a6624f_3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ce0a6624f_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05483234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05483234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Eduardo: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B8BFC6"/>
                </a:solidFill>
                <a:highlight>
                  <a:srgbClr val="363B40"/>
                </a:highlight>
              </a:rPr>
              <a:t>Siguiendo el hilo de la propuesto procederemos a explicar los requisitos de información comenzando por el diagrama de Modelo Entidad Relación, pasando con el MR y finalizando con el DD.</a:t>
            </a:r>
            <a:endParaRPr sz="18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733225" y="1127200"/>
            <a:ext cx="7584000" cy="136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type="title"/>
          </p:nvPr>
        </p:nvSpPr>
        <p:spPr>
          <a:xfrm>
            <a:off x="733225" y="1127200"/>
            <a:ext cx="7584000" cy="13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Segundo Avance</a:t>
            </a:r>
            <a:endParaRPr sz="7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9113" y="220925"/>
            <a:ext cx="2372225" cy="50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2388" y="2700870"/>
            <a:ext cx="3599224" cy="208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/>
          <p:nvPr/>
        </p:nvSpPr>
        <p:spPr>
          <a:xfrm>
            <a:off x="101550" y="157213"/>
            <a:ext cx="8940900" cy="478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8600"/>
            <a:ext cx="8839203" cy="4639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Relacional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788" y="1017450"/>
            <a:ext cx="4680417" cy="38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Diccionario de Datos</a:t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850" y="1017450"/>
            <a:ext cx="6138309" cy="38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Reglas de Negocio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/>
              <a:t>Reglas de negocio: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No mostrar la información de los beneficiarios porque es confidencial y no hay </a:t>
            </a:r>
            <a:r>
              <a:rPr lang="es"/>
              <a:t>permisos para mostrar esta tipo de información.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Transparencia de comisiones en el caso de que exista algún precio por la transferencia.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Para hacer el pago es necesario ser mayor de edad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Terminos y condiciones de privacidad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Requisitos No Funcionales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188275" y="898100"/>
            <a:ext cx="7669200" cy="32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Eficiencia: 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El sistema debe ser capaz de operar adecuadamente con hasta 20 usuarios staff con sesiones activas.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El sistema debe ser capaz de operar adecuadamente con hasta 1000 usuarios con sesiones activas.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Los datos modificados en la base de datos deben ser actualizados para todos los usuarios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500"/>
              <a:t>Seguridad Lógica y de datos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Los permisos de acceso podrán ser cambiados solamente por el administrador.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El sistema debe desarrollarse bajo las reglas de la empresa, confidencia de datos del personal, donantes y beneficiarios.</a:t>
            </a: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Requisitos No Funcionales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152475"/>
            <a:ext cx="8520600" cy="3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Usabilidad</a:t>
            </a:r>
            <a:r>
              <a:rPr lang="es"/>
              <a:t>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tiempo de aprendizaje  por un usuario deberá de ser menor a 2 horas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sistema debe ser amigable gracias a una buena interfaz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Requerimientos de producto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sistema será desarrollado para plataformas PCs.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 página web será desarrollada para PCs y dispositivos Móviles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sistema será en español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Mapa del Sitio</a:t>
            </a:r>
            <a:endParaRPr/>
          </a:p>
        </p:txBody>
      </p:sp>
      <p:pic>
        <p:nvPicPr>
          <p:cNvPr id="152" name="Google Shape;152;p28"/>
          <p:cNvPicPr preferRelativeResize="0"/>
          <p:nvPr/>
        </p:nvPicPr>
        <p:blipFill rotWithShape="1">
          <a:blip r:embed="rId3">
            <a:alphaModFix/>
          </a:blip>
          <a:srcRect b="17936" l="1075" r="4620" t="26909"/>
          <a:stretch/>
        </p:blipFill>
        <p:spPr>
          <a:xfrm>
            <a:off x="76200" y="1017441"/>
            <a:ext cx="8991601" cy="3637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Mapa del Sitio</a:t>
            </a:r>
            <a:endParaRPr/>
          </a:p>
        </p:txBody>
      </p:sp>
      <p:pic>
        <p:nvPicPr>
          <p:cNvPr id="158" name="Google Shape;158;p29"/>
          <p:cNvPicPr preferRelativeResize="0"/>
          <p:nvPr/>
        </p:nvPicPr>
        <p:blipFill rotWithShape="1">
          <a:blip r:embed="rId3">
            <a:alphaModFix/>
          </a:blip>
          <a:srcRect b="0" l="14713" r="25886" t="11071"/>
          <a:stretch/>
        </p:blipFill>
        <p:spPr>
          <a:xfrm>
            <a:off x="1663750" y="1017450"/>
            <a:ext cx="5110350" cy="397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Mapa del Sitio</a:t>
            </a:r>
            <a:endParaRPr/>
          </a:p>
        </p:txBody>
      </p:sp>
      <p:pic>
        <p:nvPicPr>
          <p:cNvPr id="164" name="Google Shape;164;p30"/>
          <p:cNvPicPr preferRelativeResize="0"/>
          <p:nvPr/>
        </p:nvPicPr>
        <p:blipFill rotWithShape="1">
          <a:blip r:embed="rId3">
            <a:alphaModFix/>
          </a:blip>
          <a:srcRect b="16221" l="2684" r="2797" t="27862"/>
          <a:stretch/>
        </p:blipFill>
        <p:spPr>
          <a:xfrm>
            <a:off x="0" y="1192575"/>
            <a:ext cx="9144001" cy="329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Interfaz de Usuario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9450" y="1577950"/>
            <a:ext cx="4520500" cy="177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 de </a:t>
            </a:r>
            <a:r>
              <a:rPr lang="es"/>
              <a:t>Comunicación</a:t>
            </a:r>
            <a:endParaRPr/>
          </a:p>
        </p:txBody>
      </p:sp>
      <p:sp>
        <p:nvSpPr>
          <p:cNvPr id="175" name="Google Shape;17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Creamos un registro con todas las reuniones, quienes estuvieron presentes y el mensaje principal de cada una para tener un orden.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Con el Staff Cáritas: Vamos a hacer una junta presencial o en videollamada a la semana, dependiendo de la disponibilidad del staff.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Donadores: Nos comunicaremos por medio de encuestas y redes sociales con los donadores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 de Comunicación</a:t>
            </a:r>
            <a:endParaRPr/>
          </a:p>
        </p:txBody>
      </p:sp>
      <p:pic>
        <p:nvPicPr>
          <p:cNvPr id="181" name="Google Shape;181;p33"/>
          <p:cNvPicPr preferRelativeResize="0"/>
          <p:nvPr/>
        </p:nvPicPr>
        <p:blipFill rotWithShape="1">
          <a:blip r:embed="rId3">
            <a:alphaModFix/>
          </a:blip>
          <a:srcRect b="5521" l="2343" r="4676" t="28515"/>
          <a:stretch/>
        </p:blipFill>
        <p:spPr>
          <a:xfrm>
            <a:off x="311700" y="1288700"/>
            <a:ext cx="8520599" cy="3398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454825" y="121600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Problemática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1688275" y="1367950"/>
            <a:ext cx="5658000" cy="331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6450" y="1433625"/>
            <a:ext cx="5461677" cy="3144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44250" y="481525"/>
            <a:ext cx="84555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Propuesta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1883850" y="1422925"/>
            <a:ext cx="5376300" cy="323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2025" y="1608413"/>
            <a:ext cx="5099957" cy="2868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Un sistema que permita la </a:t>
            </a:r>
            <a:r>
              <a:rPr lang="es" sz="3000"/>
              <a:t>gestión</a:t>
            </a:r>
            <a:r>
              <a:rPr lang="es" sz="3000"/>
              <a:t> de proyectos conectado con la </a:t>
            </a:r>
            <a:r>
              <a:rPr lang="es" sz="3000"/>
              <a:t>donación</a:t>
            </a:r>
            <a:r>
              <a:rPr lang="es" sz="3000"/>
              <a:t> en </a:t>
            </a:r>
            <a:r>
              <a:rPr lang="es" sz="3000"/>
              <a:t>línea</a:t>
            </a:r>
            <a:r>
              <a:rPr lang="es" sz="3000"/>
              <a:t> para mantener contacto entre donador y </a:t>
            </a:r>
            <a:r>
              <a:rPr lang="es" sz="3000"/>
              <a:t>cáritas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509550" y="493675"/>
            <a:ext cx="8124900" cy="90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Requisitos Funcionales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53275"/>
            <a:ext cx="8839200" cy="2988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Requisito Funcional RF23 Donador Dona a Proyecto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 b="5339" l="34081" r="8054" t="14248"/>
          <a:stretch/>
        </p:blipFill>
        <p:spPr>
          <a:xfrm>
            <a:off x="2279250" y="1156400"/>
            <a:ext cx="5171995" cy="376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Descripcion caso de uos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525" y="1152474"/>
            <a:ext cx="6881100" cy="383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Diagrama Modelo Entidad-Relación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