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customXml/itemProps1.xml" ContentType="application/vnd.openxmlformats-officedocument.customXmlProperties+xml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Default Extension="png" ContentType="image/png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Default Extension="jpeg" ContentType="image/jpeg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Default Extension="gif" ContentType="image/gif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271" r:id="rId3"/>
    <p:sldId id="280" r:id="rId4"/>
    <p:sldId id="273" r:id="rId5"/>
    <p:sldId id="279" r:id="rId6"/>
    <p:sldId id="278" r:id="rId7"/>
    <p:sldId id="275" r:id="rId8"/>
    <p:sldId id="277" r:id="rId9"/>
    <p:sldId id="276" r:id="rId10"/>
    <p:sldId id="274" r:id="rId11"/>
    <p:sldId id="270" r:id="rId12"/>
    <p:sldId id="284" r:id="rId13"/>
    <p:sldId id="281" r:id="rId14"/>
    <p:sldId id="292" r:id="rId15"/>
    <p:sldId id="289" r:id="rId16"/>
    <p:sldId id="291" r:id="rId17"/>
    <p:sldId id="290" r:id="rId18"/>
    <p:sldId id="285" r:id="rId19"/>
    <p:sldId id="286" r:id="rId20"/>
    <p:sldId id="282" r:id="rId21"/>
    <p:sldId id="283" r:id="rId22"/>
    <p:sldId id="287" r:id="rId23"/>
    <p:sldId id="288" r:id="rId24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2"/>
  </p:normalViewPr>
  <p:slideViewPr>
    <p:cSldViewPr snapToGrid="0" snapToObjects="1">
      <p:cViewPr>
        <p:scale>
          <a:sx n="60" d="100"/>
          <a:sy n="60" d="100"/>
        </p:scale>
        <p:origin x="-1422" y="-234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E49B8-EF14-A244-9E00-BAD43F6B41B2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B72E9-22DD-8743-9123-34BFCC931E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10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F3E85-BD77-474D-BA84-CC19BFE3354A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621A1-2A69-BE40-A9EC-0611BFFF30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19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685800"/>
            <a:ext cx="594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US" sz="800" b="1" dirty="0">
                <a:solidFill>
                  <a:srgbClr val="FF0000"/>
                </a:solidFill>
              </a:rPr>
              <a:t>Oracle: </a:t>
            </a:r>
            <a:r>
              <a:rPr lang="en-US" sz="800" dirty="0">
                <a:solidFill>
                  <a:srgbClr val="FF0000"/>
                </a:solidFill>
              </a:rPr>
              <a:t>Digital Content Database</a:t>
            </a:r>
          </a:p>
          <a:p>
            <a:pPr marL="0" lvl="1"/>
            <a:r>
              <a:rPr lang="en-US" sz="800" b="1" dirty="0">
                <a:solidFill>
                  <a:srgbClr val="FF0000"/>
                </a:solidFill>
              </a:rPr>
              <a:t>Content Services &amp; Device Services: </a:t>
            </a:r>
            <a:r>
              <a:rPr lang="en-US" sz="800" dirty="0">
                <a:solidFill>
                  <a:srgbClr val="FF0000"/>
                </a:solidFill>
              </a:rPr>
              <a:t>Services powering Device Agnostic</a:t>
            </a:r>
          </a:p>
          <a:p>
            <a:pPr marL="0" lvl="1"/>
            <a:r>
              <a:rPr lang="en-US" sz="800" b="1" dirty="0">
                <a:solidFill>
                  <a:srgbClr val="FF0000"/>
                </a:solidFill>
              </a:rPr>
              <a:t>P2P: </a:t>
            </a:r>
            <a:r>
              <a:rPr lang="en-US" sz="800" dirty="0">
                <a:solidFill>
                  <a:srgbClr val="FF0000"/>
                </a:solidFill>
              </a:rPr>
              <a:t>Content Management System</a:t>
            </a:r>
          </a:p>
          <a:p>
            <a:pPr marL="0" lvl="1"/>
            <a:r>
              <a:rPr lang="en-US" sz="800" b="1" dirty="0">
                <a:solidFill>
                  <a:srgbClr val="FF0000"/>
                </a:solidFill>
              </a:rPr>
              <a:t>Turbine: </a:t>
            </a:r>
            <a:r>
              <a:rPr lang="en-US" sz="800" dirty="0">
                <a:solidFill>
                  <a:srgbClr val="FF0000"/>
                </a:solidFill>
              </a:rPr>
              <a:t>core system that renders websites</a:t>
            </a:r>
          </a:p>
          <a:p>
            <a:pPr marL="0" lvl="1"/>
            <a:r>
              <a:rPr lang="en-US" sz="800" b="1" dirty="0">
                <a:solidFill>
                  <a:srgbClr val="FF0000"/>
                </a:solidFill>
              </a:rPr>
              <a:t>Hopper: </a:t>
            </a:r>
            <a:r>
              <a:rPr lang="en-US" sz="800" dirty="0">
                <a:solidFill>
                  <a:srgbClr val="FF0000"/>
                </a:solidFill>
              </a:rPr>
              <a:t>system for moving content from editorial to online</a:t>
            </a:r>
          </a:p>
          <a:p>
            <a:pPr marL="0" lvl="1"/>
            <a:r>
              <a:rPr lang="en-US" sz="800" b="1" dirty="0">
                <a:solidFill>
                  <a:srgbClr val="FF0000"/>
                </a:solidFill>
              </a:rPr>
              <a:t>FAST</a:t>
            </a:r>
            <a:r>
              <a:rPr lang="en-US" sz="800" dirty="0">
                <a:solidFill>
                  <a:srgbClr val="FF0000"/>
                </a:solidFill>
              </a:rPr>
              <a:t> Search Engine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FDAEB-023E-4F2C-B498-99F86474EB7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US" sz="800" b="1" dirty="0">
                <a:solidFill>
                  <a:srgbClr val="FF0000"/>
                </a:solidFill>
              </a:rPr>
              <a:t>Oracle: </a:t>
            </a:r>
            <a:r>
              <a:rPr lang="en-US" sz="800" dirty="0">
                <a:solidFill>
                  <a:srgbClr val="FF0000"/>
                </a:solidFill>
              </a:rPr>
              <a:t>Digital Content Database</a:t>
            </a:r>
          </a:p>
          <a:p>
            <a:pPr marL="0" lvl="1"/>
            <a:r>
              <a:rPr lang="en-US" sz="800" b="1" dirty="0">
                <a:solidFill>
                  <a:srgbClr val="FF0000"/>
                </a:solidFill>
              </a:rPr>
              <a:t>Content Services &amp; Device Services: </a:t>
            </a:r>
            <a:r>
              <a:rPr lang="en-US" sz="800" dirty="0">
                <a:solidFill>
                  <a:srgbClr val="FF0000"/>
                </a:solidFill>
              </a:rPr>
              <a:t>Services powering Device Agnostic</a:t>
            </a:r>
          </a:p>
          <a:p>
            <a:pPr marL="0" lvl="1"/>
            <a:r>
              <a:rPr lang="en-US" sz="800" b="1" dirty="0">
                <a:solidFill>
                  <a:srgbClr val="FF0000"/>
                </a:solidFill>
              </a:rPr>
              <a:t>P2P: </a:t>
            </a:r>
            <a:r>
              <a:rPr lang="en-US" sz="800" dirty="0">
                <a:solidFill>
                  <a:srgbClr val="FF0000"/>
                </a:solidFill>
              </a:rPr>
              <a:t>Content Management System</a:t>
            </a:r>
          </a:p>
          <a:p>
            <a:pPr marL="0" lvl="1"/>
            <a:r>
              <a:rPr lang="en-US" sz="800" b="1" dirty="0">
                <a:solidFill>
                  <a:srgbClr val="FF0000"/>
                </a:solidFill>
              </a:rPr>
              <a:t>Turbine: </a:t>
            </a:r>
            <a:r>
              <a:rPr lang="en-US" sz="800" dirty="0">
                <a:solidFill>
                  <a:srgbClr val="FF0000"/>
                </a:solidFill>
              </a:rPr>
              <a:t>core system that renders websites</a:t>
            </a:r>
          </a:p>
          <a:p>
            <a:pPr marL="0" lvl="1"/>
            <a:r>
              <a:rPr lang="en-US" sz="800" b="1" dirty="0">
                <a:solidFill>
                  <a:srgbClr val="FF0000"/>
                </a:solidFill>
              </a:rPr>
              <a:t>Hopper: </a:t>
            </a:r>
            <a:r>
              <a:rPr lang="en-US" sz="800" dirty="0">
                <a:solidFill>
                  <a:srgbClr val="FF0000"/>
                </a:solidFill>
              </a:rPr>
              <a:t>system for moving content from editorial to online</a:t>
            </a:r>
          </a:p>
          <a:p>
            <a:pPr marL="0" lvl="1"/>
            <a:r>
              <a:rPr lang="en-US" sz="800" b="1" dirty="0">
                <a:solidFill>
                  <a:srgbClr val="FF0000"/>
                </a:solidFill>
              </a:rPr>
              <a:t>FAST</a:t>
            </a:r>
            <a:r>
              <a:rPr lang="en-US" sz="800" dirty="0">
                <a:solidFill>
                  <a:srgbClr val="FF0000"/>
                </a:solidFill>
              </a:rPr>
              <a:t> Search Engine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FDAEB-023E-4F2C-B498-99F86474EB7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5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685800"/>
            <a:ext cx="5943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Notes:</a:t>
            </a:r>
          </a:p>
          <a:p>
            <a:pPr>
              <a:buFont typeface="Arial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 marL="4666" lvl="1"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Need to simplify the diagram</a:t>
            </a:r>
          </a:p>
          <a:p>
            <a:pPr marL="4666" lvl="1">
              <a:buFont typeface="Arial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 marL="4666" lvl="1"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Provide description of each In-scope system; and talk through each of the Out-of-scope systems.</a:t>
            </a:r>
          </a:p>
          <a:p>
            <a:pPr marL="4666" lvl="1">
              <a:buFont typeface="Arial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 marL="4666" lvl="1"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List the markets that are on DSI and which are on DISCUS</a:t>
            </a:r>
          </a:p>
          <a:p>
            <a:pPr marL="4666" lvl="1">
              <a:buFont typeface="Arial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 marL="4666" lvl="1"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Indicate that there is a detailed System Diagram in Appendix</a:t>
            </a:r>
          </a:p>
          <a:p>
            <a:pPr marL="4666" lvl="1"/>
            <a:r>
              <a:rPr lang="en-US" sz="1100" dirty="0">
                <a:solidFill>
                  <a:srgbClr val="FF0000"/>
                </a:solidFill>
              </a:rPr>
              <a:t>Or include a separate page.</a:t>
            </a:r>
            <a:endParaRPr lang="en-US" sz="8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Connect arrows to boxes</a:t>
            </a:r>
          </a:p>
          <a:p>
            <a:pPr>
              <a:buFont typeface="Arial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Use image of one person-not grouping, to reduce the “weight” of the image</a:t>
            </a:r>
          </a:p>
          <a:p>
            <a:pPr>
              <a:buFont typeface="Arial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Define acronyms</a:t>
            </a:r>
          </a:p>
          <a:p>
            <a:pPr>
              <a:buFont typeface="Arial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Informatica appears to be floating outside of the chart</a:t>
            </a:r>
          </a:p>
          <a:p>
            <a:pPr>
              <a:buFont typeface="Arial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How does </a:t>
            </a:r>
            <a:r>
              <a:rPr lang="en-US" sz="1100" dirty="0" err="1">
                <a:solidFill>
                  <a:srgbClr val="FF0000"/>
                </a:solidFill>
              </a:rPr>
              <a:t>cronacle</a:t>
            </a:r>
            <a:r>
              <a:rPr lang="en-US" sz="1100" dirty="0">
                <a:solidFill>
                  <a:srgbClr val="FF0000"/>
                </a:solidFill>
              </a:rPr>
              <a:t> work with DISCUS and DSI – this should be visually represented</a:t>
            </a:r>
          </a:p>
          <a:p>
            <a:pPr>
              <a:buFont typeface="Arial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Make </a:t>
            </a:r>
            <a:r>
              <a:rPr lang="en-US" sz="1100" dirty="0" err="1">
                <a:solidFill>
                  <a:srgbClr val="FF0000"/>
                </a:solidFill>
              </a:rPr>
              <a:t>informatica</a:t>
            </a:r>
            <a:r>
              <a:rPr lang="en-US" sz="1100" dirty="0">
                <a:solidFill>
                  <a:srgbClr val="FF0000"/>
                </a:solidFill>
              </a:rPr>
              <a:t> gray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Remove blue boxes</a:t>
            </a:r>
          </a:p>
          <a:p>
            <a:pPr>
              <a:buFont typeface="Arial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DSI – LA Chi , </a:t>
            </a:r>
            <a:r>
              <a:rPr lang="en-US" sz="1100" dirty="0" err="1">
                <a:solidFill>
                  <a:srgbClr val="FF0000"/>
                </a:solidFill>
              </a:rPr>
              <a:t>Flordia</a:t>
            </a:r>
            <a:r>
              <a:rPr lang="en-US" sz="1100" dirty="0">
                <a:solidFill>
                  <a:srgbClr val="FF0000"/>
                </a:solidFill>
              </a:rPr>
              <a:t> 2x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DISCUS – </a:t>
            </a:r>
            <a:r>
              <a:rPr lang="en-US" sz="1100" dirty="0" err="1">
                <a:solidFill>
                  <a:srgbClr val="FF0000"/>
                </a:solidFill>
              </a:rPr>
              <a:t>balt</a:t>
            </a:r>
            <a:r>
              <a:rPr lang="en-US" sz="1100" dirty="0">
                <a:solidFill>
                  <a:srgbClr val="FF0000"/>
                </a:solidFill>
              </a:rPr>
              <a:t>, </a:t>
            </a:r>
            <a:r>
              <a:rPr lang="en-US" sz="1100" dirty="0" err="1">
                <a:solidFill>
                  <a:srgbClr val="FF0000"/>
                </a:solidFill>
              </a:rPr>
              <a:t>allentown</a:t>
            </a:r>
            <a:r>
              <a:rPr lang="en-US" sz="1100" dirty="0">
                <a:solidFill>
                  <a:srgbClr val="FF0000"/>
                </a:solidFill>
              </a:rPr>
              <a:t>, </a:t>
            </a:r>
            <a:r>
              <a:rPr lang="en-US" sz="1100" dirty="0" err="1">
                <a:solidFill>
                  <a:srgbClr val="FF0000"/>
                </a:solidFill>
              </a:rPr>
              <a:t>hartford</a:t>
            </a:r>
            <a:r>
              <a:rPr lang="en-US" sz="1100" dirty="0">
                <a:solidFill>
                  <a:srgbClr val="FF0000"/>
                </a:solidFill>
              </a:rPr>
              <a:t>, </a:t>
            </a:r>
            <a:r>
              <a:rPr lang="en-US" sz="1100" dirty="0" err="1">
                <a:solidFill>
                  <a:srgbClr val="FF0000"/>
                </a:solidFill>
              </a:rPr>
              <a:t>dpress</a:t>
            </a:r>
            <a:endParaRPr lang="en-US" sz="11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100" dirty="0" err="1">
                <a:solidFill>
                  <a:srgbClr val="FF0000"/>
                </a:solidFill>
              </a:rPr>
              <a:t>Synronex</a:t>
            </a:r>
            <a:r>
              <a:rPr lang="en-US" sz="1100" dirty="0">
                <a:solidFill>
                  <a:srgbClr val="FF0000"/>
                </a:solidFill>
              </a:rPr>
              <a:t> gray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Green=vendor solutions in scope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Blue=externally hosted solutions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Gray= internally hosted systems out of scope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>
                <a:solidFill>
                  <a:srgbClr val="FF0000"/>
                </a:solidFill>
              </a:rPr>
              <a:t>Every arrow leaving center is run through </a:t>
            </a:r>
            <a:r>
              <a:rPr lang="en-US" sz="1100" dirty="0" err="1">
                <a:solidFill>
                  <a:srgbClr val="FF0000"/>
                </a:solidFill>
              </a:rPr>
              <a:t>cronacle</a:t>
            </a:r>
            <a:endParaRPr lang="en-US" sz="11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1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FDAEB-023E-4F2C-B498-99F86474EB7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A522B-13B6-4BD7-92E5-80680831C84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43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A522B-13B6-4BD7-92E5-80680831C8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3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A03B1E-1747-4AEF-B7A9-DD83283C91D8}" type="slidenum">
              <a:rPr lang="en-US"/>
              <a:pPr/>
              <a:t>19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15950" y="763588"/>
            <a:ext cx="65389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30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0716-6DE4-0D4B-BC6E-56DDC89666F6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A991-4C49-3F42-A896-30269E93D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9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57DB-CA63-BE47-944D-C08870917749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A991-4C49-3F42-A896-30269E93D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4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06379"/>
            <a:ext cx="267462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06379"/>
            <a:ext cx="782574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885-EFFB-2346-B210-7DBBFD0B38D0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A991-4C49-3F42-A896-30269E93D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26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Option 2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1"/>
            <a:ext cx="10698480" cy="685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98120" y="6477000"/>
            <a:ext cx="495300" cy="2286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C1A8B020-F32C-437A-8F09-FCFC3238C9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4360" y="744071"/>
            <a:ext cx="10698480" cy="5487681"/>
          </a:xfrm>
        </p:spPr>
        <p:txBody>
          <a:bodyPr>
            <a:normAutofit/>
          </a:bodyPr>
          <a:lstStyle>
            <a:lvl1pPr>
              <a:buClr>
                <a:schemeClr val="tx2">
                  <a:lumMod val="40000"/>
                  <a:lumOff val="60000"/>
                </a:schemeClr>
              </a:buClr>
              <a:defRPr sz="3200"/>
            </a:lvl1pPr>
            <a:lvl2pPr>
              <a:buClr>
                <a:schemeClr val="tx2">
                  <a:lumMod val="40000"/>
                  <a:lumOff val="60000"/>
                </a:schemeClr>
              </a:buClr>
              <a:defRPr sz="2800"/>
            </a:lvl2pPr>
            <a:lvl3pPr>
              <a:buClr>
                <a:schemeClr val="tx2">
                  <a:lumMod val="40000"/>
                  <a:lumOff val="60000"/>
                </a:schemeClr>
              </a:buClr>
              <a:defRPr sz="2400"/>
            </a:lvl3pPr>
            <a:lvl4pPr>
              <a:buClr>
                <a:schemeClr val="tx2">
                  <a:lumMod val="40000"/>
                  <a:lumOff val="60000"/>
                </a:schemeClr>
              </a:buClr>
              <a:defRPr sz="2000"/>
            </a:lvl4pPr>
            <a:lvl5pPr>
              <a:buClr>
                <a:schemeClr val="tx2">
                  <a:lumMod val="40000"/>
                  <a:lumOff val="60000"/>
                </a:schemeClr>
              </a:buCl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" name="Picture 9" descr="tt-gray-300pp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609" y="6392804"/>
            <a:ext cx="1368166" cy="31046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65388" y="682172"/>
            <a:ext cx="1147373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/>
                </a:gs>
                <a:gs pos="20000">
                  <a:schemeClr val="bg1">
                    <a:lumMod val="65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65388" y="682172"/>
            <a:ext cx="11473736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/>
                </a:gs>
                <a:gs pos="20000">
                  <a:schemeClr val="bg1">
                    <a:lumMod val="65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0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Page Images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98120" y="6477000"/>
            <a:ext cx="495300" cy="2286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C1A8B020-F32C-437A-8F09-FCFC3238C9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tt-gray-300pp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609" y="6392804"/>
            <a:ext cx="1368166" cy="3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149278" y="6518754"/>
            <a:ext cx="3657662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TCS – Tribune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0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149278" y="6518754"/>
            <a:ext cx="3657662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TCS – Tribune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0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149278" y="6518754"/>
            <a:ext cx="3657662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TCS – Tribune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20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149278" y="6518754"/>
            <a:ext cx="3657662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1F04-CDAC-C845-A058-C4D31F78F6A0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A991-4C49-3F42-A896-30269E93D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5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5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CB7A-17B4-E445-84BA-67A0EAA94713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A991-4C49-3F42-A896-30269E93D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200155"/>
            <a:ext cx="525018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200155"/>
            <a:ext cx="525018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D064-33A2-BD40-B17B-F703C6B82704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A991-4C49-3F42-A896-30269E93D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4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4639"/>
            <a:ext cx="106984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7"/>
            <a:ext cx="525224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8" y="1535117"/>
            <a:ext cx="525430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8" y="2174875"/>
            <a:ext cx="525430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057A-F4B0-C543-BB6E-F35A6D6A77BF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A991-4C49-3F42-A896-30269E93D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84CE-E9A1-3F4F-80DB-4D847E7C30D7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A991-4C49-3F42-A896-30269E93D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FE38-33D9-8E41-9B58-32066BD3BAC9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A991-4C49-3F42-A896-30269E93D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5" y="273053"/>
            <a:ext cx="3910807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6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5" y="1435103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6ED4-6DAB-E541-9CC4-34AE63A3EB47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A991-4C49-3F42-A896-30269E93D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5" y="4800604"/>
            <a:ext cx="713232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5" y="612775"/>
            <a:ext cx="7132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5" y="5367342"/>
            <a:ext cx="713232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3B91-B32C-CC4D-9184-6C1D92C96025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A991-4C49-3F42-A896-30269E93D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1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274639"/>
            <a:ext cx="106984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600205"/>
            <a:ext cx="106984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5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717A4-4B56-2947-B941-0AF1439870E2}" type="datetime1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5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5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0A991-4C49-3F42-A896-30269E93D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9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94"/>
          <p:cNvSpPr txBox="1">
            <a:spLocks/>
          </p:cNvSpPr>
          <p:nvPr/>
        </p:nvSpPr>
        <p:spPr>
          <a:xfrm>
            <a:off x="0" y="2545966"/>
            <a:ext cx="11887196" cy="1035176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000000"/>
                </a:solidFill>
                <a:latin typeface="Century Gothic"/>
                <a:cs typeface="Century Gothic"/>
              </a:rPr>
              <a:t>Newspaper Systems 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entury Gothic"/>
                <a:cs typeface="Century Gothic"/>
              </a:rPr>
              <a:t>High-Level Workflow</a:t>
            </a:r>
            <a:endParaRPr lang="en-US" sz="6000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pic>
        <p:nvPicPr>
          <p:cNvPr id="15" name="Picture 14" descr="tronc-line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42436"/>
            <a:ext cx="11887200" cy="50521"/>
          </a:xfrm>
          <a:prstGeom prst="rect">
            <a:avLst/>
          </a:prstGeom>
        </p:spPr>
      </p:pic>
      <p:pic>
        <p:nvPicPr>
          <p:cNvPr id="16" name="Picture 15" descr="Tronc_Logo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309" y="6351269"/>
            <a:ext cx="917945" cy="349727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A991-4C49-3F42-A896-30269E93DE98}" type="slidenum">
              <a:rPr lang="en-US" smtClean="0"/>
              <a:t>1</a:t>
            </a:fld>
            <a:endParaRPr lang="en-US" dirty="0"/>
          </a:p>
        </p:txBody>
      </p:sp>
      <p:pic>
        <p:nvPicPr>
          <p:cNvPr id="22" name="Picture 21" descr="tronc-line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311941"/>
            <a:ext cx="11887200" cy="505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53375" y="5950634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Circulation Systems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A8B020-F32C-437A-8F09-FCFC3238C97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5533" y="5646902"/>
            <a:ext cx="120727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0188"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q"/>
              <a:tabLst>
                <a:tab pos="230188" algn="l"/>
              </a:tabLst>
            </a:pPr>
            <a:r>
              <a:rPr lang="en-US" sz="1400" b="1" dirty="0" smtClean="0">
                <a:latin typeface="+mn-lt"/>
              </a:rPr>
              <a:t>DSI: </a:t>
            </a:r>
            <a:r>
              <a:rPr lang="en-US" sz="1400" dirty="0" smtClean="0">
                <a:latin typeface="+mn-lt"/>
              </a:rPr>
              <a:t>Primary</a:t>
            </a:r>
            <a:r>
              <a:rPr lang="en-US" sz="1400" b="1" dirty="0" smtClean="0">
                <a:latin typeface="+mn-lt"/>
              </a:rPr>
              <a:t> </a:t>
            </a:r>
            <a:r>
              <a:rPr lang="en-US" sz="1400" dirty="0" smtClean="0">
                <a:latin typeface="+mn-lt"/>
                <a:ea typeface="Calibri" pitchFamily="34" charset="0"/>
                <a:cs typeface="Times New Roman" pitchFamily="18" charset="0"/>
              </a:rPr>
              <a:t>24x7 Circulation tracking system.  Runs out of the Chicago and LA data centers on Oracle DB environments 	with Citrix/Windows based front-end graphical user interfaces (GUI).</a:t>
            </a:r>
            <a:endParaRPr lang="en-US" sz="1400" b="1" dirty="0" smtClean="0">
              <a:latin typeface="+mn-lt"/>
            </a:endParaRPr>
          </a:p>
          <a:p>
            <a:pPr lvl="0" indent="230188">
              <a:buClr>
                <a:schemeClr val="tx2">
                  <a:lumMod val="40000"/>
                  <a:lumOff val="60000"/>
                </a:schemeClr>
              </a:buClr>
              <a:buFont typeface="Wingdings" pitchFamily="2" charset="2"/>
              <a:buChar char="q"/>
              <a:tabLst>
                <a:tab pos="230188" algn="l"/>
              </a:tabLst>
            </a:pPr>
            <a:r>
              <a:rPr lang="en-US" sz="1400" b="1" dirty="0" smtClean="0">
                <a:latin typeface="+mn-lt"/>
              </a:rPr>
              <a:t>Cronacle: </a:t>
            </a:r>
            <a:r>
              <a:rPr lang="en-US" sz="1400" dirty="0" smtClean="0">
                <a:latin typeface="+mn-lt"/>
                <a:ea typeface="Calibri" pitchFamily="34" charset="0"/>
                <a:cs typeface="Times New Roman" pitchFamily="18" charset="0"/>
              </a:rPr>
              <a:t>Advanced scheduling environment that controls all batch processing for DSI and all interfaces. </a:t>
            </a:r>
            <a:br>
              <a:rPr lang="en-US" sz="1400" dirty="0" smtClean="0">
                <a:latin typeface="+mn-lt"/>
                <a:ea typeface="Calibri" pitchFamily="34" charset="0"/>
                <a:cs typeface="Times New Roman" pitchFamily="18" charset="0"/>
              </a:rPr>
            </a:br>
            <a:r>
              <a:rPr lang="en-US" sz="1400" dirty="0" smtClean="0">
                <a:latin typeface="+mn-lt"/>
                <a:ea typeface="Calibri" pitchFamily="34" charset="0"/>
                <a:cs typeface="Times New Roman" pitchFamily="18" charset="0"/>
              </a:rPr>
              <a:t>	</a:t>
            </a:r>
            <a:endParaRPr lang="en-US" sz="1400" dirty="0" smtClean="0">
              <a:latin typeface="+mn-lt"/>
              <a:cs typeface="Arial" pitchFamily="34" charset="0"/>
            </a:endParaRPr>
          </a:p>
          <a:p>
            <a:pPr>
              <a:buClr>
                <a:schemeClr val="tx2">
                  <a:lumMod val="40000"/>
                  <a:lumOff val="60000"/>
                </a:schemeClr>
              </a:buClr>
            </a:pPr>
            <a:endParaRPr lang="en-US" sz="1200" b="1" dirty="0">
              <a:latin typeface="+mn-lt"/>
            </a:endParaRPr>
          </a:p>
        </p:txBody>
      </p:sp>
      <p:pic>
        <p:nvPicPr>
          <p:cNvPr id="3" name="Picture 2" descr="C:\Users\kayurgelaitis\AppData\Local\Microsoft\Windows\Temporary Internet Files\Content.Outlook\WPJ6XR3T\flow-update-ver3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501" y="538458"/>
            <a:ext cx="10362074" cy="5129094"/>
          </a:xfrm>
          <a:prstGeom prst="rect">
            <a:avLst/>
          </a:prstGeom>
          <a:noFill/>
        </p:spPr>
      </p:pic>
      <p:sp>
        <p:nvSpPr>
          <p:cNvPr id="4" name="Rounded Rectangle 3"/>
          <p:cNvSpPr/>
          <p:nvPr/>
        </p:nvSpPr>
        <p:spPr>
          <a:xfrm>
            <a:off x="4597879" y="3103006"/>
            <a:ext cx="2646584" cy="13482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94895" y="5011948"/>
            <a:ext cx="1648508" cy="65560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1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A991-4C49-3F42-A896-30269E93DE98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70359" y="2127564"/>
            <a:ext cx="77986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Appendix</a:t>
            </a:r>
          </a:p>
          <a:p>
            <a:r>
              <a:rPr lang="en-US" sz="4000" dirty="0" smtClean="0"/>
              <a:t>Detailed System Diagrams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7183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Overview – Editorial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9" y="1229710"/>
            <a:ext cx="10884119" cy="49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A991-4C49-3F42-A896-30269E93DE98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4" y="47298"/>
            <a:ext cx="8883206" cy="672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51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</a:t>
            </a:r>
            <a:r>
              <a:rPr lang="en-US" dirty="0" smtClean="0"/>
              <a:t>Output </a:t>
            </a:r>
            <a:r>
              <a:rPr lang="en-US" dirty="0" smtClean="0"/>
              <a:t>Press </a:t>
            </a:r>
            <a:r>
              <a:rPr lang="en-US" dirty="0" smtClean="0"/>
              <a:t>Workflow(using Chicago as example)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2" y="1371214"/>
            <a:ext cx="11581527" cy="54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43"/>
          <p:cNvSpPr/>
          <p:nvPr/>
        </p:nvSpPr>
        <p:spPr>
          <a:xfrm>
            <a:off x="6265039" y="4834287"/>
            <a:ext cx="1684006" cy="88548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69" tIns="59985" rIns="119969" bIns="59985" rtlCol="0" anchor="ctr"/>
          <a:lstStyle/>
          <a:p>
            <a:pPr algn="ctr"/>
            <a:endParaRPr lang="en-US" sz="1300"/>
          </a:p>
        </p:txBody>
      </p:sp>
      <p:sp>
        <p:nvSpPr>
          <p:cNvPr id="1024" name="Rectangle 1023"/>
          <p:cNvSpPr/>
          <p:nvPr/>
        </p:nvSpPr>
        <p:spPr>
          <a:xfrm>
            <a:off x="8917400" y="3294113"/>
            <a:ext cx="1357519" cy="905907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69" tIns="59985" rIns="119969" bIns="59985" rtlCol="0" anchor="ctr"/>
          <a:lstStyle/>
          <a:p>
            <a:pPr algn="ctr"/>
            <a:endParaRPr lang="en-US" sz="13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Press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1539424" y="2037726"/>
            <a:ext cx="1283788" cy="73578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Newsgate</a:t>
            </a:r>
          </a:p>
        </p:txBody>
      </p:sp>
      <p:pic>
        <p:nvPicPr>
          <p:cNvPr id="1028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58" y="2164285"/>
            <a:ext cx="478907" cy="48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ounded Rectangle 77"/>
          <p:cNvSpPr/>
          <p:nvPr/>
        </p:nvSpPr>
        <p:spPr>
          <a:xfrm>
            <a:off x="3558052" y="2037726"/>
            <a:ext cx="1283788" cy="73578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Arkitex</a:t>
            </a:r>
          </a:p>
        </p:txBody>
      </p:sp>
      <p:cxnSp>
        <p:nvCxnSpPr>
          <p:cNvPr id="47" name="Straight Arrow Connector 46"/>
          <p:cNvCxnSpPr>
            <a:stCxn id="76" idx="3"/>
            <a:endCxn id="78" idx="1"/>
          </p:cNvCxnSpPr>
          <p:nvPr/>
        </p:nvCxnSpPr>
        <p:spPr>
          <a:xfrm>
            <a:off x="2823211" y="2405616"/>
            <a:ext cx="734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741460" y="2232490"/>
            <a:ext cx="824172" cy="398140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     PDF/</a:t>
            </a:r>
          </a:p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POSTSCRIPT</a:t>
            </a:r>
          </a:p>
        </p:txBody>
      </p:sp>
      <p:pic>
        <p:nvPicPr>
          <p:cNvPr id="80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645" y="2164282"/>
            <a:ext cx="478907" cy="48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ounded Rectangle 80"/>
          <p:cNvSpPr/>
          <p:nvPr/>
        </p:nvSpPr>
        <p:spPr>
          <a:xfrm>
            <a:off x="5869306" y="2037722"/>
            <a:ext cx="1283788" cy="73578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Opti-Ink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788285" y="2209800"/>
            <a:ext cx="1059813" cy="259641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PDF/POSTSCRIPT</a:t>
            </a:r>
          </a:p>
        </p:txBody>
      </p:sp>
      <p:cxnSp>
        <p:nvCxnSpPr>
          <p:cNvPr id="63" name="Straight Arrow Connector 62"/>
          <p:cNvCxnSpPr>
            <a:endCxn id="81" idx="1"/>
          </p:cNvCxnSpPr>
          <p:nvPr/>
        </p:nvCxnSpPr>
        <p:spPr>
          <a:xfrm>
            <a:off x="4839518" y="2405613"/>
            <a:ext cx="10297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917" y="2242332"/>
            <a:ext cx="478907" cy="48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5934640" y="2037722"/>
            <a:ext cx="465099" cy="228863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CMYK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372477" y="2034184"/>
            <a:ext cx="460290" cy="228863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CMY0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762997" y="2028242"/>
            <a:ext cx="426627" cy="228863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000K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7290213" y="2043108"/>
            <a:ext cx="1283788" cy="73578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Grafix Rips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4839517" y="2578739"/>
            <a:ext cx="886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038982" y="2542993"/>
            <a:ext cx="428229" cy="259641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PDF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8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71" y="2205102"/>
            <a:ext cx="478907" cy="48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7749856" y="2053767"/>
            <a:ext cx="800126" cy="228863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COMPRESSION</a:t>
            </a:r>
          </a:p>
        </p:txBody>
      </p:sp>
      <p:cxnSp>
        <p:nvCxnSpPr>
          <p:cNvPr id="101" name="Elbow Connector 100"/>
          <p:cNvCxnSpPr>
            <a:stCxn id="78" idx="0"/>
            <a:endCxn id="92" idx="0"/>
          </p:cNvCxnSpPr>
          <p:nvPr/>
        </p:nvCxnSpPr>
        <p:spPr>
          <a:xfrm rot="16200000" flipH="1">
            <a:off x="6063336" y="174334"/>
            <a:ext cx="5383" cy="3732162"/>
          </a:xfrm>
          <a:prstGeom prst="bentConnector3">
            <a:avLst>
              <a:gd name="adj1" fmla="val -3474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531564" y="1675472"/>
            <a:ext cx="1059813" cy="259641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PDF/POSTSCRIPT</a:t>
            </a:r>
          </a:p>
        </p:txBody>
      </p:sp>
      <p:cxnSp>
        <p:nvCxnSpPr>
          <p:cNvPr id="104" name="Elbow Connector 103"/>
          <p:cNvCxnSpPr>
            <a:stCxn id="92" idx="2"/>
            <a:endCxn id="78" idx="2"/>
          </p:cNvCxnSpPr>
          <p:nvPr/>
        </p:nvCxnSpPr>
        <p:spPr>
          <a:xfrm rot="5400000" flipH="1">
            <a:off x="6063336" y="910118"/>
            <a:ext cx="5383" cy="3732162"/>
          </a:xfrm>
          <a:prstGeom prst="bentConnector3">
            <a:avLst>
              <a:gd name="adj1" fmla="val -3185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863117" y="2939035"/>
            <a:ext cx="436245" cy="259641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TIFF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8807083" y="2040417"/>
            <a:ext cx="1556498" cy="73578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Netlink</a:t>
            </a:r>
          </a:p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Newsdrive</a:t>
            </a:r>
          </a:p>
        </p:txBody>
      </p:sp>
      <p:pic>
        <p:nvPicPr>
          <p:cNvPr id="110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760" y="2148146"/>
            <a:ext cx="478907" cy="48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Elbow Connector 116"/>
          <p:cNvCxnSpPr>
            <a:stCxn id="78" idx="0"/>
            <a:endCxn id="109" idx="0"/>
          </p:cNvCxnSpPr>
          <p:nvPr/>
        </p:nvCxnSpPr>
        <p:spPr>
          <a:xfrm rot="16200000" flipH="1">
            <a:off x="6891294" y="-653623"/>
            <a:ext cx="2691" cy="5385387"/>
          </a:xfrm>
          <a:prstGeom prst="bentConnector3">
            <a:avLst>
              <a:gd name="adj1" fmla="val -15928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684521" y="1438367"/>
            <a:ext cx="436245" cy="259641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TIFF</a:t>
            </a:r>
          </a:p>
        </p:txBody>
      </p:sp>
      <p:pic>
        <p:nvPicPr>
          <p:cNvPr id="1030" name="Picture 6" descr="PlateRite Ultima 16000IIE/S/Z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062" y="3343483"/>
            <a:ext cx="1200540" cy="78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/>
          <p:cNvCxnSpPr>
            <a:stCxn id="109" idx="2"/>
            <a:endCxn id="1030" idx="0"/>
          </p:cNvCxnSpPr>
          <p:nvPr/>
        </p:nvCxnSpPr>
        <p:spPr>
          <a:xfrm>
            <a:off x="9585332" y="2776199"/>
            <a:ext cx="0" cy="56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291858" y="2028243"/>
            <a:ext cx="697534" cy="228863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CONVERTER</a:t>
            </a:r>
          </a:p>
        </p:txBody>
      </p:sp>
      <p:pic>
        <p:nvPicPr>
          <p:cNvPr id="1032" name="Picture 8" descr="http://chestofbooks.com/reference/Wonder-Book-Of-Knowledge/images/The-Story-In-A-Newspaper-19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491" y="4886533"/>
            <a:ext cx="1412303" cy="78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TextBox 127"/>
          <p:cNvSpPr txBox="1"/>
          <p:nvPr/>
        </p:nvSpPr>
        <p:spPr>
          <a:xfrm>
            <a:off x="9852432" y="3924455"/>
            <a:ext cx="421817" cy="259641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CTP</a:t>
            </a:r>
          </a:p>
        </p:txBody>
      </p:sp>
      <p:pic>
        <p:nvPicPr>
          <p:cNvPr id="1034" name="Picture 10" descr="http://www.nela-usa.com/images/white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064" y="5065567"/>
            <a:ext cx="1038023" cy="31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/>
          <p:cNvSpPr txBox="1"/>
          <p:nvPr/>
        </p:nvSpPr>
        <p:spPr>
          <a:xfrm>
            <a:off x="8357515" y="5312873"/>
            <a:ext cx="1878948" cy="259641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900" b="1" dirty="0">
                <a:solidFill>
                  <a:schemeClr val="tx2"/>
                </a:solidFill>
              </a:rPr>
              <a:t>BENDER AND SORTATION SYSTEM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9596160" y="4216945"/>
            <a:ext cx="1" cy="82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rot="5400000">
            <a:off x="9180261" y="4511291"/>
            <a:ext cx="1008517" cy="259641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PLATE BENDING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8102266" y="5224241"/>
            <a:ext cx="1036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991665" y="5024039"/>
            <a:ext cx="1128742" cy="259641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PLATE MOUNTING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2523159" y="3416422"/>
            <a:ext cx="1283788" cy="73578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Ink Preset</a:t>
            </a:r>
          </a:p>
        </p:txBody>
      </p:sp>
      <p:pic>
        <p:nvPicPr>
          <p:cNvPr id="142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222" y="3581401"/>
            <a:ext cx="478907" cy="48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ounded Rectangle 142"/>
          <p:cNvSpPr/>
          <p:nvPr/>
        </p:nvSpPr>
        <p:spPr>
          <a:xfrm>
            <a:off x="4297188" y="3416421"/>
            <a:ext cx="1283788" cy="73578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Press </a:t>
            </a:r>
          </a:p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Control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5980690" y="3414966"/>
            <a:ext cx="1283788" cy="73578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Console</a:t>
            </a:r>
          </a:p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Press</a:t>
            </a:r>
          </a:p>
        </p:txBody>
      </p:sp>
      <p:pic>
        <p:nvPicPr>
          <p:cNvPr id="145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611" y="3541526"/>
            <a:ext cx="478907" cy="48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Elbow Connector 1032"/>
          <p:cNvCxnSpPr>
            <a:stCxn id="78" idx="2"/>
            <a:endCxn id="141" idx="0"/>
          </p:cNvCxnSpPr>
          <p:nvPr/>
        </p:nvCxnSpPr>
        <p:spPr>
          <a:xfrm rot="5400000">
            <a:off x="3361044" y="2577517"/>
            <a:ext cx="642913" cy="1034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120391" y="2910963"/>
            <a:ext cx="436245" cy="259641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TIFF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36" name="Straight Arrow Connector 1035"/>
          <p:cNvCxnSpPr>
            <a:stCxn id="141" idx="3"/>
            <a:endCxn id="143" idx="1"/>
          </p:cNvCxnSpPr>
          <p:nvPr/>
        </p:nvCxnSpPr>
        <p:spPr>
          <a:xfrm flipV="1">
            <a:off x="3806946" y="3784313"/>
            <a:ext cx="490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>
            <a:stCxn id="143" idx="3"/>
            <a:endCxn id="144" idx="1"/>
          </p:cNvCxnSpPr>
          <p:nvPr/>
        </p:nvCxnSpPr>
        <p:spPr>
          <a:xfrm flipV="1">
            <a:off x="5580975" y="3782858"/>
            <a:ext cx="399714" cy="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583" y="3527698"/>
            <a:ext cx="478907" cy="48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TextBox 153"/>
          <p:cNvSpPr txBox="1"/>
          <p:nvPr/>
        </p:nvSpPr>
        <p:spPr>
          <a:xfrm>
            <a:off x="2823212" y="3402311"/>
            <a:ext cx="926764" cy="228863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INK CALCULATION</a:t>
            </a:r>
          </a:p>
        </p:txBody>
      </p:sp>
      <p:cxnSp>
        <p:nvCxnSpPr>
          <p:cNvPr id="1040" name="Elbow Connector 1039"/>
          <p:cNvCxnSpPr>
            <a:stCxn id="144" idx="2"/>
            <a:endCxn id="1044" idx="1"/>
          </p:cNvCxnSpPr>
          <p:nvPr/>
        </p:nvCxnSpPr>
        <p:spPr>
          <a:xfrm rot="5400000">
            <a:off x="5880672" y="4535116"/>
            <a:ext cx="1126279" cy="357546"/>
          </a:xfrm>
          <a:prstGeom prst="bentConnector4">
            <a:avLst>
              <a:gd name="adj1" fmla="val 30345"/>
              <a:gd name="adj2" fmla="val 342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 rot="16200000">
            <a:off x="6118199" y="5147207"/>
            <a:ext cx="534028" cy="259641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PRESS</a:t>
            </a:r>
          </a:p>
        </p:txBody>
      </p:sp>
    </p:spTree>
    <p:extLst>
      <p:ext uri="{BB962C8B-B14F-4D97-AF65-F5344CB8AC3E}">
        <p14:creationId xmlns:p14="http://schemas.microsoft.com/office/powerpoint/2010/main" val="158806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LA Packaging and Distribution </a:t>
            </a:r>
            <a:r>
              <a:rPr lang="en-US" sz="3600" dirty="0" smtClean="0"/>
              <a:t>Workflow (All Other Sites except Chicago has the same except KPI Collector)</a:t>
            </a:r>
            <a:endParaRPr lang="en-US" sz="3600" dirty="0"/>
          </a:p>
        </p:txBody>
      </p:sp>
      <p:sp>
        <p:nvSpPr>
          <p:cNvPr id="55" name="Rounded Rectangle 54"/>
          <p:cNvSpPr/>
          <p:nvPr/>
        </p:nvSpPr>
        <p:spPr>
          <a:xfrm>
            <a:off x="1683793" y="1656724"/>
            <a:ext cx="1116623" cy="5175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DSI</a:t>
            </a:r>
          </a:p>
        </p:txBody>
      </p:sp>
      <p:pic>
        <p:nvPicPr>
          <p:cNvPr id="56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04" y="1826058"/>
            <a:ext cx="478907" cy="27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ed Rectangle 56"/>
          <p:cNvSpPr/>
          <p:nvPr/>
        </p:nvSpPr>
        <p:spPr>
          <a:xfrm>
            <a:off x="1660394" y="2969762"/>
            <a:ext cx="1283788" cy="5783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AdiT</a:t>
            </a:r>
          </a:p>
        </p:txBody>
      </p:sp>
      <p:pic>
        <p:nvPicPr>
          <p:cNvPr id="58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75" y="3152497"/>
            <a:ext cx="478907" cy="31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3466871" y="3039008"/>
            <a:ext cx="1461083" cy="4474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KPI Collector</a:t>
            </a:r>
          </a:p>
        </p:txBody>
      </p:sp>
      <p:pic>
        <p:nvPicPr>
          <p:cNvPr id="60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449" y="3099116"/>
            <a:ext cx="478907" cy="3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/>
          <p:cNvCxnSpPr>
            <a:stCxn id="55" idx="3"/>
            <a:endCxn id="59" idx="1"/>
          </p:cNvCxnSpPr>
          <p:nvPr/>
        </p:nvCxnSpPr>
        <p:spPr>
          <a:xfrm>
            <a:off x="2800416" y="1915511"/>
            <a:ext cx="666457" cy="1347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57" idx="3"/>
          </p:cNvCxnSpPr>
          <p:nvPr/>
        </p:nvCxnSpPr>
        <p:spPr>
          <a:xfrm>
            <a:off x="2944182" y="3258957"/>
            <a:ext cx="615559" cy="3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005788" y="2953479"/>
            <a:ext cx="923558" cy="228863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Advertising Tower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16405" y="1638167"/>
            <a:ext cx="904322" cy="228863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Circulation Tower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818140" y="3035239"/>
            <a:ext cx="1461083" cy="4474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SAM</a:t>
            </a:r>
          </a:p>
        </p:txBody>
      </p:sp>
      <p:pic>
        <p:nvPicPr>
          <p:cNvPr id="70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41" y="3099116"/>
            <a:ext cx="478907" cy="3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59" idx="3"/>
            <a:endCxn id="69" idx="1"/>
          </p:cNvCxnSpPr>
          <p:nvPr/>
        </p:nvCxnSpPr>
        <p:spPr>
          <a:xfrm flipV="1">
            <a:off x="4927956" y="3258957"/>
            <a:ext cx="890185" cy="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8545104" y="3035239"/>
            <a:ext cx="1461083" cy="4474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Winlincs</a:t>
            </a:r>
          </a:p>
        </p:txBody>
      </p:sp>
      <p:pic>
        <p:nvPicPr>
          <p:cNvPr id="74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104" y="3099116"/>
            <a:ext cx="478907" cy="3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a.dryicons.com/images/icon_sets/colorful_stickers_part_3_icons_set/png/256x256/us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84" y="4208677"/>
            <a:ext cx="943732" cy="88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Elbow Connector 18"/>
          <p:cNvCxnSpPr>
            <a:stCxn id="2052" idx="3"/>
            <a:endCxn id="59" idx="1"/>
          </p:cNvCxnSpPr>
          <p:nvPr/>
        </p:nvCxnSpPr>
        <p:spPr>
          <a:xfrm flipV="1">
            <a:off x="2800416" y="3262725"/>
            <a:ext cx="666457" cy="1390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153411" y="4088519"/>
            <a:ext cx="509983" cy="259641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545104" y="1608914"/>
            <a:ext cx="1325568" cy="5333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7483" tIns="33742" rIns="67483" bIns="3374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/>
          </a:p>
        </p:txBody>
      </p:sp>
      <p:sp>
        <p:nvSpPr>
          <p:cNvPr id="91" name="Rectangle 90"/>
          <p:cNvSpPr/>
          <p:nvPr/>
        </p:nvSpPr>
        <p:spPr>
          <a:xfrm>
            <a:off x="8600403" y="1668918"/>
            <a:ext cx="1199303" cy="38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7483" tIns="33742" rIns="67483" bIns="3374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Inserters</a:t>
            </a:r>
          </a:p>
        </p:txBody>
      </p:sp>
      <p:cxnSp>
        <p:nvCxnSpPr>
          <p:cNvPr id="23" name="Elbow Connector 22"/>
          <p:cNvCxnSpPr>
            <a:stCxn id="73" idx="3"/>
            <a:endCxn id="90" idx="3"/>
          </p:cNvCxnSpPr>
          <p:nvPr/>
        </p:nvCxnSpPr>
        <p:spPr>
          <a:xfrm flipH="1" flipV="1">
            <a:off x="9870672" y="1875585"/>
            <a:ext cx="135515" cy="1383372"/>
          </a:xfrm>
          <a:prstGeom prst="bentConnector3">
            <a:avLst>
              <a:gd name="adj1" fmla="val -123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64715" y="3655003"/>
            <a:ext cx="1728715" cy="1800225"/>
          </a:xfrm>
          <a:prstGeom prst="rect">
            <a:avLst/>
          </a:prstGeom>
          <a:solidFill>
            <a:srgbClr val="FDE97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69" tIns="59985" rIns="119969" bIns="59985"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731132" y="3655003"/>
            <a:ext cx="1713368" cy="1800225"/>
          </a:xfrm>
          <a:prstGeom prst="rect">
            <a:avLst/>
          </a:prstGeom>
          <a:solidFill>
            <a:srgbClr val="FDE97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69" tIns="59985" rIns="119969" bIns="59985" rtlCol="0" anchor="ctr"/>
          <a:lstStyle/>
          <a:p>
            <a:pPr algn="ctr"/>
            <a:endParaRPr lang="en-US" sz="1300"/>
          </a:p>
        </p:txBody>
      </p:sp>
      <p:sp>
        <p:nvSpPr>
          <p:cNvPr id="96" name="Rectangle 95"/>
          <p:cNvSpPr/>
          <p:nvPr/>
        </p:nvSpPr>
        <p:spPr>
          <a:xfrm>
            <a:off x="8365227" y="3654171"/>
            <a:ext cx="1722854" cy="1758360"/>
          </a:xfrm>
          <a:prstGeom prst="rect">
            <a:avLst/>
          </a:prstGeom>
          <a:solidFill>
            <a:srgbClr val="FDE97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69" tIns="59985" rIns="119969" bIns="59985" rtlCol="0" anchor="ctr"/>
          <a:lstStyle/>
          <a:p>
            <a:pPr algn="ctr"/>
            <a:endParaRPr lang="en-US" sz="1300"/>
          </a:p>
        </p:txBody>
      </p:sp>
      <p:sp>
        <p:nvSpPr>
          <p:cNvPr id="26" name="TextBox 25"/>
          <p:cNvSpPr txBox="1"/>
          <p:nvPr/>
        </p:nvSpPr>
        <p:spPr>
          <a:xfrm>
            <a:off x="3354141" y="3681288"/>
            <a:ext cx="1728715" cy="1092607"/>
          </a:xfrm>
          <a:prstGeom prst="rect">
            <a:avLst/>
          </a:prstGeom>
          <a:noFill/>
        </p:spPr>
        <p:txBody>
          <a:bodyPr wrap="square" lIns="119969" tIns="59985" rIns="119969" bIns="59985" rtlCol="0">
            <a:spAutoFit/>
          </a:bodyPr>
          <a:lstStyle/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Interface between AdiT and SAM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Converts </a:t>
            </a:r>
            <a:r>
              <a:rPr lang="en-US" sz="900" dirty="0"/>
              <a:t>the data to a SAM compliant format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Windows Service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5715786" y="3664891"/>
            <a:ext cx="1728715" cy="2060134"/>
          </a:xfrm>
          <a:prstGeom prst="rect">
            <a:avLst/>
          </a:prstGeom>
          <a:noFill/>
        </p:spPr>
        <p:txBody>
          <a:bodyPr wrap="square" lIns="119969" tIns="59985" rIns="119969" bIns="59985" rtlCol="0">
            <a:spAutoFit/>
          </a:bodyPr>
          <a:lstStyle/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Part of Post Press operation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Build packages and Orders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Load packages and assign them to inserters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Used in all the regions except Chicago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Tech Stack</a:t>
            </a:r>
          </a:p>
          <a:p>
            <a:pPr marL="548298" lvl="1" indent="-210884">
              <a:buFont typeface="Arial" panose="020B0604020202020204" pitchFamily="34" charset="0"/>
              <a:buChar char="•"/>
            </a:pPr>
            <a:r>
              <a:rPr lang="en-US" sz="900" dirty="0"/>
              <a:t>Oracle </a:t>
            </a:r>
            <a:r>
              <a:rPr lang="en-US" sz="900" dirty="0"/>
              <a:t>9i</a:t>
            </a:r>
            <a:endParaRPr lang="en-US" sz="900" dirty="0"/>
          </a:p>
          <a:p>
            <a:pPr marL="548298" lvl="1" indent="-210884">
              <a:buFont typeface="Arial" panose="020B0604020202020204" pitchFamily="34" charset="0"/>
              <a:buChar char="•"/>
            </a:pPr>
            <a:r>
              <a:rPr lang="en-US" sz="900" dirty="0"/>
              <a:t>Power Builder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365227" y="3644609"/>
            <a:ext cx="1699186" cy="1785104"/>
          </a:xfrm>
          <a:prstGeom prst="rect">
            <a:avLst/>
          </a:prstGeom>
          <a:noFill/>
        </p:spPr>
        <p:txBody>
          <a:bodyPr wrap="square" lIns="119969" tIns="59985" rIns="119969" bIns="59985" rtlCol="0">
            <a:spAutoFit/>
          </a:bodyPr>
          <a:lstStyle/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It exhibits 1:1 relationship with the Inserter machine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Determines package assignment to Hoppers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Job processing for Inserter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Status reporting through inserters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7544451" y="3027308"/>
            <a:ext cx="643032" cy="259641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IBM MQ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3669" y="3294516"/>
            <a:ext cx="1434915" cy="259641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Success and Failure Stats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279221" y="3194367"/>
            <a:ext cx="1265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79221" y="3311357"/>
            <a:ext cx="1265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Packaging and Distribution Workflow (Chicago)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683793" y="1656724"/>
            <a:ext cx="1116623" cy="51757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DSI</a:t>
            </a:r>
          </a:p>
        </p:txBody>
      </p:sp>
      <p:pic>
        <p:nvPicPr>
          <p:cNvPr id="56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04" y="1826058"/>
            <a:ext cx="478907" cy="27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ed Rectangle 56"/>
          <p:cNvSpPr/>
          <p:nvPr/>
        </p:nvSpPr>
        <p:spPr>
          <a:xfrm>
            <a:off x="1660394" y="2969762"/>
            <a:ext cx="1283788" cy="57839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AdiT</a:t>
            </a:r>
          </a:p>
        </p:txBody>
      </p:sp>
      <p:pic>
        <p:nvPicPr>
          <p:cNvPr id="58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975" y="3152497"/>
            <a:ext cx="478907" cy="31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3466871" y="3039008"/>
            <a:ext cx="1461083" cy="4474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Omnizone</a:t>
            </a:r>
          </a:p>
        </p:txBody>
      </p:sp>
      <p:pic>
        <p:nvPicPr>
          <p:cNvPr id="60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452" y="3101608"/>
            <a:ext cx="478907" cy="3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/>
          <p:cNvCxnSpPr>
            <a:stCxn id="55" idx="3"/>
            <a:endCxn id="59" idx="1"/>
          </p:cNvCxnSpPr>
          <p:nvPr/>
        </p:nvCxnSpPr>
        <p:spPr>
          <a:xfrm>
            <a:off x="2800416" y="1915511"/>
            <a:ext cx="666457" cy="1347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57" idx="3"/>
          </p:cNvCxnSpPr>
          <p:nvPr/>
        </p:nvCxnSpPr>
        <p:spPr>
          <a:xfrm>
            <a:off x="2944182" y="3258957"/>
            <a:ext cx="615559" cy="3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41115" y="2954167"/>
            <a:ext cx="923558" cy="228863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Advertising Tower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16405" y="1638167"/>
            <a:ext cx="904322" cy="228863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Circulation Tower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911009" y="3035239"/>
            <a:ext cx="1461083" cy="4474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PSI</a:t>
            </a:r>
          </a:p>
        </p:txBody>
      </p:sp>
      <p:pic>
        <p:nvPicPr>
          <p:cNvPr id="70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009" y="3099116"/>
            <a:ext cx="478907" cy="3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>
            <a:stCxn id="59" idx="3"/>
            <a:endCxn id="69" idx="1"/>
          </p:cNvCxnSpPr>
          <p:nvPr/>
        </p:nvCxnSpPr>
        <p:spPr>
          <a:xfrm flipV="1">
            <a:off x="4927954" y="3258957"/>
            <a:ext cx="983055" cy="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8545104" y="3035239"/>
            <a:ext cx="1461083" cy="4474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8429" tIns="44214" rIns="88429" bIns="4421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4284"/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Omnicom / HMI</a:t>
            </a:r>
          </a:p>
        </p:txBody>
      </p:sp>
      <p:pic>
        <p:nvPicPr>
          <p:cNvPr id="74" name="Picture 4" descr="http://icons.iconarchive.com/icons/iconsmind/outline/512/Serv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104" y="3099116"/>
            <a:ext cx="478907" cy="3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69" idx="3"/>
            <a:endCxn id="73" idx="1"/>
          </p:cNvCxnSpPr>
          <p:nvPr/>
        </p:nvCxnSpPr>
        <p:spPr>
          <a:xfrm>
            <a:off x="7372093" y="3258956"/>
            <a:ext cx="1173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http://a.dryicons.com/images/icon_sets/colorful_stickers_part_3_icons_set/png/256x256/us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84" y="4208677"/>
            <a:ext cx="943732" cy="88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Elbow Connector 18"/>
          <p:cNvCxnSpPr>
            <a:stCxn id="2052" idx="3"/>
            <a:endCxn id="59" idx="1"/>
          </p:cNvCxnSpPr>
          <p:nvPr/>
        </p:nvCxnSpPr>
        <p:spPr>
          <a:xfrm flipV="1">
            <a:off x="2800416" y="3262725"/>
            <a:ext cx="666457" cy="1390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153411" y="4088519"/>
            <a:ext cx="509983" cy="259641"/>
          </a:xfrm>
          <a:prstGeom prst="rect">
            <a:avLst/>
          </a:prstGeom>
          <a:noFill/>
        </p:spPr>
        <p:txBody>
          <a:bodyPr wrap="none" lIns="119969" tIns="59985" rIns="119969" bIns="59985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Users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545104" y="1608914"/>
            <a:ext cx="1325568" cy="5333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7483" tIns="33742" rIns="67483" bIns="3374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00"/>
          </a:p>
        </p:txBody>
      </p:sp>
      <p:sp>
        <p:nvSpPr>
          <p:cNvPr id="91" name="Rectangle 90"/>
          <p:cNvSpPr/>
          <p:nvPr/>
        </p:nvSpPr>
        <p:spPr>
          <a:xfrm>
            <a:off x="8600403" y="1668918"/>
            <a:ext cx="1199303" cy="386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7483" tIns="33742" rIns="67483" bIns="3374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Inserters</a:t>
            </a:r>
          </a:p>
        </p:txBody>
      </p:sp>
      <p:cxnSp>
        <p:nvCxnSpPr>
          <p:cNvPr id="23" name="Elbow Connector 22"/>
          <p:cNvCxnSpPr>
            <a:stCxn id="73" idx="3"/>
            <a:endCxn id="90" idx="3"/>
          </p:cNvCxnSpPr>
          <p:nvPr/>
        </p:nvCxnSpPr>
        <p:spPr>
          <a:xfrm flipH="1" flipV="1">
            <a:off x="9870672" y="1875585"/>
            <a:ext cx="135515" cy="1383372"/>
          </a:xfrm>
          <a:prstGeom prst="bentConnector3">
            <a:avLst>
              <a:gd name="adj1" fmla="val -123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364715" y="3655003"/>
            <a:ext cx="1728715" cy="1800225"/>
          </a:xfrm>
          <a:prstGeom prst="rect">
            <a:avLst/>
          </a:prstGeom>
          <a:solidFill>
            <a:srgbClr val="FDE97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69" tIns="59985" rIns="119969" bIns="59985"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824002" y="3655003"/>
            <a:ext cx="1713368" cy="1800225"/>
          </a:xfrm>
          <a:prstGeom prst="rect">
            <a:avLst/>
          </a:prstGeom>
          <a:solidFill>
            <a:srgbClr val="FDE97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69" tIns="59985" rIns="119969" bIns="59985" rtlCol="0" anchor="ctr"/>
          <a:lstStyle/>
          <a:p>
            <a:pPr algn="ctr"/>
            <a:endParaRPr lang="en-US" sz="1300"/>
          </a:p>
        </p:txBody>
      </p:sp>
      <p:sp>
        <p:nvSpPr>
          <p:cNvPr id="96" name="Rectangle 95"/>
          <p:cNvSpPr/>
          <p:nvPr/>
        </p:nvSpPr>
        <p:spPr>
          <a:xfrm>
            <a:off x="8365227" y="3654171"/>
            <a:ext cx="1722854" cy="1758360"/>
          </a:xfrm>
          <a:prstGeom prst="rect">
            <a:avLst/>
          </a:prstGeom>
          <a:solidFill>
            <a:srgbClr val="FDE97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69" tIns="59985" rIns="119969" bIns="59985" rtlCol="0" anchor="ctr"/>
          <a:lstStyle/>
          <a:p>
            <a:pPr algn="ctr"/>
            <a:endParaRPr lang="en-US" sz="1300"/>
          </a:p>
        </p:txBody>
      </p:sp>
      <p:sp>
        <p:nvSpPr>
          <p:cNvPr id="26" name="TextBox 25"/>
          <p:cNvSpPr txBox="1"/>
          <p:nvPr/>
        </p:nvSpPr>
        <p:spPr>
          <a:xfrm>
            <a:off x="3354141" y="3681288"/>
            <a:ext cx="1728715" cy="1785104"/>
          </a:xfrm>
          <a:prstGeom prst="rect">
            <a:avLst/>
          </a:prstGeom>
          <a:noFill/>
        </p:spPr>
        <p:txBody>
          <a:bodyPr wrap="square" lIns="119969" tIns="59985" rIns="119969" bIns="59985" rtlCol="0">
            <a:spAutoFit/>
          </a:bodyPr>
          <a:lstStyle/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Plan, create and Release production plans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Interact with Inserting and Printing machines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Quantity assignment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Creates Orders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Build, Load and assign packages to Inserters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User Role management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5808654" y="3664892"/>
            <a:ext cx="1728715" cy="815608"/>
          </a:xfrm>
          <a:prstGeom prst="rect">
            <a:avLst/>
          </a:prstGeom>
          <a:noFill/>
        </p:spPr>
        <p:txBody>
          <a:bodyPr wrap="square" lIns="119969" tIns="59985" rIns="119969" bIns="59985" rtlCol="0">
            <a:spAutoFit/>
          </a:bodyPr>
          <a:lstStyle/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Gateway between Omnizone and HMI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365227" y="3644608"/>
            <a:ext cx="1699186" cy="1231107"/>
          </a:xfrm>
          <a:prstGeom prst="rect">
            <a:avLst/>
          </a:prstGeom>
          <a:noFill/>
        </p:spPr>
        <p:txBody>
          <a:bodyPr wrap="square" lIns="119969" tIns="59985" rIns="119969" bIns="59985" rtlCol="0">
            <a:spAutoFit/>
          </a:bodyPr>
          <a:lstStyle/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Controls the inserter machine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Works with the PCPC Computers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r>
              <a:rPr lang="en-US" sz="900" dirty="0"/>
              <a:t>Makes Hopper adjustment</a:t>
            </a:r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210884" indent="-210884">
              <a:buFont typeface="Arial" panose="020B0604020202020204" pitchFamily="34" charset="0"/>
              <a:buChar char="•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3400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1373" y="61384"/>
            <a:ext cx="11065828" cy="641349"/>
          </a:xfrm>
        </p:spPr>
        <p:txBody>
          <a:bodyPr>
            <a:normAutofit fontScale="90000"/>
          </a:bodyPr>
          <a:lstStyle/>
          <a:p>
            <a:r>
              <a:rPr lang="en-US" dirty="0"/>
              <a:t>Circulation &amp; Distribution Eco-System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0477" y="1732601"/>
            <a:ext cx="10835625" cy="428016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969" tIns="59985" rIns="119969" bIns="59985"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77" y="901701"/>
            <a:ext cx="10835624" cy="53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524193" y="61384"/>
            <a:ext cx="11063764" cy="641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8080" tIns="59040" rIns="118080" bIns="5904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Architectural Overview</a:t>
            </a:r>
            <a:endParaRPr lang="en-US" sz="28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30" y="299538"/>
            <a:ext cx="11137214" cy="632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173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79639"/>
            <a:ext cx="10698480" cy="1143000"/>
          </a:xfrm>
        </p:spPr>
        <p:txBody>
          <a:bodyPr/>
          <a:lstStyle/>
          <a:p>
            <a:r>
              <a:rPr lang="en-US" dirty="0" smtClean="0"/>
              <a:t>Newspaper Systems High-Level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0A991-4C49-3F42-A896-30269E93DE98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60" y="1162321"/>
            <a:ext cx="9748652" cy="550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227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Myriad Pro" pitchFamily="32" charset="0"/>
              </a:rPr>
              <a:t>TCA – High Level System</a:t>
            </a:r>
            <a:endParaRPr lang="en-US" dirty="0"/>
          </a:p>
        </p:txBody>
      </p:sp>
      <p:sp>
        <p:nvSpPr>
          <p:cNvPr id="13" name="Rounded Rectangle 4"/>
          <p:cNvSpPr/>
          <p:nvPr/>
        </p:nvSpPr>
        <p:spPr>
          <a:xfrm>
            <a:off x="486371" y="954147"/>
            <a:ext cx="9518531" cy="8558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9969" tIns="119969" rIns="119969" bIns="119969" numCol="1" spcCol="1666" anchor="ctr" anchorCtr="0">
            <a:noAutofit/>
          </a:bodyPr>
          <a:lstStyle/>
          <a:p>
            <a:pPr defTabSz="139964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dirty="0"/>
              <a:t>Key Stakeholders, Roles and Responsibility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0" y="208469"/>
            <a:ext cx="10701359" cy="656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7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Myriad Pro" pitchFamily="32" charset="0"/>
              </a:rPr>
              <a:t>TCA – </a:t>
            </a: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High Level Data Flow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327"/>
            <a:ext cx="10389476" cy="6284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6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Office (Finance ) Application Overview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194006" y="3026533"/>
            <a:ext cx="2461152" cy="643944"/>
          </a:xfrm>
          <a:prstGeom prst="roundRect">
            <a:avLst/>
          </a:prstGeom>
          <a:gradFill>
            <a:gsLst>
              <a:gs pos="900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PS Finance</a:t>
            </a:r>
          </a:p>
          <a:p>
            <a:pPr algn="ctr"/>
            <a:r>
              <a:rPr lang="en-US" b="1" dirty="0" smtClean="0"/>
              <a:t>[GL, AM ,AP , T&amp;E ]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583265" y="1375891"/>
            <a:ext cx="1670068" cy="643944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Workday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8398470" y="2726034"/>
            <a:ext cx="1670068" cy="643944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Business Objects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8398470" y="3425785"/>
            <a:ext cx="1670068" cy="643944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CCM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95822" y="4415304"/>
            <a:ext cx="1670068" cy="643944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Onbase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8411028" y="4121242"/>
            <a:ext cx="1670068" cy="643944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Cognos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12920" y="2623002"/>
            <a:ext cx="1670068" cy="643944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Blackline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012920" y="3322753"/>
            <a:ext cx="1670068" cy="643944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Engine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00363" y="4018210"/>
            <a:ext cx="1670068" cy="643944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25477" y="1946866"/>
            <a:ext cx="1670068" cy="643944"/>
          </a:xfrm>
          <a:prstGeom prst="round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BOA</a:t>
            </a:r>
            <a:endParaRPr lang="en-US" b="1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2800189" y="3348506"/>
            <a:ext cx="1393817" cy="128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3" idx="0"/>
          </p:cNvCxnSpPr>
          <p:nvPr/>
        </p:nvCxnSpPr>
        <p:spPr>
          <a:xfrm>
            <a:off x="5418299" y="2019835"/>
            <a:ext cx="6283" cy="10066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2"/>
            <a:endCxn id="10" idx="0"/>
          </p:cNvCxnSpPr>
          <p:nvPr/>
        </p:nvCxnSpPr>
        <p:spPr>
          <a:xfrm>
            <a:off x="5424583" y="3670478"/>
            <a:ext cx="6274" cy="7448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78983" y="1697863"/>
            <a:ext cx="1921206" cy="3170351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310576" y="1681771"/>
            <a:ext cx="1921206" cy="3170351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" idx="3"/>
          </p:cNvCxnSpPr>
          <p:nvPr/>
        </p:nvCxnSpPr>
        <p:spPr>
          <a:xfrm>
            <a:off x="6655159" y="3348505"/>
            <a:ext cx="16554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411028" y="1979058"/>
            <a:ext cx="1670068" cy="643944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EssBase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31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Office (HR) Application Overview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61" y="1257641"/>
            <a:ext cx="8859679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17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Newspaper Comes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C5A5C-AA48-8D42-989E-C2E4DA2AA99B}" type="slidenum">
              <a:rPr lang="en-US" smtClean="0"/>
              <a:t>3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93" y="1190626"/>
            <a:ext cx="9325727" cy="5505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509760" y="1400176"/>
            <a:ext cx="1240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264B2"/>
                </a:solidFill>
              </a:rPr>
              <a:t>Advertising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Editorial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Circulation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Operations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ystem-review-flow-ver2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30" y="583299"/>
            <a:ext cx="9567347" cy="399425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62700" y="4526268"/>
            <a:ext cx="11724500" cy="4910570"/>
          </a:xfrm>
          <a:ln>
            <a:noFill/>
          </a:ln>
        </p:spPr>
        <p:txBody>
          <a:bodyPr numCol="2">
            <a:normAutofit/>
          </a:bodyPr>
          <a:lstStyle/>
          <a:p>
            <a:pPr marL="400050" lvl="1">
              <a:buNone/>
            </a:pPr>
            <a:r>
              <a:rPr lang="en-US" sz="1600" b="1" dirty="0" smtClean="0"/>
              <a:t>NewsGate</a:t>
            </a:r>
          </a:p>
          <a:p>
            <a:pPr marL="400050" lvl="1">
              <a:buFont typeface="Wingdings" pitchFamily="2" charset="2"/>
              <a:buChar char="q"/>
            </a:pPr>
            <a:r>
              <a:rPr lang="en-US" sz="1600" dirty="0" smtClean="0"/>
              <a:t>Print/online content generation and pagination system. Feeds content to output systems and the P2P online CMS.</a:t>
            </a:r>
            <a:endParaRPr lang="en-US" sz="1600" b="1" dirty="0" smtClean="0"/>
          </a:p>
          <a:p>
            <a:pPr marL="400050" lvl="1">
              <a:buNone/>
            </a:pPr>
            <a:r>
              <a:rPr lang="en-US" sz="1600" b="1" dirty="0" smtClean="0"/>
              <a:t>Feeds and Transformation Engine (FATE)/Libspace</a:t>
            </a:r>
          </a:p>
          <a:p>
            <a:pPr marL="400050" lvl="1">
              <a:buFont typeface="Wingdings" pitchFamily="2" charset="2"/>
              <a:buChar char="q"/>
            </a:pPr>
            <a:r>
              <a:rPr lang="en-US" sz="1600" dirty="0" smtClean="0"/>
              <a:t>Receives, formats, transmits text and image</a:t>
            </a:r>
            <a:br>
              <a:rPr lang="en-US" sz="1600" dirty="0" smtClean="0"/>
            </a:br>
            <a:r>
              <a:rPr lang="en-US" sz="1600" dirty="0" smtClean="0"/>
              <a:t>files to archive systems, e-readers, and syndication partners.</a:t>
            </a:r>
            <a:endParaRPr lang="en-US" sz="2000" dirty="0" smtClean="0"/>
          </a:p>
          <a:p>
            <a:pPr marL="400050" lvl="1">
              <a:buNone/>
            </a:pPr>
            <a:endParaRPr lang="en-US" sz="1600" b="1" dirty="0" smtClean="0"/>
          </a:p>
          <a:p>
            <a:pPr marL="400050" lvl="1">
              <a:buNone/>
            </a:pPr>
            <a:endParaRPr lang="en-US" sz="1600" b="1" dirty="0" smtClean="0"/>
          </a:p>
          <a:p>
            <a:pPr marL="400050" lvl="1">
              <a:buNone/>
            </a:pPr>
            <a:endParaRPr lang="en-US" sz="1600" b="1" dirty="0" smtClean="0"/>
          </a:p>
          <a:p>
            <a:pPr marL="400050" lvl="1">
              <a:buNone/>
            </a:pPr>
            <a:endParaRPr lang="en-US" sz="1600" b="1" dirty="0" smtClean="0"/>
          </a:p>
          <a:p>
            <a:pPr marL="400050" lvl="1">
              <a:buNone/>
            </a:pPr>
            <a:endParaRPr lang="en-US" sz="1600" b="1" dirty="0" smtClean="0"/>
          </a:p>
          <a:p>
            <a:pPr marL="400050" lvl="1">
              <a:buNone/>
            </a:pPr>
            <a:endParaRPr lang="en-US" sz="1600" b="1" dirty="0" smtClean="0"/>
          </a:p>
          <a:p>
            <a:pPr marL="400050" lvl="1">
              <a:buNone/>
            </a:pPr>
            <a:endParaRPr lang="en-US" sz="1600" b="1" dirty="0" smtClean="0"/>
          </a:p>
          <a:p>
            <a:pPr marL="400050" lvl="1">
              <a:buNone/>
            </a:pPr>
            <a:endParaRPr lang="en-US" sz="1600" b="1" dirty="0" smtClean="0"/>
          </a:p>
          <a:p>
            <a:pPr marL="400050" lvl="1">
              <a:buNone/>
            </a:pPr>
            <a:endParaRPr lang="en-US" sz="1600" b="1" dirty="0" smtClean="0"/>
          </a:p>
          <a:p>
            <a:pPr marL="400050" lvl="1">
              <a:buNone/>
            </a:pPr>
            <a:r>
              <a:rPr lang="en-US" sz="1600" b="1" dirty="0" smtClean="0"/>
              <a:t>Fingerpost (FIP)</a:t>
            </a:r>
          </a:p>
          <a:p>
            <a:pPr marL="400050" lvl="1">
              <a:buFont typeface="Wingdings" pitchFamily="2" charset="2"/>
              <a:buChar char="q"/>
            </a:pPr>
            <a:r>
              <a:rPr lang="en-US" sz="1600" dirty="0" smtClean="0"/>
              <a:t>Fetches, receives, formats, transmits wire </a:t>
            </a:r>
            <a:br>
              <a:rPr lang="en-US" sz="1600" dirty="0" smtClean="0"/>
            </a:br>
            <a:r>
              <a:rPr lang="en-US" sz="1600" dirty="0" smtClean="0"/>
              <a:t>text files. Hosts wire browser. Integrates with NewsGate, wire providers.</a:t>
            </a:r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A8B020-F32C-437A-8F09-FCFC3238C979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448" y="0"/>
            <a:ext cx="106984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Editorial Systems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7" name="Picture 6" descr="flow-editorial-06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" y="840500"/>
            <a:ext cx="1568450" cy="15988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06964" y="2671948"/>
            <a:ext cx="755634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SNAP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77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 Order Entry/Billing Systems Overview-Engine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A8B020-F32C-437A-8F09-FCFC3238C9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 descr="C:\Users\kayurgelaitis\AppData\Local\Microsoft\Windows\Temporary Internet Files\Content.Outlook\WPJ6XR3T\flow-chart-FC-ver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863" y="1164884"/>
            <a:ext cx="10859453" cy="5464516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575063" y="5043488"/>
            <a:ext cx="2179320" cy="163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2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Advertising Systems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A8B020-F32C-437A-8F09-FCFC3238C97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4294967295"/>
          </p:nvPr>
        </p:nvSpPr>
        <p:spPr>
          <a:xfrm>
            <a:off x="7435824" y="700390"/>
            <a:ext cx="4261687" cy="607978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marL="0">
              <a:buNone/>
              <a:tabLst>
                <a:tab pos="342900" algn="l"/>
              </a:tabLst>
            </a:pP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AdWatch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Tribune standard display ad building system. Manages workflow.</a:t>
            </a:r>
          </a:p>
          <a:p>
            <a:pPr marL="571500" lvl="2" indent="-114300">
              <a:tabLst>
                <a:tab pos="342900" algn="l"/>
              </a:tabLst>
            </a:pPr>
            <a:endParaRPr lang="en-US" sz="1400" dirty="0" smtClean="0"/>
          </a:p>
          <a:p>
            <a:pPr marL="0">
              <a:buNone/>
            </a:pP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Asura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dirty="0" smtClean="0"/>
              <a:t>Postscript pre-flight software. Ensures successful deadline delivery. Optimizes postscript by eliminating content outside bounding box, color correction, streamlining fonts, handling transparencies</a:t>
            </a:r>
            <a:r>
              <a:rPr lang="en-US" sz="1400" dirty="0" smtClean="0"/>
              <a:t>.</a:t>
            </a:r>
          </a:p>
          <a:p>
            <a:pPr marL="0">
              <a:buNone/>
            </a:pPr>
            <a:endParaRPr lang="en-US" sz="1400" dirty="0" smtClean="0"/>
          </a:p>
          <a:p>
            <a:pPr marL="342900" lvl="1" indent="-342900">
              <a:buNone/>
            </a:pPr>
            <a:r>
              <a:rPr lang="en-US" sz="1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ClassPag</a:t>
            </a:r>
            <a:endParaRPr lang="en-US" sz="1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lvl="1" indent="0">
              <a:buNone/>
            </a:pPr>
            <a:r>
              <a:rPr lang="en-US" sz="1400" dirty="0" smtClean="0"/>
              <a:t>Flows liner ads around the corresponding display ads for each classification. Places page furniture such as page headers and banners. Square-offs (partial page classified listings), sent to </a:t>
            </a:r>
            <a:r>
              <a:rPr lang="en-US" sz="1400" dirty="0" err="1" smtClean="0"/>
              <a:t>NewsGate</a:t>
            </a:r>
            <a:r>
              <a:rPr lang="en-US" sz="1400" dirty="0" smtClean="0"/>
              <a:t> for output. Full page output directly.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2" descr="C:\Users\kayurgelaitis\AppData\Local\Microsoft\Windows\Temporary Internet Files\Content.Outlook\WPJ6XR3T\ad-fl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315" y="1225685"/>
            <a:ext cx="7276801" cy="484437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84315" y="1757548"/>
            <a:ext cx="1347602" cy="2386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" y="1909948"/>
            <a:ext cx="1347602" cy="2386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90527" y="2222665"/>
            <a:ext cx="463954" cy="89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1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u-vis-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07"/>
          <a:stretch/>
        </p:blipFill>
        <p:spPr>
          <a:xfrm>
            <a:off x="1412039" y="713390"/>
            <a:ext cx="9071811" cy="465871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A8B020-F32C-437A-8F09-FCFC3238C979}" type="slidenum">
              <a:rPr lang="en-US" smtClean="0"/>
              <a:pPr>
                <a:defRPr/>
              </a:pPr>
              <a:t>7</a:t>
            </a:fld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 txBox="1">
            <a:spLocks/>
          </p:cNvSpPr>
          <p:nvPr/>
        </p:nvSpPr>
        <p:spPr bwMode="auto">
          <a:xfrm>
            <a:off x="537488" y="1"/>
            <a:ext cx="10698480" cy="69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Print Operations Flow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44478" y="5653365"/>
            <a:ext cx="11318681" cy="1455080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ARKITEX/NEWSWAY</a:t>
            </a:r>
            <a:r>
              <a:rPr lang="en-US" sz="1000" b="1" dirty="0" smtClean="0">
                <a:latin typeface="+mn-lt"/>
              </a:rPr>
              <a:t>: </a:t>
            </a:r>
            <a:r>
              <a:rPr lang="en-US" sz="1000" dirty="0" smtClean="0">
                <a:latin typeface="+mn-lt"/>
              </a:rPr>
              <a:t>Applications that manage and track all output related processes; routes print files to specific rips and sends files to CTP devices via NetLink/NewsDrive.</a:t>
            </a:r>
            <a:br>
              <a:rPr lang="en-US" sz="1000" dirty="0" smtClean="0">
                <a:latin typeface="+mn-lt"/>
              </a:rPr>
            </a:br>
            <a:r>
              <a:rPr lang="en-US" sz="1000" b="1" dirty="0" smtClean="0">
                <a:latin typeface="+mn-lt"/>
              </a:rPr>
              <a:t>GRAFIX RIP:</a:t>
            </a:r>
            <a:r>
              <a:rPr lang="en-US" sz="1000" dirty="0" smtClean="0">
                <a:latin typeface="+mn-lt"/>
              </a:rPr>
              <a:t> Converts Postscript and PDF files to G4 compressed Tiff files; conversion is needed for CTP devices to perform imaging process.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NETLINK/NEWSDRIVE:</a:t>
            </a:r>
            <a:r>
              <a:rPr kumimoji="0" lang="en-US" sz="1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Applications that act as gateway and buffer between Arkitex and CTP devices; t</a:t>
            </a:r>
            <a:r>
              <a:rPr lang="en-US" sz="1000" dirty="0" smtClean="0">
                <a:latin typeface="+mn-lt"/>
              </a:rPr>
              <a:t>hey manage the workflow to CTP devices.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itchFamily="2" charset="2"/>
              <a:buNone/>
              <a:tabLst/>
              <a:defRPr/>
            </a:pPr>
            <a:endParaRPr lang="en-US" sz="1000" b="1" dirty="0" smtClean="0">
              <a:latin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itchFamily="2" charset="2"/>
              <a:buNone/>
              <a:tabLst/>
              <a:defRPr/>
            </a:pPr>
            <a:r>
              <a:rPr lang="en-US" sz="1000" b="1" dirty="0" smtClean="0">
                <a:latin typeface="+mn-lt"/>
              </a:rPr>
              <a:t>PRINTLOGIX-GMI (PRESS CONTROL): </a:t>
            </a:r>
            <a:r>
              <a:rPr lang="en-US" sz="1000" dirty="0" smtClean="0">
                <a:latin typeface="+mn-lt"/>
              </a:rPr>
              <a:t> Applications that provide the operation and functionality necessary to control all press related operations, tracks Totalized print pages. (</a:t>
            </a:r>
            <a:r>
              <a:rPr lang="en-US" sz="1000" dirty="0" err="1" smtClean="0">
                <a:latin typeface="+mn-lt"/>
              </a:rPr>
              <a:t>Imposisitions</a:t>
            </a:r>
            <a:r>
              <a:rPr lang="en-US" sz="1000" dirty="0" smtClean="0">
                <a:latin typeface="+mn-lt"/>
              </a:rPr>
              <a:t> are laid-out for specific press units, job description and press runs are defined and assigned to press, etc.). 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manu-final-0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9" y="5442972"/>
            <a:ext cx="1125246" cy="2925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38575" y="3324226"/>
            <a:ext cx="1411605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8872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Packaging/Distribution for Chicago Tribune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A8B020-F32C-437A-8F09-FCFC3238C97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9"/>
          <p:cNvSpPr>
            <a:spLocks noGrp="1"/>
          </p:cNvSpPr>
          <p:nvPr>
            <p:ph idx="1"/>
          </p:nvPr>
        </p:nvSpPr>
        <p:spPr>
          <a:xfrm>
            <a:off x="542676" y="5807557"/>
            <a:ext cx="10698480" cy="1062367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000" b="1" dirty="0" smtClean="0"/>
              <a:t>OMNIZONE: </a:t>
            </a:r>
            <a:r>
              <a:rPr lang="en-US" sz="1000" dirty="0" smtClean="0"/>
              <a:t>Setup and monitoring sales order entry, package planning, production monitoring (misses, doubles, etc.), and truck distribution system.</a:t>
            </a:r>
          </a:p>
          <a:p>
            <a:pPr marL="0" indent="0">
              <a:buNone/>
            </a:pPr>
            <a:r>
              <a:rPr lang="en-US" sz="1000" b="1" dirty="0" smtClean="0"/>
              <a:t>OMNICOM –HMI: </a:t>
            </a:r>
            <a:r>
              <a:rPr lang="en-US" sz="1000" dirty="0" smtClean="0"/>
              <a:t>Applications that accept package planning data from planning system; controls inserting machines, providing production stats to the planning systems.</a:t>
            </a:r>
          </a:p>
          <a:p>
            <a:pPr marL="111125" indent="0">
              <a:buNone/>
            </a:pPr>
            <a:r>
              <a:rPr lang="en-US" sz="1000" b="1" dirty="0" smtClean="0"/>
              <a:t>LINE MANAGER: </a:t>
            </a:r>
            <a:r>
              <a:rPr lang="en-US" sz="1000" dirty="0" smtClean="0"/>
              <a:t>Allows users to release orders to the collators as well as modify Hopper assignments.</a:t>
            </a:r>
          </a:p>
          <a:p>
            <a:pPr marL="111125" indent="0">
              <a:buNone/>
            </a:pPr>
            <a:r>
              <a:rPr lang="en-US" sz="1000" b="1" dirty="0" smtClean="0"/>
              <a:t>OCI: </a:t>
            </a:r>
            <a:r>
              <a:rPr lang="en-US" sz="1000" dirty="0" smtClean="0"/>
              <a:t>Responsible for planning, managing, tracking and producing collated products.</a:t>
            </a:r>
          </a:p>
        </p:txBody>
      </p:sp>
      <p:pic>
        <p:nvPicPr>
          <p:cNvPr id="7" name="Picture 6" descr="manu-final-0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307" y="866626"/>
            <a:ext cx="8831451" cy="4653850"/>
          </a:xfrm>
          <a:prstGeom prst="rect">
            <a:avLst/>
          </a:prstGeom>
        </p:spPr>
      </p:pic>
      <p:pic>
        <p:nvPicPr>
          <p:cNvPr id="8" name="Picture 7" descr="manu-final-0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9" y="5442972"/>
            <a:ext cx="1125246" cy="29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u-final-0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2" y="788523"/>
            <a:ext cx="9973129" cy="494578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A8B020-F32C-437A-8F09-FCFC3238C97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1331" y="5942725"/>
            <a:ext cx="10698480" cy="80792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000" b="1" dirty="0" smtClean="0"/>
              <a:t>SAM: </a:t>
            </a:r>
            <a:r>
              <a:rPr lang="en-US" sz="1000" dirty="0" smtClean="0"/>
              <a:t>Planning system that uses Circulation draw, sales order for preprint, and press products to build multi-product packages that are then scheduled and tracked to Inserts and Collators. Produced packages are managed and tracked for the truck distribution and postal delivery.</a:t>
            </a:r>
          </a:p>
          <a:p>
            <a:pPr marL="230188" indent="0">
              <a:buNone/>
            </a:pPr>
            <a:r>
              <a:rPr lang="en-US" sz="1000" b="1" dirty="0" smtClean="0"/>
              <a:t>HMI-OMNICOM-WINLINCS: </a:t>
            </a:r>
            <a:r>
              <a:rPr lang="en-US" sz="1000" dirty="0" smtClean="0"/>
              <a:t>Applications that accept package planning data from planning system; controls inserting machines, providing production stats to the planning systems</a:t>
            </a:r>
            <a:endParaRPr lang="en-US" sz="1000" dirty="0"/>
          </a:p>
        </p:txBody>
      </p:sp>
      <p:pic>
        <p:nvPicPr>
          <p:cNvPr id="8" name="Picture 7" descr="manu-final-0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99" y="5442972"/>
            <a:ext cx="1125246" cy="292589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594360" y="1"/>
            <a:ext cx="1069848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Packaging/Distribution Rest of tronc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2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P Executive Presentation 09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CDF9A6AFE6634094CF4039F6AAAE95" ma:contentTypeVersion="5" ma:contentTypeDescription="Create a new document." ma:contentTypeScope="" ma:versionID="b0918eeed44aaef4654622f7e852580f">
  <xsd:schema xmlns:xsd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0c0295f1d5f264fc67e07fe9a53a3a62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Version" minOccurs="0"/>
                <xsd:element ref="ns2:_Revision" minOccurs="0"/>
                <xsd:element ref="ns2:_DCDateModified" minOccurs="0"/>
                <xsd:element ref="ns2:_DCDateCreated" minOccurs="0"/>
                <xsd:element ref="ns1:AssignedTo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AssignedTo" ma:index="12" nillable="true" ma:displayName="Assigned To" ma:list="UserInfo" ma:internalName="AssignedTo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Version" ma:index="8" nillable="true" ma:displayName="Version" ma:internalName="_Version">
      <xsd:simpleType>
        <xsd:restriction base="dms:Text"/>
      </xsd:simpleType>
    </xsd:element>
    <xsd:element name="_Revision" ma:index="9" nillable="true" ma:displayName="Revision" ma:internalName="_Revision">
      <xsd:simpleType>
        <xsd:restriction base="dms:Text"/>
      </xsd:simpleType>
    </xsd:element>
    <xsd:element name="_DCDateModified" ma:index="10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DCDateCreated" ma:index="11" nillable="true" ma:displayName="Date Created" ma:description="The date on which this resource was created" ma:format="DateTime" ma:internalName="_DCDateCreated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Version xmlns="http://schemas.microsoft.com/sharepoint/v3/fields" xsi:nil="true"/>
    <_DCDateModified xmlns="http://schemas.microsoft.com/sharepoint/v3/fields" xsi:nil="true"/>
    <AssignedTo xmlns="http://schemas.microsoft.com/sharepoint/v3">
      <UserInfo>
        <DisplayName/>
        <AccountId xsi:nil="true"/>
        <AccountType/>
      </UserInfo>
    </AssignedTo>
    <_Revision xmlns="http://schemas.microsoft.com/sharepoint/v3/fields" xsi:nil="true"/>
    <_DCDateCreated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27E51A63-FE49-4CBE-8331-677ABD0D595D}"/>
</file>

<file path=customXml/itemProps2.xml><?xml version="1.0" encoding="utf-8"?>
<ds:datastoreItem xmlns:ds="http://schemas.openxmlformats.org/officeDocument/2006/customXml" ds:itemID="{62918893-F710-4071-BA0F-0488E8F4FAB6}"/>
</file>

<file path=customXml/itemProps3.xml><?xml version="1.0" encoding="utf-8"?>
<ds:datastoreItem xmlns:ds="http://schemas.openxmlformats.org/officeDocument/2006/customXml" ds:itemID="{6C5BE766-C868-4F7F-8DBD-EFCF8B1B10A9}"/>
</file>

<file path=docProps/app.xml><?xml version="1.0" encoding="utf-8"?>
<Properties xmlns="http://schemas.openxmlformats.org/officeDocument/2006/extended-properties" xmlns:vt="http://schemas.openxmlformats.org/officeDocument/2006/docPropsVTypes">
  <Template>ERP Executive Presentation 0904</Template>
  <TotalTime>2699</TotalTime>
  <Words>829</Words>
  <Application>Microsoft Office PowerPoint</Application>
  <PresentationFormat>Custom</PresentationFormat>
  <Paragraphs>220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ERP Executive Presentation 0904</vt:lpstr>
      <vt:lpstr>PowerPoint Presentation</vt:lpstr>
      <vt:lpstr>Newspaper Systems High-Level Workflow</vt:lpstr>
      <vt:lpstr>How the Newspaper Comes Together</vt:lpstr>
      <vt:lpstr>Editorial Systems Overview</vt:lpstr>
      <vt:lpstr>Ad Order Entry/Billing Systems Overview-Engine</vt:lpstr>
      <vt:lpstr>Advertising Systems Overview</vt:lpstr>
      <vt:lpstr>PowerPoint Presentation</vt:lpstr>
      <vt:lpstr>Packaging/Distribution for Chicago Tribune</vt:lpstr>
      <vt:lpstr>Packaging/Distribution Rest of tronc</vt:lpstr>
      <vt:lpstr>Circulation Systems Overview</vt:lpstr>
      <vt:lpstr>PowerPoint Presentation</vt:lpstr>
      <vt:lpstr>Business Process Overview – Editorial</vt:lpstr>
      <vt:lpstr>PowerPoint Presentation</vt:lpstr>
      <vt:lpstr>Typical Output Press Workflow(using Chicago as example)</vt:lpstr>
      <vt:lpstr>Typical Press Workflow</vt:lpstr>
      <vt:lpstr>LA Packaging and Distribution Workflow (All Other Sites except Chicago has the same except KPI Collector)</vt:lpstr>
      <vt:lpstr>Packaging and Distribution Workflow (Chicago)</vt:lpstr>
      <vt:lpstr>Circulation &amp; Distribution Eco-System </vt:lpstr>
      <vt:lpstr>PowerPoint Presentation</vt:lpstr>
      <vt:lpstr>TCA – High Level System</vt:lpstr>
      <vt:lpstr>TCA – High Level Data Flow</vt:lpstr>
      <vt:lpstr>Back Office (Finance ) Application Overview</vt:lpstr>
      <vt:lpstr>Back Office (HR) Application Overview</vt:lpstr>
    </vt:vector>
  </TitlesOfParts>
  <Company>Tribune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Toso, John</dc:creator>
  <cp:lastModifiedBy>Uzkan, Sarp</cp:lastModifiedBy>
  <cp:revision>77</cp:revision>
  <cp:lastPrinted>2016-10-05T15:39:59Z</cp:lastPrinted>
  <dcterms:created xsi:type="dcterms:W3CDTF">2016-10-05T03:25:44Z</dcterms:created>
  <dcterms:modified xsi:type="dcterms:W3CDTF">2016-11-21T19:17:36Z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0x01010066CDF9A6AFE6634094CF4039F6AAAE95</vt:lpwstr>
  </property>
</Properties>
</file>