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59" r:id="rId3"/>
    <p:sldId id="360" r:id="rId4"/>
    <p:sldId id="361" r:id="rId5"/>
    <p:sldId id="362" r:id="rId6"/>
    <p:sldId id="363" r:id="rId7"/>
    <p:sldId id="364" r:id="rId8"/>
    <p:sldId id="3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5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4"/>
          <p:cNvPicPr>
            <a:picLocks noChangeAspect="true"/>
          </p:cNvPicPr>
          <p:nvPr/>
        </p:nvPicPr>
        <p:blipFill rotWithShape="true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false"/>
              </a:ext>
            </a:extLst>
          </a:blip>
          <a:srcRect l="25766" t="22350" r="24298" b="44411"/>
          <a:stretch>
            <a:fillRect/>
          </a:stretch>
        </p:blipFill>
        <p:spPr>
          <a:xfrm>
            <a:off x="1917700" y="479611"/>
            <a:ext cx="8356600" cy="589877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" y="1287463"/>
            <a:ext cx="12191999" cy="1655763"/>
          </a:xfrm>
          <a:prstGeom prst="rect">
            <a:avLst/>
          </a:prstGeom>
          <a:solidFill>
            <a:srgbClr val="0062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Rectangle 16"/>
          <p:cNvSpPr/>
          <p:nvPr/>
        </p:nvSpPr>
        <p:spPr>
          <a:xfrm>
            <a:off x="-1" y="1287462"/>
            <a:ext cx="12191999" cy="1655763"/>
          </a:xfrm>
          <a:prstGeom prst="rect">
            <a:avLst/>
          </a:prstGeom>
          <a:solidFill>
            <a:srgbClr val="0062AF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true"/>
          </p:cNvSpPr>
          <p:nvPr>
            <p:ph type="ctrTitle" hasCustomPrompt="true"/>
          </p:nvPr>
        </p:nvSpPr>
        <p:spPr>
          <a:xfrm>
            <a:off x="3" y="1379538"/>
            <a:ext cx="12191997" cy="1477963"/>
          </a:xfrm>
        </p:spPr>
        <p:txBody>
          <a:bodyPr anchor="ctr"/>
          <a:lstStyle>
            <a:lvl1pPr algn="ctr">
              <a:defRPr lang="en-US" sz="43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Cím</a:t>
            </a:r>
            <a:r>
              <a:rPr lang="en-US" dirty="0"/>
              <a:t> </a:t>
            </a:r>
            <a:r>
              <a:rPr lang="en-US" dirty="0" err="1"/>
              <a:t>mintájának</a:t>
            </a:r>
            <a:r>
              <a:rPr lang="en-US" dirty="0"/>
              <a:t> </a:t>
            </a:r>
            <a:r>
              <a:rPr lang="en-US" dirty="0" err="1"/>
              <a:t>szerkesztése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 hasCustomPrompt="true"/>
          </p:nvPr>
        </p:nvSpPr>
        <p:spPr>
          <a:xfrm>
            <a:off x="1524001" y="3314701"/>
            <a:ext cx="9143999" cy="43637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Előadó</a:t>
            </a:r>
            <a:r>
              <a:rPr lang="en-US" dirty="0"/>
              <a:t> </a:t>
            </a:r>
            <a:r>
              <a:rPr lang="en-US" dirty="0" err="1"/>
              <a:t>nevének</a:t>
            </a:r>
            <a:r>
              <a:rPr lang="en-US" dirty="0"/>
              <a:t> </a:t>
            </a:r>
            <a:r>
              <a:rPr lang="en-US" dirty="0" err="1"/>
              <a:t>szerkesztése</a:t>
            </a:r>
            <a:endParaRPr lang="en-US" dirty="0"/>
          </a:p>
        </p:txBody>
      </p:sp>
      <p:sp>
        <p:nvSpPr>
          <p:cNvPr id="11" name="Alcím 2" hidden="true"/>
          <p:cNvSpPr txBox="true"/>
          <p:nvPr/>
        </p:nvSpPr>
        <p:spPr>
          <a:xfrm>
            <a:off x="286350" y="4438650"/>
            <a:ext cx="11593901" cy="144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000" baseline="30000" dirty="0"/>
              <a:t>1 </a:t>
            </a:r>
            <a:r>
              <a:rPr lang="en-US" sz="2000" dirty="0"/>
              <a:t>Department of Mechatronics, Optics and Mechanical Engineering Informatics</a:t>
            </a:r>
            <a:br>
              <a:rPr lang="en-US" sz="2000" dirty="0"/>
            </a:br>
            <a:r>
              <a:rPr lang="en-US" sz="2000" dirty="0"/>
              <a:t>Budapest University of Technology and Economics, Budapest, Hungary</a:t>
            </a:r>
            <a:endParaRPr lang="en-US" sz="20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000" baseline="30000" dirty="0"/>
              <a:t>2 </a:t>
            </a:r>
            <a:r>
              <a:rPr lang="en-US" sz="2000" dirty="0"/>
              <a:t>Department of Mechanical Engineering and Centre for Intelligent Machines,</a:t>
            </a:r>
            <a:br>
              <a:rPr lang="en-US" sz="2000" dirty="0"/>
            </a:br>
            <a:r>
              <a:rPr lang="en-US" sz="2000" dirty="0"/>
              <a:t>McGill University, Montréal, Québec, Canada</a:t>
            </a:r>
            <a:endParaRPr lang="en-US" sz="20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000" baseline="30000" dirty="0"/>
              <a:t>3 </a:t>
            </a:r>
            <a:r>
              <a:rPr lang="en-US" sz="2000" dirty="0"/>
              <a:t>Department of Applied Mechanics</a:t>
            </a:r>
            <a:br>
              <a:rPr lang="en-US" sz="2000" dirty="0"/>
            </a:br>
            <a:r>
              <a:rPr lang="en-US" sz="2000" dirty="0"/>
              <a:t>Budapest University of Technology and Economics, Budapest, Hungary</a:t>
            </a:r>
            <a:endParaRPr lang="en-US" sz="2000" dirty="0"/>
          </a:p>
        </p:txBody>
      </p:sp>
      <p:pic>
        <p:nvPicPr>
          <p:cNvPr id="9" name="Kép 8"/>
          <p:cNvPicPr>
            <a:picLocks noChangeAspect="true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650237" y="5478463"/>
            <a:ext cx="1524000" cy="1143000"/>
          </a:xfrm>
          <a:prstGeom prst="rect">
            <a:avLst/>
          </a:prstGeom>
        </p:spPr>
      </p:pic>
      <p:pic>
        <p:nvPicPr>
          <p:cNvPr id="10" name="Kép 9"/>
          <p:cNvPicPr>
            <a:picLocks noChangeAspect="true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0305435" y="5478463"/>
            <a:ext cx="1236328" cy="1143000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true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3657599" y="5591210"/>
            <a:ext cx="4876800" cy="1068533"/>
          </a:xfrm>
          <a:prstGeom prst="rect">
            <a:avLst/>
          </a:prstGeom>
        </p:spPr>
      </p:pic>
      <p:pic>
        <p:nvPicPr>
          <p:cNvPr id="13" name="Kép 4"/>
          <p:cNvPicPr>
            <a:picLocks noChangeAspect="true"/>
          </p:cNvPicPr>
          <p:nvPr userDrawn="true"/>
        </p:nvPicPr>
        <p:blipFill rotWithShape="true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false"/>
              </a:ext>
            </a:extLst>
          </a:blip>
          <a:srcRect l="25766" t="22350" r="24298" b="44411"/>
          <a:stretch>
            <a:fillRect/>
          </a:stretch>
        </p:blipFill>
        <p:spPr>
          <a:xfrm>
            <a:off x="1917700" y="479611"/>
            <a:ext cx="8356600" cy="5898778"/>
          </a:xfrm>
          <a:prstGeom prst="rect">
            <a:avLst/>
          </a:prstGeom>
        </p:spPr>
      </p:pic>
      <p:sp>
        <p:nvSpPr>
          <p:cNvPr id="15" name="Rectangle 13"/>
          <p:cNvSpPr/>
          <p:nvPr userDrawn="true"/>
        </p:nvSpPr>
        <p:spPr>
          <a:xfrm>
            <a:off x="1" y="1287463"/>
            <a:ext cx="12191999" cy="1655763"/>
          </a:xfrm>
          <a:prstGeom prst="rect">
            <a:avLst/>
          </a:prstGeom>
          <a:solidFill>
            <a:srgbClr val="0062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6"/>
          <p:cNvSpPr/>
          <p:nvPr userDrawn="true"/>
        </p:nvSpPr>
        <p:spPr>
          <a:xfrm>
            <a:off x="-1" y="1287462"/>
            <a:ext cx="12191999" cy="1655763"/>
          </a:xfrm>
          <a:prstGeom prst="rect">
            <a:avLst/>
          </a:prstGeom>
          <a:solidFill>
            <a:srgbClr val="0062AF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Alcím 2" hidden="true"/>
          <p:cNvSpPr txBox="true"/>
          <p:nvPr userDrawn="true"/>
        </p:nvSpPr>
        <p:spPr>
          <a:xfrm>
            <a:off x="286350" y="4438650"/>
            <a:ext cx="11593901" cy="144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000" baseline="30000" dirty="0"/>
              <a:t>1 </a:t>
            </a:r>
            <a:r>
              <a:rPr lang="en-US" sz="2000" dirty="0"/>
              <a:t>Department of Mechatronics, Optics and Mechanical Engineering Informatics</a:t>
            </a:r>
            <a:br>
              <a:rPr lang="en-US" sz="2000" dirty="0"/>
            </a:br>
            <a:r>
              <a:rPr lang="en-US" sz="2000" dirty="0"/>
              <a:t>Budapest University of Technology and Economics, Budapest, Hungary</a:t>
            </a:r>
            <a:endParaRPr lang="en-US" sz="20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000" baseline="30000" dirty="0"/>
              <a:t>2 </a:t>
            </a:r>
            <a:r>
              <a:rPr lang="en-US" sz="2000" dirty="0"/>
              <a:t>Department of Mechanical Engineering and Centre for Intelligent Machines,</a:t>
            </a:r>
            <a:br>
              <a:rPr lang="en-US" sz="2000" dirty="0"/>
            </a:br>
            <a:r>
              <a:rPr lang="en-US" sz="2000" dirty="0"/>
              <a:t>McGill University, Montréal, Québec, Canada</a:t>
            </a:r>
            <a:endParaRPr lang="en-US" sz="20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000" baseline="30000" dirty="0"/>
              <a:t>3 </a:t>
            </a:r>
            <a:r>
              <a:rPr lang="en-US" sz="2000" dirty="0"/>
              <a:t>Department of Applied Mechanics</a:t>
            </a:r>
            <a:br>
              <a:rPr lang="en-US" sz="2000" dirty="0"/>
            </a:br>
            <a:r>
              <a:rPr lang="en-US" sz="2000" dirty="0"/>
              <a:t>Budapest University of Technology and Economics, Budapest, Hungary</a:t>
            </a:r>
            <a:endParaRPr lang="en-US" sz="2000" dirty="0"/>
          </a:p>
        </p:txBody>
      </p:sp>
      <p:pic>
        <p:nvPicPr>
          <p:cNvPr id="19" name="Kép 18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650237" y="5478463"/>
            <a:ext cx="1524000" cy="1143000"/>
          </a:xfrm>
          <a:prstGeom prst="rect">
            <a:avLst/>
          </a:prstGeom>
        </p:spPr>
      </p:pic>
      <p:pic>
        <p:nvPicPr>
          <p:cNvPr id="20" name="Kép 19"/>
          <p:cNvPicPr>
            <a:picLocks noChangeAspect="true"/>
          </p:cNvPicPr>
          <p:nvPr userDrawn="true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0305435" y="5478463"/>
            <a:ext cx="1236328" cy="1143000"/>
          </a:xfrm>
          <a:prstGeom prst="rect">
            <a:avLst/>
          </a:prstGeom>
        </p:spPr>
      </p:pic>
      <p:pic>
        <p:nvPicPr>
          <p:cNvPr id="21" name="Kép 20"/>
          <p:cNvPicPr>
            <a:picLocks noChangeAspect="true"/>
          </p:cNvPicPr>
          <p:nvPr userDrawn="true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3657599" y="5591210"/>
            <a:ext cx="4876800" cy="10685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 hasCustomPrompt="true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 hasCustomPrompt="true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  <a:endParaRPr lang="hu-HU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NoDyCon 2019 February 17-20, Rome, Italy</a:t>
            </a:r>
            <a:endParaRPr lang="hu-HU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Budai, C., Kovács, L. L., Kövecses, J.,  Stépán G. Combined Effect of Sampling and Dry Friction on Positioning</a:t>
            </a:r>
            <a:endParaRPr lang="hu-HU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2352A52-9C30-4AA2-BB34-72D80F0F0EED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 hasCustomPrompt="true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  <a:endParaRPr lang="hu-HU"/>
          </a:p>
          <a:p>
            <a:pPr lvl="1"/>
            <a:r>
              <a:rPr lang="hu-HU"/>
              <a:t>Második szint</a:t>
            </a:r>
            <a:endParaRPr lang="hu-HU"/>
          </a:p>
          <a:p>
            <a:pPr lvl="2"/>
            <a:r>
              <a:rPr lang="hu-HU"/>
              <a:t>Harmadik szint</a:t>
            </a:r>
            <a:endParaRPr lang="hu-HU"/>
          </a:p>
          <a:p>
            <a:pPr lvl="3"/>
            <a:r>
              <a:rPr lang="hu-HU"/>
              <a:t>Negyedik szint</a:t>
            </a:r>
            <a:endParaRPr lang="hu-HU"/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NoDyCon 2019 February 17-20, Rome, Italy</a:t>
            </a:r>
            <a:endParaRPr lang="hu-HU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Budai, C., Kovács, L. L., Kövecses, J.,  Stépán G. Combined Effect of Sampling and Dry Friction on Positioning</a:t>
            </a:r>
            <a:endParaRPr lang="hu-HU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2352A52-9C30-4AA2-BB34-72D80F0F0EED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 hasCustomPrompt="true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 hasCustomPrompt="true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  <a:endParaRPr lang="hu-HU"/>
          </a:p>
          <a:p>
            <a:pPr lvl="1"/>
            <a:r>
              <a:rPr lang="hu-HU"/>
              <a:t>Második szint</a:t>
            </a:r>
            <a:endParaRPr lang="hu-HU"/>
          </a:p>
          <a:p>
            <a:pPr lvl="2"/>
            <a:r>
              <a:rPr lang="hu-HU"/>
              <a:t>Harmadik szint</a:t>
            </a:r>
            <a:endParaRPr lang="hu-HU"/>
          </a:p>
          <a:p>
            <a:pPr lvl="3"/>
            <a:r>
              <a:rPr lang="hu-HU"/>
              <a:t>Negyedik szint</a:t>
            </a:r>
            <a:endParaRPr lang="hu-HU"/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NoDyCon 2019 February 17-20, Rome, Italy</a:t>
            </a:r>
            <a:endParaRPr lang="hu-HU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Budai, C., Kovács, L. L., Kövecses, J.,  Stépán G. Combined Effect of Sampling and Dry Friction on Positioning</a:t>
            </a:r>
            <a:endParaRPr lang="hu-HU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2352A52-9C30-4AA2-BB34-72D80F0F0EED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4"/>
          <p:cNvPicPr>
            <a:picLocks noChangeAspect="true"/>
          </p:cNvPicPr>
          <p:nvPr userDrawn="true"/>
        </p:nvPicPr>
        <p:blipFill rotWithShape="true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false"/>
              </a:ext>
            </a:extLst>
          </a:blip>
          <a:srcRect l="25766" t="22350" r="24298" b="44411"/>
          <a:stretch>
            <a:fillRect/>
          </a:stretch>
        </p:blipFill>
        <p:spPr>
          <a:xfrm>
            <a:off x="1917700" y="479611"/>
            <a:ext cx="8356600" cy="5898778"/>
          </a:xfrm>
          <a:prstGeom prst="rect">
            <a:avLst/>
          </a:prstGeom>
        </p:spPr>
      </p:pic>
      <p:sp>
        <p:nvSpPr>
          <p:cNvPr id="14" name="Rectangle 13"/>
          <p:cNvSpPr/>
          <p:nvPr userDrawn="true"/>
        </p:nvSpPr>
        <p:spPr>
          <a:xfrm>
            <a:off x="1" y="1287463"/>
            <a:ext cx="12191999" cy="1655763"/>
          </a:xfrm>
          <a:prstGeom prst="rect">
            <a:avLst/>
          </a:prstGeom>
          <a:solidFill>
            <a:srgbClr val="0062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Rectangle 16"/>
          <p:cNvSpPr/>
          <p:nvPr userDrawn="true"/>
        </p:nvSpPr>
        <p:spPr>
          <a:xfrm>
            <a:off x="-1" y="1287462"/>
            <a:ext cx="12191999" cy="1655763"/>
          </a:xfrm>
          <a:prstGeom prst="rect">
            <a:avLst/>
          </a:prstGeom>
          <a:solidFill>
            <a:srgbClr val="0062AF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true"/>
          </p:cNvSpPr>
          <p:nvPr>
            <p:ph type="ctrTitle" hasCustomPrompt="true"/>
          </p:nvPr>
        </p:nvSpPr>
        <p:spPr>
          <a:xfrm>
            <a:off x="3" y="1379538"/>
            <a:ext cx="12191997" cy="1477963"/>
          </a:xfrm>
        </p:spPr>
        <p:txBody>
          <a:bodyPr anchor="ctr"/>
          <a:lstStyle>
            <a:lvl1pPr algn="ctr">
              <a:defRPr lang="en-US" sz="43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Cím</a:t>
            </a:r>
            <a:r>
              <a:rPr lang="en-US" dirty="0"/>
              <a:t> </a:t>
            </a:r>
            <a:r>
              <a:rPr lang="en-US" dirty="0" err="1"/>
              <a:t>mintájának</a:t>
            </a:r>
            <a:r>
              <a:rPr lang="en-US" dirty="0"/>
              <a:t> </a:t>
            </a:r>
            <a:r>
              <a:rPr lang="en-US" dirty="0" err="1"/>
              <a:t>szerkesztése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 hasCustomPrompt="true"/>
          </p:nvPr>
        </p:nvSpPr>
        <p:spPr>
          <a:xfrm>
            <a:off x="1524001" y="3314701"/>
            <a:ext cx="9143999" cy="43637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Előadó</a:t>
            </a:r>
            <a:r>
              <a:rPr lang="en-US" dirty="0"/>
              <a:t> </a:t>
            </a:r>
            <a:r>
              <a:rPr lang="en-US" dirty="0" err="1"/>
              <a:t>nevének</a:t>
            </a:r>
            <a:r>
              <a:rPr lang="en-US" dirty="0"/>
              <a:t> </a:t>
            </a:r>
            <a:r>
              <a:rPr lang="en-US" dirty="0" err="1"/>
              <a:t>szerkesztése</a:t>
            </a:r>
            <a:endParaRPr lang="en-US" dirty="0"/>
          </a:p>
        </p:txBody>
      </p:sp>
      <p:sp>
        <p:nvSpPr>
          <p:cNvPr id="11" name="Alcím 2" hidden="true"/>
          <p:cNvSpPr txBox="true"/>
          <p:nvPr userDrawn="true"/>
        </p:nvSpPr>
        <p:spPr>
          <a:xfrm>
            <a:off x="286350" y="4438650"/>
            <a:ext cx="11593901" cy="144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000" baseline="30000" dirty="0"/>
              <a:t>1 </a:t>
            </a:r>
            <a:r>
              <a:rPr lang="en-US" sz="2000" dirty="0"/>
              <a:t>Department of Mechatronics, Optics and Mechanical Engineering Informatics</a:t>
            </a:r>
            <a:br>
              <a:rPr lang="en-US" sz="2000" dirty="0"/>
            </a:br>
            <a:r>
              <a:rPr lang="en-US" sz="2000" dirty="0"/>
              <a:t>Budapest University of Technology and Economics, Budapest, Hungary</a:t>
            </a:r>
            <a:endParaRPr lang="en-US" sz="20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000" baseline="30000" dirty="0"/>
              <a:t>2 </a:t>
            </a:r>
            <a:r>
              <a:rPr lang="en-US" sz="2000" dirty="0"/>
              <a:t>Department of Mechanical Engineering and Centre for Intelligent Machines,</a:t>
            </a:r>
            <a:br>
              <a:rPr lang="en-US" sz="2000" dirty="0"/>
            </a:br>
            <a:r>
              <a:rPr lang="en-US" sz="2000" dirty="0"/>
              <a:t>McGill University, Montréal, Québec, Canada</a:t>
            </a:r>
            <a:endParaRPr lang="en-US" sz="20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000" baseline="30000" dirty="0"/>
              <a:t>3 </a:t>
            </a:r>
            <a:r>
              <a:rPr lang="en-US" sz="2000" dirty="0"/>
              <a:t>Department of Applied Mechanics</a:t>
            </a:r>
            <a:br>
              <a:rPr lang="en-US" sz="2000" dirty="0"/>
            </a:br>
            <a:r>
              <a:rPr lang="en-US" sz="2000" dirty="0"/>
              <a:t>Budapest University of Technology and Economics, Budapest, Hungary</a:t>
            </a:r>
            <a:endParaRPr lang="en-US" sz="2000" dirty="0"/>
          </a:p>
        </p:txBody>
      </p:sp>
      <p:pic>
        <p:nvPicPr>
          <p:cNvPr id="9" name="Kép 8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650237" y="5478463"/>
            <a:ext cx="1524000" cy="1143000"/>
          </a:xfrm>
          <a:prstGeom prst="rect">
            <a:avLst/>
          </a:prstGeom>
        </p:spPr>
      </p:pic>
      <p:pic>
        <p:nvPicPr>
          <p:cNvPr id="10" name="Kép 9"/>
          <p:cNvPicPr>
            <a:picLocks noChangeAspect="true"/>
          </p:cNvPicPr>
          <p:nvPr userDrawn="true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0305435" y="5478463"/>
            <a:ext cx="1236328" cy="1143000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true"/>
          </p:cNvPicPr>
          <p:nvPr userDrawn="true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3657599" y="5591210"/>
            <a:ext cx="4876800" cy="10685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true"/>
        </p:nvSpPr>
        <p:spPr>
          <a:xfrm>
            <a:off x="0" y="-1"/>
            <a:ext cx="12192000" cy="869945"/>
          </a:xfrm>
          <a:prstGeom prst="rect">
            <a:avLst/>
          </a:prstGeom>
          <a:solidFill>
            <a:srgbClr val="0062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 userDrawn="true"/>
        </p:nvSpPr>
        <p:spPr>
          <a:xfrm>
            <a:off x="0" y="6176964"/>
            <a:ext cx="12192000" cy="681037"/>
          </a:xfrm>
          <a:prstGeom prst="rect">
            <a:avLst/>
          </a:prstGeom>
          <a:solidFill>
            <a:srgbClr val="0062AF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latin typeface="Garamond" panose="02020404030301010803" pitchFamily="18" charset="0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>
          <a:xfrm>
            <a:off x="286053" y="109615"/>
            <a:ext cx="11606784" cy="648755"/>
          </a:xfrm>
        </p:spPr>
        <p:txBody>
          <a:bodyPr anchor="ctr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 noProof="0" dirty="0" err="1"/>
              <a:t>Mintacím</a:t>
            </a:r>
            <a:r>
              <a:rPr lang="en-US" noProof="0" dirty="0"/>
              <a:t> </a:t>
            </a:r>
            <a:r>
              <a:rPr lang="en-US" noProof="0" dirty="0" err="1"/>
              <a:t>szerkesztése</a:t>
            </a:r>
            <a:endParaRPr lang="en-US" noProof="0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742124" y="6278030"/>
            <a:ext cx="4876800" cy="478367"/>
          </a:xfrm>
        </p:spPr>
        <p:txBody>
          <a:bodyPr anchor="b"/>
          <a:lstStyle>
            <a:lvl1pPr>
              <a:defRPr sz="1200" b="1" cap="small" baseline="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pPr algn="ctr"/>
            <a:endParaRPr lang="hu-HU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5708595" y="6278029"/>
            <a:ext cx="4876800" cy="478367"/>
          </a:xfrm>
        </p:spPr>
        <p:txBody>
          <a:bodyPr anchor="b"/>
          <a:lstStyle>
            <a:lvl1pPr>
              <a:defRPr sz="1200" b="1" u="none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675066" y="6278029"/>
            <a:ext cx="743729" cy="467365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fld id="{B2352A52-9C30-4AA2-BB34-72D80F0F0EED}" type="slidenum">
              <a:rPr lang="hu-HU" smtClean="0"/>
            </a:fld>
            <a:endParaRPr lang="hu-HU" dirty="0"/>
          </a:p>
        </p:txBody>
      </p:sp>
      <p:sp>
        <p:nvSpPr>
          <p:cNvPr id="7" name="Line 43" hidden="true"/>
          <p:cNvSpPr>
            <a:spLocks noChangeShapeType="true"/>
          </p:cNvSpPr>
          <p:nvPr userDrawn="true"/>
        </p:nvSpPr>
        <p:spPr bwMode="auto">
          <a:xfrm>
            <a:off x="286053" y="844095"/>
            <a:ext cx="11606784" cy="0"/>
          </a:xfrm>
          <a:prstGeom prst="line">
            <a:avLst/>
          </a:prstGeom>
          <a:noFill/>
          <a:ln w="38100">
            <a:solidFill>
              <a:srgbClr val="164592"/>
            </a:solidFill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ln w="38100">
                <a:solidFill>
                  <a:schemeClr val="tx1"/>
                </a:solidFill>
              </a:ln>
              <a:latin typeface="Helvetica" pitchFamily="-112" charset="0"/>
            </a:endParaRPr>
          </a:p>
        </p:txBody>
      </p:sp>
      <p:pic>
        <p:nvPicPr>
          <p:cNvPr id="10" name="Kép 9"/>
          <p:cNvPicPr>
            <a:picLocks noChangeAspect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7625" y="6278030"/>
            <a:ext cx="546875" cy="503609"/>
          </a:xfrm>
          <a:prstGeom prst="rect">
            <a:avLst/>
          </a:prstGeom>
        </p:spPr>
      </p:pic>
      <p:sp>
        <p:nvSpPr>
          <p:cNvPr id="11" name="Line 43" hidden="true"/>
          <p:cNvSpPr>
            <a:spLocks noChangeShapeType="true"/>
          </p:cNvSpPr>
          <p:nvPr userDrawn="true"/>
        </p:nvSpPr>
        <p:spPr bwMode="auto">
          <a:xfrm>
            <a:off x="292608" y="6244770"/>
            <a:ext cx="11606784" cy="0"/>
          </a:xfrm>
          <a:prstGeom prst="line">
            <a:avLst/>
          </a:prstGeom>
          <a:noFill/>
          <a:ln w="38100">
            <a:solidFill>
              <a:srgbClr val="164592"/>
            </a:solidFill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latin typeface="Helvetica" pitchFamily="-112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 hasCustomPrompt="true"/>
          </p:nvPr>
        </p:nvSpPr>
        <p:spPr>
          <a:xfrm>
            <a:off x="286053" y="937759"/>
            <a:ext cx="11606784" cy="5162843"/>
          </a:xfrm>
        </p:spPr>
        <p:txBody>
          <a:bodyPr/>
          <a:lstStyle/>
          <a:p>
            <a:pPr lvl="0"/>
            <a:r>
              <a:rPr lang="en-US" noProof="0" dirty="0" err="1"/>
              <a:t>Mintaszöveg</a:t>
            </a:r>
            <a:r>
              <a:rPr lang="en-US" noProof="0" dirty="0"/>
              <a:t> </a:t>
            </a:r>
            <a:r>
              <a:rPr lang="en-US" noProof="0" dirty="0" err="1"/>
              <a:t>szerkesztése</a:t>
            </a:r>
            <a:endParaRPr lang="en-US" noProof="0" dirty="0"/>
          </a:p>
          <a:p>
            <a:pPr lvl="1"/>
            <a:r>
              <a:rPr lang="en-US" noProof="0" dirty="0" err="1"/>
              <a:t>Második</a:t>
            </a:r>
            <a:r>
              <a:rPr lang="en-US" noProof="0" dirty="0"/>
              <a:t> </a:t>
            </a:r>
            <a:r>
              <a:rPr lang="en-US" noProof="0" dirty="0" err="1"/>
              <a:t>szint</a:t>
            </a:r>
            <a:endParaRPr lang="en-US" noProof="0" dirty="0"/>
          </a:p>
          <a:p>
            <a:pPr lvl="2"/>
            <a:r>
              <a:rPr lang="en-US" noProof="0" dirty="0" err="1"/>
              <a:t>Harmadik</a:t>
            </a:r>
            <a:r>
              <a:rPr lang="en-US" noProof="0" dirty="0"/>
              <a:t> </a:t>
            </a:r>
            <a:r>
              <a:rPr lang="en-US" noProof="0" dirty="0" err="1"/>
              <a:t>szint</a:t>
            </a:r>
            <a:endParaRPr lang="en-US" noProof="0" dirty="0"/>
          </a:p>
          <a:p>
            <a:pPr lvl="3"/>
            <a:r>
              <a:rPr lang="en-US" noProof="0" dirty="0" err="1"/>
              <a:t>Negyedik</a:t>
            </a:r>
            <a:r>
              <a:rPr lang="en-US" noProof="0" dirty="0"/>
              <a:t> </a:t>
            </a:r>
            <a:r>
              <a:rPr lang="en-US" noProof="0" dirty="0" err="1"/>
              <a:t>szint</a:t>
            </a:r>
            <a:endParaRPr lang="en-US" noProof="0" dirty="0"/>
          </a:p>
          <a:p>
            <a:pPr lvl="4"/>
            <a:r>
              <a:rPr lang="en-US" noProof="0" dirty="0" err="1"/>
              <a:t>Ötödik</a:t>
            </a:r>
            <a:r>
              <a:rPr lang="en-US" noProof="0" dirty="0"/>
              <a:t> </a:t>
            </a:r>
            <a:r>
              <a:rPr lang="en-US" noProof="0" dirty="0" err="1"/>
              <a:t>szint</a:t>
            </a:r>
            <a:endParaRPr lang="en-US" noProof="0" dirty="0"/>
          </a:p>
        </p:txBody>
      </p:sp>
      <p:pic>
        <p:nvPicPr>
          <p:cNvPr id="13" name="Tartalom helye 7"/>
          <p:cNvPicPr>
            <a:picLocks noChangeAspect="true"/>
          </p:cNvPicPr>
          <p:nvPr userDrawn="true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1516420" y="6258308"/>
            <a:ext cx="577955" cy="5233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12192000" cy="869945"/>
          </a:xfrm>
          <a:prstGeom prst="rect">
            <a:avLst/>
          </a:prstGeom>
          <a:solidFill>
            <a:srgbClr val="0062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0" y="6176964"/>
            <a:ext cx="12192000" cy="681037"/>
          </a:xfrm>
          <a:prstGeom prst="rect">
            <a:avLst/>
          </a:prstGeom>
          <a:solidFill>
            <a:srgbClr val="0062AF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latin typeface="Garamond" panose="02020404030301010803" pitchFamily="18" charset="0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>
          <a:xfrm>
            <a:off x="286053" y="109615"/>
            <a:ext cx="11606784" cy="648755"/>
          </a:xfrm>
        </p:spPr>
        <p:txBody>
          <a:bodyPr anchor="ctr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 noProof="0" dirty="0" err="1"/>
              <a:t>Mintacím</a:t>
            </a:r>
            <a:r>
              <a:rPr lang="en-US" noProof="0" dirty="0"/>
              <a:t> </a:t>
            </a:r>
            <a:r>
              <a:rPr lang="en-US" noProof="0" dirty="0" err="1"/>
              <a:t>szerkesztése</a:t>
            </a:r>
            <a:endParaRPr lang="en-US" noProof="0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742124" y="6278030"/>
            <a:ext cx="4876800" cy="478367"/>
          </a:xfrm>
        </p:spPr>
        <p:txBody>
          <a:bodyPr anchor="b"/>
          <a:lstStyle>
            <a:lvl1pPr>
              <a:defRPr sz="1200" b="1" cap="small" baseline="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pPr algn="ctr"/>
            <a:endParaRPr lang="hu-HU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5708595" y="6278029"/>
            <a:ext cx="4876800" cy="478367"/>
          </a:xfrm>
        </p:spPr>
        <p:txBody>
          <a:bodyPr anchor="b"/>
          <a:lstStyle>
            <a:lvl1pPr>
              <a:defRPr sz="1200" b="1" u="none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675066" y="6278029"/>
            <a:ext cx="743729" cy="467365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fld id="{B2352A52-9C30-4AA2-BB34-72D80F0F0EED}" type="slidenum">
              <a:rPr lang="hu-HU" smtClean="0"/>
            </a:fld>
            <a:endParaRPr lang="hu-HU" dirty="0"/>
          </a:p>
        </p:txBody>
      </p:sp>
      <p:sp>
        <p:nvSpPr>
          <p:cNvPr id="7" name="Line 43" hidden="true"/>
          <p:cNvSpPr>
            <a:spLocks noChangeShapeType="true"/>
          </p:cNvSpPr>
          <p:nvPr/>
        </p:nvSpPr>
        <p:spPr bwMode="auto">
          <a:xfrm>
            <a:off x="286053" y="844095"/>
            <a:ext cx="11606784" cy="0"/>
          </a:xfrm>
          <a:prstGeom prst="line">
            <a:avLst/>
          </a:prstGeom>
          <a:noFill/>
          <a:ln w="38100">
            <a:solidFill>
              <a:srgbClr val="164592"/>
            </a:solidFill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ln w="38100">
                <a:solidFill>
                  <a:schemeClr val="tx1"/>
                </a:solidFill>
              </a:ln>
              <a:latin typeface="Helvetica" pitchFamily="-112" charset="0"/>
            </a:endParaRPr>
          </a:p>
        </p:txBody>
      </p:sp>
      <p:pic>
        <p:nvPicPr>
          <p:cNvPr id="10" name="Kép 9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7625" y="6278030"/>
            <a:ext cx="546875" cy="503609"/>
          </a:xfrm>
          <a:prstGeom prst="rect">
            <a:avLst/>
          </a:prstGeom>
        </p:spPr>
      </p:pic>
      <p:sp>
        <p:nvSpPr>
          <p:cNvPr id="11" name="Line 43" hidden="true"/>
          <p:cNvSpPr>
            <a:spLocks noChangeShapeType="true"/>
          </p:cNvSpPr>
          <p:nvPr/>
        </p:nvSpPr>
        <p:spPr bwMode="auto">
          <a:xfrm>
            <a:off x="292608" y="6244770"/>
            <a:ext cx="11606784" cy="0"/>
          </a:xfrm>
          <a:prstGeom prst="line">
            <a:avLst/>
          </a:prstGeom>
          <a:noFill/>
          <a:ln w="38100">
            <a:solidFill>
              <a:srgbClr val="164592"/>
            </a:solidFill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latin typeface="Helvetica" pitchFamily="-112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 hasCustomPrompt="true"/>
          </p:nvPr>
        </p:nvSpPr>
        <p:spPr>
          <a:xfrm>
            <a:off x="286053" y="937759"/>
            <a:ext cx="11606784" cy="5162843"/>
          </a:xfrm>
        </p:spPr>
        <p:txBody>
          <a:bodyPr/>
          <a:lstStyle/>
          <a:p>
            <a:pPr lvl="0"/>
            <a:r>
              <a:rPr lang="hu-HU" noProof="0"/>
              <a:t>Mintaszöveg szerkesztése</a:t>
            </a:r>
            <a:endParaRPr lang="hu-HU" noProof="0"/>
          </a:p>
          <a:p>
            <a:pPr lvl="1"/>
            <a:r>
              <a:rPr lang="hu-HU" noProof="0"/>
              <a:t>Második szint</a:t>
            </a:r>
            <a:endParaRPr lang="hu-HU" noProof="0"/>
          </a:p>
          <a:p>
            <a:pPr lvl="2"/>
            <a:r>
              <a:rPr lang="hu-HU" noProof="0"/>
              <a:t>Harmadik szint</a:t>
            </a:r>
            <a:endParaRPr lang="hu-HU" noProof="0"/>
          </a:p>
          <a:p>
            <a:pPr lvl="3"/>
            <a:r>
              <a:rPr lang="hu-HU" noProof="0"/>
              <a:t>Negyedik szint</a:t>
            </a:r>
            <a:endParaRPr lang="hu-HU" noProof="0"/>
          </a:p>
          <a:p>
            <a:pPr lvl="4"/>
            <a:r>
              <a:rPr lang="hu-HU" noProof="0"/>
              <a:t>Ötödik szint</a:t>
            </a:r>
            <a:endParaRPr lang="en-US" noProof="0" dirty="0"/>
          </a:p>
        </p:txBody>
      </p:sp>
      <p:pic>
        <p:nvPicPr>
          <p:cNvPr id="13" name="Tartalom helye 7"/>
          <p:cNvPicPr>
            <a:picLocks noChangeAspect="true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1516420" y="6258308"/>
            <a:ext cx="577955" cy="523331"/>
          </a:xfrm>
          <a:prstGeom prst="rect">
            <a:avLst/>
          </a:prstGeom>
        </p:spPr>
      </p:pic>
      <p:sp>
        <p:nvSpPr>
          <p:cNvPr id="14" name="Rectangle 7"/>
          <p:cNvSpPr/>
          <p:nvPr userDrawn="true"/>
        </p:nvSpPr>
        <p:spPr>
          <a:xfrm>
            <a:off x="0" y="-1"/>
            <a:ext cx="12192000" cy="869945"/>
          </a:xfrm>
          <a:prstGeom prst="rect">
            <a:avLst/>
          </a:prstGeom>
          <a:solidFill>
            <a:srgbClr val="0062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1"/>
          <p:cNvSpPr/>
          <p:nvPr userDrawn="true"/>
        </p:nvSpPr>
        <p:spPr>
          <a:xfrm>
            <a:off x="0" y="6176964"/>
            <a:ext cx="12192000" cy="681037"/>
          </a:xfrm>
          <a:prstGeom prst="rect">
            <a:avLst/>
          </a:prstGeom>
          <a:solidFill>
            <a:srgbClr val="0062AF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latin typeface="Garamond" panose="02020404030301010803" pitchFamily="18" charset="0"/>
            </a:endParaRPr>
          </a:p>
        </p:txBody>
      </p:sp>
      <p:sp>
        <p:nvSpPr>
          <p:cNvPr id="16" name="Line 43" hidden="true"/>
          <p:cNvSpPr>
            <a:spLocks noChangeShapeType="true"/>
          </p:cNvSpPr>
          <p:nvPr userDrawn="true"/>
        </p:nvSpPr>
        <p:spPr bwMode="auto">
          <a:xfrm>
            <a:off x="286053" y="844095"/>
            <a:ext cx="11606784" cy="0"/>
          </a:xfrm>
          <a:prstGeom prst="line">
            <a:avLst/>
          </a:prstGeom>
          <a:noFill/>
          <a:ln w="38100">
            <a:solidFill>
              <a:srgbClr val="164592"/>
            </a:solidFill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ln w="38100">
                <a:solidFill>
                  <a:schemeClr val="tx1"/>
                </a:solidFill>
              </a:ln>
              <a:latin typeface="Helvetica" pitchFamily="-112" charset="0"/>
            </a:endParaRPr>
          </a:p>
        </p:txBody>
      </p:sp>
      <p:pic>
        <p:nvPicPr>
          <p:cNvPr id="17" name="Kép 16"/>
          <p:cNvPicPr>
            <a:picLocks noChangeAspect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7625" y="6278030"/>
            <a:ext cx="546875" cy="503609"/>
          </a:xfrm>
          <a:prstGeom prst="rect">
            <a:avLst/>
          </a:prstGeom>
        </p:spPr>
      </p:pic>
      <p:sp>
        <p:nvSpPr>
          <p:cNvPr id="18" name="Line 43" hidden="true"/>
          <p:cNvSpPr>
            <a:spLocks noChangeShapeType="true"/>
          </p:cNvSpPr>
          <p:nvPr userDrawn="true"/>
        </p:nvSpPr>
        <p:spPr bwMode="auto">
          <a:xfrm>
            <a:off x="292608" y="6244770"/>
            <a:ext cx="11606784" cy="0"/>
          </a:xfrm>
          <a:prstGeom prst="line">
            <a:avLst/>
          </a:prstGeom>
          <a:noFill/>
          <a:ln w="38100">
            <a:solidFill>
              <a:srgbClr val="164592"/>
            </a:solidFill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latin typeface="Helvetica" pitchFamily="-112" charset="0"/>
            </a:endParaRPr>
          </a:p>
        </p:txBody>
      </p:sp>
      <p:pic>
        <p:nvPicPr>
          <p:cNvPr id="19" name="Tartalom helye 7"/>
          <p:cNvPicPr>
            <a:picLocks noChangeAspect="true"/>
          </p:cNvPicPr>
          <p:nvPr userDrawn="true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1516420" y="6258308"/>
            <a:ext cx="577955" cy="5233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4"/>
          <p:cNvPicPr>
            <a:picLocks noChangeAspect="true"/>
          </p:cNvPicPr>
          <p:nvPr/>
        </p:nvPicPr>
        <p:blipFill rotWithShape="true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false"/>
              </a:ext>
            </a:extLst>
          </a:blip>
          <a:srcRect l="25766" t="22350" r="24298" b="44411"/>
          <a:stretch>
            <a:fillRect/>
          </a:stretch>
        </p:blipFill>
        <p:spPr>
          <a:xfrm>
            <a:off x="1917700" y="479611"/>
            <a:ext cx="8356600" cy="589877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1287463"/>
            <a:ext cx="12191999" cy="1655763"/>
          </a:xfrm>
          <a:prstGeom prst="rect">
            <a:avLst/>
          </a:prstGeom>
          <a:solidFill>
            <a:srgbClr val="0062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-1" y="1287462"/>
            <a:ext cx="12191999" cy="1655763"/>
          </a:xfrm>
          <a:prstGeom prst="rect">
            <a:avLst/>
          </a:prstGeom>
          <a:solidFill>
            <a:srgbClr val="0062AF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"/>
          <p:cNvSpPr>
            <a:spLocks noGrp="true"/>
          </p:cNvSpPr>
          <p:nvPr>
            <p:ph type="ctrTitle" hasCustomPrompt="true"/>
          </p:nvPr>
        </p:nvSpPr>
        <p:spPr>
          <a:xfrm>
            <a:off x="3" y="1379538"/>
            <a:ext cx="12191997" cy="1477963"/>
          </a:xfrm>
        </p:spPr>
        <p:txBody>
          <a:bodyPr anchor="ctr"/>
          <a:lstStyle>
            <a:lvl1pPr algn="ctr">
              <a:defRPr lang="en-US" sz="43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Elköszönés</a:t>
            </a:r>
            <a:r>
              <a:rPr lang="en-US" dirty="0"/>
              <a:t> </a:t>
            </a:r>
            <a:r>
              <a:rPr lang="en-US" dirty="0" err="1"/>
              <a:t>szerkesztése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 hasCustomPrompt="true"/>
          </p:nvPr>
        </p:nvSpPr>
        <p:spPr>
          <a:xfrm>
            <a:off x="1524001" y="3314701"/>
            <a:ext cx="9143999" cy="43637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Előadó</a:t>
            </a:r>
            <a:r>
              <a:rPr lang="en-US" dirty="0"/>
              <a:t> </a:t>
            </a:r>
            <a:r>
              <a:rPr lang="en-US" dirty="0" err="1"/>
              <a:t>nevének</a:t>
            </a:r>
            <a:r>
              <a:rPr lang="en-US" dirty="0"/>
              <a:t> </a:t>
            </a:r>
            <a:r>
              <a:rPr lang="en-US" dirty="0" err="1"/>
              <a:t>szerkesztése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1524001" y="4122554"/>
            <a:ext cx="9143999" cy="365125"/>
          </a:xfrm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Dátum szerkesztése</a:t>
            </a:r>
            <a:endParaRPr lang="hu-HU" dirty="0"/>
          </a:p>
        </p:txBody>
      </p:sp>
      <p:sp>
        <p:nvSpPr>
          <p:cNvPr id="11" name="Alcím 2" hidden="true"/>
          <p:cNvSpPr txBox="true"/>
          <p:nvPr/>
        </p:nvSpPr>
        <p:spPr>
          <a:xfrm>
            <a:off x="286350" y="4438650"/>
            <a:ext cx="11593901" cy="144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000" baseline="30000" dirty="0"/>
              <a:t>1 </a:t>
            </a:r>
            <a:r>
              <a:rPr lang="en-US" sz="2000" dirty="0"/>
              <a:t>Department of Mechatronics, Optics and Mechanical Engineering Informatics</a:t>
            </a:r>
            <a:br>
              <a:rPr lang="en-US" sz="2000" dirty="0"/>
            </a:br>
            <a:r>
              <a:rPr lang="en-US" sz="2000" dirty="0"/>
              <a:t>Budapest University of Technology and Economics, Budapest, Hungary</a:t>
            </a:r>
            <a:endParaRPr lang="en-US" sz="20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000" baseline="30000" dirty="0"/>
              <a:t>2 </a:t>
            </a:r>
            <a:r>
              <a:rPr lang="en-US" sz="2000" dirty="0"/>
              <a:t>Department of Mechanical Engineering and Centre for Intelligent Machines,</a:t>
            </a:r>
            <a:br>
              <a:rPr lang="en-US" sz="2000" dirty="0"/>
            </a:br>
            <a:r>
              <a:rPr lang="en-US" sz="2000" dirty="0"/>
              <a:t>McGill University, Montréal, Québec, Canada</a:t>
            </a:r>
            <a:endParaRPr lang="en-US" sz="20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000" baseline="30000" dirty="0"/>
              <a:t>3 </a:t>
            </a:r>
            <a:r>
              <a:rPr lang="en-US" sz="2000" dirty="0"/>
              <a:t>Department of Applied Mechanics</a:t>
            </a:r>
            <a:br>
              <a:rPr lang="en-US" sz="2000" dirty="0"/>
            </a:br>
            <a:r>
              <a:rPr lang="en-US" sz="2000" dirty="0"/>
              <a:t>Budapest University of Technology and Economics, Budapest, Hungary</a:t>
            </a:r>
            <a:endParaRPr lang="en-US" sz="2000" dirty="0"/>
          </a:p>
        </p:txBody>
      </p:sp>
      <p:pic>
        <p:nvPicPr>
          <p:cNvPr id="9" name="Kép 8"/>
          <p:cNvPicPr>
            <a:picLocks noChangeAspect="true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650237" y="5478463"/>
            <a:ext cx="1524000" cy="1143000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true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0305435" y="5478463"/>
            <a:ext cx="1236328" cy="1143000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true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3657599" y="5591210"/>
            <a:ext cx="4876800" cy="1068533"/>
          </a:xfrm>
          <a:prstGeom prst="rect">
            <a:avLst/>
          </a:prstGeom>
        </p:spPr>
      </p:pic>
      <p:pic>
        <p:nvPicPr>
          <p:cNvPr id="15" name="Kép 4"/>
          <p:cNvPicPr>
            <a:picLocks noChangeAspect="true"/>
          </p:cNvPicPr>
          <p:nvPr userDrawn="true"/>
        </p:nvPicPr>
        <p:blipFill rotWithShape="true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false"/>
              </a:ext>
            </a:extLst>
          </a:blip>
          <a:srcRect l="25766" t="22350" r="24298" b="44411"/>
          <a:stretch>
            <a:fillRect/>
          </a:stretch>
        </p:blipFill>
        <p:spPr>
          <a:xfrm>
            <a:off x="1917700" y="479611"/>
            <a:ext cx="8356600" cy="5898778"/>
          </a:xfrm>
          <a:prstGeom prst="rect">
            <a:avLst/>
          </a:prstGeom>
        </p:spPr>
      </p:pic>
      <p:sp>
        <p:nvSpPr>
          <p:cNvPr id="16" name="Rectangle 9"/>
          <p:cNvSpPr/>
          <p:nvPr userDrawn="true"/>
        </p:nvSpPr>
        <p:spPr>
          <a:xfrm>
            <a:off x="1" y="1287463"/>
            <a:ext cx="12191999" cy="1655763"/>
          </a:xfrm>
          <a:prstGeom prst="rect">
            <a:avLst/>
          </a:prstGeom>
          <a:solidFill>
            <a:srgbClr val="0062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Rectangle 11"/>
          <p:cNvSpPr/>
          <p:nvPr userDrawn="true"/>
        </p:nvSpPr>
        <p:spPr>
          <a:xfrm>
            <a:off x="-1" y="1287462"/>
            <a:ext cx="12191999" cy="1655763"/>
          </a:xfrm>
          <a:prstGeom prst="rect">
            <a:avLst/>
          </a:prstGeom>
          <a:solidFill>
            <a:srgbClr val="0062AF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Alcím 2" hidden="true"/>
          <p:cNvSpPr txBox="true"/>
          <p:nvPr userDrawn="true"/>
        </p:nvSpPr>
        <p:spPr>
          <a:xfrm>
            <a:off x="286350" y="4438650"/>
            <a:ext cx="11593901" cy="144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000" baseline="30000" dirty="0"/>
              <a:t>1 </a:t>
            </a:r>
            <a:r>
              <a:rPr lang="en-US" sz="2000" dirty="0"/>
              <a:t>Department of Mechatronics, Optics and Mechanical Engineering Informatics</a:t>
            </a:r>
            <a:br>
              <a:rPr lang="en-US" sz="2000" dirty="0"/>
            </a:br>
            <a:r>
              <a:rPr lang="en-US" sz="2000" dirty="0"/>
              <a:t>Budapest University of Technology and Economics, Budapest, Hungary</a:t>
            </a:r>
            <a:endParaRPr lang="en-US" sz="20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000" baseline="30000" dirty="0"/>
              <a:t>2 </a:t>
            </a:r>
            <a:r>
              <a:rPr lang="en-US" sz="2000" dirty="0"/>
              <a:t>Department of Mechanical Engineering and Centre for Intelligent Machines,</a:t>
            </a:r>
            <a:br>
              <a:rPr lang="en-US" sz="2000" dirty="0"/>
            </a:br>
            <a:r>
              <a:rPr lang="en-US" sz="2000" dirty="0"/>
              <a:t>McGill University, Montréal, Québec, Canada</a:t>
            </a:r>
            <a:endParaRPr lang="en-US" sz="20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000" baseline="30000" dirty="0"/>
              <a:t>3 </a:t>
            </a:r>
            <a:r>
              <a:rPr lang="en-US" sz="2000" dirty="0"/>
              <a:t>Department of Applied Mechanics</a:t>
            </a:r>
            <a:br>
              <a:rPr lang="en-US" sz="2000" dirty="0"/>
            </a:br>
            <a:r>
              <a:rPr lang="en-US" sz="2000" dirty="0"/>
              <a:t>Budapest University of Technology and Economics, Budapest, Hungary</a:t>
            </a:r>
            <a:endParaRPr lang="en-US" sz="2000" dirty="0"/>
          </a:p>
        </p:txBody>
      </p:sp>
      <p:pic>
        <p:nvPicPr>
          <p:cNvPr id="19" name="Kép 18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650237" y="5478463"/>
            <a:ext cx="1524000" cy="1143000"/>
          </a:xfrm>
          <a:prstGeom prst="rect">
            <a:avLst/>
          </a:prstGeom>
        </p:spPr>
      </p:pic>
      <p:pic>
        <p:nvPicPr>
          <p:cNvPr id="20" name="Kép 19"/>
          <p:cNvPicPr>
            <a:picLocks noChangeAspect="true"/>
          </p:cNvPicPr>
          <p:nvPr userDrawn="true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0305435" y="5478463"/>
            <a:ext cx="1236328" cy="1143000"/>
          </a:xfrm>
          <a:prstGeom prst="rect">
            <a:avLst/>
          </a:prstGeom>
        </p:spPr>
      </p:pic>
      <p:pic>
        <p:nvPicPr>
          <p:cNvPr id="21" name="Kép 20"/>
          <p:cNvPicPr>
            <a:picLocks noChangeAspect="true"/>
          </p:cNvPicPr>
          <p:nvPr userDrawn="true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3657599" y="5591210"/>
            <a:ext cx="4876800" cy="10685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 hasCustomPrompt="true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  <a:endParaRPr lang="hu-HU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NoDyCon 2019 February 17-20, Rome, Italy</a:t>
            </a:r>
            <a:endParaRPr lang="hu-HU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Budai, C., Kovács, L. L., Kövecses, J.,  Stépán G. Combined Effect of Sampling and Dry Friction on Positioning</a:t>
            </a:r>
            <a:endParaRPr lang="hu-HU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2352A52-9C30-4AA2-BB34-72D80F0F0EED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 hasCustomPrompt="true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  <a:endParaRPr lang="hu-HU"/>
          </a:p>
          <a:p>
            <a:pPr lvl="1"/>
            <a:r>
              <a:rPr lang="hu-HU"/>
              <a:t>Második szint</a:t>
            </a:r>
            <a:endParaRPr lang="hu-HU"/>
          </a:p>
          <a:p>
            <a:pPr lvl="2"/>
            <a:r>
              <a:rPr lang="hu-HU"/>
              <a:t>Harmadik szint</a:t>
            </a:r>
            <a:endParaRPr lang="hu-HU"/>
          </a:p>
          <a:p>
            <a:pPr lvl="3"/>
            <a:r>
              <a:rPr lang="hu-HU"/>
              <a:t>Negyedik szint</a:t>
            </a:r>
            <a:endParaRPr lang="hu-HU"/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 hasCustomPrompt="true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  <a:endParaRPr lang="hu-HU"/>
          </a:p>
          <a:p>
            <a:pPr lvl="1"/>
            <a:r>
              <a:rPr lang="hu-HU"/>
              <a:t>Második szint</a:t>
            </a:r>
            <a:endParaRPr lang="hu-HU"/>
          </a:p>
          <a:p>
            <a:pPr lvl="2"/>
            <a:r>
              <a:rPr lang="hu-HU"/>
              <a:t>Harmadik szint</a:t>
            </a:r>
            <a:endParaRPr lang="hu-HU"/>
          </a:p>
          <a:p>
            <a:pPr lvl="3"/>
            <a:r>
              <a:rPr lang="hu-HU"/>
              <a:t>Negyedik szint</a:t>
            </a:r>
            <a:endParaRPr lang="hu-HU"/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NoDyCon 2019 February 17-20, Rome, Italy</a:t>
            </a:r>
            <a:endParaRPr lang="hu-HU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Budai, C., Kovács, L. L., Kövecses, J.,  Stépán G. Combined Effect of Sampling and Dry Friction on Positioning</a:t>
            </a:r>
            <a:endParaRPr lang="hu-HU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2352A52-9C30-4AA2-BB34-72D80F0F0EED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 hasCustomPrompt="true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  <a:endParaRPr lang="hu-HU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 hasCustomPrompt="true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  <a:endParaRPr lang="hu-HU"/>
          </a:p>
          <a:p>
            <a:pPr lvl="1"/>
            <a:r>
              <a:rPr lang="hu-HU"/>
              <a:t>Második szint</a:t>
            </a:r>
            <a:endParaRPr lang="hu-HU"/>
          </a:p>
          <a:p>
            <a:pPr lvl="2"/>
            <a:r>
              <a:rPr lang="hu-HU"/>
              <a:t>Harmadik szint</a:t>
            </a:r>
            <a:endParaRPr lang="hu-HU"/>
          </a:p>
          <a:p>
            <a:pPr lvl="3"/>
            <a:r>
              <a:rPr lang="hu-HU"/>
              <a:t>Negyedik szint</a:t>
            </a:r>
            <a:endParaRPr lang="hu-HU"/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 hasCustomPrompt="true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  <a:endParaRPr lang="hu-HU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 hasCustomPrompt="true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  <a:endParaRPr lang="hu-HU"/>
          </a:p>
          <a:p>
            <a:pPr lvl="1"/>
            <a:r>
              <a:rPr lang="hu-HU"/>
              <a:t>Második szint</a:t>
            </a:r>
            <a:endParaRPr lang="hu-HU"/>
          </a:p>
          <a:p>
            <a:pPr lvl="2"/>
            <a:r>
              <a:rPr lang="hu-HU"/>
              <a:t>Harmadik szint</a:t>
            </a:r>
            <a:endParaRPr lang="hu-HU"/>
          </a:p>
          <a:p>
            <a:pPr lvl="3"/>
            <a:r>
              <a:rPr lang="hu-HU"/>
              <a:t>Negyedik szint</a:t>
            </a:r>
            <a:endParaRPr lang="hu-HU"/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NoDyCon 2019 February 17-20, Rome, Italy</a:t>
            </a:r>
            <a:endParaRPr lang="hu-HU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Budai, C., Kovács, L. L., Kövecses, J.,  Stépán G. Combined Effect of Sampling and Dry Friction on Positioning</a:t>
            </a:r>
            <a:endParaRPr lang="hu-HU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2352A52-9C30-4AA2-BB34-72D80F0F0EED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NoDyCon 2019 February 17-20, Rome, Italy</a:t>
            </a:r>
            <a:endParaRPr lang="hu-HU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Budai, C., Kovács, L. L., Kövecses, J.,  Stépán G. Combined Effect of Sampling and Dry Friction on Positioning</a:t>
            </a:r>
            <a:endParaRPr lang="hu-HU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2352A52-9C30-4AA2-BB34-72D80F0F0EED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NoDyCon 2019 February 17-20, Rome, Italy</a:t>
            </a:r>
            <a:endParaRPr lang="hu-HU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Budai, C., Kovács, L. L., Kövecses, J.,  Stépán G. Combined Effect of Sampling and Dry Friction on Positioning</a:t>
            </a:r>
            <a:endParaRPr lang="hu-HU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2352A52-9C30-4AA2-BB34-72D80F0F0EED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 hasCustomPrompt="true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  <a:endParaRPr lang="hu-HU"/>
          </a:p>
          <a:p>
            <a:pPr lvl="1"/>
            <a:r>
              <a:rPr lang="hu-HU"/>
              <a:t>Második szint</a:t>
            </a:r>
            <a:endParaRPr lang="hu-HU"/>
          </a:p>
          <a:p>
            <a:pPr lvl="2"/>
            <a:r>
              <a:rPr lang="hu-HU"/>
              <a:t>Harmadik szint</a:t>
            </a:r>
            <a:endParaRPr lang="hu-HU"/>
          </a:p>
          <a:p>
            <a:pPr lvl="3"/>
            <a:r>
              <a:rPr lang="hu-HU"/>
              <a:t>Negyedik szint</a:t>
            </a:r>
            <a:endParaRPr lang="hu-HU"/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 hasCustomPrompt="true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  <a:endParaRPr lang="hu-HU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NoDyCon 2019 February 17-20, Rome, Italy</a:t>
            </a:r>
            <a:endParaRPr lang="hu-HU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Budai, C., Kovács, L. L., Kövecses, J.,  Stépán G. Combined Effect of Sampling and Dry Friction on Positioning</a:t>
            </a:r>
            <a:endParaRPr lang="hu-HU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2352A52-9C30-4AA2-BB34-72D80F0F0EED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  <a:endParaRPr lang="hu-HU"/>
          </a:p>
          <a:p>
            <a:pPr lvl="1"/>
            <a:r>
              <a:rPr lang="hu-HU"/>
              <a:t>Második szint</a:t>
            </a:r>
            <a:endParaRPr lang="hu-HU"/>
          </a:p>
          <a:p>
            <a:pPr lvl="2"/>
            <a:r>
              <a:rPr lang="hu-HU"/>
              <a:t>Harmadik szint</a:t>
            </a:r>
            <a:endParaRPr lang="hu-HU"/>
          </a:p>
          <a:p>
            <a:pPr lvl="3"/>
            <a:r>
              <a:rPr lang="hu-HU"/>
              <a:t>Negyedik szint</a:t>
            </a:r>
            <a:endParaRPr lang="hu-HU"/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hu-HU"/>
              <a:t>NoDyCon 2019 February 17-20, Rome, Italy</a:t>
            </a:r>
            <a:endParaRPr lang="hu-HU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3805727" y="6356352"/>
            <a:ext cx="4580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Budai, C., Kovács, L. L., Kövecses, J.,  Stépán G. Combined Effect of Sampling and Dry Friction on Positioning</a:t>
            </a:r>
            <a:endParaRPr lang="hu-HU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2A52-9C30-4AA2-BB34-72D80F0F0EED}" type="slidenum">
              <a:rPr lang="hu-HU" smtClean="0"/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N dimenziós neurális hálók</a:t>
            </a:r>
            <a:endParaRPr lang="en-US" altLang="en-US"/>
          </a:p>
        </p:txBody>
      </p:sp>
      <p:sp>
        <p:nvSpPr>
          <p:cNvPr id="11" name="Subtitle 10"/>
          <p:cNvSpPr>
            <a:spLocks noGrp="true"/>
          </p:cNvSpPr>
          <p:nvPr>
            <p:ph type="subTitle" idx="1"/>
          </p:nvPr>
        </p:nvSpPr>
        <p:spPr/>
        <p:txBody>
          <a:bodyPr>
            <a:normAutofit fontScale="90000"/>
          </a:bodyPr>
          <a:p>
            <a:r>
              <a:rPr lang="" altLang="en-US"/>
              <a:t>Készítette: </a:t>
            </a:r>
            <a:r>
              <a:rPr lang="en-US" altLang="en-US"/>
              <a:t>Csarnó Tamás Péter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Feladat, célkitűzés</a:t>
            </a:r>
            <a:endParaRPr lang="en-US" altLang="en-US"/>
          </a:p>
        </p:txBody>
      </p:sp>
      <p:sp>
        <p:nvSpPr>
          <p:cNvPr id="5" name="Content Placeholder 4"/>
          <p:cNvSpPr>
            <a:spLocks noGrp="true"/>
          </p:cNvSpPr>
          <p:nvPr>
            <p:ph idx="1"/>
          </p:nvPr>
        </p:nvSpPr>
        <p:spPr>
          <a:xfrm>
            <a:off x="285750" y="937895"/>
            <a:ext cx="5300345" cy="5162550"/>
          </a:xfrm>
        </p:spPr>
        <p:txBody>
          <a:bodyPr/>
          <a:p>
            <a:pPr marL="0" indent="0">
              <a:buNone/>
            </a:pPr>
            <a:r>
              <a:rPr lang="en-US" altLang="en-US"/>
              <a:t>Célkitűzés:</a:t>
            </a:r>
            <a:endParaRPr lang="en-US" altLang="en-US"/>
          </a:p>
          <a:p>
            <a:r>
              <a:rPr lang="en-US" altLang="en-US"/>
              <a:t>ND konvilúciós réteg megalkotása</a:t>
            </a:r>
            <a:endParaRPr lang="en-US" altLang="en-US"/>
          </a:p>
          <a:p>
            <a:r>
              <a:rPr lang="en-US" altLang="en-US"/>
              <a:t>ND pooling réteg megalkotása</a:t>
            </a:r>
            <a:endParaRPr lang="en-US" altLang="en-US"/>
          </a:p>
          <a:p>
            <a:r>
              <a:rPr lang="en-US" altLang="en-US"/>
              <a:t>Flexibilis minta feldolgozás</a:t>
            </a:r>
            <a:endParaRPr lang="en-US" altLang="en-US"/>
          </a:p>
          <a:p>
            <a:r>
              <a:rPr lang="en-US" altLang="en-US"/>
              <a:t>Alacsony szintről megírni (numpy)</a:t>
            </a:r>
            <a:endParaRPr lang="en-US" altLang="en-US"/>
          </a:p>
        </p:txBody>
      </p:sp>
      <p:sp>
        <p:nvSpPr>
          <p:cNvPr id="2" name="Content Placeholder 4"/>
          <p:cNvSpPr>
            <a:spLocks noGrp="true"/>
          </p:cNvSpPr>
          <p:nvPr/>
        </p:nvSpPr>
        <p:spPr>
          <a:xfrm>
            <a:off x="5586095" y="937895"/>
            <a:ext cx="5300345" cy="5162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/>
              <a:t>Félév során elvégzett feladatok:</a:t>
            </a:r>
            <a:endParaRPr lang="en-US" altLang="en-US"/>
          </a:p>
          <a:p>
            <a:r>
              <a:rPr lang="en-US" altLang="en-US"/>
              <a:t>Irodalomkutatás</a:t>
            </a:r>
            <a:endParaRPr lang="en-US" altLang="en-US"/>
          </a:p>
          <a:p>
            <a:r>
              <a:rPr lang="en-US" altLang="en-US"/>
              <a:t>Mély neurális háló implementálása</a:t>
            </a:r>
            <a:endParaRPr lang="en-US" altLang="en-US"/>
          </a:p>
          <a:p>
            <a:r>
              <a:rPr lang="en-US" altLang="en-US"/>
              <a:t>ND konvolúciós réteg és pooling réteg implementálása</a:t>
            </a:r>
            <a:endParaRPr lang="en-US" altLang="en-US"/>
          </a:p>
          <a:p>
            <a:r>
              <a:rPr lang="en-US" altLang="en-US"/>
              <a:t>Valós gépi tanulási feladatokon tesztelni a működést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Mély neurális háló implementálása</a:t>
            </a:r>
            <a:endParaRPr lang="en-US" altLang="en-US"/>
          </a:p>
        </p:txBody>
      </p:sp>
      <p:sp>
        <p:nvSpPr>
          <p:cNvPr id="5" name="Content Placeholder 4"/>
          <p:cNvSpPr>
            <a:spLocks noGrp="true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US"/>
              <a:t>Numpy alapokon</a:t>
            </a:r>
            <a:endParaRPr lang="en-US" altLang="en-US"/>
          </a:p>
          <a:p>
            <a:r>
              <a:rPr lang="en-US" altLang="en-US"/>
              <a:t>Moduláris kialakítás</a:t>
            </a:r>
            <a:endParaRPr lang="en-US" altLang="en-US"/>
          </a:p>
          <a:p>
            <a:r>
              <a:rPr lang="en-US" altLang="en-US"/>
              <a:t>Háló rétegek:</a:t>
            </a:r>
            <a:endParaRPr lang="en-US" altLang="en-US"/>
          </a:p>
          <a:p>
            <a:pPr lvl="1"/>
            <a:r>
              <a:rPr lang="en-US" altLang="en-US">
                <a:sym typeface="+mn-ea"/>
              </a:rPr>
              <a:t>súlyok inicializálása</a:t>
            </a:r>
            <a:endParaRPr lang="en-US" altLang="en-US"/>
          </a:p>
          <a:p>
            <a:pPr lvl="1"/>
            <a:r>
              <a:rPr lang="en-US" altLang="en-US" sz="2400"/>
              <a:t>forward pass, backward pass</a:t>
            </a:r>
            <a:endParaRPr lang="en-US" altLang="en-US" sz="2400"/>
          </a:p>
          <a:p>
            <a:pPr lvl="1"/>
            <a:r>
              <a:rPr lang="en-US" altLang="en-US"/>
              <a:t>hiba visszaterjesztés, gradiensek</a:t>
            </a:r>
            <a:endParaRPr lang="en-US" altLang="en-US"/>
          </a:p>
          <a:p>
            <a:pPr lvl="1"/>
            <a:r>
              <a:rPr lang="en-US" altLang="en-US"/>
              <a:t>aktivációk függvény</a:t>
            </a:r>
            <a:endParaRPr lang="en-US" altLang="en-US"/>
          </a:p>
          <a:p>
            <a:pPr lvl="0"/>
            <a:r>
              <a:rPr lang="en-US" altLang="en-US"/>
              <a:t>Súlyok tanítása</a:t>
            </a:r>
            <a:endParaRPr lang="en-US" altLang="en-US"/>
          </a:p>
          <a:p>
            <a:pPr marL="0" lvl="0" indent="0">
              <a:buNone/>
            </a:pP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8" name="Picture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535930" y="1266190"/>
            <a:ext cx="6294120" cy="33470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ND konvolúciós és max pooling réteg</a:t>
            </a:r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true"/>
              </p:cNvSpPr>
              <p:nvPr>
                <p:ph idx="1"/>
              </p:nvPr>
            </p:nvSpPr>
            <p:spPr/>
            <p:txBody>
              <a:bodyPr/>
              <a:p>
                <a:r>
                  <a:rPr lang="en-US" altLang="en-US"/>
                  <a:t>Matematika levezetése 1D és 2D esetre</a:t>
                </a:r>
                <a:endParaRPr lang="en-US" altLang="en-US"/>
              </a:p>
              <a:p>
                <a:pPr lvl="1"/>
                <a:r>
                  <a:rPr lang="en-US" altLang="en-US"/>
                  <a:t>réteg kimenetének képete (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en-US"/>
                  <a:t>)</a:t>
                </a:r>
                <a:endParaRPr lang="en-US" altLang="en-US"/>
              </a:p>
              <a:p>
                <a:pPr lvl="1"/>
                <a:r>
                  <a:rPr lang="en-US" altLang="en-US"/>
                  <a:t>gradiensek számítás (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𝑑𝑤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𝑑𝑏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</m:oMath>
                </a14:m>
                <a:r>
                  <a:rPr lang="en-US" altLang="en-US">
                    <a:latin typeface="Cambria Math" panose="02040503050406030204" charset="0"/>
                    <a:cs typeface="Cambria Math" panose="02040503050406030204" charset="0"/>
                  </a:rPr>
                  <a:t>)</a:t>
                </a:r>
                <a:endParaRPr lang="en-US" altLang="en-US"/>
              </a:p>
              <a:p>
                <a:pPr lvl="0"/>
                <a:r>
                  <a:rPr lang="en-US" altLang="en-US"/>
                  <a:t>Összefüggések általánosítása ND esetre</a:t>
                </a:r>
                <a:endParaRPr lang="en-US" altLang="en-US"/>
              </a:p>
              <a:p>
                <a:pPr lvl="1"/>
                <a:r>
                  <a:rPr lang="en-US" altLang="en-US" sz="2400"/>
                  <a:t>kimenet dimenzióinak kiszámítása</a:t>
                </a:r>
                <a:endParaRPr lang="en-US" altLang="en-US"/>
              </a:p>
              <a:p>
                <a:pPr lvl="1"/>
                <a:r>
                  <a:rPr lang="en-US" altLang="en-US"/>
                  <a:t>mátrix vágatok számítása dinamikusan</a:t>
                </a:r>
                <a:endParaRPr lang="en-US" altLang="en-US"/>
              </a:p>
              <a:p>
                <a:pPr lvl="1"/>
                <a:r>
                  <a:rPr lang="en-US" altLang="en-US"/>
                  <a:t>implementálás</a:t>
                </a:r>
                <a:endParaRPr lang="en-US" altLang="en-US"/>
              </a:p>
              <a:p>
                <a:pPr lvl="0"/>
                <a:r>
                  <a:rPr lang="en-US" altLang="en-US"/>
                  <a:t>Kernel mérete változtatható</a:t>
                </a:r>
                <a:endParaRPr lang="en-US" altLang="en-US"/>
              </a:p>
              <a:p>
                <a:pPr lvl="0"/>
                <a:r>
                  <a:rPr lang="en-US" altLang="en-US"/>
                  <a:t>Megadható szűrők száma</a:t>
                </a:r>
                <a:endParaRPr lang="en-US" altLang="en-US"/>
              </a:p>
              <a:p>
                <a:pPr lvl="0"/>
                <a:r>
                  <a:rPr lang="en-US" altLang="en-US"/>
                  <a:t>Lépés</a:t>
                </a:r>
                <a:r>
                  <a:rPr lang="" altLang="en-US"/>
                  <a:t> </a:t>
                </a:r>
                <a:r>
                  <a:rPr lang="en-US" altLang="en-US"/>
                  <a:t>méret (stride) változtatható</a:t>
                </a:r>
                <a:endParaRPr lang="en-US" altLang="en-US"/>
              </a:p>
              <a:p>
                <a:pPr lvl="0"/>
                <a:r>
                  <a:rPr lang="" altLang="en-US"/>
                  <a:t>Batch feldolgozás</a:t>
                </a:r>
                <a:endParaRPr lang="" altLang="en-US"/>
              </a:p>
            </p:txBody>
          </p:sp>
        </mc:Choice>
        <mc:Fallback>
          <p:sp>
            <p:nvSpPr>
              <p:cNvPr id="5" name="Content Placeholder 4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1"/>
                <a:stretch>
                  <a:fillRect l="-3" t="-10" r="5" b="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335" y="1393190"/>
            <a:ext cx="5020945" cy="40722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Példa: 1D konvolúció</a:t>
            </a:r>
            <a:endParaRPr lang="en-US" altLang="en-US"/>
          </a:p>
        </p:txBody>
      </p:sp>
      <p:sp>
        <p:nvSpPr>
          <p:cNvPr id="5" name="Content Placeholder 4"/>
          <p:cNvSpPr>
            <a:spLocks noGrp="true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Emberi cselekvés felismerése </a:t>
            </a:r>
            <a:br>
              <a:rPr lang="en-US" altLang="en-US"/>
            </a:br>
            <a:r>
              <a:rPr lang="en-US" altLang="en-US"/>
              <a:t>(Human activity recognition, HAR)</a:t>
            </a:r>
            <a:endParaRPr lang="en-US" altLang="en-US"/>
          </a:p>
          <a:p>
            <a:r>
              <a:rPr lang="en-US" altLang="en-US"/>
              <a:t>okostelefonnal rögzített gyorsulás adatok</a:t>
            </a:r>
            <a:endParaRPr lang="en-US" altLang="en-US"/>
          </a:p>
          <a:p>
            <a:r>
              <a:rPr lang="" altLang="en-US"/>
              <a:t>osztályozási feladat</a:t>
            </a:r>
            <a:endParaRPr lang="en-US" altLang="en-US"/>
          </a:p>
          <a:p>
            <a:r>
              <a:rPr lang="en-US" altLang="en-US"/>
              <a:t>6 féle cselekvés (pl: járás, ülés, fekvés...)</a:t>
            </a:r>
            <a:endParaRPr lang="en-US" altLang="en-US"/>
          </a:p>
          <a:p>
            <a:r>
              <a:rPr lang="" altLang="en-US"/>
              <a:t>idősoros adatok előfeldolgozása</a:t>
            </a:r>
            <a:endParaRPr lang="en-US" altLang="en-US"/>
          </a:p>
          <a:p>
            <a:r>
              <a:rPr lang="en-US" altLang="en-US"/>
              <a:t>adatok 1D konvolúciója</a:t>
            </a:r>
            <a:r>
              <a:rPr lang="" altLang="en-US"/>
              <a:t> időben</a:t>
            </a:r>
            <a:endParaRPr lang="" altLang="en-US"/>
          </a:p>
          <a:p>
            <a:pPr marL="0" indent="0">
              <a:buNone/>
            </a:pP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048500" y="1218565"/>
            <a:ext cx="4525010" cy="2560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045" y="4144645"/>
            <a:ext cx="5413375" cy="16243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Példa: 2D konvolúció</a:t>
            </a:r>
            <a:endParaRPr lang="en-US" altLang="en-US"/>
          </a:p>
        </p:txBody>
      </p:sp>
      <p:sp>
        <p:nvSpPr>
          <p:cNvPr id="5" name="Content Placeholder 4"/>
          <p:cNvSpPr>
            <a:spLocks noGrp="true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Fashion MNIST adathalmaz</a:t>
            </a:r>
            <a:endParaRPr lang="en-US" altLang="en-US"/>
          </a:p>
          <a:p>
            <a:r>
              <a:rPr lang="en-US" altLang="en-US"/>
              <a:t>Ruhadarabokról készült szürkeárnyalatos képek</a:t>
            </a:r>
            <a:endParaRPr lang="en-US" altLang="en-US"/>
          </a:p>
          <a:p>
            <a:r>
              <a:rPr lang="en-US" altLang="en-US"/>
              <a:t>28x28-as képek</a:t>
            </a:r>
            <a:endParaRPr lang="en-US" altLang="en-US"/>
          </a:p>
          <a:p>
            <a:r>
              <a:rPr lang="en-US" altLang="en-US"/>
              <a:t>10 osztály (pl: póló, nadrág ...)</a:t>
            </a:r>
            <a:endParaRPr lang="en-US" altLang="en-US"/>
          </a:p>
          <a:p>
            <a:r>
              <a:rPr lang="en-US" altLang="en-US"/>
              <a:t>2D konvolúció segítségével osztályozás</a:t>
            </a:r>
            <a:endParaRPr lang="en-US" altLang="en-US"/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375650" y="1085850"/>
            <a:ext cx="3427730" cy="33604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3653790"/>
            <a:ext cx="6438265" cy="2251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Köszönöm a figyelmet!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GI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akadémia_jelölés</Template>
  <TotalTime>0</TotalTime>
  <Words>1390</Words>
  <Application>WPS Presentation</Application>
  <PresentationFormat>Szélesvásznú</PresentationFormat>
  <Paragraphs>70</Paragraphs>
  <Slides>7</Slides>
  <Notes>0</Notes>
  <HiddenSlides>0</HiddenSlides>
  <MMClips>6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SimSun</vt:lpstr>
      <vt:lpstr>Wingdings</vt:lpstr>
      <vt:lpstr>Garamond</vt:lpstr>
      <vt:lpstr>FreeSerif</vt:lpstr>
      <vt:lpstr>Helvetica</vt:lpstr>
      <vt:lpstr>Cambria Math</vt:lpstr>
      <vt:lpstr>Calibri</vt:lpstr>
      <vt:lpstr>微软雅黑</vt:lpstr>
      <vt:lpstr>Arial Unicode MS</vt:lpstr>
      <vt:lpstr>Calibri Light</vt:lpstr>
      <vt:lpstr>Century Gothic</vt:lpstr>
      <vt:lpstr>Droid Sans Fallback</vt:lpstr>
      <vt:lpstr>Times New Roman</vt:lpstr>
      <vt:lpstr>MOGI</vt:lpstr>
      <vt:lpstr>N dimenziós neurális hálók</vt:lpstr>
      <vt:lpstr>Feladat, célkitűzés</vt:lpstr>
      <vt:lpstr>Mély neurális háló implementálása</vt:lpstr>
      <vt:lpstr>ND konvolúciós és max pooling réteg</vt:lpstr>
      <vt:lpstr>Példa: 1D konvolúció</vt:lpstr>
      <vt:lpstr>Példa: 2D konvolúció</vt:lpstr>
      <vt:lpstr>Köszönöm a figyelmet!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topi</cp:lastModifiedBy>
  <cp:revision>109</cp:revision>
  <dcterms:created xsi:type="dcterms:W3CDTF">2021-05-09T17:17:37Z</dcterms:created>
  <dcterms:modified xsi:type="dcterms:W3CDTF">2021-05-09T17:17:37Z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0x010100790BACEDBC44F248AFE170E327BE68F4</vt:lpwstr>
  </property>
  <property fmtid="{D5CDD505-2E9C-101B-9397-08002B2CF9AE}" pid="3" name="KSOProductBuildVer">
    <vt:lpwstr>1033-11.1.0.10161</vt:lpwstr>
  </property>
</Properties>
</file>