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rimo"/>
      <p:regular r:id="rId21"/>
      <p:bold r:id="rId22"/>
      <p:italic r:id="rId23"/>
      <p:boldItalic r:id="rId24"/>
    </p:embeddedFont>
    <p:embeddedFont>
      <p:font typeface="Outfit"/>
      <p:regular r:id="rId25"/>
      <p:bold r:id="rId26"/>
    </p:embeddedFont>
    <p:embeddedFont>
      <p:font typeface="Arim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utfit-bold.fntdata"/><Relationship Id="rId25" Type="http://schemas.openxmlformats.org/officeDocument/2006/relationships/font" Target="fonts/Outfit-regular.fntdata"/><Relationship Id="rId28" Type="http://schemas.openxmlformats.org/officeDocument/2006/relationships/font" Target="fonts/ArimoMedium-bold.fntdata"/><Relationship Id="rId27" Type="http://schemas.openxmlformats.org/officeDocument/2006/relationships/font" Target="fonts/Arim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rim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62009a7fb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62009a7fb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62009a7fb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62009a7fb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62009a7fb_5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62009a7fb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62009a7fb_5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62009a7fb_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38f501fc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38f501fc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62009a7fb_5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62009a7fb_5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38ca168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38ca168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38ca168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38ca168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38cbfecf1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38cbfecf1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38ca168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38ca168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</a:t>
            </a:r>
            <a:r>
              <a:rPr lang="pt-BR"/>
              <a:t>or exemplo, imagine um sistema de e-commerce no qual temos o nosso front-end realizando a consulta de produtos em uma API produtos. A API produtos, por sua vez, realiza uma consulta de avaliações na API avaliações.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 a API avaliações começar a apresentar problemas, como </a:t>
            </a:r>
            <a:r>
              <a:rPr b="1" lang="pt-BR"/>
              <a:t>lentidão</a:t>
            </a:r>
            <a:r>
              <a:rPr lang="pt-BR"/>
              <a:t> na resposta ou até mesmo uma total</a:t>
            </a:r>
            <a:r>
              <a:rPr b="1" lang="pt-BR"/>
              <a:t> indisponibilidade</a:t>
            </a:r>
            <a:r>
              <a:rPr lang="pt-BR"/>
              <a:t>, a chamada da API produtos para a API avaliações vai falhar. Isso vai fazer com que a resposta da API produtos para o front-end também falhe.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38cbfecf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38cbfecf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pt-BR">
                <a:solidFill>
                  <a:schemeClr val="dk1"/>
                </a:solidFill>
              </a:rPr>
              <a:t> O Circuit Breaker é implementado na Api de produtos. Funciona como intermediador entre as chamadas da API de produtos para a API de avaliações.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38cbfecf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38cbfecf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38cbfecf1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38cbfecf1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pt-BR">
                <a:solidFill>
                  <a:schemeClr val="dk1"/>
                </a:solidFill>
              </a:rPr>
              <a:t> O Circuit Breaker é implementado na Api de produtos. Funciona como intermediador entre as chamadas da API de produtos para a API de avaliações.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62009a7fb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62009a7fb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AF8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1275" y="-2450"/>
            <a:ext cx="4503600" cy="31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43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Resiliência em Microserviços com Resilience4j e Spring Boot</a:t>
            </a:r>
            <a:endParaRPr sz="7200">
              <a:solidFill>
                <a:srgbClr val="23197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933325" y="-16175"/>
            <a:ext cx="4210800" cy="51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82725"/>
            <a:ext cx="4503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174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Como melhorar a resiliência dos microserviços utilizando mecanismos de proteção.</a:t>
            </a:r>
            <a:endParaRPr sz="174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000" y="1585900"/>
            <a:ext cx="37814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11700" y="4721825"/>
            <a:ext cx="471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Grupo: Alex, Henrique, Tayane, e Leonardo.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00" y="0"/>
            <a:ext cx="91440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Estado Aberto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212" name="Google Shape;212;p22"/>
          <p:cNvGrpSpPr/>
          <p:nvPr/>
        </p:nvGrpSpPr>
        <p:grpSpPr>
          <a:xfrm>
            <a:off x="166300" y="755275"/>
            <a:ext cx="1940600" cy="1102575"/>
            <a:chOff x="454825" y="1533550"/>
            <a:chExt cx="1940600" cy="1102575"/>
          </a:xfrm>
        </p:grpSpPr>
        <p:sp>
          <p:nvSpPr>
            <p:cNvPr id="213" name="Google Shape;213;p22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Front-end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166300" y="2590888"/>
            <a:ext cx="1940600" cy="1102575"/>
            <a:chOff x="454825" y="1533550"/>
            <a:chExt cx="1940600" cy="1102575"/>
          </a:xfrm>
        </p:grpSpPr>
        <p:sp>
          <p:nvSpPr>
            <p:cNvPr id="217" name="Google Shape;217;p22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API Produtos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7037100" y="2590900"/>
            <a:ext cx="1940600" cy="1102575"/>
            <a:chOff x="454825" y="1533550"/>
            <a:chExt cx="1940600" cy="1102575"/>
          </a:xfrm>
        </p:grpSpPr>
        <p:sp>
          <p:nvSpPr>
            <p:cNvPr id="221" name="Google Shape;221;p22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API Preço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324125" y="1941800"/>
            <a:ext cx="1380738" cy="498600"/>
            <a:chOff x="2047363" y="1750050"/>
            <a:chExt cx="1380738" cy="498600"/>
          </a:xfrm>
        </p:grpSpPr>
        <p:cxnSp>
          <p:nvCxnSpPr>
            <p:cNvPr id="225" name="Google Shape;225;p22"/>
            <p:cNvCxnSpPr/>
            <p:nvPr/>
          </p:nvCxnSpPr>
          <p:spPr>
            <a:xfrm flipH="1">
              <a:off x="2047363" y="1750050"/>
              <a:ext cx="9000" cy="498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" name="Google Shape;226;p22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GET /produtos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2163944" y="2932825"/>
            <a:ext cx="1380713" cy="418725"/>
            <a:chOff x="2257800" y="1821750"/>
            <a:chExt cx="1204075" cy="418725"/>
          </a:xfrm>
        </p:grpSpPr>
        <p:cxnSp>
          <p:nvCxnSpPr>
            <p:cNvPr id="228" name="Google Shape;228;p22"/>
            <p:cNvCxnSpPr/>
            <p:nvPr/>
          </p:nvCxnSpPr>
          <p:spPr>
            <a:xfrm flipH="1" rot="10800000">
              <a:off x="2291575" y="2231175"/>
              <a:ext cx="11703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" name="Google Shape;229;p22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Buscar preços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3601700" y="2590900"/>
            <a:ext cx="1940600" cy="1102575"/>
            <a:chOff x="454825" y="1533550"/>
            <a:chExt cx="1940600" cy="1102575"/>
          </a:xfrm>
        </p:grpSpPr>
        <p:sp>
          <p:nvSpPr>
            <p:cNvPr id="231" name="Google Shape;231;p22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rgbClr val="E347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</a:rPr>
                <a:t>Aberto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Circuit Breaker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34" name="Google Shape;234;p22"/>
          <p:cNvGrpSpPr/>
          <p:nvPr/>
        </p:nvGrpSpPr>
        <p:grpSpPr>
          <a:xfrm>
            <a:off x="5599344" y="2932825"/>
            <a:ext cx="1380713" cy="418725"/>
            <a:chOff x="2257800" y="1821750"/>
            <a:chExt cx="1204075" cy="418725"/>
          </a:xfrm>
        </p:grpSpPr>
        <p:cxnSp>
          <p:nvCxnSpPr>
            <p:cNvPr id="235" name="Google Shape;235;p22"/>
            <p:cNvCxnSpPr/>
            <p:nvPr/>
          </p:nvCxnSpPr>
          <p:spPr>
            <a:xfrm flipH="1" rot="10800000">
              <a:off x="2291575" y="2231175"/>
              <a:ext cx="11703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6" name="Google Shape;236;p22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GET /preco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37" name="Google Shape;237;p22"/>
          <p:cNvSpPr txBox="1"/>
          <p:nvPr>
            <p:ph type="title"/>
          </p:nvPr>
        </p:nvSpPr>
        <p:spPr>
          <a:xfrm>
            <a:off x="226350" y="3978100"/>
            <a:ext cx="8751300" cy="1022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Recusa todas as chamadas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Retorna o erro mais rapidamente, ou podemos configurar um </a:t>
            </a:r>
            <a:r>
              <a:rPr b="1"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fallback</a:t>
            </a: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, onde podemos implementar uma resposta padrão ou um cache.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6980050" y="1998350"/>
            <a:ext cx="19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34747"/>
              </a:buClr>
              <a:buSzPts val="1200"/>
              <a:buFont typeface="Arimo"/>
              <a:buChar char="●"/>
            </a:pPr>
            <a:r>
              <a:rPr b="1" lang="pt-BR" sz="1200">
                <a:solidFill>
                  <a:srgbClr val="E34747"/>
                </a:solidFill>
                <a:latin typeface="Arimo"/>
                <a:ea typeface="Arimo"/>
                <a:cs typeface="Arimo"/>
                <a:sym typeface="Arimo"/>
              </a:rPr>
              <a:t>Lentidão</a:t>
            </a:r>
            <a:endParaRPr b="1" sz="1200">
              <a:solidFill>
                <a:srgbClr val="E34747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34747"/>
              </a:buClr>
              <a:buSzPts val="1200"/>
              <a:buFont typeface="Arimo"/>
              <a:buChar char="●"/>
            </a:pPr>
            <a:r>
              <a:rPr b="1" lang="pt-BR" sz="1200">
                <a:solidFill>
                  <a:srgbClr val="E34747"/>
                </a:solidFill>
                <a:latin typeface="Arimo"/>
                <a:ea typeface="Arimo"/>
                <a:cs typeface="Arimo"/>
                <a:sym typeface="Arimo"/>
              </a:rPr>
              <a:t>Indisponibilidade</a:t>
            </a:r>
            <a:endParaRPr b="1" sz="1200">
              <a:solidFill>
                <a:srgbClr val="E34747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5844338" y="2590900"/>
            <a:ext cx="890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E34747"/>
                </a:solidFill>
              </a:rPr>
              <a:t>X</a:t>
            </a:r>
            <a:endParaRPr b="1" sz="7700">
              <a:solidFill>
                <a:srgbClr val="E3474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100" y="0"/>
            <a:ext cx="91440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Estado Fechado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3758700" y="1184775"/>
            <a:ext cx="1626600" cy="572700"/>
          </a:xfrm>
          <a:prstGeom prst="roundRect">
            <a:avLst>
              <a:gd fmla="val 16667" name="adj"/>
            </a:avLst>
          </a:prstGeom>
          <a:solidFill>
            <a:srgbClr val="6EAB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Fechado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1193450" y="3306250"/>
            <a:ext cx="1626600" cy="572700"/>
          </a:xfrm>
          <a:prstGeom prst="roundRect">
            <a:avLst>
              <a:gd fmla="val 16667" name="adj"/>
            </a:avLst>
          </a:prstGeom>
          <a:solidFill>
            <a:srgbClr val="E34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Aberto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6704150" y="3306250"/>
            <a:ext cx="1626600" cy="572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Semiaberto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48" name="Google Shape;248;p23"/>
          <p:cNvCxnSpPr>
            <a:endCxn id="246" idx="0"/>
          </p:cNvCxnSpPr>
          <p:nvPr/>
        </p:nvCxnSpPr>
        <p:spPr>
          <a:xfrm flipH="1">
            <a:off x="2006750" y="1757350"/>
            <a:ext cx="2565300" cy="15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3"/>
          <p:cNvCxnSpPr>
            <a:stCxn id="245" idx="2"/>
            <a:endCxn id="245" idx="2"/>
          </p:cNvCxnSpPr>
          <p:nvPr/>
        </p:nvCxnSpPr>
        <p:spPr>
          <a:xfrm>
            <a:off x="4572000" y="1757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3"/>
          <p:cNvSpPr txBox="1"/>
          <p:nvPr/>
        </p:nvSpPr>
        <p:spPr>
          <a:xfrm rot="-1874339">
            <a:off x="2011597" y="2189995"/>
            <a:ext cx="2077867" cy="415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Falhas constantes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51" name="Google Shape;251;p23"/>
          <p:cNvSpPr txBox="1"/>
          <p:nvPr/>
        </p:nvSpPr>
        <p:spPr>
          <a:xfrm rot="-1874339">
            <a:off x="2607797" y="2382070"/>
            <a:ext cx="2077867" cy="415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2</a:t>
            </a:r>
            <a:r>
              <a:rPr lang="pt-BR" sz="1500">
                <a:solidFill>
                  <a:schemeClr val="dk2"/>
                </a:solidFill>
              </a:rPr>
              <a:t>/4 falharam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252" name="Google Shape;252;p23"/>
          <p:cNvCxnSpPr>
            <a:endCxn id="247" idx="1"/>
          </p:cNvCxnSpPr>
          <p:nvPr/>
        </p:nvCxnSpPr>
        <p:spPr>
          <a:xfrm>
            <a:off x="2820050" y="3592600"/>
            <a:ext cx="388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3"/>
          <p:cNvSpPr txBox="1"/>
          <p:nvPr/>
        </p:nvSpPr>
        <p:spPr>
          <a:xfrm rot="1937">
            <a:off x="2898949" y="3104625"/>
            <a:ext cx="3726301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Após um período de espera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100" y="0"/>
            <a:ext cx="91440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Estado Aberto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259" name="Google Shape;259;p24"/>
          <p:cNvGrpSpPr/>
          <p:nvPr/>
        </p:nvGrpSpPr>
        <p:grpSpPr>
          <a:xfrm>
            <a:off x="166300" y="755275"/>
            <a:ext cx="1940600" cy="1102575"/>
            <a:chOff x="454825" y="1533550"/>
            <a:chExt cx="1940600" cy="1102575"/>
          </a:xfrm>
        </p:grpSpPr>
        <p:sp>
          <p:nvSpPr>
            <p:cNvPr id="260" name="Google Shape;260;p24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Front-end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63" name="Google Shape;263;p24"/>
          <p:cNvGrpSpPr/>
          <p:nvPr/>
        </p:nvGrpSpPr>
        <p:grpSpPr>
          <a:xfrm>
            <a:off x="166300" y="2590888"/>
            <a:ext cx="1940600" cy="1102575"/>
            <a:chOff x="454825" y="1533550"/>
            <a:chExt cx="1940600" cy="1102575"/>
          </a:xfrm>
        </p:grpSpPr>
        <p:sp>
          <p:nvSpPr>
            <p:cNvPr id="264" name="Google Shape;264;p24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API Produtos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67" name="Google Shape;267;p24"/>
          <p:cNvGrpSpPr/>
          <p:nvPr/>
        </p:nvGrpSpPr>
        <p:grpSpPr>
          <a:xfrm>
            <a:off x="7037100" y="2590900"/>
            <a:ext cx="1940600" cy="1102575"/>
            <a:chOff x="454825" y="1533550"/>
            <a:chExt cx="1940600" cy="1102575"/>
          </a:xfrm>
        </p:grpSpPr>
        <p:sp>
          <p:nvSpPr>
            <p:cNvPr id="268" name="Google Shape;268;p24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API Preço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71" name="Google Shape;271;p24"/>
          <p:cNvGrpSpPr/>
          <p:nvPr/>
        </p:nvGrpSpPr>
        <p:grpSpPr>
          <a:xfrm>
            <a:off x="324125" y="1941800"/>
            <a:ext cx="1380738" cy="498600"/>
            <a:chOff x="2047363" y="1750050"/>
            <a:chExt cx="1380738" cy="498600"/>
          </a:xfrm>
        </p:grpSpPr>
        <p:cxnSp>
          <p:nvCxnSpPr>
            <p:cNvPr id="272" name="Google Shape;272;p24"/>
            <p:cNvCxnSpPr/>
            <p:nvPr/>
          </p:nvCxnSpPr>
          <p:spPr>
            <a:xfrm flipH="1">
              <a:off x="2047363" y="1750050"/>
              <a:ext cx="9000" cy="498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3" name="Google Shape;273;p24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GET /produtos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74" name="Google Shape;274;p24"/>
          <p:cNvGrpSpPr/>
          <p:nvPr/>
        </p:nvGrpSpPr>
        <p:grpSpPr>
          <a:xfrm>
            <a:off x="2163950" y="2932825"/>
            <a:ext cx="1380706" cy="523200"/>
            <a:chOff x="2257806" y="1821750"/>
            <a:chExt cx="1204069" cy="523200"/>
          </a:xfrm>
        </p:grpSpPr>
        <p:cxnSp>
          <p:nvCxnSpPr>
            <p:cNvPr id="275" name="Google Shape;275;p24"/>
            <p:cNvCxnSpPr/>
            <p:nvPr/>
          </p:nvCxnSpPr>
          <p:spPr>
            <a:xfrm flipH="1" rot="10800000">
              <a:off x="2291575" y="2231175"/>
              <a:ext cx="11703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6" name="Google Shape;276;p24"/>
            <p:cNvSpPr txBox="1"/>
            <p:nvPr/>
          </p:nvSpPr>
          <p:spPr>
            <a:xfrm>
              <a:off x="2257806" y="1821750"/>
              <a:ext cx="1170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Buscar preços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77" name="Google Shape;277;p24"/>
          <p:cNvGrpSpPr/>
          <p:nvPr/>
        </p:nvGrpSpPr>
        <p:grpSpPr>
          <a:xfrm>
            <a:off x="3601700" y="2590900"/>
            <a:ext cx="1940600" cy="1102575"/>
            <a:chOff x="454825" y="1533550"/>
            <a:chExt cx="1940600" cy="1102575"/>
          </a:xfrm>
        </p:grpSpPr>
        <p:sp>
          <p:nvSpPr>
            <p:cNvPr id="278" name="Google Shape;278;p24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</a:rPr>
                <a:t>Semia</a:t>
              </a:r>
              <a:r>
                <a:rPr b="1" lang="pt-BR">
                  <a:solidFill>
                    <a:schemeClr val="lt1"/>
                  </a:solidFill>
                </a:rPr>
                <a:t>berto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80" name="Google Shape;280;p24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Circuit Breaker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81" name="Google Shape;281;p24"/>
          <p:cNvGrpSpPr/>
          <p:nvPr/>
        </p:nvGrpSpPr>
        <p:grpSpPr>
          <a:xfrm>
            <a:off x="5599344" y="2932825"/>
            <a:ext cx="1380713" cy="418725"/>
            <a:chOff x="2257800" y="1821750"/>
            <a:chExt cx="1204075" cy="418725"/>
          </a:xfrm>
        </p:grpSpPr>
        <p:cxnSp>
          <p:nvCxnSpPr>
            <p:cNvPr id="282" name="Google Shape;282;p24"/>
            <p:cNvCxnSpPr/>
            <p:nvPr/>
          </p:nvCxnSpPr>
          <p:spPr>
            <a:xfrm flipH="1" rot="10800000">
              <a:off x="2291575" y="2231175"/>
              <a:ext cx="11703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3" name="Google Shape;283;p24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GET /preco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84" name="Google Shape;284;p24"/>
          <p:cNvSpPr txBox="1"/>
          <p:nvPr>
            <p:ph type="title"/>
          </p:nvPr>
        </p:nvSpPr>
        <p:spPr>
          <a:xfrm>
            <a:off x="226350" y="3978100"/>
            <a:ext cx="8751300" cy="1022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Permite parte das chamadas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Fica verificando se é </a:t>
            </a: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possível</a:t>
            </a: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restabelecer</a:t>
            </a: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a conexão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285" name="Google Shape;285;p24"/>
          <p:cNvGrpSpPr/>
          <p:nvPr/>
        </p:nvGrpSpPr>
        <p:grpSpPr>
          <a:xfrm>
            <a:off x="5998950" y="2622775"/>
            <a:ext cx="461100" cy="371100"/>
            <a:chOff x="5981125" y="2636150"/>
            <a:chExt cx="461100" cy="371100"/>
          </a:xfrm>
        </p:grpSpPr>
        <p:sp>
          <p:nvSpPr>
            <p:cNvPr id="286" name="Google Shape;286;p24"/>
            <p:cNvSpPr/>
            <p:nvPr/>
          </p:nvSpPr>
          <p:spPr>
            <a:xfrm>
              <a:off x="5981125" y="2688650"/>
              <a:ext cx="461100" cy="3186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 txBox="1"/>
            <p:nvPr/>
          </p:nvSpPr>
          <p:spPr>
            <a:xfrm>
              <a:off x="6043375" y="2636150"/>
              <a:ext cx="336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</a:rPr>
                <a:t>!</a:t>
              </a:r>
              <a:endParaRPr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100" y="0"/>
            <a:ext cx="91440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Estado Fechado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3758700" y="1184775"/>
            <a:ext cx="1626600" cy="572700"/>
          </a:xfrm>
          <a:prstGeom prst="roundRect">
            <a:avLst>
              <a:gd fmla="val 16667" name="adj"/>
            </a:avLst>
          </a:prstGeom>
          <a:solidFill>
            <a:srgbClr val="6EAB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Fechado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1193450" y="3306250"/>
            <a:ext cx="1626600" cy="572700"/>
          </a:xfrm>
          <a:prstGeom prst="roundRect">
            <a:avLst>
              <a:gd fmla="val 16667" name="adj"/>
            </a:avLst>
          </a:prstGeom>
          <a:solidFill>
            <a:srgbClr val="E34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Aberto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6399350" y="3306250"/>
            <a:ext cx="1626600" cy="572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Semiaberto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96" name="Google Shape;296;p25"/>
          <p:cNvCxnSpPr>
            <a:stCxn id="293" idx="1"/>
            <a:endCxn id="294" idx="0"/>
          </p:cNvCxnSpPr>
          <p:nvPr/>
        </p:nvCxnSpPr>
        <p:spPr>
          <a:xfrm flipH="1">
            <a:off x="2006700" y="1471125"/>
            <a:ext cx="1752000" cy="18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5"/>
          <p:cNvSpPr txBox="1"/>
          <p:nvPr/>
        </p:nvSpPr>
        <p:spPr>
          <a:xfrm rot="-2831994">
            <a:off x="1782997" y="2037566"/>
            <a:ext cx="2077880" cy="415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Falhas constantes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98" name="Google Shape;298;p25"/>
          <p:cNvSpPr txBox="1"/>
          <p:nvPr/>
        </p:nvSpPr>
        <p:spPr>
          <a:xfrm rot="-2819004">
            <a:off x="2065097" y="2197350"/>
            <a:ext cx="2077805" cy="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2</a:t>
            </a:r>
            <a:r>
              <a:rPr lang="pt-BR" sz="1500">
                <a:solidFill>
                  <a:schemeClr val="dk2"/>
                </a:solidFill>
              </a:rPr>
              <a:t>/4 falharam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299" name="Google Shape;299;p25"/>
          <p:cNvCxnSpPr/>
          <p:nvPr/>
        </p:nvCxnSpPr>
        <p:spPr>
          <a:xfrm>
            <a:off x="2820050" y="3440200"/>
            <a:ext cx="3557700" cy="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5"/>
          <p:cNvSpPr txBox="1"/>
          <p:nvPr/>
        </p:nvSpPr>
        <p:spPr>
          <a:xfrm rot="1937">
            <a:off x="2898949" y="3104625"/>
            <a:ext cx="3726301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Após um período de espera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301" name="Google Shape;301;p25"/>
          <p:cNvCxnSpPr>
            <a:stCxn id="295" idx="0"/>
            <a:endCxn id="293" idx="3"/>
          </p:cNvCxnSpPr>
          <p:nvPr/>
        </p:nvCxnSpPr>
        <p:spPr>
          <a:xfrm rot="10800000">
            <a:off x="5385350" y="1471150"/>
            <a:ext cx="1827300" cy="18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5"/>
          <p:cNvSpPr txBox="1"/>
          <p:nvPr/>
        </p:nvSpPr>
        <p:spPr>
          <a:xfrm rot="2700702">
            <a:off x="5260194" y="1992608"/>
            <a:ext cx="2077621" cy="415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Sem falhas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303" name="Google Shape;303;p25"/>
          <p:cNvCxnSpPr/>
          <p:nvPr/>
        </p:nvCxnSpPr>
        <p:spPr>
          <a:xfrm flipH="1">
            <a:off x="2826775" y="3762775"/>
            <a:ext cx="35589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5"/>
          <p:cNvSpPr txBox="1"/>
          <p:nvPr/>
        </p:nvSpPr>
        <p:spPr>
          <a:xfrm rot="1937">
            <a:off x="2898949" y="3714225"/>
            <a:ext cx="3726301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Falhas constantes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311700" y="671075"/>
            <a:ext cx="39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31971"/>
                </a:solidFill>
              </a:rPr>
              <a:t>Retry</a:t>
            </a:r>
            <a:endParaRPr b="1">
              <a:solidFill>
                <a:srgbClr val="231971"/>
              </a:solidFill>
            </a:endParaRPr>
          </a:p>
        </p:txBody>
      </p:sp>
      <p:sp>
        <p:nvSpPr>
          <p:cNvPr id="310" name="Google Shape;310;p26"/>
          <p:cNvSpPr txBox="1"/>
          <p:nvPr>
            <p:ph idx="1" type="body"/>
          </p:nvPr>
        </p:nvSpPr>
        <p:spPr>
          <a:xfrm>
            <a:off x="311700" y="1226125"/>
            <a:ext cx="40509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Um padrão que tenta reexecutar uma operação que falhou, na esperança de que a falha seja temporária.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Características Principais: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2A2742"/>
              </a:buClr>
              <a:buSzPct val="100000"/>
              <a:buFont typeface="Arimo"/>
              <a:buChar char="●"/>
            </a:pPr>
            <a:r>
              <a:rPr b="1"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Número de Tentativas:</a:t>
            </a: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Define quantas vezes a operação será reexecutada após uma falha.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ct val="100000"/>
              <a:buFont typeface="Arimo"/>
              <a:buChar char="●"/>
            </a:pPr>
            <a:r>
              <a:rPr b="1"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Intervalo entre Tentativas:</a:t>
            </a: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Tempo de espera entre cada tentativa.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1" name="Google Shape;311;p26"/>
          <p:cNvSpPr txBox="1"/>
          <p:nvPr>
            <p:ph type="title"/>
          </p:nvPr>
        </p:nvSpPr>
        <p:spPr>
          <a:xfrm>
            <a:off x="100" y="0"/>
            <a:ext cx="91440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Outros padrões de </a:t>
            </a: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resiliência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312" name="Google Shape;312;p26"/>
          <p:cNvCxnSpPr/>
          <p:nvPr/>
        </p:nvCxnSpPr>
        <p:spPr>
          <a:xfrm>
            <a:off x="4543650" y="787200"/>
            <a:ext cx="15900" cy="28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26"/>
          <p:cNvSpPr txBox="1"/>
          <p:nvPr>
            <p:ph type="title"/>
          </p:nvPr>
        </p:nvSpPr>
        <p:spPr>
          <a:xfrm>
            <a:off x="4740600" y="671075"/>
            <a:ext cx="39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31971"/>
                </a:solidFill>
              </a:rPr>
              <a:t>Time Limiter</a:t>
            </a:r>
            <a:endParaRPr b="1">
              <a:solidFill>
                <a:srgbClr val="231971"/>
              </a:solidFill>
            </a:endParaRPr>
          </a:p>
        </p:txBody>
      </p:sp>
      <p:sp>
        <p:nvSpPr>
          <p:cNvPr id="314" name="Google Shape;314;p26"/>
          <p:cNvSpPr txBox="1"/>
          <p:nvPr>
            <p:ph idx="1" type="body"/>
          </p:nvPr>
        </p:nvSpPr>
        <p:spPr>
          <a:xfrm>
            <a:off x="4740600" y="1226125"/>
            <a:ext cx="40509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Um padrão que impõe um limite de tempo para a conclusão de uma operação, abortando-a se exceder esse tempo.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Características Principais: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2A2742"/>
              </a:buClr>
              <a:buSzPct val="100000"/>
              <a:buFont typeface="Arimo"/>
              <a:buChar char="●"/>
            </a:pPr>
            <a:r>
              <a:rPr b="1"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Tempo Máximo:</a:t>
            </a: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Define o tempo limite para a operação ser concluída.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ct val="100000"/>
              <a:buFont typeface="Arimo"/>
              <a:buChar char="●"/>
            </a:pPr>
            <a:r>
              <a:rPr b="1"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Cancelamento da Operação:</a:t>
            </a: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Interrompe a operação que excede o tempo limite.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ct val="100000"/>
              <a:buFont typeface="Arimo"/>
              <a:buChar char="●"/>
            </a:pPr>
            <a:r>
              <a:rPr b="1"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Fallback:</a:t>
            </a: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Permite definir uma ação alternativa caso o tempo limite seja atingido.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5" name="Google Shape;315;p26"/>
          <p:cNvSpPr txBox="1"/>
          <p:nvPr>
            <p:ph type="title"/>
          </p:nvPr>
        </p:nvSpPr>
        <p:spPr>
          <a:xfrm>
            <a:off x="196450" y="4458275"/>
            <a:ext cx="8751300" cy="493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Observação: Ambos precisam da implementação de um sistema reativo.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>
            <p:ph type="title"/>
          </p:nvPr>
        </p:nvSpPr>
        <p:spPr>
          <a:xfrm>
            <a:off x="2597700" y="1282800"/>
            <a:ext cx="3948600" cy="25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520">
                <a:solidFill>
                  <a:srgbClr val="231971"/>
                </a:solidFill>
              </a:rPr>
              <a:t>Fim</a:t>
            </a:r>
            <a:endParaRPr b="1" sz="3520">
              <a:solidFill>
                <a:srgbClr val="23197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520">
              <a:solidFill>
                <a:srgbClr val="23197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520">
                <a:solidFill>
                  <a:srgbClr val="231971"/>
                </a:solidFill>
              </a:rPr>
              <a:t>Obrigado pela atenção!</a:t>
            </a:r>
            <a:br>
              <a:rPr b="1" lang="pt-BR" sz="3520">
                <a:solidFill>
                  <a:srgbClr val="231971"/>
                </a:solidFill>
              </a:rPr>
            </a:br>
            <a:endParaRPr b="1" sz="3520">
              <a:solidFill>
                <a:srgbClr val="231971"/>
              </a:solidFill>
            </a:endParaRPr>
          </a:p>
        </p:txBody>
      </p:sp>
      <p:pic>
        <p:nvPicPr>
          <p:cNvPr id="321" name="Google Shape;321;p27"/>
          <p:cNvPicPr preferRelativeResize="0"/>
          <p:nvPr/>
        </p:nvPicPr>
        <p:blipFill rotWithShape="1">
          <a:blip r:embed="rId3">
            <a:alphaModFix/>
          </a:blip>
          <a:srcRect b="19138" l="0" r="0" t="16746"/>
          <a:stretch/>
        </p:blipFill>
        <p:spPr>
          <a:xfrm>
            <a:off x="7566225" y="1897350"/>
            <a:ext cx="1487400" cy="13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50" y="2079450"/>
            <a:ext cx="1694650" cy="9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306400" y="445025"/>
            <a:ext cx="56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Resilience4j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306400" y="1142250"/>
            <a:ext cx="55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O </a:t>
            </a:r>
            <a:r>
              <a:rPr b="1"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Resilience4j</a:t>
            </a: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é uma biblioteca Java projetada para fornecer resiliência a aplicações distribuídas, especialmente em arquiteturas baseadas em microserviços. Ele ajuda a implementar padrões de tolerância a falhas, permitindo que o sistema continue a funcionar de maneira robusta mesmo diante de falhas em serviços externos ou recursos instáveis.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A274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-8100"/>
            <a:ext cx="2958000" cy="51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25" y="1669675"/>
            <a:ext cx="1804150" cy="18041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306400" y="301225"/>
            <a:ext cx="5526000" cy="4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O </a:t>
            </a:r>
            <a:r>
              <a:rPr b="1"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Resilience4j</a:t>
            </a:r>
            <a:r>
              <a:rPr lang="pt-BR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oferece uma série de padrões resilientes prontos para uso, incluindo:</a:t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b="1"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Circuit Breaker</a:t>
            </a: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: Interrompe as chamadas para um serviço que está falhando repetidamente, evitando sobrecarga até que o serviço se recupere.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b="1"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Retry</a:t>
            </a: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: Reexecuta chamadas para serviços falhos um número definido de vezes, aguardando um intervalo entre tentativas.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b="1"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Time Limiter</a:t>
            </a: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: Impõe um tempo limite para chamadas a serviços externos, evitando que elas travem indefinidamente.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b="1"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Fallback: </a:t>
            </a: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Implementação de um método de fallback para retornar uma resposta padrão em caso de falha.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-8100"/>
            <a:ext cx="2958000" cy="51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25" y="1669675"/>
            <a:ext cx="1804150" cy="18041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271275" y="302350"/>
            <a:ext cx="4503600" cy="45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43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Circuit  Breaker</a:t>
            </a:r>
            <a:endParaRPr sz="7200">
              <a:solidFill>
                <a:srgbClr val="23197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933325" y="-16175"/>
            <a:ext cx="4210800" cy="51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816" y="900950"/>
            <a:ext cx="4115825" cy="36710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0" y="0"/>
            <a:ext cx="91440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E-commerce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86" name="Google Shape;86;p17"/>
          <p:cNvGrpSpPr/>
          <p:nvPr/>
        </p:nvGrpSpPr>
        <p:grpSpPr>
          <a:xfrm>
            <a:off x="143625" y="1533550"/>
            <a:ext cx="1940600" cy="1102575"/>
            <a:chOff x="454825" y="1533550"/>
            <a:chExt cx="1940600" cy="1102575"/>
          </a:xfrm>
        </p:grpSpPr>
        <p:sp>
          <p:nvSpPr>
            <p:cNvPr id="87" name="Google Shape;87;p17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Front-end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90" name="Google Shape;90;p17"/>
          <p:cNvGrpSpPr/>
          <p:nvPr/>
        </p:nvGrpSpPr>
        <p:grpSpPr>
          <a:xfrm>
            <a:off x="3601700" y="1533550"/>
            <a:ext cx="1940600" cy="1102575"/>
            <a:chOff x="454825" y="1533550"/>
            <a:chExt cx="1940600" cy="1102575"/>
          </a:xfrm>
        </p:grpSpPr>
        <p:sp>
          <p:nvSpPr>
            <p:cNvPr id="91" name="Google Shape;91;p17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API Produtos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7059775" y="1533550"/>
            <a:ext cx="1940600" cy="1102575"/>
            <a:chOff x="454825" y="1533550"/>
            <a:chExt cx="1940600" cy="1102575"/>
          </a:xfrm>
        </p:grpSpPr>
        <p:sp>
          <p:nvSpPr>
            <p:cNvPr id="95" name="Google Shape;95;p17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API Preço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2257800" y="1821750"/>
            <a:ext cx="1204075" cy="418725"/>
            <a:chOff x="2257800" y="1821750"/>
            <a:chExt cx="1204075" cy="418725"/>
          </a:xfrm>
        </p:grpSpPr>
        <p:cxnSp>
          <p:nvCxnSpPr>
            <p:cNvPr id="99" name="Google Shape;99;p17"/>
            <p:cNvCxnSpPr/>
            <p:nvPr/>
          </p:nvCxnSpPr>
          <p:spPr>
            <a:xfrm flipH="1" rot="10800000">
              <a:off x="2291575" y="2231175"/>
              <a:ext cx="11703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" name="Google Shape;100;p17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GET /produtos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5688725" y="1907838"/>
            <a:ext cx="1224600" cy="386363"/>
            <a:chOff x="5688725" y="1907838"/>
            <a:chExt cx="1224600" cy="386363"/>
          </a:xfrm>
        </p:grpSpPr>
        <p:cxnSp>
          <p:nvCxnSpPr>
            <p:cNvPr id="102" name="Google Shape;102;p17"/>
            <p:cNvCxnSpPr/>
            <p:nvPr/>
          </p:nvCxnSpPr>
          <p:spPr>
            <a:xfrm flipH="1" rot="10800000">
              <a:off x="5732763" y="2284900"/>
              <a:ext cx="11703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3" name="Google Shape;103;p17"/>
            <p:cNvSpPr txBox="1"/>
            <p:nvPr/>
          </p:nvSpPr>
          <p:spPr>
            <a:xfrm>
              <a:off x="5688725" y="1907838"/>
              <a:ext cx="1224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GET /preco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4" name="Google Shape;104;p17"/>
          <p:cNvSpPr txBox="1"/>
          <p:nvPr/>
        </p:nvSpPr>
        <p:spPr>
          <a:xfrm>
            <a:off x="7059725" y="2772850"/>
            <a:ext cx="19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34747"/>
              </a:buClr>
              <a:buSzPts val="1200"/>
              <a:buFont typeface="Arimo"/>
              <a:buChar char="●"/>
            </a:pPr>
            <a:r>
              <a:rPr b="1" lang="pt-BR" sz="1200">
                <a:solidFill>
                  <a:srgbClr val="E34747"/>
                </a:solidFill>
                <a:latin typeface="Arimo"/>
                <a:ea typeface="Arimo"/>
                <a:cs typeface="Arimo"/>
                <a:sym typeface="Arimo"/>
              </a:rPr>
              <a:t>Lentidão</a:t>
            </a:r>
            <a:endParaRPr b="1" sz="1200">
              <a:solidFill>
                <a:srgbClr val="E34747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34747"/>
              </a:buClr>
              <a:buSzPts val="1200"/>
              <a:buFont typeface="Arimo"/>
              <a:buChar char="●"/>
            </a:pPr>
            <a:r>
              <a:rPr b="1" lang="pt-BR" sz="1200">
                <a:solidFill>
                  <a:srgbClr val="E34747"/>
                </a:solidFill>
                <a:latin typeface="Arimo"/>
                <a:ea typeface="Arimo"/>
                <a:cs typeface="Arimo"/>
                <a:sym typeface="Arimo"/>
              </a:rPr>
              <a:t>Indisponibilidade</a:t>
            </a:r>
            <a:endParaRPr b="1" sz="1200">
              <a:solidFill>
                <a:srgbClr val="E34747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855663" y="1550925"/>
            <a:ext cx="890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E34747"/>
                </a:solidFill>
              </a:rPr>
              <a:t>X</a:t>
            </a:r>
            <a:endParaRPr b="1" sz="7700">
              <a:solidFill>
                <a:srgbClr val="E34747"/>
              </a:solidFill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0" y="3596975"/>
            <a:ext cx="914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Falhas em cascata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397600" y="1550925"/>
            <a:ext cx="890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E34747"/>
                </a:solidFill>
              </a:rPr>
              <a:t>X</a:t>
            </a:r>
            <a:endParaRPr b="1" sz="7700">
              <a:solidFill>
                <a:srgbClr val="E3474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0" y="0"/>
            <a:ext cx="91440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Onde entra o </a:t>
            </a: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Circuit Breaker</a:t>
            </a: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?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166300" y="755275"/>
            <a:ext cx="1940600" cy="1102575"/>
            <a:chOff x="454825" y="1533550"/>
            <a:chExt cx="1940600" cy="1102575"/>
          </a:xfrm>
        </p:grpSpPr>
        <p:sp>
          <p:nvSpPr>
            <p:cNvPr id="114" name="Google Shape;114;p18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Front-end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166300" y="2590888"/>
            <a:ext cx="1940600" cy="1102575"/>
            <a:chOff x="454825" y="1533550"/>
            <a:chExt cx="1940600" cy="1102575"/>
          </a:xfrm>
        </p:grpSpPr>
        <p:sp>
          <p:nvSpPr>
            <p:cNvPr id="118" name="Google Shape;118;p18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API Produtos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7037100" y="2590900"/>
            <a:ext cx="1940600" cy="1102575"/>
            <a:chOff x="454825" y="1533550"/>
            <a:chExt cx="1940600" cy="1102575"/>
          </a:xfrm>
        </p:grpSpPr>
        <p:sp>
          <p:nvSpPr>
            <p:cNvPr id="122" name="Google Shape;122;p18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API Preço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324125" y="1941800"/>
            <a:ext cx="1380738" cy="498600"/>
            <a:chOff x="2047363" y="1750050"/>
            <a:chExt cx="1380738" cy="498600"/>
          </a:xfrm>
        </p:grpSpPr>
        <p:cxnSp>
          <p:nvCxnSpPr>
            <p:cNvPr id="126" name="Google Shape;126;p18"/>
            <p:cNvCxnSpPr/>
            <p:nvPr/>
          </p:nvCxnSpPr>
          <p:spPr>
            <a:xfrm flipH="1">
              <a:off x="2047363" y="1750050"/>
              <a:ext cx="9000" cy="498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7" name="Google Shape;127;p18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GET /produtos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2163944" y="2932825"/>
            <a:ext cx="1380713" cy="418725"/>
            <a:chOff x="2257800" y="1821750"/>
            <a:chExt cx="1204075" cy="418725"/>
          </a:xfrm>
        </p:grpSpPr>
        <p:cxnSp>
          <p:nvCxnSpPr>
            <p:cNvPr id="129" name="Google Shape;129;p18"/>
            <p:cNvCxnSpPr/>
            <p:nvPr/>
          </p:nvCxnSpPr>
          <p:spPr>
            <a:xfrm flipH="1" rot="10800000">
              <a:off x="2291575" y="2231175"/>
              <a:ext cx="11703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0" name="Google Shape;130;p18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Buscar preços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3601700" y="2590900"/>
            <a:ext cx="1940600" cy="1102575"/>
            <a:chOff x="454825" y="1533550"/>
            <a:chExt cx="1940600" cy="1102575"/>
          </a:xfrm>
        </p:grpSpPr>
        <p:sp>
          <p:nvSpPr>
            <p:cNvPr id="132" name="Google Shape;132;p18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 </a:t>
              </a:r>
              <a:endParaRPr/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Circuit Breaker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5599344" y="2932825"/>
            <a:ext cx="1380713" cy="418725"/>
            <a:chOff x="2257800" y="1821750"/>
            <a:chExt cx="1204075" cy="418725"/>
          </a:xfrm>
        </p:grpSpPr>
        <p:cxnSp>
          <p:nvCxnSpPr>
            <p:cNvPr id="136" name="Google Shape;136;p18"/>
            <p:cNvCxnSpPr/>
            <p:nvPr/>
          </p:nvCxnSpPr>
          <p:spPr>
            <a:xfrm flipH="1" rot="10800000">
              <a:off x="2291575" y="2231175"/>
              <a:ext cx="11703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" name="Google Shape;137;p18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GET /preco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38" name="Google Shape;138;p18"/>
          <p:cNvSpPr txBox="1"/>
          <p:nvPr>
            <p:ph type="title"/>
          </p:nvPr>
        </p:nvSpPr>
        <p:spPr>
          <a:xfrm>
            <a:off x="226350" y="3978100"/>
            <a:ext cx="8751300" cy="1019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É implementado na Api de produtos.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Funciona como intermediador entre as chamadas da API de produtos para a API de Preço.</a:t>
            </a:r>
            <a:b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</a:b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00" y="0"/>
            <a:ext cx="91440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Como</a:t>
            </a: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o Circuit Breaker funciona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144" name="Google Shape;144;p19"/>
          <p:cNvGrpSpPr/>
          <p:nvPr/>
        </p:nvGrpSpPr>
        <p:grpSpPr>
          <a:xfrm>
            <a:off x="2491035" y="838409"/>
            <a:ext cx="4162131" cy="446920"/>
            <a:chOff x="2589750" y="853050"/>
            <a:chExt cx="4162131" cy="593125"/>
          </a:xfrm>
        </p:grpSpPr>
        <p:sp>
          <p:nvSpPr>
            <p:cNvPr id="145" name="Google Shape;145;p19"/>
            <p:cNvSpPr/>
            <p:nvPr/>
          </p:nvSpPr>
          <p:spPr>
            <a:xfrm>
              <a:off x="2589750" y="853050"/>
              <a:ext cx="3477600" cy="57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2600000" y="873475"/>
              <a:ext cx="347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8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Metrifica X últimas chamadas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077600" y="853050"/>
              <a:ext cx="672300" cy="57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None/>
              </a:pPr>
              <a:r>
                <a:t/>
              </a:r>
              <a:endParaRPr sz="18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6079581" y="873475"/>
              <a:ext cx="672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None/>
              </a:pPr>
              <a:r>
                <a:rPr lang="pt-BR" sz="18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2491035" y="2162320"/>
            <a:ext cx="4162131" cy="446920"/>
            <a:chOff x="2600000" y="2919625"/>
            <a:chExt cx="4162131" cy="593125"/>
          </a:xfrm>
        </p:grpSpPr>
        <p:sp>
          <p:nvSpPr>
            <p:cNvPr id="150" name="Google Shape;150;p19"/>
            <p:cNvSpPr/>
            <p:nvPr/>
          </p:nvSpPr>
          <p:spPr>
            <a:xfrm>
              <a:off x="2600000" y="2919625"/>
              <a:ext cx="3477600" cy="57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None/>
              </a:pPr>
              <a:r>
                <a:t/>
              </a:r>
              <a:endParaRPr sz="18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2610250" y="2940050"/>
              <a:ext cx="347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None/>
              </a:pPr>
              <a:r>
                <a:rPr lang="pt-BR" sz="18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Calcula o percentual de falhas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087850" y="2919625"/>
              <a:ext cx="672300" cy="57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None/>
              </a:pPr>
              <a:r>
                <a:t/>
              </a:r>
              <a:endParaRPr sz="18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6089831" y="2940050"/>
              <a:ext cx="672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None/>
              </a:pPr>
              <a:r>
                <a:rPr lang="pt-BR" sz="18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50%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54" name="Google Shape;154;p19"/>
          <p:cNvGrpSpPr/>
          <p:nvPr/>
        </p:nvGrpSpPr>
        <p:grpSpPr>
          <a:xfrm>
            <a:off x="2485920" y="3486208"/>
            <a:ext cx="4172362" cy="446920"/>
            <a:chOff x="2589750" y="4367050"/>
            <a:chExt cx="4172362" cy="593125"/>
          </a:xfrm>
        </p:grpSpPr>
        <p:sp>
          <p:nvSpPr>
            <p:cNvPr id="155" name="Google Shape;155;p19"/>
            <p:cNvSpPr/>
            <p:nvPr/>
          </p:nvSpPr>
          <p:spPr>
            <a:xfrm>
              <a:off x="2589750" y="4367050"/>
              <a:ext cx="4160100" cy="57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None/>
              </a:pPr>
              <a:r>
                <a:t/>
              </a:r>
              <a:endParaRPr sz="18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2602012" y="4387475"/>
              <a:ext cx="4160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None/>
              </a:pPr>
              <a:r>
                <a:rPr lang="pt-BR" sz="18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Muda de estado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cxnSp>
        <p:nvCxnSpPr>
          <p:cNvPr id="157" name="Google Shape;157;p19"/>
          <p:cNvCxnSpPr/>
          <p:nvPr/>
        </p:nvCxnSpPr>
        <p:spPr>
          <a:xfrm>
            <a:off x="4602987" y="1293131"/>
            <a:ext cx="14700" cy="87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4602987" y="2609112"/>
            <a:ext cx="14700" cy="87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9"/>
          <p:cNvSpPr/>
          <p:nvPr/>
        </p:nvSpPr>
        <p:spPr>
          <a:xfrm>
            <a:off x="1906450" y="4475225"/>
            <a:ext cx="1626600" cy="572700"/>
          </a:xfrm>
          <a:prstGeom prst="rect">
            <a:avLst/>
          </a:prstGeom>
          <a:solidFill>
            <a:srgbClr val="6EAB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Fechado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758700" y="4475225"/>
            <a:ext cx="1626600" cy="572700"/>
          </a:xfrm>
          <a:prstGeom prst="rect">
            <a:avLst/>
          </a:prstGeom>
          <a:solidFill>
            <a:srgbClr val="E34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Aberto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610950" y="4475225"/>
            <a:ext cx="1626600" cy="572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Semiaberto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62" name="Google Shape;162;p19"/>
          <p:cNvCxnSpPr>
            <a:stCxn id="156" idx="2"/>
            <a:endCxn id="159" idx="0"/>
          </p:cNvCxnSpPr>
          <p:nvPr/>
        </p:nvCxnSpPr>
        <p:spPr>
          <a:xfrm flipH="1">
            <a:off x="2719731" y="3933128"/>
            <a:ext cx="18585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>
            <a:stCxn id="156" idx="2"/>
            <a:endCxn id="160" idx="0"/>
          </p:cNvCxnSpPr>
          <p:nvPr/>
        </p:nvCxnSpPr>
        <p:spPr>
          <a:xfrm flipH="1">
            <a:off x="4571931" y="3933128"/>
            <a:ext cx="63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>
            <a:stCxn id="156" idx="2"/>
            <a:endCxn id="161" idx="0"/>
          </p:cNvCxnSpPr>
          <p:nvPr/>
        </p:nvCxnSpPr>
        <p:spPr>
          <a:xfrm>
            <a:off x="4578231" y="3933128"/>
            <a:ext cx="18459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100" y="0"/>
            <a:ext cx="91440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Estado Fechado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170" name="Google Shape;170;p20"/>
          <p:cNvGrpSpPr/>
          <p:nvPr/>
        </p:nvGrpSpPr>
        <p:grpSpPr>
          <a:xfrm>
            <a:off x="166300" y="755275"/>
            <a:ext cx="1940600" cy="1102575"/>
            <a:chOff x="454825" y="1533550"/>
            <a:chExt cx="1940600" cy="1102575"/>
          </a:xfrm>
        </p:grpSpPr>
        <p:sp>
          <p:nvSpPr>
            <p:cNvPr id="171" name="Google Shape;171;p20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Front-end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74" name="Google Shape;174;p20"/>
          <p:cNvGrpSpPr/>
          <p:nvPr/>
        </p:nvGrpSpPr>
        <p:grpSpPr>
          <a:xfrm>
            <a:off x="166300" y="2590888"/>
            <a:ext cx="1940600" cy="1102575"/>
            <a:chOff x="454825" y="1533550"/>
            <a:chExt cx="1940600" cy="1102575"/>
          </a:xfrm>
        </p:grpSpPr>
        <p:sp>
          <p:nvSpPr>
            <p:cNvPr id="175" name="Google Shape;175;p20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API Produtos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78" name="Google Shape;178;p20"/>
          <p:cNvGrpSpPr/>
          <p:nvPr/>
        </p:nvGrpSpPr>
        <p:grpSpPr>
          <a:xfrm>
            <a:off x="7037100" y="2590900"/>
            <a:ext cx="1940600" cy="1102575"/>
            <a:chOff x="454825" y="1533550"/>
            <a:chExt cx="1940600" cy="1102575"/>
          </a:xfrm>
        </p:grpSpPr>
        <p:sp>
          <p:nvSpPr>
            <p:cNvPr id="179" name="Google Shape;179;p20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API Preço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82" name="Google Shape;182;p20"/>
          <p:cNvGrpSpPr/>
          <p:nvPr/>
        </p:nvGrpSpPr>
        <p:grpSpPr>
          <a:xfrm>
            <a:off x="324125" y="1941800"/>
            <a:ext cx="1380738" cy="498600"/>
            <a:chOff x="2047363" y="1750050"/>
            <a:chExt cx="1380738" cy="498600"/>
          </a:xfrm>
        </p:grpSpPr>
        <p:cxnSp>
          <p:nvCxnSpPr>
            <p:cNvPr id="183" name="Google Shape;183;p20"/>
            <p:cNvCxnSpPr/>
            <p:nvPr/>
          </p:nvCxnSpPr>
          <p:spPr>
            <a:xfrm flipH="1">
              <a:off x="2047363" y="1750050"/>
              <a:ext cx="9000" cy="498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4" name="Google Shape;184;p20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GET /produtos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85" name="Google Shape;185;p20"/>
          <p:cNvGrpSpPr/>
          <p:nvPr/>
        </p:nvGrpSpPr>
        <p:grpSpPr>
          <a:xfrm>
            <a:off x="2163944" y="2932825"/>
            <a:ext cx="1380713" cy="418725"/>
            <a:chOff x="2257800" y="1821750"/>
            <a:chExt cx="1204075" cy="418725"/>
          </a:xfrm>
        </p:grpSpPr>
        <p:cxnSp>
          <p:nvCxnSpPr>
            <p:cNvPr id="186" name="Google Shape;186;p20"/>
            <p:cNvCxnSpPr/>
            <p:nvPr/>
          </p:nvCxnSpPr>
          <p:spPr>
            <a:xfrm flipH="1" rot="10800000">
              <a:off x="2291575" y="2231175"/>
              <a:ext cx="11703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7" name="Google Shape;187;p20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Buscar preços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88" name="Google Shape;188;p20"/>
          <p:cNvGrpSpPr/>
          <p:nvPr/>
        </p:nvGrpSpPr>
        <p:grpSpPr>
          <a:xfrm>
            <a:off x="3601700" y="2590900"/>
            <a:ext cx="1940600" cy="1102575"/>
            <a:chOff x="454825" y="1533550"/>
            <a:chExt cx="1940600" cy="1102575"/>
          </a:xfrm>
        </p:grpSpPr>
        <p:sp>
          <p:nvSpPr>
            <p:cNvPr id="189" name="Google Shape;189;p20"/>
            <p:cNvSpPr/>
            <p:nvPr/>
          </p:nvSpPr>
          <p:spPr>
            <a:xfrm>
              <a:off x="454825" y="1635925"/>
              <a:ext cx="1928700" cy="10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A2742"/>
                </a:solidFill>
                <a:latin typeface="Arimo Medium"/>
                <a:ea typeface="Arimo Medium"/>
                <a:cs typeface="Arimo Medium"/>
                <a:sym typeface="Arimo Medium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54825" y="1533550"/>
              <a:ext cx="1928700" cy="297600"/>
            </a:xfrm>
            <a:prstGeom prst="rect">
              <a:avLst/>
            </a:prstGeom>
            <a:solidFill>
              <a:srgbClr val="6EAB5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</a:rPr>
                <a:t>Fechado 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466725" y="1838325"/>
              <a:ext cx="1928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2A2742"/>
                  </a:solidFill>
                  <a:latin typeface="Arimo Medium"/>
                  <a:ea typeface="Arimo Medium"/>
                  <a:cs typeface="Arimo Medium"/>
                  <a:sym typeface="Arimo Medium"/>
                </a:rPr>
                <a:t>Circuit Breaker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92" name="Google Shape;192;p20"/>
          <p:cNvGrpSpPr/>
          <p:nvPr/>
        </p:nvGrpSpPr>
        <p:grpSpPr>
          <a:xfrm>
            <a:off x="5599344" y="2932825"/>
            <a:ext cx="1380713" cy="418725"/>
            <a:chOff x="2257800" y="1821750"/>
            <a:chExt cx="1204075" cy="418725"/>
          </a:xfrm>
        </p:grpSpPr>
        <p:cxnSp>
          <p:nvCxnSpPr>
            <p:cNvPr id="193" name="Google Shape;193;p20"/>
            <p:cNvCxnSpPr/>
            <p:nvPr/>
          </p:nvCxnSpPr>
          <p:spPr>
            <a:xfrm flipH="1" rot="10800000">
              <a:off x="2291575" y="2231175"/>
              <a:ext cx="11703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4" name="Google Shape;194;p20"/>
            <p:cNvSpPr txBox="1"/>
            <p:nvPr/>
          </p:nvSpPr>
          <p:spPr>
            <a:xfrm>
              <a:off x="2257800" y="1821750"/>
              <a:ext cx="117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A2742"/>
                  </a:solidFill>
                  <a:latin typeface="Arimo"/>
                  <a:ea typeface="Arimo"/>
                  <a:cs typeface="Arimo"/>
                  <a:sym typeface="Arimo"/>
                </a:rPr>
                <a:t>GET /preco</a:t>
              </a:r>
              <a:endParaRPr sz="11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95" name="Google Shape;195;p20"/>
          <p:cNvSpPr txBox="1"/>
          <p:nvPr>
            <p:ph type="title"/>
          </p:nvPr>
        </p:nvSpPr>
        <p:spPr>
          <a:xfrm>
            <a:off x="226350" y="3978100"/>
            <a:ext cx="8751300" cy="91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Permite todas as chamadas</a:t>
            </a: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00"/>
              <a:buFont typeface="Arimo"/>
              <a:buChar char="●"/>
            </a:pPr>
            <a: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Funcionamento normal</a:t>
            </a:r>
            <a:br>
              <a:rPr lang="pt-BR" sz="170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</a:br>
            <a:endParaRPr sz="1700">
              <a:solidFill>
                <a:srgbClr val="2A274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00" y="0"/>
            <a:ext cx="91440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b="1" lang="pt-BR" sz="240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Estado Fechado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3758700" y="1184775"/>
            <a:ext cx="1626600" cy="572700"/>
          </a:xfrm>
          <a:prstGeom prst="roundRect">
            <a:avLst>
              <a:gd fmla="val 16667" name="adj"/>
            </a:avLst>
          </a:prstGeom>
          <a:solidFill>
            <a:srgbClr val="6EAB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Fechado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1193450" y="3306250"/>
            <a:ext cx="1626600" cy="572700"/>
          </a:xfrm>
          <a:prstGeom prst="roundRect">
            <a:avLst>
              <a:gd fmla="val 16667" name="adj"/>
            </a:avLst>
          </a:prstGeom>
          <a:solidFill>
            <a:srgbClr val="E34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Aberto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03" name="Google Shape;203;p21"/>
          <p:cNvCxnSpPr>
            <a:endCxn id="202" idx="0"/>
          </p:cNvCxnSpPr>
          <p:nvPr/>
        </p:nvCxnSpPr>
        <p:spPr>
          <a:xfrm flipH="1">
            <a:off x="2006750" y="1757350"/>
            <a:ext cx="2565300" cy="15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1"/>
          <p:cNvCxnSpPr>
            <a:stCxn id="201" idx="2"/>
            <a:endCxn id="201" idx="2"/>
          </p:cNvCxnSpPr>
          <p:nvPr/>
        </p:nvCxnSpPr>
        <p:spPr>
          <a:xfrm>
            <a:off x="4572000" y="1757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1"/>
          <p:cNvSpPr txBox="1"/>
          <p:nvPr/>
        </p:nvSpPr>
        <p:spPr>
          <a:xfrm rot="-1874339">
            <a:off x="2011597" y="2189995"/>
            <a:ext cx="2077867" cy="415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Falhas constantes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06" name="Google Shape;206;p21"/>
          <p:cNvSpPr txBox="1"/>
          <p:nvPr/>
        </p:nvSpPr>
        <p:spPr>
          <a:xfrm rot="-1874339">
            <a:off x="2607797" y="2382070"/>
            <a:ext cx="2077867" cy="415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2/4 falharam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