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4" autoAdjust="0"/>
    <p:restoredTop sz="94434" autoAdjust="0"/>
  </p:normalViewPr>
  <p:slideViewPr>
    <p:cSldViewPr snapToGrid="0">
      <p:cViewPr>
        <p:scale>
          <a:sx n="75" d="100"/>
          <a:sy n="75" d="100"/>
        </p:scale>
        <p:origin x="690" y="-22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6C7D-3B93-40F2-B40C-F33C3D56B7E6}" type="datetimeFigureOut">
              <a:rPr lang="it-IT" smtClean="0"/>
              <a:t>18/05/2015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A171-C00E-4390-A877-BB655AEED36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889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6C7D-3B93-40F2-B40C-F33C3D56B7E6}" type="datetimeFigureOut">
              <a:rPr lang="it-IT" smtClean="0"/>
              <a:t>18/05/2015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A171-C00E-4390-A877-BB655AEED36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870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6C7D-3B93-40F2-B40C-F33C3D56B7E6}" type="datetimeFigureOut">
              <a:rPr lang="it-IT" smtClean="0"/>
              <a:t>18/05/2015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A171-C00E-4390-A877-BB655AEED36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836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6C7D-3B93-40F2-B40C-F33C3D56B7E6}" type="datetimeFigureOut">
              <a:rPr lang="it-IT" smtClean="0"/>
              <a:t>18/05/2015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A171-C00E-4390-A877-BB655AEED36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866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6C7D-3B93-40F2-B40C-F33C3D56B7E6}" type="datetimeFigureOut">
              <a:rPr lang="it-IT" smtClean="0"/>
              <a:t>18/05/2015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A171-C00E-4390-A877-BB655AEED36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207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6C7D-3B93-40F2-B40C-F33C3D56B7E6}" type="datetimeFigureOut">
              <a:rPr lang="it-IT" smtClean="0"/>
              <a:t>18/05/2015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A171-C00E-4390-A877-BB655AEED36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889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6C7D-3B93-40F2-B40C-F33C3D56B7E6}" type="datetimeFigureOut">
              <a:rPr lang="it-IT" smtClean="0"/>
              <a:t>18/05/2015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A171-C00E-4390-A877-BB655AEED36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847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6C7D-3B93-40F2-B40C-F33C3D56B7E6}" type="datetimeFigureOut">
              <a:rPr lang="it-IT" smtClean="0"/>
              <a:t>18/05/2015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A171-C00E-4390-A877-BB655AEED36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63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6C7D-3B93-40F2-B40C-F33C3D56B7E6}" type="datetimeFigureOut">
              <a:rPr lang="it-IT" smtClean="0"/>
              <a:t>18/05/2015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A171-C00E-4390-A877-BB655AEED36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982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6C7D-3B93-40F2-B40C-F33C3D56B7E6}" type="datetimeFigureOut">
              <a:rPr lang="it-IT" smtClean="0"/>
              <a:t>18/05/2015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A171-C00E-4390-A877-BB655AEED36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287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6C7D-3B93-40F2-B40C-F33C3D56B7E6}" type="datetimeFigureOut">
              <a:rPr lang="it-IT" smtClean="0"/>
              <a:t>18/05/2015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A171-C00E-4390-A877-BB655AEED36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207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6C7D-3B93-40F2-B40C-F33C3D56B7E6}" type="datetimeFigureOut">
              <a:rPr lang="it-IT" smtClean="0"/>
              <a:t>18/05/2015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A171-C00E-4390-A877-BB655AEED36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84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24598" y="859809"/>
            <a:ext cx="1129883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BIG GYM </a:t>
            </a:r>
            <a:r>
              <a:rPr lang="it-IT" sz="2800" b="1" dirty="0" smtClean="0"/>
              <a:t>PROJECT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Delivery date: </a:t>
            </a:r>
            <a:r>
              <a:rPr lang="it-IT" dirty="0" smtClean="0"/>
              <a:t>18/05/2015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/>
            </a:r>
            <a:br>
              <a:rPr lang="it-IT" dirty="0"/>
            </a:br>
            <a:r>
              <a:rPr lang="it-IT" b="1" dirty="0"/>
              <a:t>Composizione del gruppo</a:t>
            </a:r>
            <a:endParaRPr lang="it-IT" dirty="0"/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772158 Paolo Paterna </a:t>
            </a:r>
            <a:r>
              <a:rPr lang="it-IT" dirty="0" smtClean="0"/>
              <a:t>	paolo.paterna@mail.polimi.it</a:t>
            </a:r>
            <a:endParaRPr lang="it-IT" dirty="0"/>
          </a:p>
          <a:p>
            <a:r>
              <a:rPr lang="it-IT" dirty="0"/>
              <a:t>775515 Lorenzo Rizzi </a:t>
            </a:r>
            <a:r>
              <a:rPr lang="it-IT" dirty="0" smtClean="0"/>
              <a:t>	lorenzo1.rizzi@mail.polimi.it</a:t>
            </a:r>
            <a:endParaRPr lang="it-IT" dirty="0"/>
          </a:p>
          <a:p>
            <a:r>
              <a:rPr lang="it-IT" dirty="0"/>
              <a:t>773672 Arianna Zappa </a:t>
            </a:r>
            <a:r>
              <a:rPr lang="it-IT" dirty="0" smtClean="0"/>
              <a:t>	arianna.zappa@mail.polimi.it</a:t>
            </a:r>
          </a:p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In questo documento sono presenti gli schemi C-IDM, L-IDM e P-IDM	. Abbiamo inserito delle note esplicative per il P-IDM e alcuni commenti relativi al </a:t>
            </a:r>
            <a:r>
              <a:rPr lang="it-IT" dirty="0" err="1" smtClean="0"/>
              <a:t>Mockup</a:t>
            </a:r>
            <a:r>
              <a:rPr lang="it-IT" dirty="0" smtClean="0"/>
              <a:t>.</a:t>
            </a:r>
          </a:p>
          <a:p>
            <a:r>
              <a:rPr lang="it-IT" dirty="0" smtClean="0"/>
              <a:t>Abbiamo utilizzato </a:t>
            </a:r>
            <a:r>
              <a:rPr lang="it-IT" dirty="0" err="1" smtClean="0"/>
              <a:t>Pencil</a:t>
            </a:r>
            <a:r>
              <a:rPr lang="it-IT" dirty="0" smtClean="0"/>
              <a:t> per la parte di </a:t>
            </a:r>
            <a:r>
              <a:rPr lang="it-IT" dirty="0" err="1" smtClean="0"/>
              <a:t>prototyping</a:t>
            </a:r>
            <a:r>
              <a:rPr lang="it-IT" dirty="0" smtClean="0"/>
              <a:t> del </a:t>
            </a:r>
            <a:r>
              <a:rPr lang="it-IT" dirty="0" err="1" smtClean="0"/>
              <a:t>mockup</a:t>
            </a:r>
            <a:r>
              <a:rPr lang="it-IT" dirty="0" smtClean="0"/>
              <a:t>, con non poche difficoltà, visti i problemi di funzionamento del </a:t>
            </a:r>
            <a:r>
              <a:rPr lang="it-IT" dirty="0" err="1" smtClean="0"/>
              <a:t>tool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161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3091544" y="1881051"/>
            <a:ext cx="1122136" cy="524749"/>
          </a:xfrm>
          <a:prstGeom prst="roundRect">
            <a:avLst/>
          </a:prstGeom>
          <a:solidFill>
            <a:schemeClr val="bg1"/>
          </a:solidFill>
          <a:ln w="4127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4828903" y="3239590"/>
            <a:ext cx="1122136" cy="524749"/>
          </a:xfrm>
          <a:prstGeom prst="roundRect">
            <a:avLst/>
          </a:prstGeom>
          <a:solidFill>
            <a:schemeClr val="bg1"/>
          </a:solidFill>
          <a:ln w="4127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" name="Rettangolo arrotondato 5"/>
          <p:cNvSpPr/>
          <p:nvPr/>
        </p:nvSpPr>
        <p:spPr>
          <a:xfrm>
            <a:off x="8403773" y="687920"/>
            <a:ext cx="1122136" cy="524749"/>
          </a:xfrm>
          <a:prstGeom prst="roundRect">
            <a:avLst/>
          </a:prstGeom>
          <a:solidFill>
            <a:schemeClr val="bg1"/>
          </a:solidFill>
          <a:ln w="4127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Room</a:t>
            </a:r>
            <a:endParaRPr lang="it-IT" sz="1000" dirty="0"/>
          </a:p>
        </p:txBody>
      </p:sp>
      <p:sp>
        <p:nvSpPr>
          <p:cNvPr id="7" name="Rettangolo arrotondato 6"/>
          <p:cNvSpPr/>
          <p:nvPr/>
        </p:nvSpPr>
        <p:spPr>
          <a:xfrm>
            <a:off x="6698162" y="1881051"/>
            <a:ext cx="1122136" cy="524749"/>
          </a:xfrm>
          <a:prstGeom prst="roundRect">
            <a:avLst/>
          </a:prstGeom>
          <a:solidFill>
            <a:schemeClr val="bg1"/>
          </a:solidFill>
          <a:ln w="4127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12" name="Connettore 2 11"/>
          <p:cNvCxnSpPr/>
          <p:nvPr/>
        </p:nvCxnSpPr>
        <p:spPr>
          <a:xfrm>
            <a:off x="4213680" y="2307771"/>
            <a:ext cx="2484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flipH="1">
            <a:off x="4213680" y="2020388"/>
            <a:ext cx="2484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7820298" y="2020388"/>
            <a:ext cx="879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 flipV="1">
            <a:off x="8699864" y="1217081"/>
            <a:ext cx="0" cy="80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H="1">
            <a:off x="7820298" y="2307770"/>
            <a:ext cx="14543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>
          <a:xfrm>
            <a:off x="9274629" y="1217081"/>
            <a:ext cx="0" cy="1090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>
            <a:off x="5951039" y="3370217"/>
            <a:ext cx="10680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V="1">
            <a:off x="7019109" y="2405800"/>
            <a:ext cx="0" cy="96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/>
        </p:nvCxnSpPr>
        <p:spPr>
          <a:xfrm>
            <a:off x="7554687" y="2405800"/>
            <a:ext cx="4354" cy="1216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 flipH="1">
            <a:off x="5946685" y="3622765"/>
            <a:ext cx="161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3105884" y="1638905"/>
            <a:ext cx="1107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Instructor</a:t>
            </a:r>
            <a:r>
              <a:rPr lang="it-IT" sz="1000" dirty="0" smtClean="0"/>
              <a:t> [10,30]</a:t>
            </a:r>
            <a:endParaRPr lang="it-IT" sz="1000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3941537" y="2405800"/>
            <a:ext cx="0" cy="964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3941537" y="3370217"/>
            <a:ext cx="887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1 47"/>
          <p:cNvCxnSpPr/>
          <p:nvPr/>
        </p:nvCxnSpPr>
        <p:spPr>
          <a:xfrm flipH="1">
            <a:off x="3457304" y="3631473"/>
            <a:ext cx="13715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 flipV="1">
            <a:off x="3466014" y="2414508"/>
            <a:ext cx="0" cy="1216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/>
          <p:cNvSpPr txBox="1"/>
          <p:nvPr/>
        </p:nvSpPr>
        <p:spPr>
          <a:xfrm>
            <a:off x="8551184" y="469307"/>
            <a:ext cx="827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 smtClean="0"/>
              <a:t>Room [10]</a:t>
            </a:r>
            <a:endParaRPr lang="it-IT" sz="1000" dirty="0"/>
          </a:p>
        </p:txBody>
      </p:sp>
      <p:sp>
        <p:nvSpPr>
          <p:cNvPr id="67" name="CasellaDiTesto 66"/>
          <p:cNvSpPr txBox="1"/>
          <p:nvPr/>
        </p:nvSpPr>
        <p:spPr>
          <a:xfrm>
            <a:off x="7962248" y="1840866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where [1,1]</a:t>
            </a:r>
            <a:endParaRPr lang="it-IT" sz="9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962867" y="2290384"/>
            <a:ext cx="931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/>
              <a:t>h</a:t>
            </a:r>
            <a:r>
              <a:rPr lang="it-IT" sz="900" dirty="0" smtClean="0"/>
              <a:t>eld here [5,10]</a:t>
            </a:r>
            <a:endParaRPr lang="it-IT" sz="900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6178849" y="3185080"/>
            <a:ext cx="712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offer [2,10]</a:t>
            </a:r>
            <a:endParaRPr lang="it-IT" sz="900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6086520" y="3561807"/>
            <a:ext cx="904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belong_to [1,1]</a:t>
            </a:r>
            <a:endParaRPr lang="it-IT" sz="900" dirty="0"/>
          </a:p>
        </p:txBody>
      </p:sp>
      <p:sp>
        <p:nvSpPr>
          <p:cNvPr id="71" name="Rettangolo arrotondato 70"/>
          <p:cNvSpPr/>
          <p:nvPr/>
        </p:nvSpPr>
        <p:spPr>
          <a:xfrm>
            <a:off x="1258126" y="5351358"/>
            <a:ext cx="1122136" cy="5247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72" name="Rettangolo arrotondato 71"/>
          <p:cNvSpPr/>
          <p:nvPr/>
        </p:nvSpPr>
        <p:spPr>
          <a:xfrm>
            <a:off x="9711495" y="5351355"/>
            <a:ext cx="1122136" cy="5247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73" name="Rettangolo arrotondato 72"/>
          <p:cNvSpPr/>
          <p:nvPr/>
        </p:nvSpPr>
        <p:spPr>
          <a:xfrm>
            <a:off x="8031059" y="5351356"/>
            <a:ext cx="1122136" cy="5247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74" name="Rettangolo arrotondato 73"/>
          <p:cNvSpPr/>
          <p:nvPr/>
        </p:nvSpPr>
        <p:spPr>
          <a:xfrm>
            <a:off x="6310224" y="5351355"/>
            <a:ext cx="1122136" cy="5247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75" name="Rettangolo arrotondato 74"/>
          <p:cNvSpPr/>
          <p:nvPr/>
        </p:nvSpPr>
        <p:spPr>
          <a:xfrm>
            <a:off x="2938562" y="5351357"/>
            <a:ext cx="1122136" cy="5247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76" name="Rettangolo arrotondato 75"/>
          <p:cNvSpPr/>
          <p:nvPr/>
        </p:nvSpPr>
        <p:spPr>
          <a:xfrm>
            <a:off x="4594575" y="5351355"/>
            <a:ext cx="1122136" cy="5247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78" name="CasellaDiTesto 77"/>
          <p:cNvSpPr txBox="1"/>
          <p:nvPr/>
        </p:nvSpPr>
        <p:spPr>
          <a:xfrm>
            <a:off x="5126648" y="1840866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/>
              <a:t>s</a:t>
            </a:r>
            <a:r>
              <a:rPr lang="it-IT" sz="900" dirty="0" smtClean="0"/>
              <a:t>taff_1 [1,2]</a:t>
            </a:r>
            <a:endParaRPr lang="it-IT" sz="900" dirty="0"/>
          </a:p>
        </p:txBody>
      </p:sp>
      <p:sp>
        <p:nvSpPr>
          <p:cNvPr id="79" name="CasellaDiTesto 78"/>
          <p:cNvSpPr txBox="1"/>
          <p:nvPr/>
        </p:nvSpPr>
        <p:spPr>
          <a:xfrm>
            <a:off x="5041549" y="2125004"/>
            <a:ext cx="9028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00" dirty="0"/>
              <a:t>t</a:t>
            </a:r>
            <a:r>
              <a:rPr lang="it-IT" sz="900" dirty="0" smtClean="0"/>
              <a:t>eaches_1 [3,6]</a:t>
            </a:r>
            <a:endParaRPr lang="it-IT" sz="900" dirty="0"/>
          </a:p>
        </p:txBody>
      </p:sp>
      <p:sp>
        <p:nvSpPr>
          <p:cNvPr id="80" name="CasellaDiTesto 79"/>
          <p:cNvSpPr txBox="1"/>
          <p:nvPr/>
        </p:nvSpPr>
        <p:spPr>
          <a:xfrm>
            <a:off x="4021477" y="3607170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/>
              <a:t>s</a:t>
            </a:r>
            <a:r>
              <a:rPr lang="it-IT" sz="900" dirty="0" smtClean="0"/>
              <a:t>taff_2 [2,5]</a:t>
            </a:r>
            <a:endParaRPr lang="it-IT" sz="900" dirty="0"/>
          </a:p>
        </p:txBody>
      </p:sp>
      <p:sp>
        <p:nvSpPr>
          <p:cNvPr id="81" name="CasellaDiTesto 80"/>
          <p:cNvSpPr txBox="1"/>
          <p:nvPr/>
        </p:nvSpPr>
        <p:spPr>
          <a:xfrm>
            <a:off x="3956878" y="3151860"/>
            <a:ext cx="90281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t</a:t>
            </a:r>
            <a:r>
              <a:rPr lang="it-IT" sz="900" dirty="0" smtClean="0"/>
              <a:t>eaches_2 [1,2]</a:t>
            </a:r>
            <a:endParaRPr lang="it-IT" sz="900" dirty="0"/>
          </a:p>
        </p:txBody>
      </p:sp>
      <p:sp>
        <p:nvSpPr>
          <p:cNvPr id="82" name="Rombo 81"/>
          <p:cNvSpPr/>
          <p:nvPr/>
        </p:nvSpPr>
        <p:spPr>
          <a:xfrm>
            <a:off x="7826789" y="2793333"/>
            <a:ext cx="149223" cy="2206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3" name="Rombo 82"/>
          <p:cNvSpPr/>
          <p:nvPr/>
        </p:nvSpPr>
        <p:spPr>
          <a:xfrm>
            <a:off x="10092638" y="837495"/>
            <a:ext cx="149223" cy="2206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4" name="Rombo 83"/>
          <p:cNvSpPr/>
          <p:nvPr/>
        </p:nvSpPr>
        <p:spPr>
          <a:xfrm>
            <a:off x="9432613" y="2793333"/>
            <a:ext cx="149223" cy="2206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5" name="Rombo 84"/>
          <p:cNvSpPr/>
          <p:nvPr/>
        </p:nvSpPr>
        <p:spPr>
          <a:xfrm>
            <a:off x="2372779" y="2158312"/>
            <a:ext cx="149223" cy="2206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6" name="Rombo 85"/>
          <p:cNvSpPr/>
          <p:nvPr/>
        </p:nvSpPr>
        <p:spPr>
          <a:xfrm>
            <a:off x="2377325" y="1917150"/>
            <a:ext cx="149223" cy="2206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7" name="Rombo 86"/>
          <p:cNvSpPr/>
          <p:nvPr/>
        </p:nvSpPr>
        <p:spPr>
          <a:xfrm>
            <a:off x="7708088" y="3832304"/>
            <a:ext cx="149223" cy="2206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8" name="Rombo 87"/>
          <p:cNvSpPr/>
          <p:nvPr/>
        </p:nvSpPr>
        <p:spPr>
          <a:xfrm>
            <a:off x="7820300" y="3065951"/>
            <a:ext cx="149223" cy="220651"/>
          </a:xfrm>
          <a:prstGeom prst="diamond">
            <a:avLst/>
          </a:prstGeom>
          <a:ln w="3175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0" name="CasellaDiTesto 89"/>
          <p:cNvSpPr txBox="1"/>
          <p:nvPr/>
        </p:nvSpPr>
        <p:spPr>
          <a:xfrm>
            <a:off x="1623220" y="190497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noProof="1" smtClean="0"/>
              <a:t>All Instructor</a:t>
            </a:r>
            <a:endParaRPr lang="en-GB" sz="900" noProof="1"/>
          </a:p>
        </p:txBody>
      </p:sp>
      <p:sp>
        <p:nvSpPr>
          <p:cNvPr id="91" name="CasellaDiTesto 90"/>
          <p:cNvSpPr txBox="1"/>
          <p:nvPr/>
        </p:nvSpPr>
        <p:spPr>
          <a:xfrm>
            <a:off x="1062005" y="2153222"/>
            <a:ext cx="13420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00" dirty="0" smtClean="0"/>
              <a:t>Instructors of the </a:t>
            </a:r>
            <a:r>
              <a:rPr lang="it-IT" sz="900" dirty="0"/>
              <a:t>M</a:t>
            </a:r>
            <a:r>
              <a:rPr lang="it-IT" sz="900" dirty="0" smtClean="0"/>
              <a:t>onth</a:t>
            </a:r>
            <a:endParaRPr lang="it-IT" sz="900" dirty="0"/>
          </a:p>
        </p:txBody>
      </p:sp>
      <p:sp>
        <p:nvSpPr>
          <p:cNvPr id="92" name="CasellaDiTesto 91"/>
          <p:cNvSpPr txBox="1"/>
          <p:nvPr/>
        </p:nvSpPr>
        <p:spPr>
          <a:xfrm>
            <a:off x="10187113" y="819973"/>
            <a:ext cx="654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00" dirty="0" smtClean="0"/>
              <a:t>All Rooms</a:t>
            </a:r>
            <a:endParaRPr lang="it-IT" sz="900" dirty="0"/>
          </a:p>
        </p:txBody>
      </p:sp>
      <p:sp>
        <p:nvSpPr>
          <p:cNvPr id="93" name="CasellaDiTesto 92"/>
          <p:cNvSpPr txBox="1"/>
          <p:nvPr/>
        </p:nvSpPr>
        <p:spPr>
          <a:xfrm>
            <a:off x="7962248" y="2793333"/>
            <a:ext cx="13740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00" dirty="0" smtClean="0"/>
              <a:t>All Courses - Alphabetical</a:t>
            </a:r>
            <a:endParaRPr lang="it-IT" sz="900" dirty="0"/>
          </a:p>
        </p:txBody>
      </p:sp>
      <p:sp>
        <p:nvSpPr>
          <p:cNvPr id="94" name="CasellaDiTesto 93"/>
          <p:cNvSpPr txBox="1"/>
          <p:nvPr/>
        </p:nvSpPr>
        <p:spPr>
          <a:xfrm>
            <a:off x="9544824" y="2786736"/>
            <a:ext cx="11961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00" dirty="0" smtClean="0"/>
              <a:t>All Courses – By Level</a:t>
            </a:r>
            <a:endParaRPr lang="it-IT" sz="900" dirty="0"/>
          </a:p>
        </p:txBody>
      </p:sp>
      <p:sp>
        <p:nvSpPr>
          <p:cNvPr id="95" name="CasellaDiTesto 94"/>
          <p:cNvSpPr txBox="1"/>
          <p:nvPr/>
        </p:nvSpPr>
        <p:spPr>
          <a:xfrm>
            <a:off x="7820298" y="3800710"/>
            <a:ext cx="11031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00" dirty="0" smtClean="0"/>
              <a:t>All Course Category</a:t>
            </a:r>
            <a:endParaRPr lang="it-IT" sz="900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7929080" y="3060531"/>
            <a:ext cx="1491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00" dirty="0" smtClean="0"/>
              <a:t>Courses by Course Category</a:t>
            </a:r>
            <a:endParaRPr lang="it-IT" sz="900" dirty="0"/>
          </a:p>
        </p:txBody>
      </p:sp>
      <p:sp>
        <p:nvSpPr>
          <p:cNvPr id="97" name="Freccia a destra 96"/>
          <p:cNvSpPr/>
          <p:nvPr/>
        </p:nvSpPr>
        <p:spPr>
          <a:xfrm>
            <a:off x="2664823" y="2071698"/>
            <a:ext cx="277722" cy="1674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0" name="Freccia a sinistra 99"/>
          <p:cNvSpPr/>
          <p:nvPr/>
        </p:nvSpPr>
        <p:spPr>
          <a:xfrm>
            <a:off x="9699163" y="871680"/>
            <a:ext cx="277722" cy="13456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1" name="Freccia in su 100"/>
          <p:cNvSpPr/>
          <p:nvPr/>
        </p:nvSpPr>
        <p:spPr>
          <a:xfrm>
            <a:off x="7721688" y="2498917"/>
            <a:ext cx="144908" cy="21868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2" name="CasellaDiTesto 101"/>
          <p:cNvSpPr txBox="1"/>
          <p:nvPr/>
        </p:nvSpPr>
        <p:spPr>
          <a:xfrm>
            <a:off x="5097758" y="861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C-IDM</a:t>
            </a:r>
            <a:endParaRPr lang="it-IT" dirty="0"/>
          </a:p>
        </p:txBody>
      </p:sp>
      <p:sp>
        <p:nvSpPr>
          <p:cNvPr id="104" name="Freccia a sinistra 103"/>
          <p:cNvSpPr/>
          <p:nvPr/>
        </p:nvSpPr>
        <p:spPr>
          <a:xfrm>
            <a:off x="5485602" y="3923173"/>
            <a:ext cx="2065951" cy="12437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6" name="Freccia in su 105"/>
          <p:cNvSpPr/>
          <p:nvPr/>
        </p:nvSpPr>
        <p:spPr>
          <a:xfrm>
            <a:off x="7721688" y="3375553"/>
            <a:ext cx="144908" cy="35477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7" name="CasellaDiTesto 106"/>
          <p:cNvSpPr txBox="1"/>
          <p:nvPr/>
        </p:nvSpPr>
        <p:spPr>
          <a:xfrm>
            <a:off x="6780573" y="1665588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chemeClr val="tx1"/>
                </a:solidFill>
              </a:rPr>
              <a:t>Course [20,50]</a:t>
            </a:r>
          </a:p>
        </p:txBody>
      </p:sp>
      <p:sp>
        <p:nvSpPr>
          <p:cNvPr id="108" name="CasellaDiTesto 107"/>
          <p:cNvSpPr txBox="1"/>
          <p:nvPr/>
        </p:nvSpPr>
        <p:spPr>
          <a:xfrm>
            <a:off x="4770400" y="303910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chemeClr val="tx1"/>
                </a:solidFill>
              </a:rPr>
              <a:t>Course Category [10]</a:t>
            </a:r>
          </a:p>
        </p:txBody>
      </p:sp>
      <p:sp>
        <p:nvSpPr>
          <p:cNvPr id="109" name="CasellaDiTesto 108"/>
          <p:cNvSpPr txBox="1"/>
          <p:nvPr/>
        </p:nvSpPr>
        <p:spPr>
          <a:xfrm>
            <a:off x="1493624" y="5130536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/>
              <a:t>Big Gym</a:t>
            </a:r>
          </a:p>
        </p:txBody>
      </p:sp>
      <p:sp>
        <p:nvSpPr>
          <p:cNvPr id="110" name="CasellaDiTesto 109"/>
          <p:cNvSpPr txBox="1"/>
          <p:nvPr/>
        </p:nvSpPr>
        <p:spPr>
          <a:xfrm>
            <a:off x="3187255" y="5150580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/>
              <a:t>Location</a:t>
            </a:r>
            <a:endParaRPr lang="it-IT" sz="1000" dirty="0"/>
          </a:p>
        </p:txBody>
      </p:sp>
      <p:sp>
        <p:nvSpPr>
          <p:cNvPr id="111" name="CasellaDiTesto 110"/>
          <p:cNvSpPr txBox="1"/>
          <p:nvPr/>
        </p:nvSpPr>
        <p:spPr>
          <a:xfrm>
            <a:off x="4737825" y="5150580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/>
              <a:t>Testimonials</a:t>
            </a:r>
            <a:endParaRPr lang="it-IT" sz="1000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6235918" y="5150580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/>
              <a:t>FEEs and Registration</a:t>
            </a:r>
            <a:endParaRPr lang="it-IT" sz="1000" dirty="0"/>
          </a:p>
        </p:txBody>
      </p:sp>
      <p:sp>
        <p:nvSpPr>
          <p:cNvPr id="113" name="CasellaDiTesto 112"/>
          <p:cNvSpPr txBox="1"/>
          <p:nvPr/>
        </p:nvSpPr>
        <p:spPr>
          <a:xfrm>
            <a:off x="8063777" y="5141528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/>
              <a:t>Overall Schedule</a:t>
            </a:r>
          </a:p>
        </p:txBody>
      </p:sp>
      <p:sp>
        <p:nvSpPr>
          <p:cNvPr id="114" name="CasellaDiTesto 113"/>
          <p:cNvSpPr txBox="1"/>
          <p:nvPr/>
        </p:nvSpPr>
        <p:spPr>
          <a:xfrm>
            <a:off x="9781883" y="5141528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/>
              <a:t>Our Equipment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9708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3091544" y="1881051"/>
            <a:ext cx="1122136" cy="524749"/>
          </a:xfrm>
          <a:prstGeom prst="roundRect">
            <a:avLst/>
          </a:prstGeom>
          <a:solidFill>
            <a:schemeClr val="bg1"/>
          </a:solidFill>
          <a:ln w="4127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900" dirty="0" smtClean="0">
                <a:solidFill>
                  <a:schemeClr val="tx1"/>
                </a:solidFill>
              </a:rPr>
              <a:t>Instructor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900" dirty="0" smtClean="0">
                <a:solidFill>
                  <a:schemeClr val="tx1"/>
                </a:solidFill>
              </a:rPr>
              <a:t>[Awards]</a:t>
            </a:r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3" name="Rettangolo arrotondato 2"/>
          <p:cNvSpPr/>
          <p:nvPr/>
        </p:nvSpPr>
        <p:spPr>
          <a:xfrm>
            <a:off x="4828903" y="3239590"/>
            <a:ext cx="1122136" cy="524749"/>
          </a:xfrm>
          <a:prstGeom prst="roundRect">
            <a:avLst/>
          </a:prstGeom>
          <a:solidFill>
            <a:schemeClr val="bg1"/>
          </a:solidFill>
          <a:ln w="4127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4" name="Rettangolo arrotondato 3"/>
          <p:cNvSpPr/>
          <p:nvPr/>
        </p:nvSpPr>
        <p:spPr>
          <a:xfrm>
            <a:off x="8403773" y="687920"/>
            <a:ext cx="1122136" cy="524749"/>
          </a:xfrm>
          <a:prstGeom prst="roundRect">
            <a:avLst/>
          </a:prstGeom>
          <a:solidFill>
            <a:schemeClr val="bg1"/>
          </a:solidFill>
          <a:ln w="4127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900" dirty="0" smtClean="0">
                <a:solidFill>
                  <a:schemeClr val="tx1"/>
                </a:solidFill>
              </a:rPr>
              <a:t>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900" dirty="0" smtClean="0">
                <a:solidFill>
                  <a:schemeClr val="tx1"/>
                </a:solidFill>
              </a:rPr>
              <a:t>Map</a:t>
            </a:r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6698161" y="1881051"/>
            <a:ext cx="1140643" cy="524749"/>
          </a:xfrm>
          <a:prstGeom prst="roundRect">
            <a:avLst/>
          </a:prstGeom>
          <a:solidFill>
            <a:schemeClr val="bg1"/>
          </a:solidFill>
          <a:ln w="4127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it-IT" sz="900" dirty="0" smtClean="0">
              <a:solidFill>
                <a:schemeClr val="tx1"/>
              </a:solidFill>
            </a:endParaRPr>
          </a:p>
        </p:txBody>
      </p:sp>
      <p:cxnSp>
        <p:nvCxnSpPr>
          <p:cNvPr id="6" name="Connettore 2 5"/>
          <p:cNvCxnSpPr/>
          <p:nvPr/>
        </p:nvCxnSpPr>
        <p:spPr>
          <a:xfrm>
            <a:off x="4213680" y="2307771"/>
            <a:ext cx="2484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H="1">
            <a:off x="4213680" y="2020388"/>
            <a:ext cx="2484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>
            <a:off x="7820298" y="2020388"/>
            <a:ext cx="879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V="1">
            <a:off x="8699864" y="1217081"/>
            <a:ext cx="0" cy="80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H="1">
            <a:off x="7820298" y="2307770"/>
            <a:ext cx="14543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9274629" y="1217081"/>
            <a:ext cx="0" cy="1090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5951039" y="3370217"/>
            <a:ext cx="10680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V="1">
            <a:off x="7019109" y="2405800"/>
            <a:ext cx="0" cy="96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7554687" y="2405800"/>
            <a:ext cx="4354" cy="1216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5946685" y="3622765"/>
            <a:ext cx="161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3135422" y="1608330"/>
            <a:ext cx="1107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 smtClean="0"/>
              <a:t>Instructor</a:t>
            </a:r>
            <a:endParaRPr lang="it-IT" sz="1000" dirty="0"/>
          </a:p>
        </p:txBody>
      </p:sp>
      <p:cxnSp>
        <p:nvCxnSpPr>
          <p:cNvPr id="17" name="Connettore 1 16"/>
          <p:cNvCxnSpPr/>
          <p:nvPr/>
        </p:nvCxnSpPr>
        <p:spPr>
          <a:xfrm>
            <a:off x="3941537" y="2405800"/>
            <a:ext cx="0" cy="964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3941537" y="3370217"/>
            <a:ext cx="887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H="1">
            <a:off x="3457304" y="3631473"/>
            <a:ext cx="13715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 flipV="1">
            <a:off x="3466014" y="2414508"/>
            <a:ext cx="0" cy="1216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8551184" y="469307"/>
            <a:ext cx="827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 smtClean="0"/>
              <a:t>Room</a:t>
            </a:r>
            <a:endParaRPr lang="it-IT" sz="10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7962248" y="1840866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where [1,1]</a:t>
            </a:r>
            <a:endParaRPr lang="it-IT" sz="900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7962867" y="2290384"/>
            <a:ext cx="931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/>
              <a:t>h</a:t>
            </a:r>
            <a:r>
              <a:rPr lang="it-IT" sz="900" dirty="0" smtClean="0"/>
              <a:t>eld here [5,10]</a:t>
            </a:r>
            <a:endParaRPr lang="it-IT" sz="900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6178849" y="3185080"/>
            <a:ext cx="712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offer [</a:t>
            </a:r>
            <a:r>
              <a:rPr lang="it-IT" sz="900" dirty="0"/>
              <a:t>2</a:t>
            </a:r>
            <a:r>
              <a:rPr lang="it-IT" sz="900" dirty="0" smtClean="0"/>
              <a:t>,10]</a:t>
            </a:r>
            <a:endParaRPr lang="it-IT" sz="9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6086520" y="3561807"/>
            <a:ext cx="904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 smtClean="0"/>
              <a:t>belong_to [1,1]</a:t>
            </a:r>
            <a:endParaRPr lang="it-IT" sz="900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4487069" y="1835647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/>
              <a:t>s</a:t>
            </a:r>
            <a:r>
              <a:rPr lang="it-IT" sz="900" dirty="0" smtClean="0"/>
              <a:t>taff_1 [1,2]</a:t>
            </a:r>
            <a:endParaRPr lang="it-IT" sz="900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410125" y="2270181"/>
            <a:ext cx="9028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00" dirty="0"/>
              <a:t>t</a:t>
            </a:r>
            <a:r>
              <a:rPr lang="it-IT" sz="900" dirty="0" smtClean="0"/>
              <a:t>eaches_1 [3,6]</a:t>
            </a:r>
            <a:endParaRPr lang="it-IT" sz="900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4021477" y="3607170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/>
              <a:t>s</a:t>
            </a:r>
            <a:r>
              <a:rPr lang="it-IT" sz="900" dirty="0" smtClean="0"/>
              <a:t>taff_2 [2,5]</a:t>
            </a:r>
            <a:endParaRPr lang="it-IT" sz="900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3933814" y="3178643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/>
              <a:t>t</a:t>
            </a:r>
            <a:r>
              <a:rPr lang="it-IT" sz="900" dirty="0" smtClean="0"/>
              <a:t>eaches_2 [1,2]</a:t>
            </a:r>
            <a:endParaRPr lang="it-IT" sz="900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1552695" y="188624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00" dirty="0" smtClean="0"/>
              <a:t>All Instructor</a:t>
            </a:r>
            <a:endParaRPr lang="it-IT" sz="900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991480" y="2134492"/>
            <a:ext cx="13420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00" dirty="0" smtClean="0"/>
              <a:t>Instructors of the </a:t>
            </a:r>
            <a:r>
              <a:rPr lang="it-IT" sz="900" dirty="0"/>
              <a:t>M</a:t>
            </a:r>
            <a:r>
              <a:rPr lang="it-IT" sz="900" dirty="0" smtClean="0"/>
              <a:t>onth</a:t>
            </a:r>
            <a:endParaRPr lang="it-IT" sz="9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10277521" y="819995"/>
            <a:ext cx="654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00" dirty="0" smtClean="0"/>
              <a:t>All Rooms</a:t>
            </a:r>
            <a:endParaRPr lang="it-IT" sz="9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7962248" y="2793333"/>
            <a:ext cx="13740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00" dirty="0" smtClean="0"/>
              <a:t>All Courses - Alphabetical</a:t>
            </a:r>
            <a:endParaRPr lang="it-IT" sz="900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9775023" y="2792158"/>
            <a:ext cx="11961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00" dirty="0" smtClean="0"/>
              <a:t>All Courses – By Level</a:t>
            </a:r>
            <a:endParaRPr lang="it-IT" sz="9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7890657" y="3801162"/>
            <a:ext cx="11031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00" dirty="0" smtClean="0"/>
              <a:t>All Course Category</a:t>
            </a:r>
            <a:endParaRPr lang="it-IT" sz="900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7958973" y="3057549"/>
            <a:ext cx="1491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00" dirty="0" smtClean="0"/>
              <a:t>Courses by Course Category</a:t>
            </a:r>
            <a:endParaRPr lang="it-IT" sz="900" dirty="0"/>
          </a:p>
        </p:txBody>
      </p:sp>
      <p:sp>
        <p:nvSpPr>
          <p:cNvPr id="52" name="Freccia a destra 51"/>
          <p:cNvSpPr/>
          <p:nvPr/>
        </p:nvSpPr>
        <p:spPr>
          <a:xfrm>
            <a:off x="2664823" y="2071698"/>
            <a:ext cx="277722" cy="1674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3" name="Freccia a sinistra 52"/>
          <p:cNvSpPr/>
          <p:nvPr/>
        </p:nvSpPr>
        <p:spPr>
          <a:xfrm>
            <a:off x="9699163" y="871680"/>
            <a:ext cx="277722" cy="13456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Freccia in su 53"/>
          <p:cNvSpPr/>
          <p:nvPr/>
        </p:nvSpPr>
        <p:spPr>
          <a:xfrm>
            <a:off x="7721688" y="2498917"/>
            <a:ext cx="144908" cy="21868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5092303" y="4098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-IDM</a:t>
            </a:r>
            <a:endParaRPr lang="it-IT" dirty="0"/>
          </a:p>
        </p:txBody>
      </p:sp>
      <p:sp>
        <p:nvSpPr>
          <p:cNvPr id="56" name="Freccia a sinistra 55"/>
          <p:cNvSpPr/>
          <p:nvPr/>
        </p:nvSpPr>
        <p:spPr>
          <a:xfrm>
            <a:off x="5485602" y="3923173"/>
            <a:ext cx="2065951" cy="12437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7" name="Freccia in su 56"/>
          <p:cNvSpPr/>
          <p:nvPr/>
        </p:nvSpPr>
        <p:spPr>
          <a:xfrm>
            <a:off x="7721688" y="3375553"/>
            <a:ext cx="144908" cy="35477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004608" y="1611093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chemeClr val="tx1"/>
                </a:solidFill>
              </a:rPr>
              <a:t>Course</a:t>
            </a:r>
          </a:p>
        </p:txBody>
      </p:sp>
      <p:sp>
        <p:nvSpPr>
          <p:cNvPr id="59" name="CasellaDiTesto 58"/>
          <p:cNvSpPr txBox="1"/>
          <p:nvPr/>
        </p:nvSpPr>
        <p:spPr>
          <a:xfrm>
            <a:off x="4909822" y="3022990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chemeClr val="tx1"/>
                </a:solidFill>
              </a:rPr>
              <a:t>Course Category</a:t>
            </a:r>
          </a:p>
        </p:txBody>
      </p:sp>
      <p:grpSp>
        <p:nvGrpSpPr>
          <p:cNvPr id="66" name="Group 11"/>
          <p:cNvGrpSpPr/>
          <p:nvPr/>
        </p:nvGrpSpPr>
        <p:grpSpPr>
          <a:xfrm>
            <a:off x="2338067" y="2160415"/>
            <a:ext cx="288000" cy="322310"/>
            <a:chOff x="4318000" y="2493818"/>
            <a:chExt cx="2921000" cy="3297382"/>
          </a:xfrm>
        </p:grpSpPr>
        <p:grpSp>
          <p:nvGrpSpPr>
            <p:cNvPr id="67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69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70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>
                  <a:alpha val="9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73" name="Group 26"/>
          <p:cNvGrpSpPr/>
          <p:nvPr/>
        </p:nvGrpSpPr>
        <p:grpSpPr>
          <a:xfrm>
            <a:off x="5354323" y="2178300"/>
            <a:ext cx="252000" cy="252000"/>
            <a:chOff x="4114800" y="2590800"/>
            <a:chExt cx="1524000" cy="1535668"/>
          </a:xfrm>
        </p:grpSpPr>
        <p:sp>
          <p:nvSpPr>
            <p:cNvPr id="74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78" name="Group 49"/>
          <p:cNvGrpSpPr/>
          <p:nvPr/>
        </p:nvGrpSpPr>
        <p:grpSpPr>
          <a:xfrm>
            <a:off x="7660676" y="3032688"/>
            <a:ext cx="288000" cy="324000"/>
            <a:chOff x="6257635" y="827263"/>
            <a:chExt cx="2516909" cy="2898229"/>
          </a:xfrm>
        </p:grpSpPr>
        <p:sp>
          <p:nvSpPr>
            <p:cNvPr id="79" name="Oval 5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80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82" name="Oval 5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83" name="Straight Connector 5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55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56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Chord 52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21" name="Group 11"/>
          <p:cNvGrpSpPr/>
          <p:nvPr/>
        </p:nvGrpSpPr>
        <p:grpSpPr>
          <a:xfrm>
            <a:off x="2330809" y="1893396"/>
            <a:ext cx="288000" cy="322310"/>
            <a:chOff x="4318000" y="2493818"/>
            <a:chExt cx="2921000" cy="3297382"/>
          </a:xfrm>
        </p:grpSpPr>
        <p:grpSp>
          <p:nvGrpSpPr>
            <p:cNvPr id="122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24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125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>
                  <a:alpha val="9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28" name="Group 11"/>
          <p:cNvGrpSpPr/>
          <p:nvPr/>
        </p:nvGrpSpPr>
        <p:grpSpPr>
          <a:xfrm>
            <a:off x="10006139" y="819995"/>
            <a:ext cx="288000" cy="322310"/>
            <a:chOff x="4318000" y="2493818"/>
            <a:chExt cx="2921000" cy="3297382"/>
          </a:xfrm>
        </p:grpSpPr>
        <p:grpSp>
          <p:nvGrpSpPr>
            <p:cNvPr id="129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31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132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>
                  <a:alpha val="9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35" name="Group 11"/>
          <p:cNvGrpSpPr/>
          <p:nvPr/>
        </p:nvGrpSpPr>
        <p:grpSpPr>
          <a:xfrm>
            <a:off x="7625373" y="3792639"/>
            <a:ext cx="288000" cy="322310"/>
            <a:chOff x="4318000" y="2493818"/>
            <a:chExt cx="2921000" cy="3297382"/>
          </a:xfrm>
        </p:grpSpPr>
        <p:grpSp>
          <p:nvGrpSpPr>
            <p:cNvPr id="136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38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139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>
                  <a:alpha val="9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42" name="Group 11"/>
          <p:cNvGrpSpPr/>
          <p:nvPr/>
        </p:nvGrpSpPr>
        <p:grpSpPr>
          <a:xfrm>
            <a:off x="9473971" y="2804182"/>
            <a:ext cx="288000" cy="322310"/>
            <a:chOff x="4318000" y="2493818"/>
            <a:chExt cx="2921000" cy="3297382"/>
          </a:xfrm>
        </p:grpSpPr>
        <p:grpSp>
          <p:nvGrpSpPr>
            <p:cNvPr id="143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45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146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>
                  <a:alpha val="9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49" name="Group 11"/>
          <p:cNvGrpSpPr/>
          <p:nvPr/>
        </p:nvGrpSpPr>
        <p:grpSpPr>
          <a:xfrm>
            <a:off x="7660306" y="2786645"/>
            <a:ext cx="288000" cy="322310"/>
            <a:chOff x="4318000" y="2493818"/>
            <a:chExt cx="2921000" cy="3297382"/>
          </a:xfrm>
        </p:grpSpPr>
        <p:grpSp>
          <p:nvGrpSpPr>
            <p:cNvPr id="150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52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153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>
                  <a:alpha val="9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56" name="Group 26"/>
          <p:cNvGrpSpPr/>
          <p:nvPr/>
        </p:nvGrpSpPr>
        <p:grpSpPr>
          <a:xfrm>
            <a:off x="9141457" y="2178300"/>
            <a:ext cx="252000" cy="252000"/>
            <a:chOff x="4114800" y="2590800"/>
            <a:chExt cx="1524000" cy="1535668"/>
          </a:xfrm>
        </p:grpSpPr>
        <p:sp>
          <p:nvSpPr>
            <p:cNvPr id="157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58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9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0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61" name="Group 26"/>
          <p:cNvGrpSpPr/>
          <p:nvPr/>
        </p:nvGrpSpPr>
        <p:grpSpPr>
          <a:xfrm>
            <a:off x="6894811" y="3214013"/>
            <a:ext cx="252000" cy="252000"/>
            <a:chOff x="4114800" y="2590800"/>
            <a:chExt cx="1524000" cy="1535668"/>
          </a:xfrm>
        </p:grpSpPr>
        <p:sp>
          <p:nvSpPr>
            <p:cNvPr id="162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63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4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5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67" name="CasellaDiTesto 166"/>
          <p:cNvSpPr txBox="1"/>
          <p:nvPr/>
        </p:nvSpPr>
        <p:spPr>
          <a:xfrm>
            <a:off x="6657809" y="1900828"/>
            <a:ext cx="12892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900" dirty="0" smtClean="0"/>
              <a:t>Course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900" dirty="0" smtClean="0"/>
              <a:t>Scheduling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it-IT" sz="900" dirty="0" smtClean="0"/>
              <a:t>Register</a:t>
            </a:r>
            <a:endParaRPr lang="it-IT" sz="900" dirty="0"/>
          </a:p>
        </p:txBody>
      </p:sp>
      <p:sp>
        <p:nvSpPr>
          <p:cNvPr id="169" name="CasellaDiTesto 168"/>
          <p:cNvSpPr txBox="1"/>
          <p:nvPr/>
        </p:nvSpPr>
        <p:spPr>
          <a:xfrm>
            <a:off x="4803642" y="3386952"/>
            <a:ext cx="1366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900" dirty="0" smtClean="0"/>
              <a:t>Course category</a:t>
            </a:r>
            <a:endParaRPr lang="it-IT" sz="900" dirty="0"/>
          </a:p>
        </p:txBody>
      </p:sp>
      <p:sp>
        <p:nvSpPr>
          <p:cNvPr id="120" name="Rettangolo arrotondato 119"/>
          <p:cNvSpPr/>
          <p:nvPr/>
        </p:nvSpPr>
        <p:spPr>
          <a:xfrm>
            <a:off x="1356362" y="5352555"/>
            <a:ext cx="1122136" cy="5247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166" name="Rettangolo arrotondato 165"/>
          <p:cNvSpPr/>
          <p:nvPr/>
        </p:nvSpPr>
        <p:spPr>
          <a:xfrm>
            <a:off x="9809731" y="5352552"/>
            <a:ext cx="1122136" cy="5247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168" name="Rettangolo arrotondato 167"/>
          <p:cNvSpPr/>
          <p:nvPr/>
        </p:nvSpPr>
        <p:spPr>
          <a:xfrm>
            <a:off x="8129295" y="5352553"/>
            <a:ext cx="1122136" cy="5247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170" name="Rettangolo arrotondato 169"/>
          <p:cNvSpPr/>
          <p:nvPr/>
        </p:nvSpPr>
        <p:spPr>
          <a:xfrm>
            <a:off x="6408460" y="5352552"/>
            <a:ext cx="1122136" cy="5247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171" name="Rettangolo arrotondato 170"/>
          <p:cNvSpPr/>
          <p:nvPr/>
        </p:nvSpPr>
        <p:spPr>
          <a:xfrm>
            <a:off x="3036798" y="5352554"/>
            <a:ext cx="1122136" cy="5247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172" name="Rettangolo arrotondato 171"/>
          <p:cNvSpPr/>
          <p:nvPr/>
        </p:nvSpPr>
        <p:spPr>
          <a:xfrm>
            <a:off x="4692811" y="5352552"/>
            <a:ext cx="1122136" cy="5247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173" name="CasellaDiTesto 172"/>
          <p:cNvSpPr txBox="1"/>
          <p:nvPr/>
        </p:nvSpPr>
        <p:spPr>
          <a:xfrm>
            <a:off x="1591860" y="513173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/>
              <a:t>Big Gym</a:t>
            </a:r>
          </a:p>
        </p:txBody>
      </p:sp>
      <p:sp>
        <p:nvSpPr>
          <p:cNvPr id="174" name="CasellaDiTesto 173"/>
          <p:cNvSpPr txBox="1"/>
          <p:nvPr/>
        </p:nvSpPr>
        <p:spPr>
          <a:xfrm>
            <a:off x="3285491" y="5151777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/>
              <a:t>Location</a:t>
            </a:r>
            <a:endParaRPr lang="it-IT" sz="1000" dirty="0"/>
          </a:p>
        </p:txBody>
      </p:sp>
      <p:sp>
        <p:nvSpPr>
          <p:cNvPr id="175" name="CasellaDiTesto 174"/>
          <p:cNvSpPr txBox="1"/>
          <p:nvPr/>
        </p:nvSpPr>
        <p:spPr>
          <a:xfrm>
            <a:off x="4836061" y="5151777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/>
              <a:t>Testimonials</a:t>
            </a:r>
            <a:endParaRPr lang="it-IT" sz="1000" dirty="0"/>
          </a:p>
        </p:txBody>
      </p:sp>
      <p:sp>
        <p:nvSpPr>
          <p:cNvPr id="176" name="CasellaDiTesto 175"/>
          <p:cNvSpPr txBox="1"/>
          <p:nvPr/>
        </p:nvSpPr>
        <p:spPr>
          <a:xfrm>
            <a:off x="6334154" y="5151777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/>
              <a:t>FEEs and Registration</a:t>
            </a:r>
            <a:endParaRPr lang="it-IT" sz="1000" dirty="0"/>
          </a:p>
        </p:txBody>
      </p:sp>
      <p:sp>
        <p:nvSpPr>
          <p:cNvPr id="177" name="CasellaDiTesto 176"/>
          <p:cNvSpPr txBox="1"/>
          <p:nvPr/>
        </p:nvSpPr>
        <p:spPr>
          <a:xfrm>
            <a:off x="8162013" y="5142725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/>
              <a:t>Overall Schedule</a:t>
            </a:r>
          </a:p>
        </p:txBody>
      </p:sp>
      <p:sp>
        <p:nvSpPr>
          <p:cNvPr id="178" name="CasellaDiTesto 177"/>
          <p:cNvSpPr txBox="1"/>
          <p:nvPr/>
        </p:nvSpPr>
        <p:spPr>
          <a:xfrm>
            <a:off x="9880119" y="5142725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/>
              <a:t>Our Equipment</a:t>
            </a:r>
            <a:endParaRPr lang="it-IT" sz="10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1307319" y="5304464"/>
            <a:ext cx="154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900" u="sng" dirty="0" smtClean="0"/>
              <a:t>A different 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900" dirty="0" smtClean="0"/>
              <a:t>Our history</a:t>
            </a:r>
            <a:endParaRPr lang="it-IT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900" dirty="0" smtClean="0"/>
              <a:t>Our space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it-IT" sz="900" dirty="0" smtClean="0"/>
              <a:t>Info_request</a:t>
            </a:r>
            <a:endParaRPr lang="it-IT" sz="9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3076924" y="5411453"/>
            <a:ext cx="9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900" u="sng" dirty="0" smtClean="0"/>
              <a:t>Where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900" dirty="0" smtClean="0"/>
              <a:t>Contact us</a:t>
            </a:r>
            <a:endParaRPr lang="it-IT" sz="900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4692811" y="5480703"/>
            <a:ext cx="11119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900" u="sng" dirty="0" smtClean="0"/>
              <a:t>Testimonials</a:t>
            </a:r>
            <a:endParaRPr lang="it-IT" sz="900" u="sng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9711485" y="5499510"/>
            <a:ext cx="1375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900" u="sng" dirty="0" smtClean="0"/>
              <a:t>The best equipment</a:t>
            </a:r>
            <a:endParaRPr lang="it-IT" sz="900" u="sng" dirty="0"/>
          </a:p>
        </p:txBody>
      </p:sp>
      <p:sp>
        <p:nvSpPr>
          <p:cNvPr id="43" name="CasellaDiTesto 42"/>
          <p:cNvSpPr txBox="1"/>
          <p:nvPr/>
        </p:nvSpPr>
        <p:spPr>
          <a:xfrm>
            <a:off x="6424612" y="5442963"/>
            <a:ext cx="130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900" dirty="0" smtClean="0"/>
              <a:t>Our rates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it-IT" sz="900" dirty="0" smtClean="0"/>
              <a:t>Register</a:t>
            </a:r>
            <a:endParaRPr lang="it-IT" sz="900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8054285" y="5480703"/>
            <a:ext cx="12721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900" dirty="0" smtClean="0"/>
              <a:t>Overall schedule</a:t>
            </a:r>
            <a:endParaRPr lang="it-IT" sz="900" dirty="0"/>
          </a:p>
        </p:txBody>
      </p:sp>
      <p:grpSp>
        <p:nvGrpSpPr>
          <p:cNvPr id="179" name="Group 26"/>
          <p:cNvGrpSpPr/>
          <p:nvPr/>
        </p:nvGrpSpPr>
        <p:grpSpPr>
          <a:xfrm>
            <a:off x="3820965" y="2941644"/>
            <a:ext cx="252000" cy="252000"/>
            <a:chOff x="4114800" y="2590800"/>
            <a:chExt cx="1524000" cy="1535668"/>
          </a:xfrm>
        </p:grpSpPr>
        <p:sp>
          <p:nvSpPr>
            <p:cNvPr id="180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cxnSp>
          <p:nvCxnSpPr>
            <p:cNvPr id="181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2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3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84" name="Group 26"/>
          <p:cNvGrpSpPr/>
          <p:nvPr/>
        </p:nvGrpSpPr>
        <p:grpSpPr>
          <a:xfrm>
            <a:off x="3342341" y="3501872"/>
            <a:ext cx="252000" cy="252000"/>
            <a:chOff x="4114800" y="2590800"/>
            <a:chExt cx="1524000" cy="1535668"/>
          </a:xfrm>
        </p:grpSpPr>
        <p:sp>
          <p:nvSpPr>
            <p:cNvPr id="185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cxnSp>
          <p:nvCxnSpPr>
            <p:cNvPr id="186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7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8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89" name="Group 26"/>
          <p:cNvGrpSpPr/>
          <p:nvPr/>
        </p:nvGrpSpPr>
        <p:grpSpPr>
          <a:xfrm>
            <a:off x="5347085" y="1899208"/>
            <a:ext cx="252000" cy="252000"/>
            <a:chOff x="4114800" y="2590800"/>
            <a:chExt cx="1524000" cy="1535668"/>
          </a:xfrm>
        </p:grpSpPr>
        <p:sp>
          <p:nvSpPr>
            <p:cNvPr id="190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cxnSp>
          <p:nvCxnSpPr>
            <p:cNvPr id="191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2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3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37963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singolo angolo ritagliato 2"/>
          <p:cNvSpPr/>
          <p:nvPr/>
        </p:nvSpPr>
        <p:spPr>
          <a:xfrm>
            <a:off x="3376392" y="2011455"/>
            <a:ext cx="1466851" cy="40386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All </a:t>
            </a:r>
            <a:r>
              <a:rPr lang="it-IT" sz="1000" dirty="0" err="1" smtClean="0">
                <a:solidFill>
                  <a:schemeClr val="tx1"/>
                </a:solidFill>
              </a:rPr>
              <a:t>instructors</a:t>
            </a:r>
            <a:endParaRPr lang="it-IT" sz="1000" dirty="0" smtClean="0">
              <a:solidFill>
                <a:schemeClr val="tx1"/>
              </a:solidFill>
            </a:endParaRP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Instructor of the month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" name="Rettangolo con singolo angolo ritagliato 5"/>
          <p:cNvSpPr/>
          <p:nvPr/>
        </p:nvSpPr>
        <p:spPr>
          <a:xfrm>
            <a:off x="6597559" y="1990347"/>
            <a:ext cx="796368" cy="64189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All </a:t>
            </a:r>
            <a:r>
              <a:rPr lang="it-IT" sz="1000" dirty="0" err="1" smtClean="0"/>
              <a:t>courses</a:t>
            </a:r>
            <a:endParaRPr lang="it-IT" sz="1000" dirty="0" smtClean="0"/>
          </a:p>
          <a:p>
            <a:pPr algn="ctr"/>
            <a:r>
              <a:rPr lang="it-IT" sz="1000" dirty="0"/>
              <a:t>b</a:t>
            </a:r>
            <a:r>
              <a:rPr lang="it-IT" sz="1000" dirty="0" smtClean="0"/>
              <a:t>y </a:t>
            </a:r>
            <a:r>
              <a:rPr lang="it-IT" sz="1000" dirty="0" err="1"/>
              <a:t>a</a:t>
            </a:r>
            <a:r>
              <a:rPr lang="it-IT" sz="1000" dirty="0" err="1" smtClean="0"/>
              <a:t>lphabetic</a:t>
            </a:r>
            <a:r>
              <a:rPr lang="it-IT" sz="1000" dirty="0" smtClean="0"/>
              <a:t> </a:t>
            </a:r>
            <a:r>
              <a:rPr lang="it-IT" sz="1000" dirty="0" err="1" smtClean="0"/>
              <a:t>order</a:t>
            </a:r>
            <a:endParaRPr lang="it-IT" sz="1000" dirty="0" smtClean="0"/>
          </a:p>
        </p:txBody>
      </p:sp>
      <p:sp>
        <p:nvSpPr>
          <p:cNvPr id="28" name="Rettangolo con singolo angolo ritagliato 27"/>
          <p:cNvSpPr/>
          <p:nvPr/>
        </p:nvSpPr>
        <p:spPr>
          <a:xfrm>
            <a:off x="9011680" y="2014751"/>
            <a:ext cx="769620" cy="37719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All </a:t>
            </a:r>
            <a:r>
              <a:rPr lang="it-IT" sz="1000" dirty="0" err="1" smtClean="0"/>
              <a:t>courses</a:t>
            </a:r>
            <a:endParaRPr lang="it-IT" sz="1000" dirty="0" smtClean="0"/>
          </a:p>
          <a:p>
            <a:pPr algn="ctr"/>
            <a:r>
              <a:rPr lang="it-IT" sz="1000" dirty="0" err="1" smtClean="0"/>
              <a:t>categories</a:t>
            </a:r>
            <a:endParaRPr lang="it-IT" sz="1000" dirty="0"/>
          </a:p>
        </p:txBody>
      </p:sp>
      <p:sp>
        <p:nvSpPr>
          <p:cNvPr id="29" name="Rettangolo con singolo angolo ritagliato 28"/>
          <p:cNvSpPr/>
          <p:nvPr/>
        </p:nvSpPr>
        <p:spPr>
          <a:xfrm>
            <a:off x="8874520" y="3050283"/>
            <a:ext cx="1043940" cy="33908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Courses by course category</a:t>
            </a:r>
          </a:p>
        </p:txBody>
      </p:sp>
      <p:sp>
        <p:nvSpPr>
          <p:cNvPr id="33" name="Rettangolo con singolo angolo ritagliato 32"/>
          <p:cNvSpPr/>
          <p:nvPr/>
        </p:nvSpPr>
        <p:spPr>
          <a:xfrm>
            <a:off x="5297459" y="2028601"/>
            <a:ext cx="769620" cy="37719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Overall schedule</a:t>
            </a:r>
            <a:endParaRPr lang="it-IT" sz="1000" dirty="0"/>
          </a:p>
        </p:txBody>
      </p:sp>
      <p:sp>
        <p:nvSpPr>
          <p:cNvPr id="8" name="Rettangolo 7"/>
          <p:cNvSpPr/>
          <p:nvPr/>
        </p:nvSpPr>
        <p:spPr>
          <a:xfrm>
            <a:off x="3657379" y="3537360"/>
            <a:ext cx="904875" cy="579515"/>
          </a:xfrm>
          <a:prstGeom prst="rect">
            <a:avLst/>
          </a:prstGeom>
          <a:ln w="31750" cmpd="dbl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39" name="Rettangolo 38"/>
          <p:cNvSpPr/>
          <p:nvPr/>
        </p:nvSpPr>
        <p:spPr>
          <a:xfrm>
            <a:off x="6546516" y="4368253"/>
            <a:ext cx="1332867" cy="1194633"/>
          </a:xfrm>
          <a:prstGeom prst="rect">
            <a:avLst/>
          </a:prstGeom>
          <a:ln w="31750" cmpd="dbl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40" name="Rettangolo con singolo angolo ritagliato 39"/>
          <p:cNvSpPr/>
          <p:nvPr/>
        </p:nvSpPr>
        <p:spPr>
          <a:xfrm>
            <a:off x="6608772" y="4455256"/>
            <a:ext cx="1202582" cy="58849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Course description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it-IT" sz="1000" dirty="0" smtClean="0"/>
              <a:t>Register</a:t>
            </a:r>
          </a:p>
        </p:txBody>
      </p:sp>
      <p:sp>
        <p:nvSpPr>
          <p:cNvPr id="41" name="Rettangolo con singolo angolo ritagliato 40"/>
          <p:cNvSpPr/>
          <p:nvPr/>
        </p:nvSpPr>
        <p:spPr>
          <a:xfrm>
            <a:off x="6776771" y="5161996"/>
            <a:ext cx="812801" cy="30956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Scheduling</a:t>
            </a:r>
          </a:p>
        </p:txBody>
      </p:sp>
      <p:sp>
        <p:nvSpPr>
          <p:cNvPr id="43" name="Rettangolo con singolo angolo ritagliato 42"/>
          <p:cNvSpPr/>
          <p:nvPr/>
        </p:nvSpPr>
        <p:spPr>
          <a:xfrm>
            <a:off x="10235514" y="3050283"/>
            <a:ext cx="535305" cy="33908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Offer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10179101" y="1942023"/>
            <a:ext cx="1184224" cy="528555"/>
          </a:xfrm>
          <a:prstGeom prst="rect">
            <a:avLst/>
          </a:prstGeom>
          <a:ln w="31750" cmpd="dbl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45" name="Rettangolo con singolo angolo ritagliato 44"/>
          <p:cNvSpPr/>
          <p:nvPr/>
        </p:nvSpPr>
        <p:spPr>
          <a:xfrm>
            <a:off x="8175728" y="5159398"/>
            <a:ext cx="535305" cy="30956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Room</a:t>
            </a:r>
          </a:p>
        </p:txBody>
      </p:sp>
      <p:sp>
        <p:nvSpPr>
          <p:cNvPr id="46" name="Rettangolo 45"/>
          <p:cNvSpPr/>
          <p:nvPr/>
        </p:nvSpPr>
        <p:spPr>
          <a:xfrm>
            <a:off x="5702122" y="539883"/>
            <a:ext cx="1269870" cy="823864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/>
          <p:cNvSpPr txBox="1"/>
          <p:nvPr/>
        </p:nvSpPr>
        <p:spPr>
          <a:xfrm>
            <a:off x="10213744" y="1732865"/>
            <a:ext cx="103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Course category</a:t>
            </a:r>
            <a:endParaRPr lang="it-IT" sz="10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5956201" y="292192"/>
            <a:ext cx="751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 smtClean="0"/>
              <a:t>HomePage</a:t>
            </a:r>
            <a:endParaRPr lang="it-IT" sz="1000" dirty="0"/>
          </a:p>
        </p:txBody>
      </p:sp>
      <p:sp>
        <p:nvSpPr>
          <p:cNvPr id="51" name="Rettangolo 50"/>
          <p:cNvSpPr/>
          <p:nvPr/>
        </p:nvSpPr>
        <p:spPr>
          <a:xfrm>
            <a:off x="1140996" y="1912422"/>
            <a:ext cx="1066800" cy="539195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1350546" y="1726485"/>
            <a:ext cx="64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Location</a:t>
            </a:r>
            <a:endParaRPr lang="it-IT" sz="1000" dirty="0"/>
          </a:p>
        </p:txBody>
      </p:sp>
      <p:sp>
        <p:nvSpPr>
          <p:cNvPr id="53" name="Rettangolo con singolo angolo ritagliato 52"/>
          <p:cNvSpPr/>
          <p:nvPr/>
        </p:nvSpPr>
        <p:spPr>
          <a:xfrm>
            <a:off x="5782797" y="626511"/>
            <a:ext cx="1119077" cy="69113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A different place</a:t>
            </a: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Our space</a:t>
            </a:r>
          </a:p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History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it-IT" sz="1000" dirty="0" smtClean="0">
                <a:solidFill>
                  <a:schemeClr val="tx1"/>
                </a:solidFill>
              </a:rPr>
              <a:t>Info </a:t>
            </a:r>
            <a:r>
              <a:rPr lang="it-IT" sz="1000" dirty="0" err="1" smtClean="0">
                <a:solidFill>
                  <a:schemeClr val="tx1"/>
                </a:solidFill>
              </a:rPr>
              <a:t>Request</a:t>
            </a:r>
            <a:endParaRPr lang="it-IT" sz="1000" dirty="0" smtClean="0">
              <a:solidFill>
                <a:schemeClr val="tx1"/>
              </a:solidFill>
            </a:endParaRPr>
          </a:p>
        </p:txBody>
      </p:sp>
      <p:sp>
        <p:nvSpPr>
          <p:cNvPr id="55" name="Rettangolo con singolo angolo ritagliato 54"/>
          <p:cNvSpPr/>
          <p:nvPr/>
        </p:nvSpPr>
        <p:spPr>
          <a:xfrm>
            <a:off x="1267595" y="2644357"/>
            <a:ext cx="813602" cy="32206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Testimonial</a:t>
            </a:r>
            <a:endParaRPr lang="it-IT" sz="1000" dirty="0"/>
          </a:p>
        </p:txBody>
      </p:sp>
      <p:sp>
        <p:nvSpPr>
          <p:cNvPr id="56" name="Rettangolo con singolo angolo ritagliato 55"/>
          <p:cNvSpPr/>
          <p:nvPr/>
        </p:nvSpPr>
        <p:spPr>
          <a:xfrm>
            <a:off x="1267595" y="3153941"/>
            <a:ext cx="813602" cy="32206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Our </a:t>
            </a:r>
            <a:r>
              <a:rPr lang="it-IT" sz="1000" dirty="0" err="1" smtClean="0"/>
              <a:t>equip</a:t>
            </a:r>
            <a:endParaRPr lang="it-IT" sz="1000" dirty="0"/>
          </a:p>
        </p:txBody>
      </p:sp>
      <p:sp>
        <p:nvSpPr>
          <p:cNvPr id="57" name="Rettangolo con singolo angolo ritagliato 56"/>
          <p:cNvSpPr/>
          <p:nvPr/>
        </p:nvSpPr>
        <p:spPr>
          <a:xfrm>
            <a:off x="1271673" y="3661947"/>
            <a:ext cx="813602" cy="32206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err="1" smtClean="0"/>
              <a:t>Fees</a:t>
            </a:r>
            <a:endParaRPr lang="it-IT" sz="1000" dirty="0"/>
          </a:p>
        </p:txBody>
      </p:sp>
      <p:sp>
        <p:nvSpPr>
          <p:cNvPr id="63" name="Quad Arrow 121"/>
          <p:cNvSpPr/>
          <p:nvPr/>
        </p:nvSpPr>
        <p:spPr>
          <a:xfrm>
            <a:off x="5578007" y="1233225"/>
            <a:ext cx="248229" cy="245641"/>
          </a:xfrm>
          <a:prstGeom prst="quad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Quad Arrow 121"/>
          <p:cNvSpPr/>
          <p:nvPr/>
        </p:nvSpPr>
        <p:spPr>
          <a:xfrm>
            <a:off x="3252277" y="2293822"/>
            <a:ext cx="248229" cy="245641"/>
          </a:xfrm>
          <a:prstGeom prst="quad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Quad Arrow 121"/>
          <p:cNvSpPr/>
          <p:nvPr/>
        </p:nvSpPr>
        <p:spPr>
          <a:xfrm>
            <a:off x="5174161" y="2284548"/>
            <a:ext cx="248229" cy="245641"/>
          </a:xfrm>
          <a:prstGeom prst="quad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Quad Arrow 121"/>
          <p:cNvSpPr/>
          <p:nvPr/>
        </p:nvSpPr>
        <p:spPr>
          <a:xfrm>
            <a:off x="6481922" y="2502491"/>
            <a:ext cx="248229" cy="245641"/>
          </a:xfrm>
          <a:prstGeom prst="quad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Quad Arrow 121"/>
          <p:cNvSpPr/>
          <p:nvPr/>
        </p:nvSpPr>
        <p:spPr>
          <a:xfrm>
            <a:off x="1143480" y="2832251"/>
            <a:ext cx="248229" cy="245641"/>
          </a:xfrm>
          <a:prstGeom prst="quad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Quad Arrow 121"/>
          <p:cNvSpPr/>
          <p:nvPr/>
        </p:nvSpPr>
        <p:spPr>
          <a:xfrm>
            <a:off x="1021509" y="2260971"/>
            <a:ext cx="248229" cy="245641"/>
          </a:xfrm>
          <a:prstGeom prst="quad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Quad Arrow 121"/>
          <p:cNvSpPr/>
          <p:nvPr/>
        </p:nvSpPr>
        <p:spPr>
          <a:xfrm>
            <a:off x="1143254" y="3337535"/>
            <a:ext cx="248229" cy="245641"/>
          </a:xfrm>
          <a:prstGeom prst="quad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Quad Arrow 121"/>
          <p:cNvSpPr/>
          <p:nvPr/>
        </p:nvSpPr>
        <p:spPr>
          <a:xfrm>
            <a:off x="8887276" y="2265313"/>
            <a:ext cx="248229" cy="245641"/>
          </a:xfrm>
          <a:prstGeom prst="quad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Quad Arrow 121"/>
          <p:cNvSpPr/>
          <p:nvPr/>
        </p:nvSpPr>
        <p:spPr>
          <a:xfrm>
            <a:off x="1153005" y="3861195"/>
            <a:ext cx="248229" cy="245641"/>
          </a:xfrm>
          <a:prstGeom prst="quad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10"/>
          <p:cNvGrpSpPr/>
          <p:nvPr/>
        </p:nvGrpSpPr>
        <p:grpSpPr>
          <a:xfrm>
            <a:off x="6207468" y="4387894"/>
            <a:ext cx="481174" cy="239956"/>
            <a:chOff x="386826" y="5665538"/>
            <a:chExt cx="481174" cy="239956"/>
          </a:xfrm>
        </p:grpSpPr>
        <p:sp>
          <p:nvSpPr>
            <p:cNvPr id="85" name="Rectangle 11"/>
            <p:cNvSpPr/>
            <p:nvPr/>
          </p:nvSpPr>
          <p:spPr>
            <a:xfrm>
              <a:off x="386826" y="5665538"/>
              <a:ext cx="279893" cy="125661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solidFill>
                <a:schemeClr val="dk1">
                  <a:alpha val="9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6" name="Straight Arrow Connector 12"/>
            <p:cNvCxnSpPr/>
            <p:nvPr/>
          </p:nvCxnSpPr>
          <p:spPr>
            <a:xfrm>
              <a:off x="666720" y="5791200"/>
              <a:ext cx="201280" cy="1142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7" name="Group 49"/>
          <p:cNvGrpSpPr/>
          <p:nvPr/>
        </p:nvGrpSpPr>
        <p:grpSpPr>
          <a:xfrm>
            <a:off x="8789354" y="2954212"/>
            <a:ext cx="288000" cy="324000"/>
            <a:chOff x="6257635" y="827263"/>
            <a:chExt cx="2516909" cy="2898229"/>
          </a:xfrm>
        </p:grpSpPr>
        <p:sp>
          <p:nvSpPr>
            <p:cNvPr id="88" name="Oval 5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91" name="Oval 5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92" name="Straight Connector 5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55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56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Chord 52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95" name="Group 49"/>
          <p:cNvGrpSpPr/>
          <p:nvPr/>
        </p:nvGrpSpPr>
        <p:grpSpPr>
          <a:xfrm>
            <a:off x="3244442" y="1929043"/>
            <a:ext cx="288000" cy="324000"/>
            <a:chOff x="6257635" y="827263"/>
            <a:chExt cx="2516909" cy="2898229"/>
          </a:xfrm>
        </p:grpSpPr>
        <p:sp>
          <p:nvSpPr>
            <p:cNvPr id="96" name="Oval 5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97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99" name="Oval 5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100" name="Straight Connector 5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55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56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Chord 52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03" name="Group 11"/>
          <p:cNvGrpSpPr/>
          <p:nvPr/>
        </p:nvGrpSpPr>
        <p:grpSpPr>
          <a:xfrm>
            <a:off x="8853614" y="1928926"/>
            <a:ext cx="288000" cy="322310"/>
            <a:chOff x="4318000" y="2493818"/>
            <a:chExt cx="2921000" cy="3297382"/>
          </a:xfrm>
        </p:grpSpPr>
        <p:grpSp>
          <p:nvGrpSpPr>
            <p:cNvPr id="104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06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107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>
                  <a:alpha val="9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10" name="Group 11"/>
          <p:cNvGrpSpPr/>
          <p:nvPr/>
        </p:nvGrpSpPr>
        <p:grpSpPr>
          <a:xfrm>
            <a:off x="10107107" y="2976738"/>
            <a:ext cx="288000" cy="322310"/>
            <a:chOff x="4318000" y="2493818"/>
            <a:chExt cx="2921000" cy="3297382"/>
          </a:xfrm>
        </p:grpSpPr>
        <p:grpSp>
          <p:nvGrpSpPr>
            <p:cNvPr id="111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13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114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>
                  <a:alpha val="9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17" name="Group 11"/>
          <p:cNvGrpSpPr/>
          <p:nvPr/>
        </p:nvGrpSpPr>
        <p:grpSpPr>
          <a:xfrm>
            <a:off x="6468815" y="1880034"/>
            <a:ext cx="288000" cy="322310"/>
            <a:chOff x="4318000" y="2493818"/>
            <a:chExt cx="2921000" cy="3297382"/>
          </a:xfrm>
        </p:grpSpPr>
        <p:grpSp>
          <p:nvGrpSpPr>
            <p:cNvPr id="118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20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121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>
                  <a:alpha val="9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24" name="Group 11"/>
          <p:cNvGrpSpPr/>
          <p:nvPr/>
        </p:nvGrpSpPr>
        <p:grpSpPr>
          <a:xfrm>
            <a:off x="7211588" y="2474540"/>
            <a:ext cx="179026" cy="195445"/>
            <a:chOff x="4318000" y="2493818"/>
            <a:chExt cx="2921000" cy="3297382"/>
          </a:xfrm>
        </p:grpSpPr>
        <p:grpSp>
          <p:nvGrpSpPr>
            <p:cNvPr id="125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27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128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>
                  <a:alpha val="9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140" name="Connettore 1 139"/>
          <p:cNvCxnSpPr>
            <a:stCxn id="46" idx="2"/>
          </p:cNvCxnSpPr>
          <p:nvPr/>
        </p:nvCxnSpPr>
        <p:spPr>
          <a:xfrm flipH="1">
            <a:off x="6331745" y="1363747"/>
            <a:ext cx="5312" cy="357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1 142"/>
          <p:cNvCxnSpPr/>
          <p:nvPr/>
        </p:nvCxnSpPr>
        <p:spPr>
          <a:xfrm flipV="1">
            <a:off x="2457450" y="1719739"/>
            <a:ext cx="6939040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1 145"/>
          <p:cNvCxnSpPr/>
          <p:nvPr/>
        </p:nvCxnSpPr>
        <p:spPr>
          <a:xfrm>
            <a:off x="2457450" y="1721644"/>
            <a:ext cx="0" cy="2101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2 147"/>
          <p:cNvCxnSpPr/>
          <p:nvPr/>
        </p:nvCxnSpPr>
        <p:spPr>
          <a:xfrm flipH="1">
            <a:off x="2207796" y="2184045"/>
            <a:ext cx="249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2 149"/>
          <p:cNvCxnSpPr>
            <a:endCxn id="55" idx="0"/>
          </p:cNvCxnSpPr>
          <p:nvPr/>
        </p:nvCxnSpPr>
        <p:spPr>
          <a:xfrm flipH="1">
            <a:off x="2081197" y="2800991"/>
            <a:ext cx="376253" cy="4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2 152"/>
          <p:cNvCxnSpPr>
            <a:endCxn id="56" idx="0"/>
          </p:cNvCxnSpPr>
          <p:nvPr/>
        </p:nvCxnSpPr>
        <p:spPr>
          <a:xfrm flipH="1">
            <a:off x="2081197" y="3314975"/>
            <a:ext cx="3762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2 155"/>
          <p:cNvCxnSpPr>
            <a:endCxn id="57" idx="0"/>
          </p:cNvCxnSpPr>
          <p:nvPr/>
        </p:nvCxnSpPr>
        <p:spPr>
          <a:xfrm flipH="1">
            <a:off x="2085275" y="3822981"/>
            <a:ext cx="372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2 158"/>
          <p:cNvCxnSpPr>
            <a:endCxn id="3" idx="3"/>
          </p:cNvCxnSpPr>
          <p:nvPr/>
        </p:nvCxnSpPr>
        <p:spPr>
          <a:xfrm>
            <a:off x="4109817" y="1731682"/>
            <a:ext cx="1" cy="279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2 161"/>
          <p:cNvCxnSpPr>
            <a:endCxn id="33" idx="3"/>
          </p:cNvCxnSpPr>
          <p:nvPr/>
        </p:nvCxnSpPr>
        <p:spPr>
          <a:xfrm>
            <a:off x="5680420" y="1741435"/>
            <a:ext cx="1849" cy="287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ttore 2 165"/>
          <p:cNvCxnSpPr>
            <a:endCxn id="6" idx="3"/>
          </p:cNvCxnSpPr>
          <p:nvPr/>
        </p:nvCxnSpPr>
        <p:spPr>
          <a:xfrm>
            <a:off x="6994396" y="1735631"/>
            <a:ext cx="1347" cy="254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/>
          <p:cNvCxnSpPr>
            <a:endCxn id="28" idx="3"/>
          </p:cNvCxnSpPr>
          <p:nvPr/>
        </p:nvCxnSpPr>
        <p:spPr>
          <a:xfrm>
            <a:off x="9396490" y="1719739"/>
            <a:ext cx="0" cy="295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ttore 2 173"/>
          <p:cNvCxnSpPr>
            <a:stCxn id="28" idx="0"/>
            <a:endCxn id="44" idx="1"/>
          </p:cNvCxnSpPr>
          <p:nvPr/>
        </p:nvCxnSpPr>
        <p:spPr>
          <a:xfrm>
            <a:off x="9781300" y="2203346"/>
            <a:ext cx="397801" cy="2955"/>
          </a:xfrm>
          <a:prstGeom prst="straightConnector1">
            <a:avLst/>
          </a:prstGeom>
          <a:ln w="41275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ttore 2 175"/>
          <p:cNvCxnSpPr>
            <a:endCxn id="43" idx="3"/>
          </p:cNvCxnSpPr>
          <p:nvPr/>
        </p:nvCxnSpPr>
        <p:spPr>
          <a:xfrm flipH="1">
            <a:off x="10503167" y="2470578"/>
            <a:ext cx="7295" cy="579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1 179"/>
          <p:cNvCxnSpPr>
            <a:stCxn id="33" idx="1"/>
          </p:cNvCxnSpPr>
          <p:nvPr/>
        </p:nvCxnSpPr>
        <p:spPr>
          <a:xfrm flipH="1">
            <a:off x="5680420" y="2405791"/>
            <a:ext cx="1849" cy="2207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ttore 2 181"/>
          <p:cNvCxnSpPr/>
          <p:nvPr/>
        </p:nvCxnSpPr>
        <p:spPr>
          <a:xfrm flipV="1">
            <a:off x="5680420" y="4607585"/>
            <a:ext cx="870273" cy="3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ight Triangle 82"/>
          <p:cNvSpPr/>
          <p:nvPr/>
        </p:nvSpPr>
        <p:spPr>
          <a:xfrm>
            <a:off x="3795043" y="3972068"/>
            <a:ext cx="119321" cy="123969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ight Triangle 82"/>
          <p:cNvSpPr/>
          <p:nvPr/>
        </p:nvSpPr>
        <p:spPr>
          <a:xfrm>
            <a:off x="4408624" y="3974223"/>
            <a:ext cx="119321" cy="123969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ight Triangle 82"/>
          <p:cNvSpPr/>
          <p:nvPr/>
        </p:nvSpPr>
        <p:spPr>
          <a:xfrm>
            <a:off x="8175852" y="5338915"/>
            <a:ext cx="119321" cy="123969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ight Triangle 82"/>
          <p:cNvSpPr/>
          <p:nvPr/>
        </p:nvSpPr>
        <p:spPr>
          <a:xfrm>
            <a:off x="6623848" y="4914780"/>
            <a:ext cx="119321" cy="123969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Connettore 2 193"/>
          <p:cNvCxnSpPr>
            <a:stCxn id="41" idx="0"/>
            <a:endCxn id="45" idx="2"/>
          </p:cNvCxnSpPr>
          <p:nvPr/>
        </p:nvCxnSpPr>
        <p:spPr>
          <a:xfrm flipV="1">
            <a:off x="7589572" y="5314179"/>
            <a:ext cx="586156" cy="2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ttore 2 195"/>
          <p:cNvCxnSpPr/>
          <p:nvPr/>
        </p:nvCxnSpPr>
        <p:spPr>
          <a:xfrm flipH="1">
            <a:off x="7644156" y="5412416"/>
            <a:ext cx="490552" cy="3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ttore 2 197"/>
          <p:cNvCxnSpPr>
            <a:stCxn id="3" idx="1"/>
            <a:endCxn id="8" idx="0"/>
          </p:cNvCxnSpPr>
          <p:nvPr/>
        </p:nvCxnSpPr>
        <p:spPr>
          <a:xfrm flipH="1">
            <a:off x="4109817" y="2415315"/>
            <a:ext cx="1" cy="1122045"/>
          </a:xfrm>
          <a:prstGeom prst="straightConnector1">
            <a:avLst/>
          </a:prstGeom>
          <a:ln w="41275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3719291" y="3261459"/>
            <a:ext cx="781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 smtClean="0"/>
              <a:t>Instructor</a:t>
            </a:r>
            <a:endParaRPr lang="it-IT" sz="1000" dirty="0"/>
          </a:p>
        </p:txBody>
      </p:sp>
      <p:cxnSp>
        <p:nvCxnSpPr>
          <p:cNvPr id="200" name="Connettore 2 199"/>
          <p:cNvCxnSpPr>
            <a:stCxn id="6" idx="1"/>
            <a:endCxn id="39" idx="0"/>
          </p:cNvCxnSpPr>
          <p:nvPr/>
        </p:nvCxnSpPr>
        <p:spPr>
          <a:xfrm>
            <a:off x="6995743" y="2632241"/>
            <a:ext cx="217207" cy="1736012"/>
          </a:xfrm>
          <a:prstGeom prst="straightConnector1">
            <a:avLst/>
          </a:prstGeom>
          <a:ln w="41275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6416144" y="4158216"/>
            <a:ext cx="569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Course</a:t>
            </a:r>
            <a:endParaRPr lang="it-IT" sz="1000" dirty="0"/>
          </a:p>
        </p:txBody>
      </p:sp>
      <p:cxnSp>
        <p:nvCxnSpPr>
          <p:cNvPr id="209" name="Connettore 2 208"/>
          <p:cNvCxnSpPr>
            <a:stCxn id="28" idx="1"/>
            <a:endCxn id="29" idx="3"/>
          </p:cNvCxnSpPr>
          <p:nvPr/>
        </p:nvCxnSpPr>
        <p:spPr>
          <a:xfrm>
            <a:off x="9396490" y="2391941"/>
            <a:ext cx="0" cy="658342"/>
          </a:xfrm>
          <a:prstGeom prst="straightConnector1">
            <a:avLst/>
          </a:prstGeom>
          <a:ln w="41275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ttore 1 212"/>
          <p:cNvCxnSpPr>
            <a:stCxn id="29" idx="1"/>
          </p:cNvCxnSpPr>
          <p:nvPr/>
        </p:nvCxnSpPr>
        <p:spPr>
          <a:xfrm flipH="1">
            <a:off x="9396489" y="3389372"/>
            <a:ext cx="1" cy="1055846"/>
          </a:xfrm>
          <a:prstGeom prst="line">
            <a:avLst/>
          </a:prstGeom>
          <a:ln w="412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ttore 2 214"/>
          <p:cNvCxnSpPr/>
          <p:nvPr/>
        </p:nvCxnSpPr>
        <p:spPr>
          <a:xfrm flipH="1">
            <a:off x="7901411" y="4445218"/>
            <a:ext cx="1495080" cy="4986"/>
          </a:xfrm>
          <a:prstGeom prst="straightConnector1">
            <a:avLst/>
          </a:prstGeom>
          <a:ln w="41275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1 216"/>
          <p:cNvCxnSpPr/>
          <p:nvPr/>
        </p:nvCxnSpPr>
        <p:spPr>
          <a:xfrm>
            <a:off x="7811354" y="4691930"/>
            <a:ext cx="30343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ttore 2 219"/>
          <p:cNvCxnSpPr/>
          <p:nvPr/>
        </p:nvCxnSpPr>
        <p:spPr>
          <a:xfrm flipV="1">
            <a:off x="10845670" y="2483844"/>
            <a:ext cx="0" cy="2208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ight Triangle 82"/>
          <p:cNvSpPr/>
          <p:nvPr/>
        </p:nvSpPr>
        <p:spPr>
          <a:xfrm>
            <a:off x="11137476" y="2337173"/>
            <a:ext cx="119321" cy="123969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Connettore 1 223"/>
          <p:cNvCxnSpPr/>
          <p:nvPr/>
        </p:nvCxnSpPr>
        <p:spPr>
          <a:xfrm flipH="1">
            <a:off x="4457399" y="4116875"/>
            <a:ext cx="7620" cy="748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ttore 2 226"/>
          <p:cNvCxnSpPr/>
          <p:nvPr/>
        </p:nvCxnSpPr>
        <p:spPr>
          <a:xfrm>
            <a:off x="4461974" y="4863125"/>
            <a:ext cx="2082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ttore 1 235"/>
          <p:cNvCxnSpPr/>
          <p:nvPr/>
        </p:nvCxnSpPr>
        <p:spPr>
          <a:xfrm flipH="1">
            <a:off x="4300316" y="5016318"/>
            <a:ext cx="22876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/>
          <p:cNvCxnSpPr/>
          <p:nvPr/>
        </p:nvCxnSpPr>
        <p:spPr>
          <a:xfrm flipH="1" flipV="1">
            <a:off x="4300316" y="4116875"/>
            <a:ext cx="4984" cy="899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ttore 1 242"/>
          <p:cNvCxnSpPr>
            <a:stCxn id="43" idx="1"/>
          </p:cNvCxnSpPr>
          <p:nvPr/>
        </p:nvCxnSpPr>
        <p:spPr>
          <a:xfrm flipH="1">
            <a:off x="10503166" y="3389372"/>
            <a:ext cx="1" cy="1179077"/>
          </a:xfrm>
          <a:prstGeom prst="line">
            <a:avLst/>
          </a:prstGeom>
          <a:ln w="412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ttore 2 244"/>
          <p:cNvCxnSpPr/>
          <p:nvPr/>
        </p:nvCxnSpPr>
        <p:spPr>
          <a:xfrm flipH="1">
            <a:off x="7889432" y="4568449"/>
            <a:ext cx="2621031" cy="0"/>
          </a:xfrm>
          <a:prstGeom prst="straightConnector1">
            <a:avLst/>
          </a:prstGeom>
          <a:ln w="41275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1 247"/>
          <p:cNvCxnSpPr/>
          <p:nvPr/>
        </p:nvCxnSpPr>
        <p:spPr>
          <a:xfrm>
            <a:off x="3854703" y="4129641"/>
            <a:ext cx="0" cy="1846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ttore 1 250"/>
          <p:cNvCxnSpPr/>
          <p:nvPr/>
        </p:nvCxnSpPr>
        <p:spPr>
          <a:xfrm flipV="1">
            <a:off x="3854703" y="5962650"/>
            <a:ext cx="7175247" cy="13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ttore 2 252"/>
          <p:cNvCxnSpPr/>
          <p:nvPr/>
        </p:nvCxnSpPr>
        <p:spPr>
          <a:xfrm flipH="1" flipV="1">
            <a:off x="11029950" y="2483844"/>
            <a:ext cx="9525" cy="3482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ttore 1 255"/>
          <p:cNvCxnSpPr/>
          <p:nvPr/>
        </p:nvCxnSpPr>
        <p:spPr>
          <a:xfrm>
            <a:off x="11187611" y="2483844"/>
            <a:ext cx="0" cy="368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1 257"/>
          <p:cNvCxnSpPr/>
          <p:nvPr/>
        </p:nvCxnSpPr>
        <p:spPr>
          <a:xfrm flipH="1" flipV="1">
            <a:off x="3719291" y="6170613"/>
            <a:ext cx="7471971" cy="1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ttore 2 262"/>
          <p:cNvCxnSpPr/>
          <p:nvPr/>
        </p:nvCxnSpPr>
        <p:spPr>
          <a:xfrm flipV="1">
            <a:off x="3719291" y="4127491"/>
            <a:ext cx="0" cy="2061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CasellaDiTesto 300"/>
          <p:cNvSpPr txBox="1"/>
          <p:nvPr/>
        </p:nvSpPr>
        <p:spPr>
          <a:xfrm>
            <a:off x="9739590" y="1946977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/>
              <a:t>I + GT</a:t>
            </a:r>
            <a:endParaRPr lang="it-IT" sz="1000" dirty="0"/>
          </a:p>
        </p:txBody>
      </p:sp>
      <p:sp>
        <p:nvSpPr>
          <p:cNvPr id="302" name="CasellaDiTesto 301"/>
          <p:cNvSpPr txBox="1"/>
          <p:nvPr/>
        </p:nvSpPr>
        <p:spPr>
          <a:xfrm>
            <a:off x="9188428" y="2634517"/>
            <a:ext cx="2167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/>
              <a:t>I</a:t>
            </a:r>
            <a:endParaRPr lang="it-IT" sz="1000" dirty="0"/>
          </a:p>
        </p:txBody>
      </p:sp>
      <p:sp>
        <p:nvSpPr>
          <p:cNvPr id="303" name="CasellaDiTesto 302"/>
          <p:cNvSpPr txBox="1"/>
          <p:nvPr/>
        </p:nvSpPr>
        <p:spPr>
          <a:xfrm>
            <a:off x="6901874" y="3536348"/>
            <a:ext cx="2167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/>
              <a:t>I</a:t>
            </a:r>
            <a:endParaRPr lang="it-IT" sz="1000" dirty="0"/>
          </a:p>
        </p:txBody>
      </p:sp>
      <p:sp>
        <p:nvSpPr>
          <p:cNvPr id="304" name="CasellaDiTesto 303"/>
          <p:cNvSpPr txBox="1"/>
          <p:nvPr/>
        </p:nvSpPr>
        <p:spPr>
          <a:xfrm>
            <a:off x="10330847" y="4013682"/>
            <a:ext cx="2167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/>
              <a:t>I</a:t>
            </a:r>
            <a:endParaRPr lang="it-IT" sz="1000" dirty="0"/>
          </a:p>
        </p:txBody>
      </p:sp>
      <p:sp>
        <p:nvSpPr>
          <p:cNvPr id="305" name="CasellaDiTesto 304"/>
          <p:cNvSpPr txBox="1"/>
          <p:nvPr/>
        </p:nvSpPr>
        <p:spPr>
          <a:xfrm>
            <a:off x="10880828" y="3381584"/>
            <a:ext cx="2167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/>
              <a:t>I</a:t>
            </a:r>
            <a:endParaRPr lang="it-IT" sz="1000" dirty="0"/>
          </a:p>
        </p:txBody>
      </p:sp>
      <p:sp>
        <p:nvSpPr>
          <p:cNvPr id="306" name="CasellaDiTesto 305"/>
          <p:cNvSpPr txBox="1"/>
          <p:nvPr/>
        </p:nvSpPr>
        <p:spPr>
          <a:xfrm>
            <a:off x="9188428" y="3946220"/>
            <a:ext cx="2167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/>
              <a:t>I</a:t>
            </a:r>
            <a:endParaRPr lang="it-IT" sz="1000" dirty="0"/>
          </a:p>
        </p:txBody>
      </p:sp>
      <p:sp>
        <p:nvSpPr>
          <p:cNvPr id="139" name="CasellaDiTesto 138"/>
          <p:cNvSpPr txBox="1"/>
          <p:nvPr/>
        </p:nvSpPr>
        <p:spPr>
          <a:xfrm>
            <a:off x="4792562" y="4386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</a:t>
            </a:r>
            <a:r>
              <a:rPr lang="it-IT" dirty="0" smtClean="0"/>
              <a:t>-IDM</a:t>
            </a:r>
            <a:endParaRPr lang="it-IT" dirty="0"/>
          </a:p>
        </p:txBody>
      </p:sp>
      <p:sp>
        <p:nvSpPr>
          <p:cNvPr id="141" name="Rettangolo con singolo angolo ritagliato 140"/>
          <p:cNvSpPr/>
          <p:nvPr/>
        </p:nvSpPr>
        <p:spPr>
          <a:xfrm>
            <a:off x="3737049" y="3600593"/>
            <a:ext cx="729874" cy="37719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Instructor</a:t>
            </a:r>
          </a:p>
          <a:p>
            <a:pPr algn="ctr"/>
            <a:r>
              <a:rPr lang="it-IT" sz="1000" dirty="0"/>
              <a:t>(Awards)</a:t>
            </a:r>
          </a:p>
        </p:txBody>
      </p:sp>
      <p:grpSp>
        <p:nvGrpSpPr>
          <p:cNvPr id="77" name="Group 10"/>
          <p:cNvGrpSpPr/>
          <p:nvPr/>
        </p:nvGrpSpPr>
        <p:grpSpPr>
          <a:xfrm>
            <a:off x="3328858" y="3476650"/>
            <a:ext cx="481174" cy="239956"/>
            <a:chOff x="386826" y="5665538"/>
            <a:chExt cx="481174" cy="239956"/>
          </a:xfrm>
        </p:grpSpPr>
        <p:sp>
          <p:nvSpPr>
            <p:cNvPr id="78" name="Rectangle 11"/>
            <p:cNvSpPr/>
            <p:nvPr/>
          </p:nvSpPr>
          <p:spPr>
            <a:xfrm>
              <a:off x="386826" y="5665538"/>
              <a:ext cx="279893" cy="125661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solidFill>
                <a:schemeClr val="dk1">
                  <a:alpha val="9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9" name="Straight Arrow Connector 12"/>
            <p:cNvCxnSpPr/>
            <p:nvPr/>
          </p:nvCxnSpPr>
          <p:spPr>
            <a:xfrm>
              <a:off x="666720" y="5791200"/>
              <a:ext cx="201280" cy="1142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44" name="Rettangolo con singolo angolo ritagliato 143"/>
          <p:cNvSpPr/>
          <p:nvPr/>
        </p:nvSpPr>
        <p:spPr>
          <a:xfrm>
            <a:off x="1290914" y="1971637"/>
            <a:ext cx="809123" cy="41913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Where</a:t>
            </a:r>
          </a:p>
          <a:p>
            <a:pPr algn="ctr"/>
            <a:r>
              <a:rPr lang="it-IT" sz="1000" dirty="0"/>
              <a:t>Contact </a:t>
            </a:r>
            <a:r>
              <a:rPr lang="it-IT" sz="1000" dirty="0" smtClean="0"/>
              <a:t>us</a:t>
            </a:r>
            <a:endParaRPr lang="it-IT" sz="1000" dirty="0"/>
          </a:p>
        </p:txBody>
      </p:sp>
      <p:grpSp>
        <p:nvGrpSpPr>
          <p:cNvPr id="81" name="Group 10"/>
          <p:cNvGrpSpPr/>
          <p:nvPr/>
        </p:nvGrpSpPr>
        <p:grpSpPr>
          <a:xfrm>
            <a:off x="950273" y="1875388"/>
            <a:ext cx="481174" cy="239956"/>
            <a:chOff x="386826" y="5665538"/>
            <a:chExt cx="481174" cy="239956"/>
          </a:xfrm>
        </p:grpSpPr>
        <p:sp>
          <p:nvSpPr>
            <p:cNvPr id="82" name="Rectangle 11"/>
            <p:cNvSpPr/>
            <p:nvPr/>
          </p:nvSpPr>
          <p:spPr>
            <a:xfrm>
              <a:off x="386826" y="5665538"/>
              <a:ext cx="279893" cy="125661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solidFill>
                <a:schemeClr val="dk1">
                  <a:alpha val="9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3" name="Straight Arrow Connector 12"/>
            <p:cNvCxnSpPr/>
            <p:nvPr/>
          </p:nvCxnSpPr>
          <p:spPr>
            <a:xfrm>
              <a:off x="666720" y="5791200"/>
              <a:ext cx="201280" cy="1142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45" name="Rettangolo con singolo angolo ritagliato 144"/>
          <p:cNvSpPr/>
          <p:nvPr/>
        </p:nvSpPr>
        <p:spPr>
          <a:xfrm>
            <a:off x="10239861" y="1990347"/>
            <a:ext cx="1054009" cy="32396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/>
              <a:t>Course category</a:t>
            </a:r>
            <a:endParaRPr lang="it-IT" sz="10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10771465" y="2274096"/>
            <a:ext cx="436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C-GT</a:t>
            </a:r>
            <a:endParaRPr lang="it-IT" sz="1000" dirty="0"/>
          </a:p>
        </p:txBody>
      </p:sp>
      <p:sp>
        <p:nvSpPr>
          <p:cNvPr id="147" name="Rettangolo con singolo angolo ritagliato 146"/>
          <p:cNvSpPr/>
          <p:nvPr/>
        </p:nvSpPr>
        <p:spPr>
          <a:xfrm>
            <a:off x="7700460" y="2028601"/>
            <a:ext cx="786110" cy="53828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/>
              <a:t>All </a:t>
            </a:r>
            <a:r>
              <a:rPr lang="it-IT" sz="1000" dirty="0" err="1" smtClean="0"/>
              <a:t>courses</a:t>
            </a:r>
            <a:r>
              <a:rPr lang="it-IT" sz="1000" dirty="0" smtClean="0"/>
              <a:t> by </a:t>
            </a:r>
            <a:r>
              <a:rPr lang="it-IT" sz="1000" dirty="0" err="1" smtClean="0"/>
              <a:t>level</a:t>
            </a:r>
            <a:r>
              <a:rPr lang="it-IT" sz="1000" dirty="0" smtClean="0"/>
              <a:t> </a:t>
            </a:r>
            <a:r>
              <a:rPr lang="it-IT" sz="1000" dirty="0" err="1" smtClean="0"/>
              <a:t>order</a:t>
            </a:r>
            <a:endParaRPr lang="it-IT" sz="1000" dirty="0"/>
          </a:p>
        </p:txBody>
      </p:sp>
      <p:grpSp>
        <p:nvGrpSpPr>
          <p:cNvPr id="149" name="Group 11"/>
          <p:cNvGrpSpPr/>
          <p:nvPr/>
        </p:nvGrpSpPr>
        <p:grpSpPr>
          <a:xfrm>
            <a:off x="7523354" y="1924866"/>
            <a:ext cx="288000" cy="322310"/>
            <a:chOff x="4318000" y="2493818"/>
            <a:chExt cx="2921000" cy="3297382"/>
          </a:xfrm>
        </p:grpSpPr>
        <p:grpSp>
          <p:nvGrpSpPr>
            <p:cNvPr id="151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54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155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>
                  <a:alpha val="9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60" name="Group 11"/>
          <p:cNvGrpSpPr/>
          <p:nvPr/>
        </p:nvGrpSpPr>
        <p:grpSpPr>
          <a:xfrm>
            <a:off x="8287060" y="2379778"/>
            <a:ext cx="179026" cy="195445"/>
            <a:chOff x="4318000" y="2493818"/>
            <a:chExt cx="2921000" cy="3297382"/>
          </a:xfrm>
        </p:grpSpPr>
        <p:grpSp>
          <p:nvGrpSpPr>
            <p:cNvPr id="161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64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165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>
                  <a:alpha val="9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177" name="Connettore 2 176"/>
          <p:cNvCxnSpPr>
            <a:stCxn id="147" idx="1"/>
            <a:endCxn id="39" idx="0"/>
          </p:cNvCxnSpPr>
          <p:nvPr/>
        </p:nvCxnSpPr>
        <p:spPr>
          <a:xfrm flipH="1">
            <a:off x="7212950" y="2566884"/>
            <a:ext cx="880565" cy="1801369"/>
          </a:xfrm>
          <a:prstGeom prst="straightConnector1">
            <a:avLst/>
          </a:prstGeom>
          <a:ln w="41275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asellaDiTesto 180"/>
          <p:cNvSpPr txBox="1"/>
          <p:nvPr/>
        </p:nvSpPr>
        <p:spPr>
          <a:xfrm>
            <a:off x="7578526" y="3534589"/>
            <a:ext cx="2167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/>
              <a:t>I</a:t>
            </a:r>
            <a:endParaRPr lang="it-IT" sz="1000" dirty="0"/>
          </a:p>
        </p:txBody>
      </p:sp>
      <p:cxnSp>
        <p:nvCxnSpPr>
          <p:cNvPr id="183" name="Connettore 2 182"/>
          <p:cNvCxnSpPr/>
          <p:nvPr/>
        </p:nvCxnSpPr>
        <p:spPr>
          <a:xfrm flipH="1">
            <a:off x="7385923" y="2209225"/>
            <a:ext cx="3009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ttore 2 192"/>
          <p:cNvCxnSpPr/>
          <p:nvPr/>
        </p:nvCxnSpPr>
        <p:spPr>
          <a:xfrm>
            <a:off x="7385923" y="2367112"/>
            <a:ext cx="323850" cy="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204716" y="4455256"/>
            <a:ext cx="32548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</a:t>
            </a:r>
            <a:r>
              <a:rPr lang="it-IT" sz="1400" dirty="0" smtClean="0"/>
              <a:t>bbiamo </a:t>
            </a:r>
            <a:r>
              <a:rPr lang="it-IT" sz="1400" dirty="0"/>
              <a:t>inserito col simbolo </a:t>
            </a:r>
            <a:r>
              <a:rPr lang="it-IT" sz="1400" dirty="0">
                <a:sym typeface="Wingdings" panose="05000000000000000000" pitchFamily="2" charset="2"/>
              </a:rPr>
              <a:t></a:t>
            </a:r>
            <a:r>
              <a:rPr lang="it-IT" sz="1400" dirty="0"/>
              <a:t> le richieste opzionali (Info </a:t>
            </a:r>
            <a:r>
              <a:rPr lang="it-IT" sz="1400" dirty="0" err="1"/>
              <a:t>Request</a:t>
            </a:r>
            <a:r>
              <a:rPr lang="it-IT" sz="1400" dirty="0"/>
              <a:t> nell’homepage e Register nelle pagine dei corsi). Abbiamo inoltre usato due triangoli per indicare due collegamenti </a:t>
            </a:r>
            <a:r>
              <a:rPr lang="it-IT" sz="1400" dirty="0" err="1"/>
              <a:t>embedded</a:t>
            </a:r>
            <a:r>
              <a:rPr lang="it-IT" sz="1400" dirty="0"/>
              <a:t> nella pagina Instructor per rendere più chiaro e leggibile i collegamenti a Course Category e a Course</a:t>
            </a:r>
            <a:r>
              <a:rPr lang="it-IT" sz="1400" dirty="0" smtClean="0"/>
              <a:t>.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42867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08235" y="0"/>
            <a:ext cx="1196908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NOTE RELATIVE AL MOCKUP</a:t>
            </a:r>
          </a:p>
          <a:p>
            <a:endParaRPr lang="it-IT" sz="1400" b="1" dirty="0" smtClean="0"/>
          </a:p>
          <a:p>
            <a:r>
              <a:rPr lang="it-IT" sz="1400" dirty="0" smtClean="0"/>
              <a:t>I pulsanti di registrazione ai corsi e il pulsante di Info </a:t>
            </a:r>
            <a:r>
              <a:rPr lang="it-IT" sz="1400" dirty="0" err="1" smtClean="0"/>
              <a:t>request</a:t>
            </a:r>
            <a:r>
              <a:rPr lang="it-IT" sz="1400" dirty="0" smtClean="0"/>
              <a:t> non sono </a:t>
            </a:r>
            <a:r>
              <a:rPr lang="it-IT" sz="1400" dirty="0" err="1" smtClean="0"/>
              <a:t>clickabili</a:t>
            </a:r>
            <a:r>
              <a:rPr lang="it-IT" sz="1400" dirty="0" smtClean="0"/>
              <a:t> (problemi di </a:t>
            </a:r>
            <a:r>
              <a:rPr lang="it-IT" sz="1400" dirty="0" err="1" smtClean="0"/>
              <a:t>pencil</a:t>
            </a:r>
            <a:r>
              <a:rPr lang="it-IT" sz="1400" dirty="0" smtClean="0"/>
              <a:t>)</a:t>
            </a:r>
          </a:p>
          <a:p>
            <a:r>
              <a:rPr lang="it-IT" sz="1400" b="1" dirty="0"/>
              <a:t>HOMEPAGE</a:t>
            </a:r>
            <a:endParaRPr lang="it-IT" sz="1400" dirty="0"/>
          </a:p>
          <a:p>
            <a:r>
              <a:rPr lang="it-IT" sz="1400" dirty="0"/>
              <a:t>Le foto dei nostri spazi, sono una foto-</a:t>
            </a:r>
            <a:r>
              <a:rPr lang="it-IT" sz="1400" dirty="0" err="1"/>
              <a:t>gallery</a:t>
            </a:r>
            <a:r>
              <a:rPr lang="it-IT" sz="1400" dirty="0"/>
              <a:t> e il bottone di richiesta di ulteriori informazioni visualizza un pop-up con la conferma dell’invio della </a:t>
            </a:r>
            <a:r>
              <a:rPr lang="it-IT" sz="1400" dirty="0" smtClean="0"/>
              <a:t>richiesta. L’immagine </a:t>
            </a:r>
            <a:r>
              <a:rPr lang="it-IT" sz="1400" dirty="0"/>
              <a:t>in alto è in realtà una sequenza di immagini che scorrono nel tempo</a:t>
            </a:r>
            <a:endParaRPr lang="it-IT" sz="1400" dirty="0"/>
          </a:p>
          <a:p>
            <a:r>
              <a:rPr lang="it-IT" sz="1400" b="1" dirty="0" smtClean="0"/>
              <a:t>All </a:t>
            </a:r>
            <a:r>
              <a:rPr lang="it-IT" sz="1400" b="1" dirty="0"/>
              <a:t>Category</a:t>
            </a:r>
            <a:endParaRPr lang="it-IT" sz="1400" dirty="0"/>
          </a:p>
          <a:p>
            <a:r>
              <a:rPr lang="it-IT" sz="1400" dirty="0"/>
              <a:t>Viene mostrata la lista delle categorie con la possibilità di andare ai corsi offerti per quella categoria oppure andare alla pagina della categoria stessa.</a:t>
            </a:r>
            <a:endParaRPr lang="it-IT" sz="1400" dirty="0"/>
          </a:p>
          <a:p>
            <a:r>
              <a:rPr lang="it-IT" sz="1400" b="1" dirty="0" smtClean="0"/>
              <a:t>All </a:t>
            </a:r>
            <a:r>
              <a:rPr lang="it-IT" sz="1400" b="1" dirty="0"/>
              <a:t>Courses</a:t>
            </a:r>
            <a:endParaRPr lang="it-IT" sz="1400" dirty="0"/>
          </a:p>
          <a:p>
            <a:r>
              <a:rPr lang="it-IT" sz="1400" dirty="0"/>
              <a:t>La lista </a:t>
            </a:r>
            <a:r>
              <a:rPr lang="it-IT" sz="1400" dirty="0" smtClean="0"/>
              <a:t>mostrata </a:t>
            </a:r>
            <a:r>
              <a:rPr lang="it-IT" sz="1400" dirty="0"/>
              <a:t>di </a:t>
            </a:r>
            <a:r>
              <a:rPr lang="it-IT" sz="1400" dirty="0" smtClean="0"/>
              <a:t>default è </a:t>
            </a:r>
            <a:r>
              <a:rPr lang="it-IT" sz="1400" dirty="0"/>
              <a:t>in ordine </a:t>
            </a:r>
            <a:r>
              <a:rPr lang="it-IT" sz="1400" dirty="0" smtClean="0"/>
              <a:t>alfabetico, ma si può visualizzare, grazie a un </a:t>
            </a:r>
            <a:r>
              <a:rPr lang="it-IT" sz="1400" dirty="0" err="1" smtClean="0"/>
              <a:t>sort</a:t>
            </a:r>
            <a:r>
              <a:rPr lang="it-IT" sz="1400" dirty="0" smtClean="0"/>
              <a:t>, anche in ordine di livello.</a:t>
            </a:r>
          </a:p>
          <a:p>
            <a:r>
              <a:rPr lang="it-IT" sz="1400" b="1" dirty="0" smtClean="0"/>
              <a:t>Instructors</a:t>
            </a:r>
            <a:endParaRPr lang="it-IT" sz="1400" dirty="0" smtClean="0"/>
          </a:p>
          <a:p>
            <a:r>
              <a:rPr lang="it-IT" sz="1400" dirty="0" smtClean="0"/>
              <a:t>Viene mostrato in primo piano gli istruttori del mese con i relativi premi, mentre a lato è presente la lista completa di tutti gli istruttori della palestra.</a:t>
            </a:r>
          </a:p>
          <a:p>
            <a:r>
              <a:rPr lang="it-IT" sz="1400" b="1" dirty="0" smtClean="0"/>
              <a:t>Orario </a:t>
            </a:r>
            <a:r>
              <a:rPr lang="it-IT" sz="1400" b="1" dirty="0"/>
              <a:t>dei Corsi</a:t>
            </a:r>
            <a:endParaRPr lang="it-IT" sz="1400" dirty="0"/>
          </a:p>
          <a:p>
            <a:r>
              <a:rPr lang="it-IT" sz="1400" dirty="0"/>
              <a:t>E’ la programmazione settimanale dei corsi della palestra. </a:t>
            </a:r>
            <a:endParaRPr lang="it-IT" sz="1400" dirty="0" smtClean="0"/>
          </a:p>
          <a:p>
            <a:r>
              <a:rPr lang="it-IT" sz="1400" b="1" dirty="0" smtClean="0"/>
              <a:t>FEEs </a:t>
            </a:r>
            <a:r>
              <a:rPr lang="it-IT" sz="1400" b="1" dirty="0"/>
              <a:t>and Registration</a:t>
            </a:r>
            <a:endParaRPr lang="it-IT" sz="1400" dirty="0"/>
          </a:p>
          <a:p>
            <a:r>
              <a:rPr lang="it-IT" sz="1400" dirty="0"/>
              <a:t>Vengono mostrati i costi relativi alle iscrizioni con a fianco una </a:t>
            </a:r>
            <a:r>
              <a:rPr lang="it-IT" sz="1400" dirty="0" err="1"/>
              <a:t>form</a:t>
            </a:r>
            <a:r>
              <a:rPr lang="it-IT" sz="1400" dirty="0"/>
              <a:t> di registrazione. Cliccando sul bottone di “Invia” si procederà ad andare alla pagina di pagamento.</a:t>
            </a:r>
            <a:endParaRPr lang="it-IT" sz="1400" dirty="0"/>
          </a:p>
          <a:p>
            <a:r>
              <a:rPr lang="it-IT" sz="1400" b="1" dirty="0" smtClean="0"/>
              <a:t>Istruttori</a:t>
            </a:r>
            <a:endParaRPr lang="it-IT" sz="1400" dirty="0"/>
          </a:p>
          <a:p>
            <a:r>
              <a:rPr lang="it-IT" sz="1400" dirty="0"/>
              <a:t>Nelle pagine degli istruttori vengono mostrate le informazioni relative alla persona (con relativi premi), una descrizione della loro storia ed una lista dei corsi insegnati e della categoria in cui è specializzato.</a:t>
            </a:r>
            <a:endParaRPr lang="it-IT" sz="1400" dirty="0"/>
          </a:p>
          <a:p>
            <a:r>
              <a:rPr lang="it-IT" sz="1400" b="1" dirty="0" smtClean="0"/>
              <a:t>Corsi</a:t>
            </a:r>
            <a:endParaRPr lang="it-IT" sz="1400" dirty="0"/>
          </a:p>
          <a:p>
            <a:r>
              <a:rPr lang="it-IT" sz="1400" dirty="0"/>
              <a:t>Dopo un paio di immagini che descrivono il corso è presente una descrizione del corso e dei benefici a cui si mira se si seguisse il </a:t>
            </a:r>
            <a:r>
              <a:rPr lang="it-IT" sz="1400" dirty="0" smtClean="0"/>
              <a:t>corso. A </a:t>
            </a:r>
            <a:r>
              <a:rPr lang="it-IT" sz="1400" dirty="0"/>
              <a:t>lato sono presenti il link per accedere all’orario dei corsi disponibili e una </a:t>
            </a:r>
            <a:r>
              <a:rPr lang="it-IT" sz="1400" dirty="0" err="1"/>
              <a:t>form</a:t>
            </a:r>
            <a:r>
              <a:rPr lang="it-IT" sz="1400" dirty="0"/>
              <a:t> per </a:t>
            </a:r>
            <a:r>
              <a:rPr lang="it-IT" sz="1400" dirty="0" err="1"/>
              <a:t>registrasi</a:t>
            </a:r>
            <a:r>
              <a:rPr lang="it-IT" sz="1400" dirty="0"/>
              <a:t> al </a:t>
            </a:r>
            <a:r>
              <a:rPr lang="it-IT" sz="1400" dirty="0" smtClean="0"/>
              <a:t>corso. Nelle </a:t>
            </a:r>
            <a:r>
              <a:rPr lang="it-IT" sz="1400" dirty="0"/>
              <a:t>pagine degli orari dei singoli corsi, gli orari sono gli stessi. In realtà gli orari si modificano in base al corso selezionato seguendo la pagina “Orario dei Corsi”. (</a:t>
            </a:r>
            <a:r>
              <a:rPr lang="it-IT" sz="1400" dirty="0" err="1"/>
              <a:t>scheduling</a:t>
            </a:r>
            <a:r>
              <a:rPr lang="it-IT" sz="1400" dirty="0"/>
              <a:t> giusto nella pagina Overall </a:t>
            </a:r>
            <a:r>
              <a:rPr lang="it-IT" sz="1400" dirty="0" err="1"/>
              <a:t>Scheduler</a:t>
            </a:r>
            <a:r>
              <a:rPr lang="it-IT" sz="1400" dirty="0"/>
              <a:t>)</a:t>
            </a:r>
            <a:endParaRPr lang="it-IT" sz="1400" dirty="0"/>
          </a:p>
          <a:p>
            <a:r>
              <a:rPr lang="it-IT" sz="1400" b="1" dirty="0" smtClean="0"/>
              <a:t>Categorie</a:t>
            </a:r>
            <a:endParaRPr lang="it-IT" sz="1400" dirty="0"/>
          </a:p>
          <a:p>
            <a:r>
              <a:rPr lang="it-IT" sz="1400" dirty="0"/>
              <a:t>Nella sezione dedicata alle categorie si presenta la descrizione della categoria e i benefici che apporta. In alto sono presenti i link per navigare tra le categorie.</a:t>
            </a:r>
            <a:endParaRPr lang="it-IT" sz="1400" dirty="0"/>
          </a:p>
          <a:p>
            <a:r>
              <a:rPr lang="it-IT" sz="1400" dirty="0"/>
              <a:t>E’ presente anche un link per accedere ai corsi offerti per quella determinata categoria.</a:t>
            </a:r>
            <a:endParaRPr lang="it-IT" sz="1400" dirty="0"/>
          </a:p>
          <a:p>
            <a:r>
              <a:rPr lang="it-IT" sz="1400" b="1" dirty="0" smtClean="0"/>
              <a:t>All </a:t>
            </a:r>
            <a:r>
              <a:rPr lang="it-IT" sz="1400" b="1" dirty="0"/>
              <a:t>Courses of </a:t>
            </a:r>
            <a:r>
              <a:rPr lang="it-IT" sz="1400" b="1" dirty="0" err="1"/>
              <a:t>xxxxxxxx</a:t>
            </a:r>
            <a:endParaRPr lang="it-IT" sz="1400" dirty="0"/>
          </a:p>
          <a:p>
            <a:r>
              <a:rPr lang="it-IT" sz="1400" dirty="0"/>
              <a:t>A questa pagina si arriva dalla “All Category”(il link “Vedi corsi offerti”) e dalla categoria (tramite il link per vedere i corsi offerti poiché la pagine di transizione “Offer” sarebbe stata identica). Viene mostrata la lista dei corsi offerti appartenenti alla categoria con l’immagine del corso.</a:t>
            </a:r>
            <a:endParaRPr lang="it-IT" sz="1400" dirty="0"/>
          </a:p>
          <a:p>
            <a:r>
              <a:rPr lang="it-IT" sz="1400" b="1" dirty="0" smtClean="0"/>
              <a:t>Room</a:t>
            </a:r>
            <a:endParaRPr lang="it-IT" sz="1400" dirty="0"/>
          </a:p>
          <a:p>
            <a:r>
              <a:rPr lang="it-IT" sz="1400" dirty="0"/>
              <a:t>Nelle pagine delle stanza è presente una immagine della stanza, la lista dei corsi che si tengono e la mappa di come raggiungerla</a:t>
            </a:r>
            <a:r>
              <a:rPr lang="it-IT" sz="1400" dirty="0" smtClean="0"/>
              <a:t>.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03560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768</Words>
  <Application>Microsoft Office PowerPoint</Application>
  <PresentationFormat>Widescreen</PresentationFormat>
  <Paragraphs>151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Arianna Zappa</dc:creator>
  <cp:lastModifiedBy>Arianna Zappa</cp:lastModifiedBy>
  <cp:revision>67</cp:revision>
  <dcterms:created xsi:type="dcterms:W3CDTF">2015-04-18T13:18:30Z</dcterms:created>
  <dcterms:modified xsi:type="dcterms:W3CDTF">2015-05-18T10:16:34Z</dcterms:modified>
</cp:coreProperties>
</file>