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1"/>
  </p:notesMasterIdLst>
  <p:handoutMasterIdLst>
    <p:handoutMasterId r:id="rId42"/>
  </p:handoutMasterIdLst>
  <p:sldIdLst>
    <p:sldId id="368" r:id="rId2"/>
    <p:sldId id="352" r:id="rId3"/>
    <p:sldId id="336" r:id="rId4"/>
    <p:sldId id="333" r:id="rId5"/>
    <p:sldId id="267" r:id="rId6"/>
    <p:sldId id="268" r:id="rId7"/>
    <p:sldId id="331" r:id="rId8"/>
    <p:sldId id="332" r:id="rId9"/>
    <p:sldId id="310" r:id="rId10"/>
    <p:sldId id="271" r:id="rId11"/>
    <p:sldId id="362" r:id="rId12"/>
    <p:sldId id="272" r:id="rId13"/>
    <p:sldId id="273" r:id="rId14"/>
    <p:sldId id="274" r:id="rId15"/>
    <p:sldId id="298" r:id="rId16"/>
    <p:sldId id="275" r:id="rId17"/>
    <p:sldId id="299" r:id="rId18"/>
    <p:sldId id="353" r:id="rId19"/>
    <p:sldId id="276" r:id="rId20"/>
    <p:sldId id="369" r:id="rId21"/>
    <p:sldId id="337" r:id="rId22"/>
    <p:sldId id="354" r:id="rId23"/>
    <p:sldId id="355" r:id="rId24"/>
    <p:sldId id="338" r:id="rId25"/>
    <p:sldId id="339" r:id="rId26"/>
    <p:sldId id="370" r:id="rId27"/>
    <p:sldId id="340" r:id="rId28"/>
    <p:sldId id="300" r:id="rId29"/>
    <p:sldId id="301" r:id="rId30"/>
    <p:sldId id="292" r:id="rId31"/>
    <p:sldId id="302" r:id="rId32"/>
    <p:sldId id="356" r:id="rId33"/>
    <p:sldId id="363" r:id="rId34"/>
    <p:sldId id="293" r:id="rId35"/>
    <p:sldId id="342" r:id="rId36"/>
    <p:sldId id="343" r:id="rId37"/>
    <p:sldId id="364" r:id="rId38"/>
    <p:sldId id="345" r:id="rId39"/>
    <p:sldId id="334" r:id="rId40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F6A246-69FC-4FC3-8626-E802D4247A04}">
          <p14:sldIdLst/>
        </p14:section>
        <p14:section name="Process Concept" id="{DBFF8327-70E6-4A54-B305-06936E946FF9}">
          <p14:sldIdLst/>
        </p14:section>
        <p14:section name="Process Scheduling" id="{AE49644A-0D3C-4284-BF91-B998A9D1A6BD}">
          <p14:sldIdLst/>
        </p14:section>
        <p14:section name="Operations on Process" id="{123BC95A-3D42-4175-AB98-7116548C2127}">
          <p14:sldIdLst/>
        </p14:section>
        <p14:section name="Interprocess Comm" id="{2D2382DE-823D-444D-B828-E3164B4BE870}">
          <p14:sldIdLst>
            <p14:sldId id="368"/>
            <p14:sldId id="352"/>
            <p14:sldId id="336"/>
            <p14:sldId id="333"/>
            <p14:sldId id="267"/>
            <p14:sldId id="268"/>
            <p14:sldId id="331"/>
            <p14:sldId id="332"/>
            <p14:sldId id="310"/>
            <p14:sldId id="271"/>
            <p14:sldId id="362"/>
            <p14:sldId id="272"/>
            <p14:sldId id="273"/>
            <p14:sldId id="274"/>
            <p14:sldId id="298"/>
            <p14:sldId id="275"/>
            <p14:sldId id="299"/>
            <p14:sldId id="353"/>
            <p14:sldId id="276"/>
          </p14:sldIdLst>
        </p14:section>
        <p14:section name="Examples of IPC Systems" id="{554A8B1B-C067-436F-B35B-6CC50477E5AE}">
          <p14:sldIdLst>
            <p14:sldId id="369"/>
            <p14:sldId id="337"/>
            <p14:sldId id="354"/>
            <p14:sldId id="355"/>
            <p14:sldId id="338"/>
            <p14:sldId id="339"/>
          </p14:sldIdLst>
        </p14:section>
        <p14:section name="Comm in Client-Server Sys" id="{1E0E2AFC-4875-49E4-91E8-EF6852A1904B}">
          <p14:sldIdLst>
            <p14:sldId id="370"/>
            <p14:sldId id="340"/>
            <p14:sldId id="300"/>
            <p14:sldId id="301"/>
            <p14:sldId id="292"/>
            <p14:sldId id="302"/>
            <p14:sldId id="356"/>
            <p14:sldId id="363"/>
            <p14:sldId id="293"/>
            <p14:sldId id="342"/>
            <p14:sldId id="343"/>
            <p14:sldId id="364"/>
            <p14:sldId id="345"/>
            <p14:sldId id="33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54" y="-264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40"/>
    </p:cViewPr>
  </p:sorterViewPr>
  <p:notesViewPr>
    <p:cSldViewPr snapToGrid="0">
      <p:cViewPr varScale="1">
        <p:scale>
          <a:sx n="76" d="100"/>
          <a:sy n="76" d="100"/>
        </p:scale>
        <p:origin x="2914" y="4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0A0657E7-A744-4F24-B6F0-86A883BBFA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60777D7D-79BF-4C94-BBEA-88E90FA49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0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8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98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85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57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10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22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5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46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00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81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84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96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29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6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8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98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93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5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10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38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60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646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78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13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874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5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9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7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65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0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8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78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 – 9</a:t>
            </a:r>
            <a:r>
              <a:rPr lang="en-US" sz="14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91150"/>
            <a:ext cx="3505200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47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5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3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42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5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07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3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3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3400">
              <a:latin typeface="Times New Roman" panose="02020603050405020304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821FB104-DF5B-4707-BD3F-392BCA868939}" type="slidenum"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026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sz="14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3200" baseline="0">
          <a:solidFill>
            <a:schemeClr val="tx1"/>
          </a:solidFill>
          <a:latin typeface="+mn-lt"/>
          <a:ea typeface="微软雅黑" panose="020B0503020204020204" pitchFamily="34" charset="-122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8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4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8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Interprocess Communication – Message Passing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Interprocess Communication – Message Passing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establish a </a:t>
            </a:r>
            <a:r>
              <a:rPr lang="en-US" b="1" i="1" dirty="0" smtClean="0"/>
              <a:t>communication</a:t>
            </a:r>
            <a:r>
              <a:rPr lang="en-US" b="1" dirty="0" smtClean="0"/>
              <a:t> </a:t>
            </a:r>
            <a:r>
              <a:rPr lang="en-US" b="1" i="1" dirty="0" smtClean="0"/>
              <a:t>link</a:t>
            </a:r>
            <a:r>
              <a:rPr lang="en-US" b="1" dirty="0" smtClean="0"/>
              <a:t> </a:t>
            </a:r>
            <a:r>
              <a:rPr lang="en-US" dirty="0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exchange messages via send/receive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logical (e.g., direct or indirect, synchronous or asynchronous, automatic or explicit buffering)</a:t>
            </a:r>
          </a:p>
        </p:txBody>
      </p:sp>
    </p:spTree>
    <p:extLst>
      <p:ext uri="{BB962C8B-B14F-4D97-AF65-F5344CB8AC3E}">
        <p14:creationId xmlns:p14="http://schemas.microsoft.com/office/powerpoint/2010/main" val="84120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683" y="1342628"/>
            <a:ext cx="12649835" cy="66444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How are links established?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a link be associated with more than two processes?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many links can there be between every pair of communicating processes?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the capacity of a link?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the size of a message that the link can accommodate fixed or variable?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a link unidirectional or bi-directional?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mtClean="0"/>
              <a:t>Processes must name each other explicitly: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mtClean="0"/>
              <a:t> (</a:t>
            </a:r>
            <a:r>
              <a:rPr lang="en-US" i="1" smtClean="0"/>
              <a:t>P, message</a:t>
            </a:r>
            <a:r>
              <a:rPr lang="en-US" smtClean="0"/>
              <a:t>) – send a message to process P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smtClean="0"/>
              <a:t>(</a:t>
            </a:r>
            <a:r>
              <a:rPr lang="en-US" i="1" smtClean="0"/>
              <a:t>Q, message</a:t>
            </a:r>
            <a:r>
              <a:rPr lang="en-US" smtClean="0"/>
              <a:t>) – receive a message from process Q</a:t>
            </a:r>
          </a:p>
          <a:p>
            <a:pPr lvl="1"/>
            <a:endParaRPr lang="en-US" smtClean="0"/>
          </a:p>
          <a:p>
            <a:r>
              <a:rPr lang="en-US" smtClean="0"/>
              <a:t>Properties of communication link</a:t>
            </a:r>
          </a:p>
          <a:p>
            <a:pPr lvl="1"/>
            <a:r>
              <a:rPr lang="en-US" smtClean="0"/>
              <a:t>Links are established automatically</a:t>
            </a:r>
          </a:p>
          <a:p>
            <a:pPr lvl="1"/>
            <a:r>
              <a:rPr lang="en-US" smtClean="0"/>
              <a:t>A link is associated with exactly one pair of communicating processes</a:t>
            </a:r>
          </a:p>
          <a:p>
            <a:pPr lvl="1"/>
            <a:r>
              <a:rPr lang="en-US" smtClean="0"/>
              <a:t>Between each pair there exists exactly one link</a:t>
            </a:r>
          </a:p>
          <a:p>
            <a:pPr lvl="1"/>
            <a:r>
              <a:rPr lang="en-US" smtClean="0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95075" cy="5545137"/>
          </a:xfrm>
        </p:spPr>
        <p:txBody>
          <a:bodyPr/>
          <a:lstStyle/>
          <a:p>
            <a:r>
              <a:rPr lang="en-US" smtClean="0"/>
              <a:t>Messages are directed and received from mailboxes (also referred to as ports)</a:t>
            </a:r>
          </a:p>
          <a:p>
            <a:pPr lvl="1"/>
            <a:r>
              <a:rPr lang="en-US" smtClean="0"/>
              <a:t>Each mailbox has a unique id</a:t>
            </a:r>
          </a:p>
          <a:p>
            <a:pPr lvl="1"/>
            <a:r>
              <a:rPr lang="en-US" smtClean="0"/>
              <a:t>Processes can communicate only if they share a mailbox</a:t>
            </a:r>
          </a:p>
          <a:p>
            <a:pPr lvl="1"/>
            <a:endParaRPr lang="en-US" smtClean="0"/>
          </a:p>
          <a:p>
            <a:r>
              <a:rPr lang="en-US" smtClean="0"/>
              <a:t>Properties of communication link</a:t>
            </a:r>
          </a:p>
          <a:p>
            <a:pPr lvl="1"/>
            <a:r>
              <a:rPr lang="en-US" smtClean="0"/>
              <a:t>Link established only if processes share a common mailbox</a:t>
            </a:r>
          </a:p>
          <a:p>
            <a:pPr lvl="1"/>
            <a:r>
              <a:rPr lang="en-US" smtClean="0"/>
              <a:t>A link may be associated with many processes</a:t>
            </a:r>
          </a:p>
          <a:p>
            <a:pPr lvl="1"/>
            <a:r>
              <a:rPr lang="en-US" smtClean="0"/>
              <a:t>Each pair of processes may share several communication links</a:t>
            </a:r>
          </a:p>
          <a:p>
            <a:pPr lvl="1"/>
            <a:r>
              <a:rPr lang="en-US" smtClean="0"/>
              <a:t>Link may be unidirectional or bi-directional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112" y="1662113"/>
            <a:ext cx="12508389" cy="5094287"/>
          </a:xfrm>
        </p:spPr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create a new mailbox</a:t>
            </a:r>
          </a:p>
          <a:p>
            <a:pPr lvl="1"/>
            <a:r>
              <a:rPr lang="en-US" dirty="0" smtClean="0"/>
              <a:t>send and receive messages through mailbox</a:t>
            </a:r>
          </a:p>
          <a:p>
            <a:pPr lvl="1"/>
            <a:r>
              <a:rPr lang="en-US" dirty="0" smtClean="0"/>
              <a:t>destroy a mailbox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 smtClean="0"/>
              <a:t>(</a:t>
            </a:r>
            <a:r>
              <a:rPr lang="en-US" i="1" dirty="0" smtClean="0"/>
              <a:t>A, message</a:t>
            </a:r>
            <a:r>
              <a:rPr lang="en-US" dirty="0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dirty="0" smtClean="0"/>
              <a:t>(</a:t>
            </a:r>
            <a:r>
              <a:rPr lang="en-US" i="1" dirty="0" smtClean="0"/>
              <a:t>A, message</a:t>
            </a:r>
            <a:r>
              <a:rPr lang="en-US" dirty="0" smtClean="0"/>
              <a:t>) – receive a message from mailbox 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smtClean="0"/>
              <a:t>Mailbox sharing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i="1" smtClean="0"/>
              <a:t>, P</a:t>
            </a:r>
            <a:r>
              <a:rPr lang="en-US" i="1" baseline="-25000" smtClean="0"/>
              <a:t>2</a:t>
            </a:r>
            <a:r>
              <a:rPr lang="en-US" i="1" smtClean="0"/>
              <a:t>,</a:t>
            </a:r>
            <a:r>
              <a:rPr lang="en-US" smtClean="0"/>
              <a:t> 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share mailbox A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, sends;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i="1" smtClean="0"/>
              <a:t> </a:t>
            </a:r>
            <a:r>
              <a:rPr lang="en-US" smtClean="0"/>
              <a:t>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receive</a:t>
            </a:r>
          </a:p>
          <a:p>
            <a:pPr lvl="1"/>
            <a:r>
              <a:rPr lang="en-US" smtClean="0"/>
              <a:t>Who gets the message?</a:t>
            </a:r>
          </a:p>
          <a:p>
            <a:pPr lvl="1"/>
            <a:endParaRPr lang="en-US" smtClean="0"/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Allow a link to be associated with at most two processes</a:t>
            </a:r>
          </a:p>
          <a:p>
            <a:pPr lvl="1"/>
            <a:r>
              <a:rPr lang="en-US" smtClean="0"/>
              <a:t>Allow only one process at a time to execute a receive operation</a:t>
            </a:r>
          </a:p>
          <a:p>
            <a:pPr lvl="1"/>
            <a:r>
              <a:rPr lang="en-US" smtClean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446" y="1644650"/>
            <a:ext cx="12325033" cy="6040438"/>
          </a:xfrm>
        </p:spPr>
        <p:txBody>
          <a:bodyPr/>
          <a:lstStyle/>
          <a:p>
            <a:pPr marL="542925" indent="-542925"/>
            <a:r>
              <a:rPr lang="en-US" dirty="0" smtClean="0"/>
              <a:t>Message passing may be either blocking or non-blocking</a:t>
            </a:r>
          </a:p>
          <a:p>
            <a:pPr marL="542925" indent="-542925"/>
            <a:endParaRPr lang="en-US" dirty="0" smtClean="0"/>
          </a:p>
          <a:p>
            <a:pPr marL="542925" indent="-542925"/>
            <a:r>
              <a:rPr lang="en-US" b="1" dirty="0" smtClean="0">
                <a:solidFill>
                  <a:srgbClr val="3366FF"/>
                </a:solidFill>
              </a:rPr>
              <a:t>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synchronous</a:t>
            </a:r>
          </a:p>
          <a:p>
            <a:pPr marL="1141413" lvl="1" indent="-488950"/>
            <a:r>
              <a:rPr lang="en-US" b="1" dirty="0" smtClean="0"/>
              <a:t>Blocking send </a:t>
            </a:r>
            <a:r>
              <a:rPr lang="en-US" dirty="0" smtClean="0"/>
              <a:t>has the sender block until the message is received</a:t>
            </a:r>
          </a:p>
          <a:p>
            <a:pPr marL="1141413" lvl="1" indent="-488950"/>
            <a:r>
              <a:rPr lang="en-US" b="1" dirty="0" smtClean="0"/>
              <a:t>Blocking receive </a:t>
            </a:r>
            <a:r>
              <a:rPr lang="en-US" dirty="0" smtClean="0"/>
              <a:t>has the receiver block until a message is available</a:t>
            </a:r>
          </a:p>
          <a:p>
            <a:pPr marL="1141413" lvl="1" indent="-488950"/>
            <a:endParaRPr lang="en-US" dirty="0" smtClean="0"/>
          </a:p>
          <a:p>
            <a:pPr marL="542925" indent="-542925"/>
            <a:r>
              <a:rPr lang="en-US" b="1" dirty="0" smtClean="0">
                <a:solidFill>
                  <a:srgbClr val="3366FF"/>
                </a:solidFill>
              </a:rPr>
              <a:t>Non-blocking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asynchronous</a:t>
            </a:r>
          </a:p>
          <a:p>
            <a:pPr marL="1141413" lvl="1" indent="-488950"/>
            <a:r>
              <a:rPr lang="en-US" b="1" dirty="0" smtClean="0"/>
              <a:t>Non-blocking </a:t>
            </a:r>
            <a:r>
              <a:rPr lang="en-US" dirty="0" smtClean="0"/>
              <a:t>send has the sender send the message and continue</a:t>
            </a:r>
          </a:p>
          <a:p>
            <a:pPr marL="1141413" lvl="1" indent="-488950"/>
            <a:r>
              <a:rPr lang="en-US" b="1" dirty="0" smtClean="0"/>
              <a:t>Non-blocking </a:t>
            </a:r>
            <a:r>
              <a:rPr lang="en-US" dirty="0" smtClean="0"/>
              <a:t>receive has the receiver receive a valid message or null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6040438"/>
          </a:xfrm>
        </p:spPr>
        <p:txBody>
          <a:bodyPr/>
          <a:lstStyle/>
          <a:p>
            <a:pPr marL="569913"/>
            <a:r>
              <a:rPr lang="en-US" dirty="0" smtClean="0"/>
              <a:t>Different combinations possible</a:t>
            </a:r>
          </a:p>
          <a:p>
            <a:pPr marL="1141413" lvl="1"/>
            <a:r>
              <a:rPr lang="en-US" dirty="0" smtClean="0"/>
              <a:t>If both send and receive are blocking, we have a </a:t>
            </a:r>
            <a:r>
              <a:rPr lang="en-US" b="1" dirty="0" smtClean="0">
                <a:solidFill>
                  <a:srgbClr val="3366FF"/>
                </a:solidFill>
              </a:rPr>
              <a:t>rendezvous</a:t>
            </a:r>
          </a:p>
          <a:p>
            <a:pPr marL="569913"/>
            <a:r>
              <a:rPr lang="en-US" dirty="0" smtClean="0"/>
              <a:t>Producer-consumer becomes trivial</a:t>
            </a:r>
            <a:br>
              <a:rPr lang="en-US" dirty="0" smtClean="0"/>
            </a:br>
            <a:endParaRPr lang="en-US" dirty="0" smtClean="0"/>
          </a:p>
          <a:p>
            <a:pPr marL="569913">
              <a:buFont typeface="Monotype Sorts" pitchFamily="-84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69913">
              <a:buFont typeface="Monotype Sorts" pitchFamily="-84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produce an item in next produced */ </a:t>
            </a:r>
          </a:p>
          <a:p>
            <a:pPr marL="569913">
              <a:buFont typeface="Monotype Sorts" pitchFamily="-84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send(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569913">
              <a:buFont typeface="Monotype Sorts" pitchFamily="-84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6019" name="TextBox 1"/>
          <p:cNvSpPr txBox="1">
            <a:spLocks noChangeArrowheads="1"/>
          </p:cNvSpPr>
          <p:nvPr/>
        </p:nvSpPr>
        <p:spPr bwMode="auto">
          <a:xfrm>
            <a:off x="1379538" y="6447790"/>
            <a:ext cx="10302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1"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receive(</a:t>
            </a:r>
            <a:r>
              <a:rPr kumimoji="1"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dirty="0" smtClean="0"/>
              <a:t>Queue of messages attached to the link; 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1.</a:t>
            </a:r>
            <a:r>
              <a:rPr lang="en-US" dirty="0" smtClean="0"/>
              <a:t>	Zero capacity – 0 messages</a:t>
            </a:r>
            <a:br>
              <a:rPr lang="en-US" dirty="0" smtClean="0"/>
            </a:br>
            <a:r>
              <a:rPr lang="en-US" dirty="0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2.</a:t>
            </a:r>
            <a:r>
              <a:rPr lang="en-US" dirty="0" smtClean="0"/>
              <a:t>	Bounded capacity – finite length of </a:t>
            </a:r>
            <a:r>
              <a:rPr lang="en-US" i="1" dirty="0" smtClean="0"/>
              <a:t>n</a:t>
            </a:r>
            <a:r>
              <a:rPr lang="en-US" dirty="0" smtClean="0"/>
              <a:t> messages</a:t>
            </a:r>
            <a:br>
              <a:rPr lang="en-US" dirty="0" smtClean="0"/>
            </a:br>
            <a:r>
              <a:rPr lang="en-US" dirty="0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3.</a:t>
            </a:r>
            <a:r>
              <a:rPr lang="en-US" dirty="0" smtClean="0"/>
              <a:t>	Unbounded capacity – infinite length </a:t>
            </a:r>
            <a:br>
              <a:rPr lang="en-US" dirty="0" smtClean="0"/>
            </a:br>
            <a:r>
              <a:rPr lang="en-US" dirty="0" smtClean="0"/>
              <a:t>Sender never waits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sz="4000" smtClean="0"/>
              <a:t>Multiprocess Architecture – Chrome Browser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646271" y="1342628"/>
            <a:ext cx="12394883" cy="6644482"/>
          </a:xfrm>
        </p:spPr>
        <p:txBody>
          <a:bodyPr/>
          <a:lstStyle/>
          <a:p>
            <a:r>
              <a:rPr lang="en-US" dirty="0" smtClean="0"/>
              <a:t>Many web browsers ran as single process (some still do)</a:t>
            </a:r>
          </a:p>
          <a:p>
            <a:pPr lvl="1"/>
            <a:r>
              <a:rPr lang="en-US" dirty="0" smtClean="0"/>
              <a:t>If one web site causes trouble, entire browser can hang or crash</a:t>
            </a:r>
          </a:p>
          <a:p>
            <a:r>
              <a:rPr lang="en-US" dirty="0" smtClean="0"/>
              <a:t>Google Chrome Browser is </a:t>
            </a:r>
            <a:r>
              <a:rPr lang="en-US" dirty="0" err="1" smtClean="0"/>
              <a:t>multiprocess</a:t>
            </a:r>
            <a:r>
              <a:rPr lang="en-US" dirty="0" smtClean="0"/>
              <a:t> with 3 categories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Browser</a:t>
            </a:r>
            <a:r>
              <a:rPr lang="en-US" dirty="0" smtClean="0"/>
              <a:t> process manages user interface, disk and network I/O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Renderer</a:t>
            </a:r>
            <a:r>
              <a:rPr lang="en-US" dirty="0" smtClean="0"/>
              <a:t> process renders web pages, deals with HTML, </a:t>
            </a:r>
            <a:r>
              <a:rPr lang="en-US" dirty="0" err="1" smtClean="0"/>
              <a:t>Javascript</a:t>
            </a:r>
            <a:r>
              <a:rPr lang="en-US" dirty="0" smtClean="0"/>
              <a:t>, new one for each website opened</a:t>
            </a:r>
          </a:p>
          <a:p>
            <a:pPr lvl="2"/>
            <a:r>
              <a:rPr lang="en-US" dirty="0" smtClean="0"/>
              <a:t>Runs in </a:t>
            </a:r>
            <a:r>
              <a:rPr lang="en-US" b="1" dirty="0" smtClean="0">
                <a:solidFill>
                  <a:srgbClr val="3366FF"/>
                </a:solidFill>
              </a:rPr>
              <a:t>sandbox</a:t>
            </a:r>
            <a:r>
              <a:rPr lang="en-US" dirty="0" smtClean="0"/>
              <a:t> restricting disk and network I/O, minimizing effect of security exploits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Plug-in </a:t>
            </a:r>
            <a:r>
              <a:rPr lang="en-US" dirty="0" smtClean="0"/>
              <a:t>process for each type of plug-in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5299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5780088"/>
            <a:ext cx="11730037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ipc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</a:t>
            </a:r>
            <a:r>
              <a:rPr lang="en-US" dirty="0" smtClean="0">
                <a:ea typeface="ＭＳ Ｐゴシック" charset="0"/>
              </a:rPr>
              <a:t>segment</a:t>
            </a:r>
            <a:br>
              <a:rPr lang="en-US" dirty="0" smtClean="0">
                <a:ea typeface="ＭＳ Ｐゴシック" charset="0"/>
              </a:rPr>
            </a:b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=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RDWR,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0666)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Set the size of the object</a:t>
            </a: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dirty="0" smtClean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Now </a:t>
            </a:r>
            <a:r>
              <a:rPr lang="en-US" dirty="0">
                <a:ea typeface="ＭＳ Ｐゴシック" charset="0"/>
              </a:rPr>
              <a:t>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smtClean="0"/>
              <a:t>IPC POSIX Producer</a:t>
            </a:r>
          </a:p>
        </p:txBody>
      </p:sp>
      <p:pic>
        <p:nvPicPr>
          <p:cNvPr id="92162" name="Picture 1" descr="Screen Shot 2013-03-14 at 6.4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204913"/>
            <a:ext cx="5632450" cy="767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smtClean="0"/>
              <a:t>IPC POSIX Consumer</a:t>
            </a:r>
          </a:p>
        </p:txBody>
      </p:sp>
      <p:pic>
        <p:nvPicPr>
          <p:cNvPr id="94210" name="Picture 1" descr="Screen Shot 2013-03-12 at 1.3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189038"/>
            <a:ext cx="6781800" cy="75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r>
              <a:rPr lang="en-US" smtClean="0"/>
              <a:t>Examples of IPC Systems - Mach</a:t>
            </a:r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communication is message based</a:t>
            </a:r>
          </a:p>
          <a:p>
            <a:pPr lvl="1"/>
            <a:r>
              <a:rPr lang="en-US" dirty="0" smtClean="0"/>
              <a:t>Even system calls are messages</a:t>
            </a:r>
          </a:p>
          <a:p>
            <a:pPr lvl="1"/>
            <a:r>
              <a:rPr lang="en-US" dirty="0" smtClean="0"/>
              <a:t>Each task gets two mailboxes at creation- Kernel and Notify</a:t>
            </a:r>
          </a:p>
          <a:p>
            <a:pPr lvl="1"/>
            <a:r>
              <a:rPr lang="en-US" dirty="0" smtClean="0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msg_receive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msg_rpc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Mailboxes needed for </a:t>
            </a:r>
            <a:r>
              <a:rPr lang="en-US" dirty="0" err="1" smtClean="0"/>
              <a:t>commuication</a:t>
            </a:r>
            <a:r>
              <a:rPr lang="en-US" dirty="0" smtClean="0"/>
              <a:t>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port_allocate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Send and receive are flexible, for example four options if mailbox full:</a:t>
            </a:r>
          </a:p>
          <a:p>
            <a:pPr lvl="2"/>
            <a:r>
              <a:rPr lang="en-US" dirty="0" smtClean="0"/>
              <a:t>Wait indefinitely</a:t>
            </a:r>
          </a:p>
          <a:p>
            <a:pPr lvl="2"/>
            <a:r>
              <a:rPr lang="en-US" dirty="0" smtClean="0"/>
              <a:t>Wait at most n milliseconds</a:t>
            </a:r>
          </a:p>
          <a:p>
            <a:pPr lvl="2"/>
            <a:r>
              <a:rPr lang="en-US" dirty="0" smtClean="0"/>
              <a:t>Return immediately</a:t>
            </a:r>
          </a:p>
          <a:p>
            <a:pPr lvl="2"/>
            <a:r>
              <a:rPr lang="en-US" dirty="0" smtClean="0"/>
              <a:t>Temporarily cache a message</a:t>
            </a:r>
          </a:p>
          <a:p>
            <a:pPr lvl="1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</p:spPr>
        <p:txBody>
          <a:bodyPr/>
          <a:lstStyle/>
          <a:p>
            <a:r>
              <a:rPr lang="en-US" sz="4000" smtClean="0"/>
              <a:t>Examples of IPC Systems – Windows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642064" y="1644650"/>
            <a:ext cx="12487434" cy="6040438"/>
          </a:xfrm>
        </p:spPr>
        <p:txBody>
          <a:bodyPr/>
          <a:lstStyle/>
          <a:p>
            <a:r>
              <a:rPr lang="en-US" dirty="0" smtClean="0"/>
              <a:t>Message-passing centric via </a:t>
            </a:r>
            <a:r>
              <a:rPr lang="en-US" b="1" dirty="0" smtClean="0">
                <a:solidFill>
                  <a:srgbClr val="0000FF"/>
                </a:solidFill>
              </a:rPr>
              <a:t>advanced local procedure call 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LPC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/>
              <a:t> facility</a:t>
            </a:r>
          </a:p>
          <a:p>
            <a:pPr lvl="1"/>
            <a:r>
              <a:rPr lang="en-US" dirty="0" smtClean="0"/>
              <a:t>Only works between processes on the same system</a:t>
            </a:r>
          </a:p>
          <a:p>
            <a:pPr lvl="1"/>
            <a:r>
              <a:rPr lang="en-US" dirty="0" smtClean="0"/>
              <a:t>Uses ports (like mailboxes) to establish and maintain communication channels</a:t>
            </a:r>
          </a:p>
          <a:p>
            <a:pPr lvl="1"/>
            <a:r>
              <a:rPr lang="en-US" dirty="0" smtClean="0"/>
              <a:t>Communication works as follows:</a:t>
            </a:r>
          </a:p>
          <a:p>
            <a:pPr lvl="2"/>
            <a:r>
              <a:rPr lang="en-US" dirty="0" smtClean="0"/>
              <a:t>The client opens a handle to the subsystem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b="1" dirty="0" smtClean="0">
                <a:solidFill>
                  <a:srgbClr val="0000FF"/>
                </a:solidFill>
              </a:rPr>
              <a:t>connection port</a:t>
            </a:r>
            <a:r>
              <a:rPr lang="en-US" altLang="ja-JP" dirty="0" smtClean="0"/>
              <a:t> object.</a:t>
            </a:r>
          </a:p>
          <a:p>
            <a:pPr lvl="2"/>
            <a:r>
              <a:rPr lang="en-US" dirty="0" smtClean="0"/>
              <a:t>The client sends a connection request.</a:t>
            </a:r>
          </a:p>
          <a:p>
            <a:pPr lvl="2"/>
            <a:r>
              <a:rPr lang="en-US" dirty="0" smtClean="0"/>
              <a:t>The server creates two private </a:t>
            </a:r>
            <a:r>
              <a:rPr lang="en-US" b="1" dirty="0" smtClean="0">
                <a:solidFill>
                  <a:srgbClr val="0000FF"/>
                </a:solidFill>
              </a:rPr>
              <a:t>communication ports </a:t>
            </a:r>
            <a:r>
              <a:rPr lang="en-US" dirty="0" smtClean="0"/>
              <a:t>and returns the handle to one of them to the client.</a:t>
            </a:r>
          </a:p>
          <a:p>
            <a:pPr lvl="2"/>
            <a:r>
              <a:rPr lang="en-US" dirty="0" smtClean="0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in </a:t>
            </a:r>
            <a:br>
              <a:rPr lang="en-US" dirty="0" smtClean="0"/>
            </a:br>
            <a:r>
              <a:rPr lang="en-US" dirty="0" smtClean="0"/>
              <a:t>client-server systems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0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</p:spPr>
        <p:txBody>
          <a:bodyPr/>
          <a:lstStyle/>
          <a:p>
            <a:r>
              <a:rPr lang="en-US" smtClean="0"/>
              <a:t>Local Procedure Calls in Windows XP</a:t>
            </a:r>
          </a:p>
        </p:txBody>
      </p:sp>
      <p:pic>
        <p:nvPicPr>
          <p:cNvPr id="10035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441575"/>
            <a:ext cx="9850438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Communications in Client-Server Systems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Sockets</a:t>
            </a:r>
          </a:p>
          <a:p>
            <a:endParaRPr lang="en-US" smtClean="0"/>
          </a:p>
          <a:p>
            <a:r>
              <a:rPr lang="en-US" smtClean="0"/>
              <a:t>Remote Procedure Calls</a:t>
            </a:r>
          </a:p>
          <a:p>
            <a:endParaRPr lang="en-US" smtClean="0"/>
          </a:p>
          <a:p>
            <a:r>
              <a:rPr lang="en-US" smtClean="0"/>
              <a:t>Pipes</a:t>
            </a:r>
          </a:p>
          <a:p>
            <a:endParaRPr lang="en-US" smtClean="0"/>
          </a:p>
          <a:p>
            <a:r>
              <a:rPr lang="en-US" smtClean="0"/>
              <a:t>Remote Method Invocation (Java)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962" y="1159748"/>
            <a:ext cx="13358038" cy="66444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socket </a:t>
            </a:r>
            <a:r>
              <a:rPr lang="en-US" dirty="0" smtClean="0"/>
              <a:t>is defined as an endpoint for communication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Concatenation of IP address and </a:t>
            </a:r>
            <a:r>
              <a:rPr lang="en-US" b="1" dirty="0" smtClean="0">
                <a:solidFill>
                  <a:srgbClr val="0000FF"/>
                </a:solidFill>
              </a:rPr>
              <a:t>port</a:t>
            </a:r>
            <a:r>
              <a:rPr lang="en-US" dirty="0" smtClean="0"/>
              <a:t> – a number included at start of message packet to differentiate network services on a host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socket </a:t>
            </a:r>
            <a:r>
              <a:rPr lang="en-US" b="1" dirty="0" smtClean="0"/>
              <a:t>161.25.19.8:1625</a:t>
            </a:r>
            <a:r>
              <a:rPr lang="en-US" dirty="0" smtClean="0"/>
              <a:t> refers to port </a:t>
            </a:r>
            <a:r>
              <a:rPr lang="en-US" b="1" dirty="0" smtClean="0"/>
              <a:t>1625</a:t>
            </a:r>
            <a:r>
              <a:rPr lang="en-US" dirty="0" smtClean="0"/>
              <a:t> on host </a:t>
            </a:r>
            <a:r>
              <a:rPr lang="en-US" b="1" dirty="0" smtClean="0"/>
              <a:t>161.25.19.8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Communication consists between a pair of sockets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ports below 1024 are </a:t>
            </a:r>
            <a:r>
              <a:rPr lang="en-US" b="1" i="1" dirty="0" smtClean="0"/>
              <a:t>well known</a:t>
            </a:r>
            <a:r>
              <a:rPr lang="en-US" dirty="0" smtClean="0"/>
              <a:t>, used for standard services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Special IP address 127.0.0.1 (</a:t>
            </a:r>
            <a:r>
              <a:rPr lang="en-US" b="1" dirty="0" smtClean="0">
                <a:solidFill>
                  <a:srgbClr val="0000FF"/>
                </a:solidFill>
              </a:rPr>
              <a:t>loopback</a:t>
            </a:r>
            <a:r>
              <a:rPr lang="en-US" dirty="0" smtClean="0"/>
              <a:t>) to refer to system on which process is running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smtClean="0"/>
              <a:t>Interprocess Communication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646271" y="1159748"/>
            <a:ext cx="12394883" cy="6644482"/>
          </a:xfrm>
        </p:spPr>
        <p:txBody>
          <a:bodyPr/>
          <a:lstStyle/>
          <a:p>
            <a:r>
              <a:rPr lang="en-US" dirty="0" smtClean="0"/>
              <a:t>Processes within a system may be </a:t>
            </a:r>
            <a:r>
              <a:rPr lang="en-US" b="1" i="1" dirty="0" smtClean="0"/>
              <a:t>independent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i="1" dirty="0" smtClean="0"/>
              <a:t>cooperating</a:t>
            </a:r>
          </a:p>
          <a:p>
            <a:r>
              <a:rPr lang="en-US" dirty="0" smtClean="0"/>
              <a:t>Cooperating process can affect or be affected by other processes, including sharing data</a:t>
            </a:r>
          </a:p>
          <a:p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Computation speedup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	</a:t>
            </a:r>
          </a:p>
          <a:p>
            <a:r>
              <a:rPr lang="en-US" dirty="0" smtClean="0"/>
              <a:t>Cooperating processes need </a:t>
            </a:r>
            <a:r>
              <a:rPr lang="en-US" b="1" dirty="0" smtClean="0">
                <a:solidFill>
                  <a:srgbClr val="3366FF"/>
                </a:solidFill>
              </a:rPr>
              <a:t>inter-process </a:t>
            </a:r>
            <a:r>
              <a:rPr lang="en-US" b="1" dirty="0" smtClean="0">
                <a:solidFill>
                  <a:srgbClr val="3366FF"/>
                </a:solidFill>
              </a:rPr>
              <a:t>communication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IPC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models of IPC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Shared memory			Message passing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pic>
        <p:nvPicPr>
          <p:cNvPr id="1064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 in Java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5129213" cy="6040438"/>
          </a:xfrm>
        </p:spPr>
        <p:txBody>
          <a:bodyPr/>
          <a:lstStyle/>
          <a:p>
            <a:r>
              <a:rPr lang="en-US" smtClean="0"/>
              <a:t>Three types of sockets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Connection-oriented </a:t>
            </a:r>
            <a:r>
              <a:rPr lang="en-US" smtClean="0"/>
              <a:t>(</a:t>
            </a:r>
            <a:r>
              <a:rPr lang="en-US" b="1" smtClean="0">
                <a:solidFill>
                  <a:srgbClr val="0000FF"/>
                </a:solidFill>
              </a:rPr>
              <a:t>TCP</a:t>
            </a:r>
            <a:r>
              <a:rPr lang="en-US" smtClean="0"/>
              <a:t>)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Connectionless</a:t>
            </a:r>
            <a:r>
              <a:rPr lang="en-US" smtClean="0"/>
              <a:t> (</a:t>
            </a:r>
            <a:r>
              <a:rPr lang="en-US" b="1" smtClean="0">
                <a:solidFill>
                  <a:srgbClr val="0000FF"/>
                </a:solidFill>
              </a:rPr>
              <a:t>UDP</a:t>
            </a:r>
            <a:r>
              <a:rPr lang="en-US" smtClean="0"/>
              <a:t>)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smtClean="0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smtClean="0"/>
          </a:p>
          <a:p>
            <a:r>
              <a:rPr lang="en-US" smtClean="0"/>
              <a:t>Consider this </a:t>
            </a:r>
            <a:r>
              <a:rPr lang="en-US" altLang="en-US" smtClean="0"/>
              <a:t>“</a:t>
            </a:r>
            <a:r>
              <a:rPr lang="en-US" smtClean="0"/>
              <a:t>Date</a:t>
            </a:r>
            <a:r>
              <a:rPr lang="en-US" altLang="en-US" smtClean="0"/>
              <a:t>”</a:t>
            </a:r>
            <a:r>
              <a:rPr lang="en-US" smtClean="0"/>
              <a:t> server: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pic>
        <p:nvPicPr>
          <p:cNvPr id="108547" name="Picture 1" descr="Screen Shot 2012-12-04 at 1.11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500188"/>
            <a:ext cx="7450137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dirty="0" smtClean="0"/>
              <a:t>Remote procedure call (RPC) abstracts procedure calls between processes on networked systems</a:t>
            </a:r>
          </a:p>
          <a:p>
            <a:pPr lvl="1"/>
            <a:r>
              <a:rPr lang="en-US" dirty="0" smtClean="0"/>
              <a:t>Again uses ports for service differentiation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Stubs</a:t>
            </a:r>
            <a:r>
              <a:rPr lang="en-US" dirty="0" smtClean="0"/>
              <a:t> – client-side proxy for the actual procedure on the server</a:t>
            </a:r>
          </a:p>
          <a:p>
            <a:r>
              <a:rPr lang="en-US" dirty="0" smtClean="0"/>
              <a:t>The client-side stub locates the server and </a:t>
            </a:r>
            <a:r>
              <a:rPr lang="en-US" b="1" dirty="0" err="1" smtClean="0">
                <a:solidFill>
                  <a:srgbClr val="0000FF"/>
                </a:solidFill>
              </a:rPr>
              <a:t>marshalls</a:t>
            </a:r>
            <a:r>
              <a:rPr lang="en-US" dirty="0" smtClean="0"/>
              <a:t> the parameters</a:t>
            </a:r>
          </a:p>
          <a:p>
            <a:r>
              <a:rPr lang="en-US" dirty="0" smtClean="0"/>
              <a:t>The server-side stub receives this message, unpacks the marshalled parameters, and performs the procedure on the server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dirty="0" smtClean="0"/>
              <a:t>On Windows, stub code compile from specification written in </a:t>
            </a:r>
            <a:r>
              <a:rPr lang="en-US" b="1" dirty="0" smtClean="0">
                <a:solidFill>
                  <a:srgbClr val="0000FF"/>
                </a:solidFill>
              </a:rPr>
              <a:t>Microsoft Interface Definition Language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MIDL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representation handled via </a:t>
            </a:r>
            <a:r>
              <a:rPr lang="en-US" b="1" dirty="0" smtClean="0">
                <a:solidFill>
                  <a:srgbClr val="0000FF"/>
                </a:solidFill>
              </a:rPr>
              <a:t>External Data Representation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XDL</a:t>
            </a:r>
            <a:r>
              <a:rPr lang="en-US" dirty="0" smtClean="0"/>
              <a:t>) format to account for different architectures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Big-endian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little-endian</a:t>
            </a:r>
          </a:p>
          <a:p>
            <a:r>
              <a:rPr lang="en-US" dirty="0" smtClean="0"/>
              <a:t>Remote communication has more failure scenarios than local</a:t>
            </a:r>
          </a:p>
          <a:p>
            <a:pPr lvl="1"/>
            <a:r>
              <a:rPr lang="en-US" dirty="0" smtClean="0"/>
              <a:t>Messages can be delivered </a:t>
            </a:r>
            <a:r>
              <a:rPr lang="en-US" b="1" i="1" dirty="0" smtClean="0"/>
              <a:t>exactly once </a:t>
            </a:r>
            <a:r>
              <a:rPr lang="en-US" dirty="0" smtClean="0"/>
              <a:t>rather than </a:t>
            </a:r>
            <a:r>
              <a:rPr lang="en-US" b="1" i="1" dirty="0" smtClean="0"/>
              <a:t>at most once</a:t>
            </a:r>
          </a:p>
          <a:p>
            <a:r>
              <a:rPr lang="en-US" dirty="0" smtClean="0"/>
              <a:t>OS typically provides a rendezvous (or </a:t>
            </a:r>
            <a:r>
              <a:rPr lang="en-US" b="1" dirty="0" smtClean="0">
                <a:solidFill>
                  <a:srgbClr val="0000FF"/>
                </a:solidFill>
              </a:rPr>
              <a:t>matchmaker</a:t>
            </a:r>
            <a:r>
              <a:rPr lang="en-US" dirty="0" smtClean="0"/>
              <a:t>) service to connect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03903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RPC</a:t>
            </a:r>
          </a:p>
        </p:txBody>
      </p:sp>
      <p:pic>
        <p:nvPicPr>
          <p:cNvPr id="112642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354138"/>
            <a:ext cx="6630987" cy="709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dirty="0" smtClean="0"/>
              <a:t>Acts as a conduit allowing two processes to communicate</a:t>
            </a:r>
          </a:p>
          <a:p>
            <a:endParaRPr lang="en-US" dirty="0" smtClean="0"/>
          </a:p>
          <a:p>
            <a:r>
              <a:rPr lang="en-US" b="1" dirty="0" smtClean="0"/>
              <a:t>Issues</a:t>
            </a:r>
          </a:p>
          <a:p>
            <a:pPr lvl="1"/>
            <a:r>
              <a:rPr lang="en-US" dirty="0" smtClean="0"/>
              <a:t>Is communication unidirectional or bidirectional?</a:t>
            </a:r>
          </a:p>
          <a:p>
            <a:pPr lvl="1"/>
            <a:r>
              <a:rPr lang="en-US" dirty="0" smtClean="0"/>
              <a:t>In the case of two-way communication, is it half or full-duplex?</a:t>
            </a:r>
          </a:p>
          <a:p>
            <a:pPr lvl="1"/>
            <a:r>
              <a:rPr lang="en-US" dirty="0" smtClean="0"/>
              <a:t>Must there exist a relationship (i.e. </a:t>
            </a:r>
            <a:r>
              <a:rPr lang="en-US" b="1" i="1" dirty="0" smtClean="0"/>
              <a:t>parent-child</a:t>
            </a:r>
            <a:r>
              <a:rPr lang="en-US" dirty="0" smtClean="0"/>
              <a:t>) between the communicating processes?</a:t>
            </a:r>
          </a:p>
          <a:p>
            <a:pPr lvl="1"/>
            <a:r>
              <a:rPr lang="en-US" dirty="0" smtClean="0"/>
              <a:t>Can the pipes be used over a network?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640080" y="1644650"/>
            <a:ext cx="12531090" cy="6040438"/>
          </a:xfrm>
        </p:spPr>
        <p:txBody>
          <a:bodyPr/>
          <a:lstStyle/>
          <a:p>
            <a:r>
              <a:rPr lang="en-US" dirty="0" smtClean="0"/>
              <a:t>Ordinary Pipes</a:t>
            </a:r>
            <a:r>
              <a:rPr lang="en-US" b="1" dirty="0" smtClean="0"/>
              <a:t> </a:t>
            </a:r>
            <a:r>
              <a:rPr lang="en-US" dirty="0" smtClean="0"/>
              <a:t>allow communication in standard producer-consumer style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Producer writes to one end (the </a:t>
            </a:r>
            <a:r>
              <a:rPr lang="en-US" b="1" dirty="0" smtClean="0">
                <a:solidFill>
                  <a:srgbClr val="0000FF"/>
                </a:solidFill>
              </a:rPr>
              <a:t>write-end </a:t>
            </a:r>
            <a:r>
              <a:rPr lang="en-US" dirty="0" smtClean="0"/>
              <a:t>of the pipe)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Consumer reads from the other end (the </a:t>
            </a:r>
            <a:r>
              <a:rPr lang="en-US" b="1" dirty="0" smtClean="0">
                <a:solidFill>
                  <a:srgbClr val="0000FF"/>
                </a:solidFill>
              </a:rPr>
              <a:t>read-end</a:t>
            </a:r>
            <a:r>
              <a:rPr lang="en-US" i="1" dirty="0" smtClean="0"/>
              <a:t> </a:t>
            </a:r>
            <a:r>
              <a:rPr lang="en-US" dirty="0" smtClean="0"/>
              <a:t>of the pipe)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Ordinary pipes are therefore unidirectional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 parent-child relationship between communicating processes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91900" cy="6040438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Windows calls these </a:t>
            </a:r>
            <a:r>
              <a:rPr lang="en-US" b="1" dirty="0" smtClean="0">
                <a:solidFill>
                  <a:srgbClr val="0000FF"/>
                </a:solidFill>
              </a:rPr>
              <a:t>anonymous pipes</a:t>
            </a:r>
          </a:p>
          <a:p>
            <a:r>
              <a:rPr lang="en-US" dirty="0" smtClean="0"/>
              <a:t>See Unix and Windows code samples in textbook</a:t>
            </a:r>
          </a:p>
          <a:p>
            <a:endParaRPr lang="en-US" dirty="0" smtClean="0"/>
          </a:p>
        </p:txBody>
      </p:sp>
      <p:pic>
        <p:nvPicPr>
          <p:cNvPr id="11673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890838"/>
            <a:ext cx="83185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144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  <p:sp>
        <p:nvSpPr>
          <p:cNvPr id="11878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Pipes are more powerful than ordinary pipes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Communication is bidirectional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parent-child relationship is necessary between the communicating processes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Several processes can use the named pipe for communication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Provided on both UNIX and Windows systems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59394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1927225"/>
            <a:ext cx="9653587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/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b="1" i="1" dirty="0" smtClean="0"/>
              <a:t>Independent</a:t>
            </a:r>
            <a:r>
              <a:rPr lang="en-US" dirty="0" smtClean="0"/>
              <a:t> process cannot affect or be affected by the execution of another process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0000"/>
                </a:solidFill>
              </a:rPr>
              <a:t>Cooperating</a:t>
            </a:r>
            <a:r>
              <a:rPr lang="en-US" dirty="0" smtClean="0"/>
              <a:t> process can affect or be affected by the execution of another process</a:t>
            </a:r>
          </a:p>
          <a:p>
            <a:endParaRPr lang="en-US" dirty="0" smtClean="0"/>
          </a:p>
          <a:p>
            <a:r>
              <a:rPr lang="en-US" dirty="0" smtClean="0"/>
              <a:t>Advantages of process cooperation</a:t>
            </a:r>
          </a:p>
          <a:p>
            <a:pPr lvl="1"/>
            <a:r>
              <a:rPr lang="en-US" dirty="0" smtClean="0"/>
              <a:t>Information sharing </a:t>
            </a:r>
          </a:p>
          <a:p>
            <a:pPr lvl="1"/>
            <a:r>
              <a:rPr lang="en-US" dirty="0" smtClean="0"/>
              <a:t>Computation speed-up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unbounded-buffer </a:t>
            </a:r>
            <a:r>
              <a:rPr lang="en-US" smtClean="0"/>
              <a:t>places no practical limit on the size of the buffer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bounded-buffer </a:t>
            </a:r>
            <a:r>
              <a:rPr lang="en-US" smtClean="0"/>
              <a:t>assumes that there is a fixed buffer size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Bounded-Buffer – Shared-Memory Solution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smtClean="0"/>
              <a:t>Shared data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2284413" lvl="3">
              <a:buFontTx/>
              <a:buNone/>
            </a:pPr>
            <a:endParaRPr lang="en-US" sz="1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int in = 0;</a:t>
            </a:r>
          </a:p>
          <a:p>
            <a:pPr marL="2284413" lvl="3">
              <a:buFontTx/>
              <a:buNone/>
            </a:pPr>
            <a:r>
              <a:rPr lang="en-US" sz="2900" smtClean="0">
                <a:latin typeface="Courier New" panose="02070309020205020404" pitchFamily="49" charset="0"/>
                <a:cs typeface="Courier New" panose="02070309020205020404" pitchFamily="49" charset="0"/>
              </a:rPr>
              <a:t>int out = 0;</a:t>
            </a:r>
          </a:p>
          <a:p>
            <a:pPr marL="2284413" lvl="3">
              <a:buFontTx/>
              <a:buNone/>
            </a:pPr>
            <a:endParaRPr lang="en-US" sz="1100" smtClean="0"/>
          </a:p>
          <a:p>
            <a:r>
              <a:rPr lang="en-US" smtClean="0"/>
              <a:t>Solution is correct, but can only use BUFFER_SIZE-1 elements</a:t>
            </a:r>
          </a:p>
          <a:p>
            <a:pPr marL="2284413" lvl="3">
              <a:buFontTx/>
              <a:buNone/>
            </a:pPr>
            <a:endParaRPr lang="en-US" sz="2900" b="1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0613" y="1773238"/>
            <a:ext cx="11026775" cy="597693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sz="2800" smtClean="0">
              <a:latin typeface="Monaco" pitchFamily="-84" charset="0"/>
            </a:endParaRP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item next_produced;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buffer[in] = next_produced;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 typeface="Monotype Sorts" pitchFamily="-84" charset="2"/>
              <a:buNone/>
            </a:pPr>
            <a:endParaRPr lang="en-US" sz="2800" smtClean="0">
              <a:latin typeface="Monaco" pitchFamily="-84" charset="0"/>
            </a:endParaRPr>
          </a:p>
          <a:p>
            <a:pPr>
              <a:buFont typeface="Monotype Sorts" pitchFamily="-84" charset="2"/>
              <a:buNone/>
            </a:pPr>
            <a:endParaRPr lang="en-US" sz="2800" smtClean="0"/>
          </a:p>
          <a:p>
            <a:pPr>
              <a:buFont typeface="Monotype Sorts" pitchFamily="-84" charset="2"/>
              <a:buNone/>
            </a:pPr>
            <a:r>
              <a:rPr lang="en-US" sz="2000" smtClean="0"/>
              <a:t>	</a:t>
            </a:r>
          </a:p>
          <a:p>
            <a:pPr marL="10240963" lvl="4">
              <a:buFontTx/>
              <a:buNone/>
            </a:pPr>
            <a:endParaRPr lang="en-US" sz="16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6650" y="2065338"/>
            <a:ext cx="11309350" cy="58816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item next_consumed;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8872</TotalTime>
  <Words>1275</Words>
  <Application>Microsoft Office PowerPoint</Application>
  <PresentationFormat>自定义</PresentationFormat>
  <Paragraphs>261</Paragraphs>
  <Slides>39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1_os-8</vt:lpstr>
      <vt:lpstr>Inter-process communication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Message Passing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 of ipc systems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Communication in  client-server systems</vt:lpstr>
      <vt:lpstr>Local Procedure Calls in Windows XP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</vt:lpstr>
      <vt:lpstr>Execution of RPC</vt:lpstr>
      <vt:lpstr>Pipes</vt:lpstr>
      <vt:lpstr>Ordinary 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dreamsummit</cp:lastModifiedBy>
  <cp:revision>199</cp:revision>
  <cp:lastPrinted>2011-01-14T21:21:29Z</cp:lastPrinted>
  <dcterms:created xsi:type="dcterms:W3CDTF">2011-01-14T20:24:54Z</dcterms:created>
  <dcterms:modified xsi:type="dcterms:W3CDTF">2015-04-08T17:51:19Z</dcterms:modified>
</cp:coreProperties>
</file>