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8" r:id="rId3"/>
    <p:sldId id="269" r:id="rId4"/>
    <p:sldId id="271" r:id="rId5"/>
    <p:sldId id="273" r:id="rId6"/>
    <p:sldId id="274" r:id="rId7"/>
    <p:sldId id="272" r:id="rId8"/>
    <p:sldId id="275" r:id="rId9"/>
    <p:sldId id="276" r:id="rId10"/>
    <p:sldId id="282" r:id="rId11"/>
    <p:sldId id="283" r:id="rId12"/>
    <p:sldId id="277" r:id="rId13"/>
    <p:sldId id="279" r:id="rId14"/>
    <p:sldId id="280" r:id="rId15"/>
    <p:sldId id="284" r:id="rId16"/>
    <p:sldId id="278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040"/>
    <a:srgbClr val="EA3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5257" autoAdjust="0"/>
  </p:normalViewPr>
  <p:slideViewPr>
    <p:cSldViewPr snapToGrid="0">
      <p:cViewPr varScale="1">
        <p:scale>
          <a:sx n="109" d="100"/>
          <a:sy n="109" d="100"/>
        </p:scale>
        <p:origin x="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4A14-59B6-4964-BEDD-1F023D14E91B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2263-956F-414C-A0A3-A9CBD5F83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7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22263-956F-414C-A0A3-A9CBD5F835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22263-956F-414C-A0A3-A9CBD5F835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7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22263-956F-414C-A0A3-A9CBD5F835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22263-956F-414C-A0A3-A9CBD5F835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22263-956F-414C-A0A3-A9CBD5F835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3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0" y="2400301"/>
            <a:ext cx="12192000" cy="4457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4"/>
          <p:cNvGrpSpPr/>
          <p:nvPr userDrawn="1"/>
        </p:nvGrpSpPr>
        <p:grpSpPr>
          <a:xfrm>
            <a:off x="0" y="944371"/>
            <a:ext cx="12192000" cy="1622688"/>
            <a:chOff x="0" y="1827743"/>
            <a:chExt cx="12192000" cy="1622688"/>
          </a:xfrm>
          <a:solidFill>
            <a:schemeClr val="tx2">
              <a:lumMod val="50000"/>
            </a:schemeClr>
          </a:solidFill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0" y="1827743"/>
              <a:ext cx="6093619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6086475" y="1827743"/>
              <a:ext cx="6105525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9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0" y="2076450"/>
            <a:ext cx="12192000" cy="478155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22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003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2" r:id="rId3"/>
    <p:sldLayoutId id="2147483671" r:id="rId4"/>
    <p:sldLayoutId id="2147483670" r:id="rId5"/>
    <p:sldLayoutId id="2147483658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2412407" y="2576328"/>
            <a:ext cx="7367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时间复杂度求解</a:t>
            </a:r>
            <a:endParaRPr lang="en-US" altLang="zh-CN" sz="6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93266" y="6471610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1933" y="3934993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O(T(N))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D1738-5194-4E13-89EC-272810D8E8AE}"/>
              </a:ext>
            </a:extLst>
          </p:cNvPr>
          <p:cNvSpPr/>
          <p:nvPr/>
        </p:nvSpPr>
        <p:spPr>
          <a:xfrm>
            <a:off x="387163" y="674400"/>
            <a:ext cx="7493783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Func3(int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(k=0;k&lt;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m;k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C4F03-A02E-4561-9B7A-E10C49390D6B}"/>
              </a:ext>
            </a:extLst>
          </p:cNvPr>
          <p:cNvSpPr txBox="1"/>
          <p:nvPr/>
        </p:nvSpPr>
        <p:spPr>
          <a:xfrm>
            <a:off x="5079159" y="5072590"/>
            <a:ext cx="3388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O(n)=</a:t>
            </a:r>
            <a:r>
              <a:rPr lang="en-US" altLang="zh-CN" sz="5400" b="1" dirty="0" err="1">
                <a:solidFill>
                  <a:schemeClr val="accent1">
                    <a:lumMod val="75000"/>
                  </a:schemeClr>
                </a:solidFill>
              </a:rPr>
              <a:t>mn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D250D9-9039-44F0-AA28-4C41F6717E4F}"/>
              </a:ext>
            </a:extLst>
          </p:cNvPr>
          <p:cNvSpPr txBox="1"/>
          <p:nvPr/>
        </p:nvSpPr>
        <p:spPr>
          <a:xfrm>
            <a:off x="9815642" y="2962666"/>
            <a:ext cx="592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n</a:t>
            </a:r>
            <a:endParaRPr lang="zh-CN" altLang="en-US" sz="36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52630D-B5D9-4285-BEF8-D78BA08873DB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9BA0F40E-4905-42E6-A1EA-52AADD077F07}"/>
              </a:ext>
            </a:extLst>
          </p:cNvPr>
          <p:cNvSpPr/>
          <p:nvPr/>
        </p:nvSpPr>
        <p:spPr>
          <a:xfrm>
            <a:off x="9446352" y="1801906"/>
            <a:ext cx="423789" cy="313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E56DFCAB-A119-4DA3-BD28-63C8267E9DDA}"/>
              </a:ext>
            </a:extLst>
          </p:cNvPr>
          <p:cNvSpPr/>
          <p:nvPr/>
        </p:nvSpPr>
        <p:spPr>
          <a:xfrm>
            <a:off x="7880946" y="2803712"/>
            <a:ext cx="234354" cy="1714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B198CD-647A-49BC-93EF-89B6CD9CF2DA}"/>
              </a:ext>
            </a:extLst>
          </p:cNvPr>
          <p:cNvSpPr txBox="1"/>
          <p:nvPr/>
        </p:nvSpPr>
        <p:spPr>
          <a:xfrm>
            <a:off x="8182259" y="3276466"/>
            <a:ext cx="592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85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/>
      <p:bldP spid="39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E9E7AC4-CB20-354C-3479-C5422D7966E0}"/>
              </a:ext>
            </a:extLst>
          </p:cNvPr>
          <p:cNvSpPr txBox="1"/>
          <p:nvPr/>
        </p:nvSpPr>
        <p:spPr>
          <a:xfrm>
            <a:off x="480647" y="21224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Func3(int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i,int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(k=0;k&lt;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;k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;i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(k=0;k&lt;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m;k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13D765B5-4BCC-FE39-9E29-AD4DFDE623C9}"/>
              </a:ext>
            </a:extLst>
          </p:cNvPr>
          <p:cNvSpPr/>
          <p:nvPr/>
        </p:nvSpPr>
        <p:spPr>
          <a:xfrm>
            <a:off x="6348046" y="826477"/>
            <a:ext cx="228601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8AF1A83-BEDE-8553-008A-BB532A53C5AA}"/>
              </a:ext>
            </a:extLst>
          </p:cNvPr>
          <p:cNvSpPr/>
          <p:nvPr/>
        </p:nvSpPr>
        <p:spPr>
          <a:xfrm>
            <a:off x="6348046" y="2766646"/>
            <a:ext cx="152400" cy="2033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C4F347-34A0-D2F6-13EF-0F0063627025}"/>
              </a:ext>
            </a:extLst>
          </p:cNvPr>
          <p:cNvSpPr txBox="1"/>
          <p:nvPr/>
        </p:nvSpPr>
        <p:spPr>
          <a:xfrm>
            <a:off x="6746182" y="1324574"/>
            <a:ext cx="932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n</a:t>
            </a:r>
            <a:r>
              <a:rPr lang="en-US" altLang="zh-CN" sz="3600" baseline="30000" dirty="0"/>
              <a:t>2</a:t>
            </a:r>
            <a:endParaRPr lang="zh-CN" altLang="en-US" sz="3600" baseline="30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F6379-5B96-DB4A-0C09-8C8D2BEC50BC}"/>
              </a:ext>
            </a:extLst>
          </p:cNvPr>
          <p:cNvSpPr txBox="1"/>
          <p:nvPr/>
        </p:nvSpPr>
        <p:spPr>
          <a:xfrm>
            <a:off x="6746182" y="3429000"/>
            <a:ext cx="815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m</a:t>
            </a:r>
            <a:r>
              <a:rPr lang="en-US" altLang="zh-CN" sz="3600" baseline="30000" dirty="0"/>
              <a:t>2</a:t>
            </a:r>
            <a:endParaRPr lang="zh-CN" altLang="en-US" sz="3600" baseline="30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AD5F5B-BC0A-8A32-A402-B6AD7FD5AA85}"/>
              </a:ext>
            </a:extLst>
          </p:cNvPr>
          <p:cNvSpPr txBox="1"/>
          <p:nvPr/>
        </p:nvSpPr>
        <p:spPr>
          <a:xfrm>
            <a:off x="7933075" y="2686146"/>
            <a:ext cx="3778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O(n)=m</a:t>
            </a:r>
            <a:r>
              <a:rPr lang="en-US" altLang="zh-CN" sz="5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+n</a:t>
            </a:r>
            <a:r>
              <a:rPr lang="en-US" altLang="zh-CN" sz="5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21E392-A563-7687-AC67-6C376E2BBB32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907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484021-9C3B-40AE-9C47-08709F936854}"/>
              </a:ext>
            </a:extLst>
          </p:cNvPr>
          <p:cNvSpPr txBox="1"/>
          <p:nvPr/>
        </p:nvSpPr>
        <p:spPr>
          <a:xfrm>
            <a:off x="3476065" y="422562"/>
            <a:ext cx="5970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比较常见的时间复杂度表达式</a:t>
            </a:r>
            <a:endParaRPr lang="zh-CN" altLang="en-US" sz="32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8F114-2DEB-44A8-BB42-86C653A7F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49" y="1147565"/>
            <a:ext cx="4153113" cy="41213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56D9C5-F543-4762-9747-36EF8055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0" y="1147565"/>
            <a:ext cx="5913950" cy="5276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423856-2D5B-4E28-A190-9F9D22671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93"/>
          <a:stretch/>
        </p:blipFill>
        <p:spPr>
          <a:xfrm>
            <a:off x="519090" y="1147565"/>
            <a:ext cx="1430734" cy="329935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692AEB2-656D-4053-9E0A-4210C27B0690}"/>
              </a:ext>
            </a:extLst>
          </p:cNvPr>
          <p:cNvSpPr txBox="1"/>
          <p:nvPr/>
        </p:nvSpPr>
        <p:spPr>
          <a:xfrm>
            <a:off x="6758428" y="5769581"/>
            <a:ext cx="526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随处理的数据量的增加，处理时间的函数变化。</a:t>
            </a:r>
          </a:p>
        </p:txBody>
      </p:sp>
    </p:spTree>
    <p:extLst>
      <p:ext uri="{BB962C8B-B14F-4D97-AF65-F5344CB8AC3E}">
        <p14:creationId xmlns:p14="http://schemas.microsoft.com/office/powerpoint/2010/main" val="20265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484021-9C3B-40AE-9C47-08709F936854}"/>
              </a:ext>
            </a:extLst>
          </p:cNvPr>
          <p:cNvSpPr txBox="1"/>
          <p:nvPr/>
        </p:nvSpPr>
        <p:spPr>
          <a:xfrm>
            <a:off x="4222376" y="277288"/>
            <a:ext cx="5970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常见结构的时间复杂度</a:t>
            </a:r>
            <a:endParaRPr lang="zh-CN" altLang="en-US" sz="32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AEA92D-E59C-442F-A441-AA8C2A4B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10" y="1747764"/>
            <a:ext cx="7562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484021-9C3B-40AE-9C47-08709F936854}"/>
              </a:ext>
            </a:extLst>
          </p:cNvPr>
          <p:cNvSpPr txBox="1"/>
          <p:nvPr/>
        </p:nvSpPr>
        <p:spPr>
          <a:xfrm>
            <a:off x="4222376" y="277288"/>
            <a:ext cx="5970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常见结构的时间复杂度</a:t>
            </a:r>
            <a:endParaRPr lang="zh-CN" altLang="en-US" sz="32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9E9A29-35A6-40EB-988D-215F37A1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8" y="1586850"/>
            <a:ext cx="7700682" cy="42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1B21E392-A563-7687-AC67-6C376E2BBB32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3F44271-1DC3-CF02-E500-951FCFF4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31" y="5089913"/>
            <a:ext cx="27737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O(mnlogn)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2F82F3E-99AE-B79C-DED0-BBD80C0D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61" y="5089913"/>
            <a:ext cx="45674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O(mnlogn + 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nm)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58AC1D1-835D-8F84-9EF3-2D147EC6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61" y="737036"/>
            <a:ext cx="44619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O(2n</a:t>
            </a:r>
            <a:r>
              <a:rPr kumimoji="0" lang="zh-CN" altLang="zh-CN" sz="40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+10n+1000)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3DE72A7-5652-849F-1A9F-53254A6B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31" y="737036"/>
            <a:ext cx="1641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O(n</a:t>
            </a:r>
            <a:r>
              <a:rPr kumimoji="0" lang="zh-CN" altLang="zh-CN" sz="40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EED9D7-6543-A323-E4D5-BE60FD97D74F}"/>
              </a:ext>
            </a:extLst>
          </p:cNvPr>
          <p:cNvSpPr txBox="1"/>
          <p:nvPr/>
        </p:nvSpPr>
        <p:spPr>
          <a:xfrm>
            <a:off x="877961" y="2913474"/>
            <a:ext cx="4026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O(2n+3nlog2n+19)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4554C2BC-BCD5-BFAA-257A-08607BA9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30" y="2913474"/>
            <a:ext cx="23328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O(</a:t>
            </a:r>
            <a:r>
              <a:rPr lang="en-US" altLang="zh-CN" sz="4000" dirty="0" err="1">
                <a:solidFill>
                  <a:srgbClr val="FF0000"/>
                </a:solidFill>
              </a:rPr>
              <a:t>nlogn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C95D34-E09D-4FAD-717F-725ECA786582}"/>
              </a:ext>
            </a:extLst>
          </p:cNvPr>
          <p:cNvCxnSpPr/>
          <p:nvPr/>
        </p:nvCxnSpPr>
        <p:spPr>
          <a:xfrm>
            <a:off x="5873260" y="298939"/>
            <a:ext cx="0" cy="60666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39BDD4B-5C65-3707-A739-D3E318D5B5EA}"/>
              </a:ext>
            </a:extLst>
          </p:cNvPr>
          <p:cNvCxnSpPr/>
          <p:nvPr/>
        </p:nvCxnSpPr>
        <p:spPr>
          <a:xfrm>
            <a:off x="6107722" y="298939"/>
            <a:ext cx="0" cy="60666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7B0CEC0-6BB4-4FE2-9676-B905A159D162}"/>
              </a:ext>
            </a:extLst>
          </p:cNvPr>
          <p:cNvCxnSpPr/>
          <p:nvPr/>
        </p:nvCxnSpPr>
        <p:spPr>
          <a:xfrm rot="16200000" flipH="1">
            <a:off x="5521568" y="650631"/>
            <a:ext cx="808892" cy="10550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F79F827-15A7-F60A-6529-30CBF2223C79}"/>
              </a:ext>
            </a:extLst>
          </p:cNvPr>
          <p:cNvCxnSpPr/>
          <p:nvPr/>
        </p:nvCxnSpPr>
        <p:spPr>
          <a:xfrm rot="5400000">
            <a:off x="4900245" y="1424354"/>
            <a:ext cx="2332892" cy="82062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79A2444-39D7-0EA6-1A8F-6B29034D93AF}"/>
              </a:ext>
            </a:extLst>
          </p:cNvPr>
          <p:cNvCxnSpPr/>
          <p:nvPr/>
        </p:nvCxnSpPr>
        <p:spPr>
          <a:xfrm>
            <a:off x="5873259" y="2831123"/>
            <a:ext cx="117232" cy="7062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DA49F76-61BC-4EF5-2EED-2F86D213D867}"/>
              </a:ext>
            </a:extLst>
          </p:cNvPr>
          <p:cNvCxnSpPr/>
          <p:nvPr/>
        </p:nvCxnSpPr>
        <p:spPr>
          <a:xfrm rot="5400000">
            <a:off x="5911362" y="3179885"/>
            <a:ext cx="240323" cy="15239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6AF7A87-EB91-A7D0-FBC1-EEAB4354E371}"/>
              </a:ext>
            </a:extLst>
          </p:cNvPr>
          <p:cNvCxnSpPr/>
          <p:nvPr/>
        </p:nvCxnSpPr>
        <p:spPr>
          <a:xfrm rot="16200000" flipH="1">
            <a:off x="4557344" y="4826976"/>
            <a:ext cx="2784230" cy="15240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BAD9E7F-B000-18DB-0FA0-98822DE6C98F}"/>
              </a:ext>
            </a:extLst>
          </p:cNvPr>
          <p:cNvCxnSpPr/>
          <p:nvPr/>
        </p:nvCxnSpPr>
        <p:spPr>
          <a:xfrm rot="5400000">
            <a:off x="5969977" y="4533901"/>
            <a:ext cx="252046" cy="2344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9401C0C-F31B-09B7-3ECF-46ED13BF8778}"/>
              </a:ext>
            </a:extLst>
          </p:cNvPr>
          <p:cNvCxnSpPr/>
          <p:nvPr/>
        </p:nvCxnSpPr>
        <p:spPr>
          <a:xfrm rot="16200000" flipH="1">
            <a:off x="5630006" y="3701561"/>
            <a:ext cx="638906" cy="152402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DEE680-F650-46E1-9FD5-CA6CA2C29180}"/>
              </a:ext>
            </a:extLst>
          </p:cNvPr>
          <p:cNvSpPr txBox="1"/>
          <p:nvPr/>
        </p:nvSpPr>
        <p:spPr>
          <a:xfrm>
            <a:off x="270622" y="198576"/>
            <a:ext cx="60948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main()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int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i,k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=1,l;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(l=0;l&lt;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k,i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  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7080BD-351B-4937-B9DC-74C84AE1F12E}"/>
              </a:ext>
            </a:extLst>
          </p:cNvPr>
          <p:cNvSpPr txBox="1"/>
          <p:nvPr/>
        </p:nvSpPr>
        <p:spPr>
          <a:xfrm>
            <a:off x="6511603" y="198576"/>
            <a:ext cx="60948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k,int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while(k&lt;l)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k=k*2;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2BA825-A82F-4DB1-A87F-808D5414240D}"/>
              </a:ext>
            </a:extLst>
          </p:cNvPr>
          <p:cNvCxnSpPr/>
          <p:nvPr/>
        </p:nvCxnSpPr>
        <p:spPr>
          <a:xfrm>
            <a:off x="6365500" y="329453"/>
            <a:ext cx="0" cy="572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172092-9470-42CA-B7EA-D37666DB5497}"/>
              </a:ext>
            </a:extLst>
          </p:cNvPr>
          <p:cNvCxnSpPr/>
          <p:nvPr/>
        </p:nvCxnSpPr>
        <p:spPr>
          <a:xfrm>
            <a:off x="6365500" y="3429000"/>
            <a:ext cx="554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29A7006-0454-404B-A84A-1F07C8E2BCEB}"/>
              </a:ext>
            </a:extLst>
          </p:cNvPr>
          <p:cNvSpPr txBox="1"/>
          <p:nvPr/>
        </p:nvSpPr>
        <p:spPr>
          <a:xfrm>
            <a:off x="8226103" y="4665098"/>
            <a:ext cx="245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O(</a:t>
            </a:r>
            <a:r>
              <a:rPr lang="en-US" altLang="zh-CN" sz="2800" dirty="0" err="1">
                <a:solidFill>
                  <a:srgbClr val="FF0000"/>
                </a:solidFill>
              </a:rPr>
              <a:t>nlogn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D526ED-C14D-4FB4-A5DF-037905477E1F}"/>
              </a:ext>
            </a:extLst>
          </p:cNvPr>
          <p:cNvSpPr txBox="1"/>
          <p:nvPr/>
        </p:nvSpPr>
        <p:spPr>
          <a:xfrm>
            <a:off x="4412314" y="2612321"/>
            <a:ext cx="4200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2053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主要内容目录</a:t>
            </a:r>
          </a:p>
        </p:txBody>
      </p:sp>
      <p:sp>
        <p:nvSpPr>
          <p:cNvPr id="3" name="六边形 2"/>
          <p:cNvSpPr/>
          <p:nvPr/>
        </p:nvSpPr>
        <p:spPr>
          <a:xfrm rot="5400000">
            <a:off x="1710410" y="1443797"/>
            <a:ext cx="1946787" cy="167826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六边形 3"/>
          <p:cNvSpPr/>
          <p:nvPr/>
        </p:nvSpPr>
        <p:spPr>
          <a:xfrm rot="5400000">
            <a:off x="5113644" y="1307183"/>
            <a:ext cx="1946787" cy="167826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8534804" y="1443799"/>
            <a:ext cx="1946787" cy="167826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95616" y="1271661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7" name="椭圆 6"/>
          <p:cNvSpPr/>
          <p:nvPr/>
        </p:nvSpPr>
        <p:spPr>
          <a:xfrm>
            <a:off x="6400606" y="1271661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" name="椭圆 7"/>
          <p:cNvSpPr/>
          <p:nvPr/>
        </p:nvSpPr>
        <p:spPr>
          <a:xfrm>
            <a:off x="9812803" y="1271661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83" name="直接连接符 87"/>
          <p:cNvCxnSpPr/>
          <p:nvPr/>
        </p:nvCxnSpPr>
        <p:spPr>
          <a:xfrm>
            <a:off x="2666616" y="3390900"/>
            <a:ext cx="0" cy="76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8"/>
          <p:cNvCxnSpPr/>
          <p:nvPr/>
        </p:nvCxnSpPr>
        <p:spPr>
          <a:xfrm>
            <a:off x="6095616" y="3390900"/>
            <a:ext cx="0" cy="76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9"/>
          <p:cNvCxnSpPr/>
          <p:nvPr/>
        </p:nvCxnSpPr>
        <p:spPr>
          <a:xfrm>
            <a:off x="9506827" y="3390900"/>
            <a:ext cx="0" cy="762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260463" y="4689189"/>
            <a:ext cx="2801386" cy="5300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对于一个给定函数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能够详细求出对应的</a:t>
            </a:r>
            <a:r>
              <a:rPr lang="en-US" altLang="zh-CN" sz="1200" dirty="0">
                <a:solidFill>
                  <a:schemeClr val="bg1"/>
                </a:solidFill>
              </a:rPr>
              <a:t>T(n)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377836" y="4287477"/>
            <a:ext cx="2611931" cy="39241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某段指令的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T(n)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求法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664900" y="4689189"/>
            <a:ext cx="2801386" cy="52911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理解以</a:t>
            </a:r>
            <a:r>
              <a:rPr lang="en-US" altLang="zh-CN" sz="1200" dirty="0">
                <a:solidFill>
                  <a:schemeClr val="bg1"/>
                </a:solidFill>
              </a:rPr>
              <a:t>T(n)</a:t>
            </a:r>
            <a:r>
              <a:rPr lang="zh-CN" altLang="en-US" sz="1200" dirty="0">
                <a:solidFill>
                  <a:schemeClr val="bg1"/>
                </a:solidFill>
              </a:rPr>
              <a:t>为基础的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 defTabSz="685681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O(n)</a:t>
            </a:r>
            <a:r>
              <a:rPr lang="zh-CN" altLang="en-US" sz="1200" dirty="0">
                <a:solidFill>
                  <a:schemeClr val="bg1"/>
                </a:solidFill>
              </a:rPr>
              <a:t>的求解规则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4520346" y="4296776"/>
            <a:ext cx="3150540" cy="39241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以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T(n)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为基础的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O(n)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求法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69337" y="4689189"/>
            <a:ext cx="2801386" cy="53001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以此为基础，掌握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一般情况下的时间复杂求法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687099" y="4296776"/>
            <a:ext cx="3639456" cy="39241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对于个别复杂函数的求解举例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1FCE740-35CE-4809-A6DC-48FEA4747DF6}"/>
              </a:ext>
            </a:extLst>
          </p:cNvPr>
          <p:cNvSpPr/>
          <p:nvPr/>
        </p:nvSpPr>
        <p:spPr>
          <a:xfrm>
            <a:off x="2093737" y="1795381"/>
            <a:ext cx="11801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T(n)</a:t>
            </a:r>
            <a:endParaRPr lang="zh-CN" altLang="en-US" sz="48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571976-838D-41CC-8BFF-CEFC40179B25}"/>
              </a:ext>
            </a:extLst>
          </p:cNvPr>
          <p:cNvSpPr/>
          <p:nvPr/>
        </p:nvSpPr>
        <p:spPr>
          <a:xfrm>
            <a:off x="5263079" y="1792372"/>
            <a:ext cx="16658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O(</a:t>
            </a:r>
            <a:r>
              <a:rPr lang="en-US" altLang="zh-CN" sz="400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</a:rPr>
              <a:t>T(n)</a:t>
            </a:r>
            <a:r>
              <a:rPr lang="en-US" altLang="zh-CN" sz="4000" b="0" cap="none" spc="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)</a:t>
            </a:r>
            <a:endParaRPr lang="zh-CN" altLang="en-US" sz="40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9D3C244-2146-4A29-AAFB-229835B46BCE}"/>
              </a:ext>
            </a:extLst>
          </p:cNvPr>
          <p:cNvSpPr/>
          <p:nvPr/>
        </p:nvSpPr>
        <p:spPr>
          <a:xfrm>
            <a:off x="8641613" y="1779095"/>
            <a:ext cx="1733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endParaRPr lang="zh-CN" altLang="en-US" sz="54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438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D1738-5194-4E13-89EC-272810D8E8AE}"/>
              </a:ext>
            </a:extLst>
          </p:cNvPr>
          <p:cNvSpPr/>
          <p:nvPr/>
        </p:nvSpPr>
        <p:spPr>
          <a:xfrm>
            <a:off x="761228" y="541360"/>
            <a:ext cx="621727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Func1()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949D7E-8E67-4052-965B-4714F1D22076}"/>
              </a:ext>
            </a:extLst>
          </p:cNvPr>
          <p:cNvCxnSpPr>
            <a:cxnSpLocks/>
          </p:cNvCxnSpPr>
          <p:nvPr/>
        </p:nvCxnSpPr>
        <p:spPr>
          <a:xfrm flipH="1">
            <a:off x="7362394" y="1982183"/>
            <a:ext cx="184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95065A-545D-4390-9F5F-5089BD3C503D}"/>
              </a:ext>
            </a:extLst>
          </p:cNvPr>
          <p:cNvCxnSpPr>
            <a:cxnSpLocks/>
          </p:cNvCxnSpPr>
          <p:nvPr/>
        </p:nvCxnSpPr>
        <p:spPr>
          <a:xfrm flipH="1">
            <a:off x="7362395" y="2488544"/>
            <a:ext cx="1421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8E5E52-F1B1-47BF-B6D7-58FE8126EA9D}"/>
              </a:ext>
            </a:extLst>
          </p:cNvPr>
          <p:cNvCxnSpPr>
            <a:cxnSpLocks/>
          </p:cNvCxnSpPr>
          <p:nvPr/>
        </p:nvCxnSpPr>
        <p:spPr>
          <a:xfrm flipH="1">
            <a:off x="7362394" y="2989005"/>
            <a:ext cx="991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413B0AF-A6AA-4B2A-8AE3-42CB1F52905B}"/>
              </a:ext>
            </a:extLst>
          </p:cNvPr>
          <p:cNvSpPr txBox="1"/>
          <p:nvPr/>
        </p:nvSpPr>
        <p:spPr>
          <a:xfrm>
            <a:off x="8223700" y="3791414"/>
            <a:ext cx="1569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3     2     1</a:t>
            </a:r>
            <a:endParaRPr lang="zh-CN" altLang="en-US" sz="20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8FADF4-DE2B-467E-ACB5-F1C8DEAF04EA}"/>
              </a:ext>
            </a:extLst>
          </p:cNvPr>
          <p:cNvCxnSpPr/>
          <p:nvPr/>
        </p:nvCxnSpPr>
        <p:spPr>
          <a:xfrm>
            <a:off x="8353486" y="2989005"/>
            <a:ext cx="0" cy="72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03B52D-C43D-4281-BB7D-60E4E889F456}"/>
              </a:ext>
            </a:extLst>
          </p:cNvPr>
          <p:cNvCxnSpPr/>
          <p:nvPr/>
        </p:nvCxnSpPr>
        <p:spPr>
          <a:xfrm>
            <a:off x="8784140" y="2488544"/>
            <a:ext cx="0" cy="122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7B86E7-9EE8-4365-8A44-040954EC65B7}"/>
              </a:ext>
            </a:extLst>
          </p:cNvPr>
          <p:cNvCxnSpPr/>
          <p:nvPr/>
        </p:nvCxnSpPr>
        <p:spPr>
          <a:xfrm>
            <a:off x="9208893" y="1982183"/>
            <a:ext cx="0" cy="177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C4F03-A02E-4561-9B7A-E10C49390D6B}"/>
              </a:ext>
            </a:extLst>
          </p:cNvPr>
          <p:cNvSpPr txBox="1"/>
          <p:nvPr/>
        </p:nvSpPr>
        <p:spPr>
          <a:xfrm>
            <a:off x="3150449" y="4621806"/>
            <a:ext cx="3287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T(n)=3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537DBB0-97E2-45A0-8A32-9678597E1BAA}"/>
              </a:ext>
            </a:extLst>
          </p:cNvPr>
          <p:cNvSpPr/>
          <p:nvPr/>
        </p:nvSpPr>
        <p:spPr>
          <a:xfrm>
            <a:off x="11218877" y="329465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54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D1738-5194-4E13-89EC-272810D8E8AE}"/>
              </a:ext>
            </a:extLst>
          </p:cNvPr>
          <p:cNvSpPr/>
          <p:nvPr/>
        </p:nvSpPr>
        <p:spPr>
          <a:xfrm>
            <a:off x="761228" y="541360"/>
            <a:ext cx="714060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Func2(int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n;i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C4F03-A02E-4561-9B7A-E10C49390D6B}"/>
              </a:ext>
            </a:extLst>
          </p:cNvPr>
          <p:cNvSpPr txBox="1"/>
          <p:nvPr/>
        </p:nvSpPr>
        <p:spPr>
          <a:xfrm>
            <a:off x="7187626" y="4627920"/>
            <a:ext cx="3287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T(n)=3n+3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A32B14D-42FF-4D33-ACF4-5E3A51EEF583}"/>
              </a:ext>
            </a:extLst>
          </p:cNvPr>
          <p:cNvCxnSpPr/>
          <p:nvPr/>
        </p:nvCxnSpPr>
        <p:spPr>
          <a:xfrm flipH="1">
            <a:off x="2914281" y="1244764"/>
            <a:ext cx="756000" cy="52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26B700-D118-46B9-9B40-EF900B0D4F78}"/>
              </a:ext>
            </a:extLst>
          </p:cNvPr>
          <p:cNvCxnSpPr/>
          <p:nvPr/>
        </p:nvCxnSpPr>
        <p:spPr>
          <a:xfrm flipH="1">
            <a:off x="3634003" y="837708"/>
            <a:ext cx="1309656" cy="96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78859E-9F0D-4358-8552-5E094CB83759}"/>
              </a:ext>
            </a:extLst>
          </p:cNvPr>
          <p:cNvCxnSpPr>
            <a:cxnSpLocks/>
          </p:cNvCxnSpPr>
          <p:nvPr/>
        </p:nvCxnSpPr>
        <p:spPr>
          <a:xfrm flipH="1">
            <a:off x="4389120" y="1380762"/>
            <a:ext cx="633758" cy="44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5EFBDD-5339-4F8E-81E5-A29EE7C65986}"/>
              </a:ext>
            </a:extLst>
          </p:cNvPr>
          <p:cNvCxnSpPr/>
          <p:nvPr/>
        </p:nvCxnSpPr>
        <p:spPr>
          <a:xfrm flipH="1">
            <a:off x="8070317" y="3085363"/>
            <a:ext cx="152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5C44264-A19B-462E-A9EF-80AF0F131A2E}"/>
              </a:ext>
            </a:extLst>
          </p:cNvPr>
          <p:cNvSpPr txBox="1"/>
          <p:nvPr/>
        </p:nvSpPr>
        <p:spPr>
          <a:xfrm>
            <a:off x="3634003" y="861618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D250D9-9039-44F0-AA28-4C41F6717E4F}"/>
              </a:ext>
            </a:extLst>
          </p:cNvPr>
          <p:cNvSpPr txBox="1"/>
          <p:nvPr/>
        </p:nvSpPr>
        <p:spPr>
          <a:xfrm>
            <a:off x="9642597" y="2823753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A7B290-A613-4344-8A9F-21578301CB70}"/>
              </a:ext>
            </a:extLst>
          </p:cNvPr>
          <p:cNvSpPr txBox="1"/>
          <p:nvPr/>
        </p:nvSpPr>
        <p:spPr>
          <a:xfrm>
            <a:off x="5022878" y="447440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n+1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E0C42-E43F-4049-91F2-DB0B57FA0751}"/>
              </a:ext>
            </a:extLst>
          </p:cNvPr>
          <p:cNvSpPr txBox="1"/>
          <p:nvPr/>
        </p:nvSpPr>
        <p:spPr>
          <a:xfrm>
            <a:off x="5059998" y="1057034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705E76-58EB-45EB-A1AE-7D1FDE7537FA}"/>
              </a:ext>
            </a:extLst>
          </p:cNvPr>
          <p:cNvSpPr txBox="1"/>
          <p:nvPr/>
        </p:nvSpPr>
        <p:spPr>
          <a:xfrm>
            <a:off x="5513574" y="3939060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99B29E-223F-42DA-90D2-F6A431A3761E}"/>
              </a:ext>
            </a:extLst>
          </p:cNvPr>
          <p:cNvCxnSpPr/>
          <p:nvPr/>
        </p:nvCxnSpPr>
        <p:spPr>
          <a:xfrm flipH="1">
            <a:off x="3798794" y="4195482"/>
            <a:ext cx="1492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D283923-3FEC-46CD-831A-276754559424}"/>
              </a:ext>
            </a:extLst>
          </p:cNvPr>
          <p:cNvSpPr/>
          <p:nvPr/>
        </p:nvSpPr>
        <p:spPr>
          <a:xfrm>
            <a:off x="11184663" y="329465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59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52630D-B5D9-4285-BEF8-D78BA08873DB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B25D2-532D-4B0A-B766-2C81B141E5FA}"/>
              </a:ext>
            </a:extLst>
          </p:cNvPr>
          <p:cNvSpPr txBox="1"/>
          <p:nvPr/>
        </p:nvSpPr>
        <p:spPr>
          <a:xfrm>
            <a:off x="1178299" y="985228"/>
            <a:ext cx="3420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Func1():  T(n)=3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9E7F76-DC29-4B99-9D4A-C1F0C864F7AE}"/>
              </a:ext>
            </a:extLst>
          </p:cNvPr>
          <p:cNvSpPr txBox="1"/>
          <p:nvPr/>
        </p:nvSpPr>
        <p:spPr>
          <a:xfrm>
            <a:off x="1178299" y="1951175"/>
            <a:ext cx="4193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Func2():  T(n)=3n+3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871D3DB-1DE2-4EDB-9276-E0703ABF7969}"/>
              </a:ext>
            </a:extLst>
          </p:cNvPr>
          <p:cNvSpPr/>
          <p:nvPr/>
        </p:nvSpPr>
        <p:spPr>
          <a:xfrm>
            <a:off x="5325035" y="1631559"/>
            <a:ext cx="658906" cy="319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C2B4B6-EBDB-43E3-A771-EAFBAF46C7EB}"/>
              </a:ext>
            </a:extLst>
          </p:cNvPr>
          <p:cNvSpPr txBox="1"/>
          <p:nvPr/>
        </p:nvSpPr>
        <p:spPr>
          <a:xfrm>
            <a:off x="6471397" y="1468201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O(n)=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7FCED3-CF10-4554-B1C1-D12708AB5FB6}"/>
              </a:ext>
            </a:extLst>
          </p:cNvPr>
          <p:cNvSpPr txBox="1"/>
          <p:nvPr/>
        </p:nvSpPr>
        <p:spPr>
          <a:xfrm>
            <a:off x="1064000" y="3225071"/>
            <a:ext cx="49670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常数</a:t>
            </a:r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endParaRPr lang="zh-CN" altLang="en-US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DC2E1D-AEA9-43CF-B6D9-D4994E4704CA}"/>
              </a:ext>
            </a:extLst>
          </p:cNvPr>
          <p:cNvSpPr txBox="1"/>
          <p:nvPr/>
        </p:nvSpPr>
        <p:spPr>
          <a:xfrm>
            <a:off x="1698531" y="4194399"/>
            <a:ext cx="85212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和式只取最高次幂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3BDAAE-C041-4BF3-B177-EC48A5FE8D07}"/>
              </a:ext>
            </a:extLst>
          </p:cNvPr>
          <p:cNvSpPr txBox="1"/>
          <p:nvPr/>
        </p:nvSpPr>
        <p:spPr>
          <a:xfrm>
            <a:off x="2529729" y="5259523"/>
            <a:ext cx="43349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底数不计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68A987-D36D-4F15-8F24-F93097F1620A}"/>
              </a:ext>
            </a:extLst>
          </p:cNvPr>
          <p:cNvSpPr txBox="1"/>
          <p:nvPr/>
        </p:nvSpPr>
        <p:spPr>
          <a:xfrm>
            <a:off x="7705164" y="1486936"/>
            <a:ext cx="602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225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build="p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52630D-B5D9-4285-BEF8-D78BA08873DB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3B25D2-532D-4B0A-B766-2C81B141E5FA}"/>
              </a:ext>
            </a:extLst>
          </p:cNvPr>
          <p:cNvSpPr txBox="1"/>
          <p:nvPr/>
        </p:nvSpPr>
        <p:spPr>
          <a:xfrm>
            <a:off x="1178299" y="985228"/>
            <a:ext cx="3420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Func1():  T(n)=3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9E7F76-DC29-4B99-9D4A-C1F0C864F7AE}"/>
              </a:ext>
            </a:extLst>
          </p:cNvPr>
          <p:cNvSpPr txBox="1"/>
          <p:nvPr/>
        </p:nvSpPr>
        <p:spPr>
          <a:xfrm>
            <a:off x="1178299" y="1951175"/>
            <a:ext cx="4193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Func2():  T(n)=3n+3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871D3DB-1DE2-4EDB-9276-E0703ABF7969}"/>
              </a:ext>
            </a:extLst>
          </p:cNvPr>
          <p:cNvSpPr/>
          <p:nvPr/>
        </p:nvSpPr>
        <p:spPr>
          <a:xfrm>
            <a:off x="5325035" y="1631559"/>
            <a:ext cx="658906" cy="319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C2B4B6-EBDB-43E3-A771-EAFBAF46C7EB}"/>
              </a:ext>
            </a:extLst>
          </p:cNvPr>
          <p:cNvSpPr txBox="1"/>
          <p:nvPr/>
        </p:nvSpPr>
        <p:spPr>
          <a:xfrm>
            <a:off x="6452908" y="1468201"/>
            <a:ext cx="1252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O(n)=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7FCED3-CF10-4554-B1C1-D12708AB5FB6}"/>
              </a:ext>
            </a:extLst>
          </p:cNvPr>
          <p:cNvSpPr txBox="1"/>
          <p:nvPr/>
        </p:nvSpPr>
        <p:spPr>
          <a:xfrm>
            <a:off x="1064000" y="3225071"/>
            <a:ext cx="32121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常数</a:t>
            </a:r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endParaRPr lang="zh-CN" altLang="en-US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DC2E1D-AEA9-43CF-B6D9-D4994E4704CA}"/>
              </a:ext>
            </a:extLst>
          </p:cNvPr>
          <p:cNvSpPr txBox="1"/>
          <p:nvPr/>
        </p:nvSpPr>
        <p:spPr>
          <a:xfrm>
            <a:off x="1698112" y="4206763"/>
            <a:ext cx="77013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和式只取最高次幂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3BDAAE-C041-4BF3-B177-EC48A5FE8D07}"/>
              </a:ext>
            </a:extLst>
          </p:cNvPr>
          <p:cNvSpPr txBox="1"/>
          <p:nvPr/>
        </p:nvSpPr>
        <p:spPr>
          <a:xfrm>
            <a:off x="2529729" y="5259523"/>
            <a:ext cx="43349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底数不计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943A51-F265-419B-9981-E4A0DA04D164}"/>
              </a:ext>
            </a:extLst>
          </p:cNvPr>
          <p:cNvSpPr txBox="1"/>
          <p:nvPr/>
        </p:nvSpPr>
        <p:spPr>
          <a:xfrm>
            <a:off x="7705164" y="1486936"/>
            <a:ext cx="602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DA1BE-E56C-4FE2-BB20-D2BEE2183FEC}"/>
              </a:ext>
            </a:extLst>
          </p:cNvPr>
          <p:cNvSpPr txBox="1"/>
          <p:nvPr/>
        </p:nvSpPr>
        <p:spPr>
          <a:xfrm>
            <a:off x="6452908" y="1993355"/>
            <a:ext cx="2000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O(n)=n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1764AE-4003-4CA0-BDF8-785EDECC3803}"/>
              </a:ext>
            </a:extLst>
          </p:cNvPr>
          <p:cNvSpPr txBox="1"/>
          <p:nvPr/>
        </p:nvSpPr>
        <p:spPr>
          <a:xfrm>
            <a:off x="6452908" y="984760"/>
            <a:ext cx="211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O(n)=1</a:t>
            </a:r>
          </a:p>
        </p:txBody>
      </p:sp>
    </p:spTree>
    <p:extLst>
      <p:ext uri="{BB962C8B-B14F-4D97-AF65-F5344CB8AC3E}">
        <p14:creationId xmlns:p14="http://schemas.microsoft.com/office/powerpoint/2010/main" val="20266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D1738-5194-4E13-89EC-272810D8E8AE}"/>
              </a:ext>
            </a:extLst>
          </p:cNvPr>
          <p:cNvSpPr/>
          <p:nvPr/>
        </p:nvSpPr>
        <p:spPr>
          <a:xfrm>
            <a:off x="387163" y="674400"/>
            <a:ext cx="7493783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Func3(int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(k=0;k&lt;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n;k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C4F03-A02E-4561-9B7A-E10C49390D6B}"/>
              </a:ext>
            </a:extLst>
          </p:cNvPr>
          <p:cNvSpPr txBox="1"/>
          <p:nvPr/>
        </p:nvSpPr>
        <p:spPr>
          <a:xfrm>
            <a:off x="5096744" y="5066728"/>
            <a:ext cx="3388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O(n)=n</a:t>
            </a:r>
            <a:r>
              <a:rPr lang="en-US" altLang="zh-CN" sz="5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D250D9-9039-44F0-AA28-4C41F6717E4F}"/>
              </a:ext>
            </a:extLst>
          </p:cNvPr>
          <p:cNvSpPr txBox="1"/>
          <p:nvPr/>
        </p:nvSpPr>
        <p:spPr>
          <a:xfrm>
            <a:off x="9815642" y="2962666"/>
            <a:ext cx="592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n</a:t>
            </a:r>
            <a:endParaRPr lang="zh-CN" altLang="en-US" sz="36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52630D-B5D9-4285-BEF8-D78BA08873DB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9BA0F40E-4905-42E6-A1EA-52AADD077F07}"/>
              </a:ext>
            </a:extLst>
          </p:cNvPr>
          <p:cNvSpPr/>
          <p:nvPr/>
        </p:nvSpPr>
        <p:spPr>
          <a:xfrm>
            <a:off x="9446352" y="1801906"/>
            <a:ext cx="423789" cy="313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E56DFCAB-A119-4DA3-BD28-63C8267E9DDA}"/>
              </a:ext>
            </a:extLst>
          </p:cNvPr>
          <p:cNvSpPr/>
          <p:nvPr/>
        </p:nvSpPr>
        <p:spPr>
          <a:xfrm>
            <a:off x="7880946" y="2803712"/>
            <a:ext cx="234354" cy="1714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B198CD-647A-49BC-93EF-89B6CD9CF2DA}"/>
              </a:ext>
            </a:extLst>
          </p:cNvPr>
          <p:cNvSpPr txBox="1"/>
          <p:nvPr/>
        </p:nvSpPr>
        <p:spPr>
          <a:xfrm>
            <a:off x="8182259" y="3276466"/>
            <a:ext cx="592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03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/>
      <p:bldP spid="39" grpId="0" animBg="1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D1738-5194-4E13-89EC-272810D8E8AE}"/>
              </a:ext>
            </a:extLst>
          </p:cNvPr>
          <p:cNvSpPr/>
          <p:nvPr/>
        </p:nvSpPr>
        <p:spPr>
          <a:xfrm>
            <a:off x="387163" y="674400"/>
            <a:ext cx="296587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Func4(int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while (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&lt;n)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*2;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0;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C4F03-A02E-4561-9B7A-E10C49390D6B}"/>
              </a:ext>
            </a:extLst>
          </p:cNvPr>
          <p:cNvSpPr txBox="1"/>
          <p:nvPr/>
        </p:nvSpPr>
        <p:spPr>
          <a:xfrm>
            <a:off x="1324844" y="5260270"/>
            <a:ext cx="3742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T(n)=log</a:t>
            </a:r>
            <a:r>
              <a:rPr lang="en-US" altLang="zh-CN" sz="54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52630D-B5D9-4285-BEF8-D78BA08873DB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AEBEB0D1-6816-4CD4-A76D-12C94237BD42}"/>
              </a:ext>
            </a:extLst>
          </p:cNvPr>
          <p:cNvSpPr/>
          <p:nvPr/>
        </p:nvSpPr>
        <p:spPr>
          <a:xfrm>
            <a:off x="5067062" y="5600911"/>
            <a:ext cx="1548891" cy="242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8EB431-4842-457D-BF06-E7A9762EC352}"/>
              </a:ext>
            </a:extLst>
          </p:cNvPr>
          <p:cNvSpPr txBox="1"/>
          <p:nvPr/>
        </p:nvSpPr>
        <p:spPr>
          <a:xfrm>
            <a:off x="6856068" y="5267226"/>
            <a:ext cx="3742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O(n)=</a:t>
            </a:r>
            <a:r>
              <a:rPr lang="en-US" altLang="zh-CN" sz="5400" b="1" dirty="0" err="1">
                <a:solidFill>
                  <a:schemeClr val="accent1">
                    <a:lumMod val="75000"/>
                  </a:schemeClr>
                </a:solidFill>
              </a:rPr>
              <a:t>logn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900363B-DD82-4A79-B9CC-848FB0AE2C7D}"/>
              </a:ext>
            </a:extLst>
          </p:cNvPr>
          <p:cNvCxnSpPr/>
          <p:nvPr/>
        </p:nvCxnSpPr>
        <p:spPr>
          <a:xfrm>
            <a:off x="3402106" y="2427194"/>
            <a:ext cx="258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B28B499-944A-49DB-9C8E-91EC2A78F766}"/>
              </a:ext>
            </a:extLst>
          </p:cNvPr>
          <p:cNvSpPr txBox="1"/>
          <p:nvPr/>
        </p:nvSpPr>
        <p:spPr>
          <a:xfrm>
            <a:off x="6024159" y="2134806"/>
            <a:ext cx="3630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n*2 	</a:t>
            </a:r>
            <a:r>
              <a:rPr lang="zh-CN" altLang="en-US" sz="3200" dirty="0"/>
              <a:t>只多执行一次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E37A3E-C9EB-496C-A1F4-7DDCE2DAF33F}"/>
              </a:ext>
            </a:extLst>
          </p:cNvPr>
          <p:cNvCxnSpPr/>
          <p:nvPr/>
        </p:nvCxnSpPr>
        <p:spPr>
          <a:xfrm flipV="1">
            <a:off x="3402106" y="2649071"/>
            <a:ext cx="3509682" cy="77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下 8">
            <a:extLst>
              <a:ext uri="{FF2B5EF4-FFF2-40B4-BE49-F238E27FC236}">
                <a16:creationId xmlns:a16="http://schemas.microsoft.com/office/drawing/2014/main" id="{05633882-33E7-4151-9852-382EEDFCC802}"/>
              </a:ext>
            </a:extLst>
          </p:cNvPr>
          <p:cNvSpPr/>
          <p:nvPr/>
        </p:nvSpPr>
        <p:spPr>
          <a:xfrm>
            <a:off x="7940488" y="2693592"/>
            <a:ext cx="295835" cy="285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B026DE-F6D2-4C96-9B2E-CD68B9E04555}"/>
              </a:ext>
            </a:extLst>
          </p:cNvPr>
          <p:cNvSpPr txBox="1"/>
          <p:nvPr/>
        </p:nvSpPr>
        <p:spPr>
          <a:xfrm>
            <a:off x="6365214" y="3014546"/>
            <a:ext cx="3742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关系符合：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T(n)</a:t>
            </a:r>
            <a:r>
              <a:rPr lang="en-US" altLang="zh-CN" sz="3200" dirty="0"/>
              <a:t>=n</a:t>
            </a:r>
            <a:endParaRPr lang="zh-CN" altLang="en-US" sz="32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D61F366-4837-45FA-9A1F-E79D7919D9BC}"/>
              </a:ext>
            </a:extLst>
          </p:cNvPr>
          <p:cNvSpPr/>
          <p:nvPr/>
        </p:nvSpPr>
        <p:spPr>
          <a:xfrm>
            <a:off x="7927040" y="3699219"/>
            <a:ext cx="295835" cy="285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F65F121-E2E2-46A7-ABC0-B1294DAAA12D}"/>
              </a:ext>
            </a:extLst>
          </p:cNvPr>
          <p:cNvSpPr txBox="1"/>
          <p:nvPr/>
        </p:nvSpPr>
        <p:spPr>
          <a:xfrm>
            <a:off x="6997224" y="3969211"/>
            <a:ext cx="3061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T(n)=log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</a:t>
            </a:r>
            <a:r>
              <a:rPr lang="zh-CN" altLang="en-US" sz="1200" dirty="0"/>
              <a:t>（省略部分系数）</a:t>
            </a:r>
          </a:p>
        </p:txBody>
      </p:sp>
    </p:spTree>
    <p:extLst>
      <p:ext uri="{BB962C8B-B14F-4D97-AF65-F5344CB8AC3E}">
        <p14:creationId xmlns:p14="http://schemas.microsoft.com/office/powerpoint/2010/main" val="13120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  <p:bldP spid="11" grpId="0"/>
      <p:bldP spid="15" grpId="0"/>
      <p:bldP spid="9" grpId="0" animBg="1"/>
      <p:bldP spid="19" grpId="0"/>
      <p:bldP spid="21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04776" y="6424415"/>
            <a:ext cx="5316758" cy="28905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r" defTabSz="685681"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2022/4/22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D1738-5194-4E13-89EC-272810D8E8AE}"/>
              </a:ext>
            </a:extLst>
          </p:cNvPr>
          <p:cNvSpPr/>
          <p:nvPr/>
        </p:nvSpPr>
        <p:spPr>
          <a:xfrm>
            <a:off x="233303" y="73192"/>
            <a:ext cx="7493783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Func3(int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=0;i&lt;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n;i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(k=0;k&lt;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I;k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这是一个函数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\n”);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C4F03-A02E-4561-9B7A-E10C49390D6B}"/>
              </a:ext>
            </a:extLst>
          </p:cNvPr>
          <p:cNvSpPr txBox="1"/>
          <p:nvPr/>
        </p:nvSpPr>
        <p:spPr>
          <a:xfrm>
            <a:off x="6822062" y="1621367"/>
            <a:ext cx="5199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n+(n-1)+……+2+1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52630D-B5D9-4285-BEF8-D78BA08873DB}"/>
              </a:ext>
            </a:extLst>
          </p:cNvPr>
          <p:cNvSpPr/>
          <p:nvPr/>
        </p:nvSpPr>
        <p:spPr>
          <a:xfrm>
            <a:off x="11277113" y="446214"/>
            <a:ext cx="423789" cy="4237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8EB431-4842-457D-BF06-E7A9762EC352}"/>
              </a:ext>
            </a:extLst>
          </p:cNvPr>
          <p:cNvSpPr txBox="1"/>
          <p:nvPr/>
        </p:nvSpPr>
        <p:spPr>
          <a:xfrm>
            <a:off x="7958684" y="5790136"/>
            <a:ext cx="3742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O(n)=n</a:t>
            </a:r>
            <a:r>
              <a:rPr lang="en-US" altLang="zh-CN" sz="5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54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54D90FAC-8250-4E96-B1F7-D6313F925E3C}"/>
              </a:ext>
            </a:extLst>
          </p:cNvPr>
          <p:cNvSpPr/>
          <p:nvPr/>
        </p:nvSpPr>
        <p:spPr>
          <a:xfrm>
            <a:off x="8966004" y="2568787"/>
            <a:ext cx="275665" cy="106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961FF7-2973-405E-9717-430889DA6EFA}"/>
              </a:ext>
            </a:extLst>
          </p:cNvPr>
          <p:cNvSpPr txBox="1"/>
          <p:nvPr/>
        </p:nvSpPr>
        <p:spPr>
          <a:xfrm>
            <a:off x="9160808" y="2824033"/>
            <a:ext cx="3742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数列求和</a:t>
            </a:r>
            <a:endParaRPr lang="zh-CN" altLang="en-US" sz="20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EA2E3-4991-4F3C-8579-056F13E7ACC7}"/>
              </a:ext>
            </a:extLst>
          </p:cNvPr>
          <p:cNvSpPr txBox="1"/>
          <p:nvPr/>
        </p:nvSpPr>
        <p:spPr>
          <a:xfrm>
            <a:off x="7232727" y="3753217"/>
            <a:ext cx="3742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T(n)=1/2n</a:t>
            </a:r>
            <a:r>
              <a:rPr lang="en-US" altLang="zh-CN" sz="40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+1/2n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3FF34D4-7FA9-4626-AABC-25ECBD3E02A8}"/>
              </a:ext>
            </a:extLst>
          </p:cNvPr>
          <p:cNvSpPr/>
          <p:nvPr/>
        </p:nvSpPr>
        <p:spPr>
          <a:xfrm>
            <a:off x="8885143" y="4594781"/>
            <a:ext cx="275665" cy="1135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94A441-25B5-482F-BF64-F8780878B6D9}"/>
              </a:ext>
            </a:extLst>
          </p:cNvPr>
          <p:cNvSpPr txBox="1"/>
          <p:nvPr/>
        </p:nvSpPr>
        <p:spPr>
          <a:xfrm>
            <a:off x="5759882" y="5037910"/>
            <a:ext cx="3742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取最高次幂，不保留常数</a:t>
            </a:r>
            <a:endParaRPr lang="zh-CN" altLang="en-US" sz="2000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/>
      <p:bldP spid="3" grpId="0" animBg="1"/>
      <p:bldP spid="13" grpId="0"/>
      <p:bldP spid="14" grpId="0"/>
      <p:bldP spid="4" grpId="0" animBg="1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4646"/>
      </a:accent1>
      <a:accent2>
        <a:srgbClr val="17BEDF"/>
      </a:accent2>
      <a:accent3>
        <a:srgbClr val="A5A5A5"/>
      </a:accent3>
      <a:accent4>
        <a:srgbClr val="FFCF37"/>
      </a:accent4>
      <a:accent5>
        <a:srgbClr val="64F2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913</Words>
  <Application>Microsoft Office PowerPoint</Application>
  <PresentationFormat>宽屏</PresentationFormat>
  <Paragraphs>195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等线</vt:lpstr>
      <vt:lpstr>Microsoft YaHei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LI HT</cp:lastModifiedBy>
  <cp:revision>61</cp:revision>
  <dcterms:created xsi:type="dcterms:W3CDTF">2015-09-29T02:37:32Z</dcterms:created>
  <dcterms:modified xsi:type="dcterms:W3CDTF">2022-05-09T12:47:58Z</dcterms:modified>
</cp:coreProperties>
</file>