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6" r:id="rId4"/>
    <p:sldId id="277" r:id="rId5"/>
    <p:sldId id="278" r:id="rId6"/>
    <p:sldId id="279" r:id="rId7"/>
    <p:sldId id="269" r:id="rId8"/>
    <p:sldId id="274" r:id="rId9"/>
    <p:sldId id="273" r:id="rId10"/>
    <p:sldId id="270" r:id="rId11"/>
    <p:sldId id="2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7F6"/>
    <a:srgbClr val="C3BDB8"/>
    <a:srgbClr val="FEFBF5"/>
    <a:srgbClr val="DFDDD9"/>
    <a:srgbClr val="CCC9C2"/>
    <a:srgbClr val="FFFFFF"/>
    <a:srgbClr val="EAE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737A48-055C-421F-8576-40A40B806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长方形 6">
            <a:extLst>
              <a:ext uri="{FF2B5EF4-FFF2-40B4-BE49-F238E27FC236}">
                <a16:creationId xmlns:a16="http://schemas.microsoft.com/office/drawing/2014/main" id="{686A6A6D-1794-40F8-96FC-236AD3611B87}"/>
              </a:ext>
            </a:extLst>
          </p:cNvPr>
          <p:cNvSpPr/>
          <p:nvPr userDrawn="1"/>
        </p:nvSpPr>
        <p:spPr>
          <a:xfrm>
            <a:off x="0" y="1600200"/>
            <a:ext cx="12192000" cy="4135437"/>
          </a:xfrm>
          <a:prstGeom prst="rect">
            <a:avLst/>
          </a:prstGeom>
          <a:pattFill prst="lgGrid">
            <a:fgClr>
              <a:srgbClr val="DFDDD9"/>
            </a:fgClr>
            <a:bgClr>
              <a:srgbClr val="FEF7F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9E5F100D-705C-4482-8FD2-2B939AABD1DB}"/>
              </a:ext>
            </a:extLst>
          </p:cNvPr>
          <p:cNvSpPr/>
          <p:nvPr userDrawn="1"/>
        </p:nvSpPr>
        <p:spPr>
          <a:xfrm>
            <a:off x="838200" y="611562"/>
            <a:ext cx="10515600" cy="2898401"/>
          </a:xfrm>
          <a:prstGeom prst="rect">
            <a:avLst/>
          </a:prstGeom>
          <a:solidFill>
            <a:srgbClr val="C3BDB8"/>
          </a:solidFill>
        </p:spPr>
        <p:txBody>
          <a:bodyPr/>
          <a:lstStyle/>
          <a:p>
            <a:endParaRPr lang="zh-CN" altLang="en-US" dirty="0"/>
          </a:p>
        </p:txBody>
      </p:sp>
      <p:pic>
        <p:nvPicPr>
          <p:cNvPr id="24" name="图片 23" descr="图形用户界面&#10;&#10;中度可信度描述已自动生成">
            <a:extLst>
              <a:ext uri="{FF2B5EF4-FFF2-40B4-BE49-F238E27FC236}">
                <a16:creationId xmlns:a16="http://schemas.microsoft.com/office/drawing/2014/main" id="{F1B065AA-346D-45C5-83A0-B57A38CFE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  <a14:imgEffect>
                      <a14:brightnessContrast bright="3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8522"/>
            <a:ext cx="12192000" cy="3169478"/>
          </a:xfrm>
          <a:prstGeom prst="rect">
            <a:avLst/>
          </a:prstGeom>
        </p:spPr>
      </p:pic>
      <p:sp>
        <p:nvSpPr>
          <p:cNvPr id="28" name="标题 24">
            <a:extLst>
              <a:ext uri="{FF2B5EF4-FFF2-40B4-BE49-F238E27FC236}">
                <a16:creationId xmlns:a16="http://schemas.microsoft.com/office/drawing/2014/main" id="{4EDB29B2-BDFA-4BB7-807C-6AAD970996D5}"/>
              </a:ext>
            </a:extLst>
          </p:cNvPr>
          <p:cNvSpPr txBox="1">
            <a:spLocks/>
          </p:cNvSpPr>
          <p:nvPr userDrawn="1"/>
        </p:nvSpPr>
        <p:spPr>
          <a:xfrm>
            <a:off x="838197" y="1197820"/>
            <a:ext cx="10515600" cy="20544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96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algn="ctr">
              <a:lnSpc>
                <a:spcPts val="19184"/>
              </a:lnSpc>
            </a:pPr>
            <a:endParaRPr lang="zh-CN" altLang="en-US" dirty="0"/>
          </a:p>
        </p:txBody>
      </p:sp>
      <p:sp>
        <p:nvSpPr>
          <p:cNvPr id="29" name="标题 24">
            <a:extLst>
              <a:ext uri="{FF2B5EF4-FFF2-40B4-BE49-F238E27FC236}">
                <a16:creationId xmlns:a16="http://schemas.microsoft.com/office/drawing/2014/main" id="{F18A5B8F-D6F6-4C88-9519-EC63F50CE027}"/>
              </a:ext>
            </a:extLst>
          </p:cNvPr>
          <p:cNvSpPr txBox="1">
            <a:spLocks/>
          </p:cNvSpPr>
          <p:nvPr userDrawn="1"/>
        </p:nvSpPr>
        <p:spPr>
          <a:xfrm>
            <a:off x="882647" y="1613462"/>
            <a:ext cx="10515600" cy="20544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96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algn="ctr">
              <a:lnSpc>
                <a:spcPts val="19184"/>
              </a:lnSpc>
            </a:pPr>
            <a:endParaRPr lang="zh-CN" altLang="en-US" dirty="0"/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8CB01403-98F0-471D-8E40-56125611D5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7" y="-274745"/>
            <a:ext cx="10515600" cy="445166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zh-CN" altLang="en-US" sz="6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ctr">
              <a:lnSpc>
                <a:spcPts val="19184"/>
              </a:lnSpc>
            </a:pPr>
            <a:br>
              <a:rPr lang="en-US" altLang="zh-CN" dirty="0"/>
            </a:br>
            <a:r>
              <a:rPr lang="zh-CN" altLang="en-US" dirty="0"/>
              <a:t>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40794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示, 工程绘图&#10;&#10;描述已自动生成">
            <a:extLst>
              <a:ext uri="{FF2B5EF4-FFF2-40B4-BE49-F238E27FC236}">
                <a16:creationId xmlns:a16="http://schemas.microsoft.com/office/drawing/2014/main" id="{B851B07B-9D04-47BD-BBBC-0F693A65F4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7975"/>
            <a:ext cx="3416170" cy="3060000"/>
          </a:xfrm>
          <a:prstGeom prst="rect">
            <a:avLst/>
          </a:prstGeom>
        </p:spPr>
      </p:pic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0737D336-D95D-402B-94E2-C6CFEB9E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2286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7827B82-FD68-4ADE-8128-760B1DCBAB73}" type="datetime1">
              <a:rPr lang="zh-CN" altLang="en-US" smtClean="0"/>
              <a:t>2022/5/9</a:t>
            </a:fld>
            <a:endParaRPr lang="en-US" dirty="0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A30DD2C1-E33A-4F68-BDB9-1372D2C1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2286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3779006F-84FA-4CB2-8E38-AEFA91FE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2286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内容占位符 9">
            <a:extLst>
              <a:ext uri="{FF2B5EF4-FFF2-40B4-BE49-F238E27FC236}">
                <a16:creationId xmlns:a16="http://schemas.microsoft.com/office/drawing/2014/main" id="{097D91FA-442E-4EFF-8A89-6ACB47A6A6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二级</a:t>
            </a:r>
          </a:p>
          <a:p>
            <a:pPr lvl="2" rtl="0"/>
            <a:r>
              <a:rPr lang="zh-CN" altLang="en-US" noProof="0" dirty="0"/>
              <a:t>三级</a:t>
            </a:r>
          </a:p>
          <a:p>
            <a:pPr lvl="3" rtl="0"/>
            <a:r>
              <a:rPr lang="zh-CN" altLang="en-US" noProof="0" dirty="0"/>
              <a:t>四级</a:t>
            </a:r>
          </a:p>
          <a:p>
            <a:pPr lvl="4" rtl="0"/>
            <a:r>
              <a:rPr lang="zh-CN" altLang="en-US" noProof="0" dirty="0"/>
              <a:t>五级</a:t>
            </a:r>
            <a:endParaRPr lang="zh-cn" noProof="0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2900DF2-F44A-4383-8183-406BA532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9179501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noProof="0" dirty="0"/>
          </a:p>
        </p:txBody>
      </p:sp>
      <p:sp>
        <p:nvSpPr>
          <p:cNvPr id="19" name="长方形 6">
            <a:extLst>
              <a:ext uri="{FF2B5EF4-FFF2-40B4-BE49-F238E27FC236}">
                <a16:creationId xmlns:a16="http://schemas.microsoft.com/office/drawing/2014/main" id="{DB4CE0C9-EE4E-405D-B70A-AEECEBCA516A}"/>
              </a:ext>
            </a:extLst>
          </p:cNvPr>
          <p:cNvSpPr/>
          <p:nvPr userDrawn="1"/>
        </p:nvSpPr>
        <p:spPr>
          <a:xfrm>
            <a:off x="0" y="1"/>
            <a:ext cx="12192000" cy="986306"/>
          </a:xfrm>
          <a:prstGeom prst="rect">
            <a:avLst/>
          </a:prstGeom>
          <a:pattFill prst="lgGrid">
            <a:fgClr>
              <a:srgbClr val="DFDDD9"/>
            </a:fgClr>
            <a:bgClr>
              <a:srgbClr val="FEF7F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5">
            <a:extLst>
              <a:ext uri="{FF2B5EF4-FFF2-40B4-BE49-F238E27FC236}">
                <a16:creationId xmlns:a16="http://schemas.microsoft.com/office/drawing/2014/main" id="{43AE5CC4-EC6F-4DAF-9F03-6091EEC099FC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rgbClr val="C3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2" name="图片 21" descr="徽标&#10;&#10;描述已自动生成">
            <a:extLst>
              <a:ext uri="{FF2B5EF4-FFF2-40B4-BE49-F238E27FC236}">
                <a16:creationId xmlns:a16="http://schemas.microsoft.com/office/drawing/2014/main" id="{AF8772C8-DFB8-456C-A17E-19B30DF66D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41" y="552097"/>
            <a:ext cx="1346199" cy="4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71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5A78C-6C83-40C2-A74D-3E9DE5BFF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27014-D10A-4904-9830-614C15F6A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464D0-6705-4DBE-AD51-425192A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080-AFD5-41A4-B3F6-82C377A5E65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681E3-E828-4DBA-9B6A-D4C62596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A1764-6C31-44F7-B57A-02A602DD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7D5-5121-4957-BC52-DD82A6BBB6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长方形 6">
            <a:extLst>
              <a:ext uri="{FF2B5EF4-FFF2-40B4-BE49-F238E27FC236}">
                <a16:creationId xmlns:a16="http://schemas.microsoft.com/office/drawing/2014/main" id="{C6647B04-1253-4902-A78A-4D8C48A54632}"/>
              </a:ext>
            </a:extLst>
          </p:cNvPr>
          <p:cNvSpPr/>
          <p:nvPr userDrawn="1"/>
        </p:nvSpPr>
        <p:spPr>
          <a:xfrm>
            <a:off x="0" y="1"/>
            <a:ext cx="12192000" cy="986306"/>
          </a:xfrm>
          <a:prstGeom prst="rect">
            <a:avLst/>
          </a:prstGeom>
          <a:pattFill prst="lgGrid">
            <a:fgClr>
              <a:srgbClr val="DFDDD9"/>
            </a:fgClr>
            <a:bgClr>
              <a:srgbClr val="FEF7F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5">
            <a:extLst>
              <a:ext uri="{FF2B5EF4-FFF2-40B4-BE49-F238E27FC236}">
                <a16:creationId xmlns:a16="http://schemas.microsoft.com/office/drawing/2014/main" id="{1990A2F4-10A7-47B7-9F04-977325E53E5E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rgbClr val="C3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 descr="徽标&#10;&#10;描述已自动生成">
            <a:extLst>
              <a:ext uri="{FF2B5EF4-FFF2-40B4-BE49-F238E27FC236}">
                <a16:creationId xmlns:a16="http://schemas.microsoft.com/office/drawing/2014/main" id="{A42D7536-67C7-499D-8B73-0CF7FD57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41" y="552097"/>
            <a:ext cx="1346199" cy="448733"/>
          </a:xfrm>
          <a:prstGeom prst="rect">
            <a:avLst/>
          </a:prstGeom>
        </p:spPr>
      </p:pic>
      <p:sp>
        <p:nvSpPr>
          <p:cNvPr id="16" name="标题 15">
            <a:extLst>
              <a:ext uri="{FF2B5EF4-FFF2-40B4-BE49-F238E27FC236}">
                <a16:creationId xmlns:a16="http://schemas.microsoft.com/office/drawing/2014/main" id="{9EBACA23-0664-4222-A64A-B658821E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60" y="538514"/>
            <a:ext cx="10515600" cy="46819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sz="2400" b="1" i="0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7" name="图片 16" descr="图示, 工程绘图&#10;&#10;描述已自动生成">
            <a:extLst>
              <a:ext uri="{FF2B5EF4-FFF2-40B4-BE49-F238E27FC236}">
                <a16:creationId xmlns:a16="http://schemas.microsoft.com/office/drawing/2014/main" id="{17B3240F-B890-41D9-B887-B9DCC8E8AF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7975"/>
            <a:ext cx="341617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80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A5384-674A-4052-A6A6-351D13D2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DCF4D-85EF-41C5-9B07-3F9277078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B9A254-0D18-4CFC-94CF-B24B8908B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057529-0774-4936-BE82-135DFC9E4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65DB30-3266-47B6-8E43-D11CAB02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080-AFD5-41A4-B3F6-82C377A5E65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A01F1A-D0EC-4011-A5E2-DAA1FCBE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6ADE4F-2E12-4A96-93CB-E1D8E653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7D5-5121-4957-BC52-DD82A6BBB6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长方形 6">
            <a:extLst>
              <a:ext uri="{FF2B5EF4-FFF2-40B4-BE49-F238E27FC236}">
                <a16:creationId xmlns:a16="http://schemas.microsoft.com/office/drawing/2014/main" id="{D3FA49D9-1656-4DA6-B122-637070BBF69D}"/>
              </a:ext>
            </a:extLst>
          </p:cNvPr>
          <p:cNvSpPr/>
          <p:nvPr userDrawn="1"/>
        </p:nvSpPr>
        <p:spPr>
          <a:xfrm>
            <a:off x="0" y="1"/>
            <a:ext cx="12192000" cy="986306"/>
          </a:xfrm>
          <a:prstGeom prst="rect">
            <a:avLst/>
          </a:prstGeom>
          <a:pattFill prst="lgGrid">
            <a:fgClr>
              <a:srgbClr val="DFDDD9"/>
            </a:fgClr>
            <a:bgClr>
              <a:srgbClr val="FEF7F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5">
            <a:extLst>
              <a:ext uri="{FF2B5EF4-FFF2-40B4-BE49-F238E27FC236}">
                <a16:creationId xmlns:a16="http://schemas.microsoft.com/office/drawing/2014/main" id="{CB1B657F-7A67-48AE-A05F-ABE3EF60475F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rgbClr val="C3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 12" descr="徽标&#10;&#10;描述已自动生成">
            <a:extLst>
              <a:ext uri="{FF2B5EF4-FFF2-40B4-BE49-F238E27FC236}">
                <a16:creationId xmlns:a16="http://schemas.microsoft.com/office/drawing/2014/main" id="{0A4DD25E-076D-47F4-8A07-74526F1C9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41" y="552097"/>
            <a:ext cx="1346199" cy="448733"/>
          </a:xfrm>
          <a:prstGeom prst="rect">
            <a:avLst/>
          </a:prstGeom>
        </p:spPr>
      </p:pic>
      <p:sp>
        <p:nvSpPr>
          <p:cNvPr id="15" name="标题 12">
            <a:extLst>
              <a:ext uri="{FF2B5EF4-FFF2-40B4-BE49-F238E27FC236}">
                <a16:creationId xmlns:a16="http://schemas.microsoft.com/office/drawing/2014/main" id="{A67EC7EB-E6E1-4941-9649-BDEA009A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60" y="486451"/>
            <a:ext cx="10515600" cy="55209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sz="2400" b="1" i="0" spc="15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6" name="图片 15" descr="图示, 工程绘图&#10;&#10;描述已自动生成">
            <a:extLst>
              <a:ext uri="{FF2B5EF4-FFF2-40B4-BE49-F238E27FC236}">
                <a16:creationId xmlns:a16="http://schemas.microsoft.com/office/drawing/2014/main" id="{6C8C014B-B016-4C02-968E-93ECC58426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7975"/>
            <a:ext cx="341617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0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长方形 6">
            <a:extLst>
              <a:ext uri="{FF2B5EF4-FFF2-40B4-BE49-F238E27FC236}">
                <a16:creationId xmlns:a16="http://schemas.microsoft.com/office/drawing/2014/main" id="{22685E2F-05AA-4FD5-B1EE-A445EDCECA7F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rgbClr val="DFDDD9"/>
            </a:fgClr>
            <a:bgClr>
              <a:srgbClr val="FEF7F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6">
            <a:extLst>
              <a:ext uri="{FF2B5EF4-FFF2-40B4-BE49-F238E27FC236}">
                <a16:creationId xmlns:a16="http://schemas.microsoft.com/office/drawing/2014/main" id="{7F5EB367-CA8F-4D71-8D8E-DD796F57ECC1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rgbClr val="C3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日期占位符 1">
            <a:extLst>
              <a:ext uri="{FF2B5EF4-FFF2-40B4-BE49-F238E27FC236}">
                <a16:creationId xmlns:a16="http://schemas.microsoft.com/office/drawing/2014/main" id="{FB906615-0FB0-4D0D-A060-37DAF1D2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2286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79A881-543A-48E0-916F-6600FAAECBE4}" type="datetime1">
              <a:rPr lang="zh-CN" altLang="en-US" smtClean="0"/>
              <a:t>2022/5/9</a:t>
            </a:fld>
            <a:endParaRPr lang="en-US" dirty="0"/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676E1652-6254-48FC-B8D3-7B1B386A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2286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85C7A538-2AAF-4440-AB57-7E784141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2286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BCD9C89F-EB8A-4512-A594-6FA551DD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BC614570-DA72-460C-BA5C-557E9DAEDB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0" name="内容占位符 9">
            <a:extLst>
              <a:ext uri="{FF2B5EF4-FFF2-40B4-BE49-F238E27FC236}">
                <a16:creationId xmlns:a16="http://schemas.microsoft.com/office/drawing/2014/main" id="{ADF85E43-C7A7-46F0-B881-4314E5FF3D2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45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6">
            <a:extLst>
              <a:ext uri="{FF2B5EF4-FFF2-40B4-BE49-F238E27FC236}">
                <a16:creationId xmlns:a16="http://schemas.microsoft.com/office/drawing/2014/main" id="{666882FF-2665-419D-82FB-8119938DE646}"/>
              </a:ext>
            </a:extLst>
          </p:cNvPr>
          <p:cNvSpPr/>
          <p:nvPr userDrawn="1"/>
        </p:nvSpPr>
        <p:spPr>
          <a:xfrm>
            <a:off x="0" y="888814"/>
            <a:ext cx="12192000" cy="5029200"/>
          </a:xfrm>
          <a:prstGeom prst="rect">
            <a:avLst/>
          </a:prstGeom>
          <a:pattFill prst="lgGrid">
            <a:fgClr>
              <a:srgbClr val="DFDDD9"/>
            </a:fgClr>
            <a:bgClr>
              <a:srgbClr val="FEF7F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6E520E-7D13-42AE-B5A2-0C02FFB6170A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rgbClr val="C3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日期占位符 1">
            <a:extLst>
              <a:ext uri="{FF2B5EF4-FFF2-40B4-BE49-F238E27FC236}">
                <a16:creationId xmlns:a16="http://schemas.microsoft.com/office/drawing/2014/main" id="{237DFBCB-DC5E-4A31-8366-93325961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2286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9909EB-DF0E-4C79-A2EF-9AE47FAE29FD}" type="datetime1">
              <a:rPr lang="zh-CN" altLang="en-US" smtClean="0"/>
              <a:t>2022/5/9</a:t>
            </a:fld>
            <a:endParaRPr lang="en-US" dirty="0"/>
          </a:p>
        </p:txBody>
      </p:sp>
      <p:sp>
        <p:nvSpPr>
          <p:cNvPr id="9" name="页脚占位符 2">
            <a:extLst>
              <a:ext uri="{FF2B5EF4-FFF2-40B4-BE49-F238E27FC236}">
                <a16:creationId xmlns:a16="http://schemas.microsoft.com/office/drawing/2014/main" id="{441F855F-6FFE-43DE-AAED-FE78004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2286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6E95E522-32CB-4FFE-9361-63A3F295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2286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924168A-DDD7-487E-B972-1934D471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3D24B412-A98A-4537-9304-36C82A12FD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E1274E1D-B9A6-4996-895D-A36DE3DFBA4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545" y="2611831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86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24223-6AE4-4A11-9A8C-4CE09D5C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080-AFD5-41A4-B3F6-82C377A5E65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FC046-37CB-4E70-9808-71EF5C68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806CA-3E6C-4E9F-89DE-B94FB2C9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7D5-5121-4957-BC52-DD82A6B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01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E068AC-1DBE-4A0C-B78B-4F291FBB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03288-4D50-4FBC-9198-369331C79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E88BD-ED6C-4AFF-9EF4-4BD7E06F5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FC080-AFD5-41A4-B3F6-82C377A5E65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53FAF-0E33-48E5-96C5-8B13F2739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97A32-FBA5-4CD8-A614-EEFC32BAF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D7D5-5121-4957-BC52-DD82A6B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3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3" r:id="rId5"/>
    <p:sldLayoutId id="214748366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>
            <a:extLst>
              <a:ext uri="{FF2B5EF4-FFF2-40B4-BE49-F238E27FC236}">
                <a16:creationId xmlns:a16="http://schemas.microsoft.com/office/drawing/2014/main" id="{ECCD2E91-EFE1-4301-AC07-18CFEBE750A4}"/>
              </a:ext>
            </a:extLst>
          </p:cNvPr>
          <p:cNvSpPr txBox="1"/>
          <p:nvPr/>
        </p:nvSpPr>
        <p:spPr>
          <a:xfrm>
            <a:off x="2128211" y="1448207"/>
            <a:ext cx="7861499" cy="597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2"/>
              </a:lnSpc>
              <a:spcBef>
                <a:spcPct val="0"/>
              </a:spcBef>
            </a:pPr>
            <a:r>
              <a:rPr lang="zh-CN" altLang="en-US" sz="3694" b="1" spc="1185" dirty="0">
                <a:solidFill>
                  <a:srgbClr val="00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空间复杂度</a:t>
            </a:r>
            <a:endParaRPr lang="en-US" sz="3694" b="1" spc="1185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35D76220-E59E-4FC5-8EAF-CB24F1858E92}"/>
              </a:ext>
            </a:extLst>
          </p:cNvPr>
          <p:cNvSpPr txBox="1"/>
          <p:nvPr/>
        </p:nvSpPr>
        <p:spPr>
          <a:xfrm>
            <a:off x="2165249" y="2741430"/>
            <a:ext cx="7861499" cy="552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2"/>
              </a:lnSpc>
              <a:spcBef>
                <a:spcPct val="0"/>
              </a:spcBef>
            </a:pPr>
            <a:r>
              <a:rPr lang="zh-CN" altLang="en-US" sz="2400" spc="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讲解人</a:t>
            </a:r>
            <a:r>
              <a:rPr lang="zh-CN" altLang="en-US" sz="2400" b="0" spc="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：李新伟 </a:t>
            </a:r>
            <a:r>
              <a:rPr lang="en-US" altLang="zh-CN" sz="2400" b="0" spc="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</a:t>
            </a:r>
            <a:r>
              <a:rPr lang="zh-CN" altLang="en-US" sz="2400" b="0" spc="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日期：</a:t>
            </a:r>
            <a:r>
              <a:rPr lang="en-US" altLang="zh-CN" sz="2400" b="0" spc="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zh-CN" altLang="en-US" sz="2400" b="0" spc="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spc="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spc="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spc="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0" spc="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sz="2400" b="0" spc="6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标题 2">
            <a:extLst>
              <a:ext uri="{FF2B5EF4-FFF2-40B4-BE49-F238E27FC236}">
                <a16:creationId xmlns:a16="http://schemas.microsoft.com/office/drawing/2014/main" id="{1F9581AF-32CD-471F-8AF8-10FEB2A0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75469" y="-142612"/>
            <a:ext cx="663429" cy="564212"/>
          </a:xfrm>
        </p:spPr>
        <p:txBody>
          <a:bodyPr/>
          <a:lstStyle/>
          <a:p>
            <a:pPr algn="ctr"/>
            <a:r>
              <a:rPr lang="en-US" altLang="zh-CN" sz="800" dirty="0"/>
              <a:t>.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4120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8F66C2C-CC30-4192-B541-91E0783A3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求空间复杂度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98309-C3E8-426F-B3D4-B8D803359E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 sum(n)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为奇数）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if(n==0)</a:t>
            </a:r>
          </a:p>
          <a:p>
            <a:pPr marL="0" indent="0">
              <a:buNone/>
            </a:pPr>
            <a:r>
              <a:rPr lang="en-US" altLang="zh-CN" dirty="0"/>
              <a:t>	return 0;</a:t>
            </a:r>
          </a:p>
          <a:p>
            <a:pPr marL="0" indent="0">
              <a:buNone/>
            </a:pPr>
            <a:r>
              <a:rPr lang="en-US" altLang="zh-CN" dirty="0"/>
              <a:t>	int </a:t>
            </a:r>
            <a:r>
              <a:rPr lang="en-US" altLang="zh-CN" dirty="0" err="1"/>
              <a:t>a,b,c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return sum(n-2);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C2414F-44F9-4790-9E63-A3EAAD774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求这个题的空间复杂度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CBCDB5-639D-4CFA-BED2-B2D6851F9D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int a(n){</a:t>
            </a:r>
          </a:p>
          <a:p>
            <a:pPr marL="0" indent="0">
              <a:buNone/>
            </a:pPr>
            <a:r>
              <a:rPr lang="en-US" altLang="zh-CN" dirty="0"/>
              <a:t>	if(n==0)return 0;</a:t>
            </a:r>
          </a:p>
          <a:p>
            <a:pPr marL="0" indent="0">
              <a:buNone/>
            </a:pPr>
            <a:r>
              <a:rPr lang="en-US" altLang="zh-CN" dirty="0"/>
              <a:t>	return a(--n)+1;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int b(n){</a:t>
            </a:r>
          </a:p>
          <a:p>
            <a:pPr marL="0" indent="0">
              <a:buNone/>
            </a:pPr>
            <a:r>
              <a:rPr lang="en-US" altLang="zh-CN" dirty="0"/>
              <a:t>	if(n==0)return 0;</a:t>
            </a:r>
          </a:p>
          <a:p>
            <a:pPr marL="0" indent="0">
              <a:buNone/>
            </a:pPr>
            <a:r>
              <a:rPr lang="en-US" altLang="zh-CN" dirty="0"/>
              <a:t>	return b(--a(n))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F07FFAA-0CE1-48F1-A1A2-90B685C1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39257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7CD8376-7763-4DE3-B968-5D58B47B4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求下列题目的空间复杂度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A7311-0B10-4864-AD95-67D6B614EE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i,j,sum</a:t>
            </a:r>
            <a:r>
              <a:rPr lang="en-US" altLang="zh-CN" dirty="0"/>
              <a:t>=0,flag;</a:t>
            </a:r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=101;i&lt;1000;i+=2){</a:t>
            </a:r>
          </a:p>
          <a:p>
            <a:pPr marL="0" indent="0">
              <a:buNone/>
            </a:pPr>
            <a:r>
              <a:rPr lang="en-US" altLang="zh-CN" dirty="0"/>
              <a:t>	for(j=3;j*j&lt;=</a:t>
            </a:r>
            <a:r>
              <a:rPr lang="en-US" altLang="zh-CN" dirty="0" err="1"/>
              <a:t>i;j</a:t>
            </a:r>
            <a:r>
              <a:rPr lang="en-US" altLang="zh-CN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		flag=1;</a:t>
            </a:r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i%j</a:t>
            </a:r>
            <a:r>
              <a:rPr lang="en-US" altLang="zh-CN" dirty="0"/>
              <a:t>==0){</a:t>
            </a:r>
          </a:p>
          <a:p>
            <a:pPr marL="0" indent="0">
              <a:buNone/>
            </a:pPr>
            <a:r>
              <a:rPr lang="en-US" altLang="zh-CN" dirty="0"/>
              <a:t>			flag=0;</a:t>
            </a:r>
          </a:p>
          <a:p>
            <a:pPr marL="0" indent="0">
              <a:buNone/>
            </a:pPr>
            <a:r>
              <a:rPr lang="en-US" altLang="zh-CN" dirty="0"/>
              <a:t>			break;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}if(flag)sum+=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8C0C5-17BE-4E21-8D1C-F617462BC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求下面这个题的空间复杂度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1E42F5B-B65F-4DFD-A2DE-425EF355A9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int sum=0,flag;</a:t>
            </a:r>
          </a:p>
          <a:p>
            <a:pPr marL="0" indent="0">
              <a:buNone/>
            </a:pP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=101;i&lt;1000;i+=2){</a:t>
            </a:r>
          </a:p>
          <a:p>
            <a:pPr marL="0" indent="0">
              <a:buNone/>
            </a:pPr>
            <a:r>
              <a:rPr lang="en-US" altLang="zh-CN" dirty="0"/>
              <a:t>	for(int j=3;j*j&lt;=</a:t>
            </a:r>
            <a:r>
              <a:rPr lang="en-US" altLang="zh-CN" dirty="0" err="1"/>
              <a:t>i;j</a:t>
            </a:r>
            <a:r>
              <a:rPr lang="en-US" altLang="zh-CN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		flag=1;</a:t>
            </a:r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i%j</a:t>
            </a:r>
            <a:r>
              <a:rPr lang="en-US" altLang="zh-CN" dirty="0"/>
              <a:t>==0){</a:t>
            </a:r>
          </a:p>
          <a:p>
            <a:pPr marL="0" indent="0">
              <a:buNone/>
            </a:pPr>
            <a:r>
              <a:rPr lang="en-US" altLang="zh-CN" dirty="0"/>
              <a:t>			flag=0;</a:t>
            </a:r>
          </a:p>
          <a:p>
            <a:pPr marL="0" indent="0">
              <a:buNone/>
            </a:pPr>
            <a:r>
              <a:rPr lang="en-US" altLang="zh-CN" dirty="0"/>
              <a:t>			break;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}if(flag)sum+=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612A8A2-6D57-428F-800B-0C3A5352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BB762F4D-3DDF-47DA-B958-9D10BA012129}"/>
              </a:ext>
            </a:extLst>
          </p:cNvPr>
          <p:cNvSpPr/>
          <p:nvPr/>
        </p:nvSpPr>
        <p:spPr>
          <a:xfrm>
            <a:off x="4273541" y="1"/>
            <a:ext cx="7918459" cy="6858000"/>
          </a:xfrm>
          <a:prstGeom prst="rect">
            <a:avLst/>
          </a:prstGeom>
          <a:solidFill>
            <a:srgbClr val="C3BDB8"/>
          </a:solidFill>
        </p:spPr>
      </p:sp>
      <p:pic>
        <p:nvPicPr>
          <p:cNvPr id="3" name="图片 2" descr="电脑屏幕的照片&#10;&#10;中度可信度描述已自动生成">
            <a:extLst>
              <a:ext uri="{FF2B5EF4-FFF2-40B4-BE49-F238E27FC236}">
                <a16:creationId xmlns:a16="http://schemas.microsoft.com/office/drawing/2014/main" id="{AE18E86E-9DEA-42BC-9424-130C00E5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31" y="2670726"/>
            <a:ext cx="9684390" cy="4187273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EBEA4CCB-6E5A-4A11-A2D4-3BA703C68F60}"/>
              </a:ext>
            </a:extLst>
          </p:cNvPr>
          <p:cNvSpPr txBox="1"/>
          <p:nvPr/>
        </p:nvSpPr>
        <p:spPr>
          <a:xfrm>
            <a:off x="1032393" y="2141312"/>
            <a:ext cx="2584290" cy="1409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39"/>
              </a:lnSpc>
              <a:spcBef>
                <a:spcPct val="0"/>
              </a:spcBef>
            </a:pPr>
            <a:r>
              <a:rPr lang="en-US" sz="7200" dirty="0" err="1">
                <a:solidFill>
                  <a:srgbClr val="000000"/>
                </a:solidFill>
                <a:latin typeface="+mn-ea"/>
                <a:ea typeface="+mn-ea"/>
              </a:rPr>
              <a:t>目录</a:t>
            </a:r>
            <a:endParaRPr lang="en-US" sz="7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C848C10-D246-407B-A3B2-D32C97ACD2C5}"/>
              </a:ext>
            </a:extLst>
          </p:cNvPr>
          <p:cNvSpPr txBox="1"/>
          <p:nvPr/>
        </p:nvSpPr>
        <p:spPr>
          <a:xfrm>
            <a:off x="1032393" y="3617303"/>
            <a:ext cx="2584290" cy="523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2"/>
              </a:lnSpc>
              <a:spcBef>
                <a:spcPct val="0"/>
              </a:spcBef>
            </a:pPr>
            <a:r>
              <a:rPr lang="en-US" sz="2800" spc="373" dirty="0">
                <a:solidFill>
                  <a:srgbClr val="000000"/>
                </a:solidFill>
                <a:latin typeface="Barlow Medium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D940B-8F69-489B-9E5B-78E5EC9B0E1E}"/>
              </a:ext>
            </a:extLst>
          </p:cNvPr>
          <p:cNvSpPr txBox="1"/>
          <p:nvPr/>
        </p:nvSpPr>
        <p:spPr>
          <a:xfrm>
            <a:off x="4540021" y="3879233"/>
            <a:ext cx="2402154" cy="290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ts val="2693"/>
              </a:lnSpc>
              <a:spcBef>
                <a:spcPct val="0"/>
              </a:spcBef>
              <a:defRPr sz="1200" spc="213">
                <a:solidFill>
                  <a:srgbClr val="635C55"/>
                </a:solidFill>
                <a:latin typeface="Barlow Medium"/>
              </a:defRPr>
            </a:lvl1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55C96-CC53-4F67-A3F3-45F6EEC22800}"/>
              </a:ext>
            </a:extLst>
          </p:cNvPr>
          <p:cNvSpPr txBox="1"/>
          <p:nvPr/>
        </p:nvSpPr>
        <p:spPr>
          <a:xfrm>
            <a:off x="7021052" y="3879233"/>
            <a:ext cx="2402154" cy="290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  <a:spcBef>
                <a:spcPct val="0"/>
              </a:spcBef>
            </a:pPr>
            <a:r>
              <a:rPr lang="en-US" sz="1200" spc="213" dirty="0">
                <a:solidFill>
                  <a:srgbClr val="635C55"/>
                </a:solidFill>
                <a:latin typeface="Barlow Medium"/>
              </a:rPr>
              <a:t>TEXT 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BB777-2E2C-4AD2-B6C3-767002CDC0FD}"/>
              </a:ext>
            </a:extLst>
          </p:cNvPr>
          <p:cNvSpPr txBox="1"/>
          <p:nvPr/>
        </p:nvSpPr>
        <p:spPr>
          <a:xfrm>
            <a:off x="9560175" y="3879233"/>
            <a:ext cx="2402154" cy="290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  <a:spcBef>
                <a:spcPct val="0"/>
              </a:spcBef>
            </a:pPr>
            <a:r>
              <a:rPr lang="en-US" sz="1200" spc="213" dirty="0">
                <a:solidFill>
                  <a:srgbClr val="635C55"/>
                </a:solidFill>
                <a:latin typeface="Barlow Medium"/>
              </a:rPr>
              <a:t>TEXT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FC274-11D5-4A1C-98CC-24043938B04D}"/>
              </a:ext>
            </a:extLst>
          </p:cNvPr>
          <p:cNvSpPr txBox="1"/>
          <p:nvPr/>
        </p:nvSpPr>
        <p:spPr>
          <a:xfrm>
            <a:off x="4544450" y="2765409"/>
            <a:ext cx="2402154" cy="571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endParaRPr 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19668-E18D-4DF3-9AC4-5E39CB033595}"/>
              </a:ext>
            </a:extLst>
          </p:cNvPr>
          <p:cNvSpPr txBox="1"/>
          <p:nvPr/>
        </p:nvSpPr>
        <p:spPr>
          <a:xfrm>
            <a:off x="7418430" y="2765409"/>
            <a:ext cx="1601406" cy="571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endParaRPr 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7FF02-2B22-4D59-94C0-CAE661907BD0}"/>
              </a:ext>
            </a:extLst>
          </p:cNvPr>
          <p:cNvSpPr txBox="1"/>
          <p:nvPr/>
        </p:nvSpPr>
        <p:spPr>
          <a:xfrm>
            <a:off x="9961360" y="2765409"/>
            <a:ext cx="1601406" cy="571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43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82C97-E611-4DDE-8EB4-329112048481}"/>
              </a:ext>
            </a:extLst>
          </p:cNvPr>
          <p:cNvSpPr txBox="1"/>
          <p:nvPr/>
        </p:nvSpPr>
        <p:spPr>
          <a:xfrm>
            <a:off x="5088707" y="941963"/>
            <a:ext cx="1364597" cy="1670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772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+mn-lt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2AF5A-1757-45E9-B926-5517DD8C11E9}"/>
              </a:ext>
            </a:extLst>
          </p:cNvPr>
          <p:cNvSpPr txBox="1"/>
          <p:nvPr/>
        </p:nvSpPr>
        <p:spPr>
          <a:xfrm>
            <a:off x="7539125" y="941963"/>
            <a:ext cx="1364597" cy="1670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772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+mn-lt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C4A71E-E974-47A0-A0D2-9CEAF1E8836D}"/>
              </a:ext>
            </a:extLst>
          </p:cNvPr>
          <p:cNvSpPr txBox="1"/>
          <p:nvPr/>
        </p:nvSpPr>
        <p:spPr>
          <a:xfrm>
            <a:off x="10078954" y="941963"/>
            <a:ext cx="1364597" cy="1670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772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+mn-lt"/>
              </a:rPr>
              <a:t>03</a:t>
            </a:r>
          </a:p>
        </p:txBody>
      </p:sp>
      <p:grpSp>
        <p:nvGrpSpPr>
          <p:cNvPr id="15" name="Group 16">
            <a:extLst>
              <a:ext uri="{FF2B5EF4-FFF2-40B4-BE49-F238E27FC236}">
                <a16:creationId xmlns:a16="http://schemas.microsoft.com/office/drawing/2014/main" id="{D23F3003-79E7-4B68-938E-172B2E8CE805}"/>
              </a:ext>
            </a:extLst>
          </p:cNvPr>
          <p:cNvGrpSpPr/>
          <p:nvPr/>
        </p:nvGrpSpPr>
        <p:grpSpPr>
          <a:xfrm rot="5400000">
            <a:off x="6865092" y="3280254"/>
            <a:ext cx="5255640" cy="297492"/>
            <a:chOff x="0" y="0"/>
            <a:chExt cx="9783835" cy="571500"/>
          </a:xfrm>
        </p:grpSpPr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7831EC-8A42-429E-AC3E-74E0605F3D4B}"/>
                </a:ext>
              </a:extLst>
            </p:cNvPr>
            <p:cNvSpPr/>
            <p:nvPr/>
          </p:nvSpPr>
          <p:spPr>
            <a:xfrm>
              <a:off x="0" y="255270"/>
              <a:ext cx="9783835" cy="69850"/>
            </a:xfrm>
            <a:custGeom>
              <a:avLst/>
              <a:gdLst/>
              <a:ahLst/>
              <a:cxnLst/>
              <a:rect l="l" t="t" r="r" b="b"/>
              <a:pathLst>
                <a:path w="9783835" h="69850">
                  <a:moveTo>
                    <a:pt x="9493005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783835" y="69850"/>
                  </a:lnTo>
                  <a:lnTo>
                    <a:pt x="9783835" y="0"/>
                  </a:lnTo>
                  <a:close/>
                </a:path>
              </a:pathLst>
            </a:custGeom>
            <a:solidFill>
              <a:srgbClr val="635C55"/>
            </a:solidFill>
          </p:spPr>
        </p:sp>
      </p:grpSp>
      <p:sp>
        <p:nvSpPr>
          <p:cNvPr id="17" name="AutoShape 18">
            <a:extLst>
              <a:ext uri="{FF2B5EF4-FFF2-40B4-BE49-F238E27FC236}">
                <a16:creationId xmlns:a16="http://schemas.microsoft.com/office/drawing/2014/main" id="{B0ABF33B-B071-4D85-BE15-7AD82EF46E5C}"/>
              </a:ext>
            </a:extLst>
          </p:cNvPr>
          <p:cNvSpPr/>
          <p:nvPr/>
        </p:nvSpPr>
        <p:spPr>
          <a:xfrm>
            <a:off x="0" y="4474967"/>
            <a:ext cx="1065231" cy="2383033"/>
          </a:xfrm>
          <a:prstGeom prst="rect">
            <a:avLst/>
          </a:prstGeom>
          <a:solidFill>
            <a:srgbClr val="C3BDB8"/>
          </a:solidFill>
        </p:spPr>
      </p:sp>
      <p:grpSp>
        <p:nvGrpSpPr>
          <p:cNvPr id="18" name="Group 16">
            <a:extLst>
              <a:ext uri="{FF2B5EF4-FFF2-40B4-BE49-F238E27FC236}">
                <a16:creationId xmlns:a16="http://schemas.microsoft.com/office/drawing/2014/main" id="{AB9CA86E-BC29-49B2-9829-D95823EAF202}"/>
              </a:ext>
            </a:extLst>
          </p:cNvPr>
          <p:cNvGrpSpPr/>
          <p:nvPr/>
        </p:nvGrpSpPr>
        <p:grpSpPr>
          <a:xfrm rot="5400000">
            <a:off x="4326744" y="3280254"/>
            <a:ext cx="5255640" cy="297492"/>
            <a:chOff x="0" y="0"/>
            <a:chExt cx="9783835" cy="571500"/>
          </a:xfrm>
        </p:grpSpPr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DC85F70F-4E93-4135-A492-3F43B7BD4855}"/>
                </a:ext>
              </a:extLst>
            </p:cNvPr>
            <p:cNvSpPr/>
            <p:nvPr/>
          </p:nvSpPr>
          <p:spPr>
            <a:xfrm>
              <a:off x="0" y="255270"/>
              <a:ext cx="9783835" cy="69850"/>
            </a:xfrm>
            <a:custGeom>
              <a:avLst/>
              <a:gdLst/>
              <a:ahLst/>
              <a:cxnLst/>
              <a:rect l="l" t="t" r="r" b="b"/>
              <a:pathLst>
                <a:path w="9783835" h="69850">
                  <a:moveTo>
                    <a:pt x="9493005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783835" y="69850"/>
                  </a:lnTo>
                  <a:lnTo>
                    <a:pt x="9783835" y="0"/>
                  </a:lnTo>
                  <a:close/>
                </a:path>
              </a:pathLst>
            </a:custGeom>
            <a:solidFill>
              <a:srgbClr val="635C55"/>
            </a:solidFill>
          </p:spPr>
        </p:sp>
      </p:grpSp>
      <p:pic>
        <p:nvPicPr>
          <p:cNvPr id="20" name="图片 19" descr="徽标&#10;&#10;低可信度描述已自动生成">
            <a:extLst>
              <a:ext uri="{FF2B5EF4-FFF2-40B4-BE49-F238E27FC236}">
                <a16:creationId xmlns:a16="http://schemas.microsoft.com/office/drawing/2014/main" id="{378846C6-4506-40CB-9080-1957DE394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" y="5199757"/>
            <a:ext cx="933451" cy="9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A58E98-070F-428A-9E8D-A170FCCA62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+mn-lt"/>
              </a:rPr>
              <a:t>计算时</a:t>
            </a:r>
            <a:r>
              <a:rPr lang="en-US" altLang="zh-CN" dirty="0">
                <a:sym typeface="+mn-lt"/>
              </a:rPr>
              <a:t>,</a:t>
            </a:r>
            <a:r>
              <a:rPr lang="zh-CN" altLang="en-US" dirty="0">
                <a:sym typeface="+mn-lt"/>
              </a:rPr>
              <a:t>往往只关注时间频度中的最高次项</a:t>
            </a:r>
            <a:r>
              <a:rPr lang="en-US" altLang="zh-CN" dirty="0">
                <a:sym typeface="+mn-lt"/>
              </a:rPr>
              <a:t>,</a:t>
            </a:r>
            <a:r>
              <a:rPr lang="zh-CN" altLang="en-US" dirty="0">
                <a:sym typeface="+mn-lt"/>
              </a:rPr>
              <a:t>其他次要项和常数项忽略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并不是空间复杂度越高，占用的空间越多，只是一种趋势，不是一种结果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502660-92E6-4CE2-AA5A-55CE9FA4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</a:p>
        </p:txBody>
      </p:sp>
    </p:spTree>
    <p:extLst>
      <p:ext uri="{BB962C8B-B14F-4D97-AF65-F5344CB8AC3E}">
        <p14:creationId xmlns:p14="http://schemas.microsoft.com/office/powerpoint/2010/main" val="6217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E2F1CA-4D9D-0409-1091-D859D74667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顺序结构</a:t>
            </a:r>
            <a:r>
              <a:rPr lang="en-US" altLang="zh-CN" dirty="0"/>
              <a:t>:</a:t>
            </a:r>
            <a:r>
              <a:rPr lang="zh-CN" altLang="en-US" dirty="0"/>
              <a:t>按加法计算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循环结构</a:t>
            </a:r>
            <a:r>
              <a:rPr lang="en-US" altLang="zh-CN" dirty="0"/>
              <a:t>:</a:t>
            </a:r>
            <a:r>
              <a:rPr lang="zh-CN" altLang="en-US" dirty="0"/>
              <a:t>按乘法计算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分支结构</a:t>
            </a:r>
            <a:r>
              <a:rPr lang="en-US" altLang="zh-CN" dirty="0"/>
              <a:t>:</a:t>
            </a:r>
            <a:r>
              <a:rPr lang="zh-CN" altLang="en-US" dirty="0"/>
              <a:t>取最大值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没有特殊说明时</a:t>
            </a:r>
            <a:r>
              <a:rPr lang="en-US" altLang="zh-CN" dirty="0"/>
              <a:t>,</a:t>
            </a:r>
            <a:r>
              <a:rPr lang="zh-CN" altLang="en-US" dirty="0"/>
              <a:t> 复杂度都是指的最坏的复杂度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76889B-D191-BFAC-7267-8249D6E0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84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79C2647-52A3-83FD-760C-EDBFCF6101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最优复杂度</a:t>
            </a:r>
            <a:r>
              <a:rPr lang="en-US" altLang="zh-CN" dirty="0"/>
              <a:t>----</a:t>
            </a:r>
            <a:r>
              <a:rPr lang="zh-CN" altLang="en-US" dirty="0"/>
              <a:t>算法完成任务所需最小条件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最坏复杂度</a:t>
            </a:r>
            <a:r>
              <a:rPr lang="en-US" altLang="zh-CN" dirty="0"/>
              <a:t>----</a:t>
            </a:r>
            <a:r>
              <a:rPr lang="zh-CN" altLang="en-US" dirty="0"/>
              <a:t>算法完成任务所需最大条件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平均复杂度</a:t>
            </a:r>
            <a:r>
              <a:rPr lang="en-US" altLang="zh-CN" dirty="0"/>
              <a:t>----</a:t>
            </a:r>
            <a:r>
              <a:rPr lang="zh-CN" altLang="en-US" dirty="0"/>
              <a:t>算法完成任务平均需要多少</a:t>
            </a:r>
          </a:p>
          <a:p>
            <a:pPr marL="0" indent="0">
              <a:buNone/>
            </a:pPr>
            <a:r>
              <a:rPr lang="zh-CN" altLang="en-US" dirty="0"/>
              <a:t>均摊复杂度</a:t>
            </a:r>
            <a:r>
              <a:rPr lang="en-US" altLang="zh-CN" dirty="0"/>
              <a:t>----</a:t>
            </a:r>
            <a:r>
              <a:rPr lang="zh-CN" altLang="en-US" dirty="0"/>
              <a:t>平均时间复杂度的补充</a:t>
            </a:r>
            <a:r>
              <a:rPr lang="en-US" altLang="zh-CN" dirty="0"/>
              <a:t>(</a:t>
            </a:r>
            <a:r>
              <a:rPr lang="zh-CN" altLang="en-US" dirty="0"/>
              <a:t>大部分都是最优，小部分最坏等的情况，需要均摊一下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8B58E1-C647-6D2B-0DAF-FB313F66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</a:p>
        </p:txBody>
      </p:sp>
    </p:spTree>
    <p:extLst>
      <p:ext uri="{BB962C8B-B14F-4D97-AF65-F5344CB8AC3E}">
        <p14:creationId xmlns:p14="http://schemas.microsoft.com/office/powerpoint/2010/main" val="38222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E3E83E-EC3E-8ECD-A914-3E1F2951FE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srand</a:t>
            </a:r>
            <a:r>
              <a:rPr lang="en-US" altLang="zh-CN" dirty="0"/>
              <a:t>((unsigned)time(NULL));</a:t>
            </a:r>
          </a:p>
          <a:p>
            <a:pPr marL="0" indent="0">
              <a:buNone/>
            </a:pPr>
            <a:r>
              <a:rPr lang="en-US" altLang="zh-CN" dirty="0"/>
              <a:t>Int n=rand()%100;</a:t>
            </a:r>
          </a:p>
          <a:p>
            <a:pPr marL="0" indent="0">
              <a:buNone/>
            </a:pP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=0;i!=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	malloc(</a:t>
            </a:r>
            <a:r>
              <a:rPr lang="en-US" altLang="zh-CN" dirty="0" err="1"/>
              <a:t>sizeof</a:t>
            </a:r>
            <a:r>
              <a:rPr lang="en-US" altLang="zh-CN" dirty="0"/>
              <a:t>(int));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E47FA0-2DA0-FCCF-5EE5-F87D4F92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572C06-A6B3-40C8-AAEB-AB05801CDE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 j=0;</a:t>
            </a:r>
          </a:p>
          <a:p>
            <a:pPr marL="0" indent="0">
              <a:buNone/>
            </a:pP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44B31-0E7B-4BE6-85B4-1402F1F431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 a[n];</a:t>
            </a:r>
          </a:p>
          <a:p>
            <a:pPr marL="0" indent="0">
              <a:buNone/>
            </a:pPr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	a[</a:t>
            </a:r>
            <a:r>
              <a:rPr lang="en-US" altLang="zh-CN" dirty="0" err="1"/>
              <a:t>i</a:t>
            </a:r>
            <a:r>
              <a:rPr lang="en-US" altLang="zh-CN" dirty="0"/>
              <a:t>]=0;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D75BCD5-DF17-4E93-9DA4-CCB4723B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4168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CA4E8F-7A82-4699-BF17-046FE07AD8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 a[n][n];</a:t>
            </a:r>
          </a:p>
          <a:p>
            <a:pPr marL="0" indent="0">
              <a:buNone/>
            </a:pP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=0;i&lt;n/2;i++)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for(int j=n/2-i;j&lt;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a[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A65C8-9291-4FE9-870D-912B54560B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</a:t>
            </a:r>
            <a:r>
              <a:rPr lang="zh-CN" altLang="en-US" dirty="0"/>
              <a:t>（</a:t>
            </a:r>
            <a:r>
              <a:rPr lang="en-US" altLang="zh-CN" dirty="0"/>
              <a:t>a=1</a:t>
            </a:r>
            <a:r>
              <a:rPr lang="zh-CN" altLang="en-US" dirty="0"/>
              <a:t>）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int a[n];</a:t>
            </a:r>
          </a:p>
          <a:p>
            <a:pPr marL="0" indent="0">
              <a:buNone/>
            </a:pPr>
            <a:r>
              <a:rPr lang="en-US" altLang="zh-CN" dirty="0"/>
              <a:t>}else{</a:t>
            </a:r>
          </a:p>
          <a:p>
            <a:pPr marL="0" indent="0">
              <a:buNone/>
            </a:pPr>
            <a:r>
              <a:rPr lang="en-US" altLang="zh-CN" dirty="0"/>
              <a:t>	int a[n][n];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0B931EC-745E-4BD9-BE3C-DDDB5862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27752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48E7CC-19AF-4E51-B136-7E9004C55F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 fib(int n){</a:t>
            </a:r>
          </a:p>
          <a:p>
            <a:pPr marL="0" indent="0">
              <a:buNone/>
            </a:pPr>
            <a:r>
              <a:rPr lang="en-US" altLang="zh-CN" dirty="0"/>
              <a:t>	if(n==0 || n==1){</a:t>
            </a:r>
          </a:p>
          <a:p>
            <a:pPr marL="0" indent="0">
              <a:buNone/>
            </a:pPr>
            <a:r>
              <a:rPr lang="en-US" altLang="zh-CN" dirty="0"/>
              <a:t>		return 1;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return fib(n-1)+fib(n-2);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5096F-3380-4F62-9B87-E25F8F6482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递归函数嵌套调用自己，函数的参数与局部变量占用的内存空间在递归的过程中会持续增长，直到</a:t>
            </a:r>
            <a:r>
              <a:rPr lang="en-US" altLang="zh-CN" dirty="0"/>
              <a:t>return</a:t>
            </a:r>
            <a:r>
              <a:rPr lang="zh-CN" altLang="en-US" dirty="0"/>
              <a:t>再释放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F591671-5828-42F4-92B9-4B1A8423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递归函数的空间复杂度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30513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lgGrid">
          <a:fgClr>
            <a:schemeClr val="tx2">
              <a:lumMod val="10000"/>
              <a:lumOff val="90000"/>
            </a:schemeClr>
          </a:fgClr>
          <a:bgClr>
            <a:schemeClr val="bg1"/>
          </a:bgClr>
        </a:pattFill>
        <a:ln>
          <a:noFill/>
        </a:ln>
      </a:spPr>
      <a:bodyPr rtlCol="0" anchor="ctr"/>
      <a:lstStyle>
        <a:defPPr algn="ctr" rtl="0">
          <a:defRPr noProof="0" dirty="0">
            <a:latin typeface="Microsoft YaHei UI" panose="020B0503020204020204" pitchFamily="34" charset="-122"/>
            <a:ea typeface="Microsoft YaHei UI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686</Words>
  <Application>Microsoft Office PowerPoint</Application>
  <PresentationFormat>宽屏</PresentationFormat>
  <Paragraphs>104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 YaHei UI</vt:lpstr>
      <vt:lpstr>等线</vt:lpstr>
      <vt:lpstr>等线 Light</vt:lpstr>
      <vt:lpstr>黑体</vt:lpstr>
      <vt:lpstr>Agency FB</vt:lpstr>
      <vt:lpstr>Arial</vt:lpstr>
      <vt:lpstr>Barlow Medium</vt:lpstr>
      <vt:lpstr>Office 主题​​</vt:lpstr>
      <vt:lpstr>.</vt:lpstr>
      <vt:lpstr>PowerPoint 演示文稿</vt:lpstr>
      <vt:lpstr>知识点</vt:lpstr>
      <vt:lpstr>PowerPoint 演示文稿</vt:lpstr>
      <vt:lpstr>复杂度</vt:lpstr>
      <vt:lpstr>PowerPoint 演示文稿</vt:lpstr>
      <vt:lpstr>示例</vt:lpstr>
      <vt:lpstr>示例</vt:lpstr>
      <vt:lpstr>递归函数的空间复杂度</vt:lpstr>
      <vt:lpstr>任务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均溢 赵</dc:creator>
  <cp:lastModifiedBy>l xw</cp:lastModifiedBy>
  <cp:revision>9</cp:revision>
  <dcterms:created xsi:type="dcterms:W3CDTF">2021-11-16T07:21:00Z</dcterms:created>
  <dcterms:modified xsi:type="dcterms:W3CDTF">2022-05-09T12:47:12Z</dcterms:modified>
</cp:coreProperties>
</file>