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80" r:id="rId3"/>
    <p:sldId id="315" r:id="rId4"/>
    <p:sldId id="316" r:id="rId6"/>
    <p:sldId id="317" r:id="rId7"/>
    <p:sldId id="318" r:id="rId8"/>
    <p:sldId id="319" r:id="rId9"/>
    <p:sldId id="321" r:id="rId10"/>
    <p:sldId id="322" r:id="rId11"/>
    <p:sldId id="323" r:id="rId12"/>
    <p:sldId id="324" r:id="rId13"/>
    <p:sldId id="312" r:id="rId14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4" autoAdjust="0"/>
    <p:restoredTop sz="82209" autoAdjust="0"/>
  </p:normalViewPr>
  <p:slideViewPr>
    <p:cSldViewPr>
      <p:cViewPr varScale="1">
        <p:scale>
          <a:sx n="94" d="100"/>
          <a:sy n="94" d="100"/>
        </p:scale>
        <p:origin x="106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操作系统默认的编码是</a:t>
            </a:r>
            <a:r>
              <a:rPr lang="en-US" altLang="zh-CN" dirty="0"/>
              <a:t>GBK</a:t>
            </a:r>
            <a:r>
              <a:rPr lang="zh-CN" altLang="en-US" dirty="0"/>
              <a:t>，</a:t>
            </a:r>
            <a:r>
              <a:rPr lang="en-US" altLang="zh-CN" dirty="0"/>
              <a:t>Linux</a:t>
            </a:r>
            <a:r>
              <a:rPr lang="zh-CN" altLang="en-US" dirty="0"/>
              <a:t>操作系统默认的编码是</a:t>
            </a:r>
            <a:r>
              <a:rPr lang="en-US" altLang="zh-CN" dirty="0"/>
              <a:t>UTF-8</a:t>
            </a:r>
            <a:r>
              <a:rPr lang="zh-CN" altLang="en-US" dirty="0"/>
              <a:t>，当我们用</a:t>
            </a:r>
            <a:r>
              <a:rPr lang="en-US" altLang="zh-CN" dirty="0"/>
              <a:t>open()</a:t>
            </a:r>
            <a:r>
              <a:rPr lang="zh-CN" altLang="en-US" dirty="0"/>
              <a:t>方法时，调用的是操作系统打开的文件，默认的编码是</a:t>
            </a:r>
            <a:r>
              <a:rPr lang="en-US" altLang="zh-CN" dirty="0"/>
              <a:t>GBK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、编码格式介绍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、文件的读写原理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、文件读写操作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、文件对象常用的方法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with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上下文管理器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、目录操作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65" y="332656"/>
            <a:ext cx="10512862" cy="1325563"/>
          </a:xfrm>
        </p:spPr>
        <p:txBody>
          <a:bodyPr/>
          <a:lstStyle/>
          <a:p>
            <a:r>
              <a:rPr lang="en-US" altLang="zh-CN" dirty="0"/>
              <a:t>os.path</a:t>
            </a:r>
            <a:r>
              <a:rPr lang="zh-CN" altLang="en-US" dirty="0"/>
              <a:t>模块操作目录相关函数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556792"/>
            <a:ext cx="8725032" cy="407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942" y="0"/>
            <a:ext cx="10512862" cy="1325563"/>
          </a:xfrm>
        </p:spPr>
        <p:txBody>
          <a:bodyPr/>
          <a:lstStyle/>
          <a:p>
            <a:r>
              <a:rPr lang="zh-CN" altLang="en-US" dirty="0"/>
              <a:t>知识点总结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1465899" y="1790215"/>
            <a:ext cx="1080120" cy="99794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编码格式</a:t>
            </a:r>
            <a:endParaRPr lang="zh-CN" altLang="en-US" b="1" dirty="0"/>
          </a:p>
        </p:txBody>
      </p:sp>
      <p:sp>
        <p:nvSpPr>
          <p:cNvPr id="110" name="圆角矩形 109"/>
          <p:cNvSpPr/>
          <p:nvPr/>
        </p:nvSpPr>
        <p:spPr>
          <a:xfrm>
            <a:off x="2970354" y="1714885"/>
            <a:ext cx="1879921" cy="400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内存为</a:t>
            </a:r>
            <a:r>
              <a:rPr lang="en-US" altLang="zh-CN" b="1" dirty="0"/>
              <a:t>unicode</a:t>
            </a:r>
            <a:endParaRPr lang="zh-CN" altLang="en-US" b="1" dirty="0"/>
          </a:p>
        </p:txBody>
      </p:sp>
      <p:cxnSp>
        <p:nvCxnSpPr>
          <p:cNvPr id="32" name="直接箭头连接符 31"/>
          <p:cNvCxnSpPr>
            <a:stCxn id="9" idx="0"/>
            <a:endCxn id="110" idx="1"/>
          </p:cNvCxnSpPr>
          <p:nvPr/>
        </p:nvCxnSpPr>
        <p:spPr>
          <a:xfrm flipV="1">
            <a:off x="2545119" y="1915071"/>
            <a:ext cx="425235" cy="3741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018505" y="2378314"/>
            <a:ext cx="1831770" cy="409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.py</a:t>
            </a:r>
            <a:r>
              <a:rPr lang="zh-CN" altLang="en-US" b="1" dirty="0"/>
              <a:t>文件为</a:t>
            </a:r>
            <a:r>
              <a:rPr lang="en-US" altLang="zh-CN" b="1" dirty="0"/>
              <a:t>utf-8</a:t>
            </a:r>
            <a:endParaRPr lang="zh-CN" altLang="en-US" b="1" dirty="0"/>
          </a:p>
        </p:txBody>
      </p:sp>
      <p:cxnSp>
        <p:nvCxnSpPr>
          <p:cNvPr id="46" name="直接箭头连接符 45"/>
          <p:cNvCxnSpPr>
            <a:stCxn id="9" idx="0"/>
            <a:endCxn id="45" idx="1"/>
          </p:cNvCxnSpPr>
          <p:nvPr/>
        </p:nvCxnSpPr>
        <p:spPr>
          <a:xfrm>
            <a:off x="2545119" y="2289189"/>
            <a:ext cx="473386" cy="2940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7846868" y="2519911"/>
            <a:ext cx="977976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读</a:t>
            </a:r>
            <a:endParaRPr lang="zh-CN" altLang="en-US" b="1" dirty="0"/>
          </a:p>
        </p:txBody>
      </p:sp>
      <p:sp>
        <p:nvSpPr>
          <p:cNvPr id="48" name="云形 47"/>
          <p:cNvSpPr/>
          <p:nvPr/>
        </p:nvSpPr>
        <p:spPr>
          <a:xfrm>
            <a:off x="6077691" y="2415630"/>
            <a:ext cx="1080120" cy="99794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文件操作</a:t>
            </a:r>
            <a:endParaRPr lang="zh-CN" altLang="en-US" b="1" dirty="0"/>
          </a:p>
        </p:txBody>
      </p:sp>
      <p:cxnSp>
        <p:nvCxnSpPr>
          <p:cNvPr id="49" name="直接箭头连接符 48"/>
          <p:cNvCxnSpPr>
            <a:stCxn id="48" idx="0"/>
            <a:endCxn id="51" idx="1"/>
          </p:cNvCxnSpPr>
          <p:nvPr/>
        </p:nvCxnSpPr>
        <p:spPr>
          <a:xfrm flipV="1">
            <a:off x="7156911" y="2724705"/>
            <a:ext cx="689957" cy="1898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807640" y="1144672"/>
            <a:ext cx="977976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写</a:t>
            </a:r>
            <a:endParaRPr lang="zh-CN" altLang="en-US" b="1" dirty="0"/>
          </a:p>
        </p:txBody>
      </p:sp>
      <p:cxnSp>
        <p:nvCxnSpPr>
          <p:cNvPr id="55" name="直接箭头连接符 54"/>
          <p:cNvCxnSpPr>
            <a:stCxn id="48" idx="0"/>
            <a:endCxn id="54" idx="1"/>
          </p:cNvCxnSpPr>
          <p:nvPr/>
        </p:nvCxnSpPr>
        <p:spPr>
          <a:xfrm flipV="1">
            <a:off x="7156911" y="1349466"/>
            <a:ext cx="650729" cy="1565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9550796" y="1318426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write()</a:t>
            </a:r>
            <a:endParaRPr lang="zh-CN" altLang="en-US" b="1" dirty="0"/>
          </a:p>
        </p:txBody>
      </p:sp>
      <p:sp>
        <p:nvSpPr>
          <p:cNvPr id="62" name="圆角矩形 61"/>
          <p:cNvSpPr/>
          <p:nvPr/>
        </p:nvSpPr>
        <p:spPr>
          <a:xfrm>
            <a:off x="9518448" y="774193"/>
            <a:ext cx="1368152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writelines()</a:t>
            </a:r>
            <a:endParaRPr lang="zh-CN" altLang="en-US" b="1" dirty="0"/>
          </a:p>
        </p:txBody>
      </p:sp>
      <p:cxnSp>
        <p:nvCxnSpPr>
          <p:cNvPr id="63" name="直接箭头连接符 62"/>
          <p:cNvCxnSpPr>
            <a:stCxn id="54" idx="3"/>
            <a:endCxn id="62" idx="1"/>
          </p:cNvCxnSpPr>
          <p:nvPr/>
        </p:nvCxnSpPr>
        <p:spPr>
          <a:xfrm flipV="1">
            <a:off x="8785616" y="978987"/>
            <a:ext cx="732832" cy="37047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4" idx="3"/>
            <a:endCxn id="61" idx="1"/>
          </p:cNvCxnSpPr>
          <p:nvPr/>
        </p:nvCxnSpPr>
        <p:spPr>
          <a:xfrm>
            <a:off x="8785616" y="1349466"/>
            <a:ext cx="765180" cy="1737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9534622" y="1971273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read()</a:t>
            </a:r>
            <a:endParaRPr lang="zh-CN" altLang="en-US" b="1" dirty="0"/>
          </a:p>
        </p:txBody>
      </p:sp>
      <p:cxnSp>
        <p:nvCxnSpPr>
          <p:cNvPr id="72" name="直接箭头连接符 71"/>
          <p:cNvCxnSpPr>
            <a:stCxn id="51" idx="3"/>
            <a:endCxn id="71" idx="1"/>
          </p:cNvCxnSpPr>
          <p:nvPr/>
        </p:nvCxnSpPr>
        <p:spPr>
          <a:xfrm flipV="1">
            <a:off x="8824844" y="2176067"/>
            <a:ext cx="709778" cy="5486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9534622" y="2533260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readline()</a:t>
            </a:r>
            <a:endParaRPr lang="zh-CN" altLang="en-US" b="1" dirty="0"/>
          </a:p>
        </p:txBody>
      </p:sp>
      <p:cxnSp>
        <p:nvCxnSpPr>
          <p:cNvPr id="75" name="直接箭头连接符 74"/>
          <p:cNvCxnSpPr>
            <a:stCxn id="51" idx="3"/>
            <a:endCxn id="74" idx="1"/>
          </p:cNvCxnSpPr>
          <p:nvPr/>
        </p:nvCxnSpPr>
        <p:spPr>
          <a:xfrm>
            <a:off x="8824844" y="2724705"/>
            <a:ext cx="709778" cy="133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9542709" y="3100934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readlines()</a:t>
            </a:r>
            <a:endParaRPr lang="zh-CN" altLang="en-US" b="1" dirty="0"/>
          </a:p>
        </p:txBody>
      </p:sp>
      <p:cxnSp>
        <p:nvCxnSpPr>
          <p:cNvPr id="82" name="直接箭头连接符 81"/>
          <p:cNvCxnSpPr>
            <a:stCxn id="51" idx="3"/>
            <a:endCxn id="81" idx="1"/>
          </p:cNvCxnSpPr>
          <p:nvPr/>
        </p:nvCxnSpPr>
        <p:spPr>
          <a:xfrm>
            <a:off x="8824844" y="2724705"/>
            <a:ext cx="717865" cy="581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7760531" y="4552628"/>
            <a:ext cx="1272819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打开模式</a:t>
            </a:r>
            <a:endParaRPr lang="zh-CN" altLang="en-US" b="1" dirty="0"/>
          </a:p>
        </p:txBody>
      </p:sp>
      <p:cxnSp>
        <p:nvCxnSpPr>
          <p:cNvPr id="104" name="直接箭头连接符 103"/>
          <p:cNvCxnSpPr>
            <a:stCxn id="48" idx="0"/>
            <a:endCxn id="101" idx="1"/>
          </p:cNvCxnSpPr>
          <p:nvPr/>
        </p:nvCxnSpPr>
        <p:spPr>
          <a:xfrm>
            <a:off x="7156911" y="2914604"/>
            <a:ext cx="603620" cy="18428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1" idx="3"/>
            <a:endCxn id="118" idx="1"/>
          </p:cNvCxnSpPr>
          <p:nvPr/>
        </p:nvCxnSpPr>
        <p:spPr>
          <a:xfrm flipV="1">
            <a:off x="9033350" y="3867715"/>
            <a:ext cx="553926" cy="8897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9587276" y="3662921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只读</a:t>
            </a:r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120" name="圆角矩形 119"/>
          <p:cNvSpPr/>
          <p:nvPr/>
        </p:nvSpPr>
        <p:spPr>
          <a:xfrm>
            <a:off x="9585394" y="4204104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只写</a:t>
            </a:r>
            <a:r>
              <a:rPr lang="en-US" altLang="zh-CN" b="1" dirty="0"/>
              <a:t>w</a:t>
            </a:r>
            <a:endParaRPr lang="zh-CN" altLang="en-US" b="1" dirty="0"/>
          </a:p>
        </p:txBody>
      </p:sp>
      <p:cxnSp>
        <p:nvCxnSpPr>
          <p:cNvPr id="121" name="直接箭头连接符 120"/>
          <p:cNvCxnSpPr>
            <a:stCxn id="101" idx="3"/>
            <a:endCxn id="120" idx="1"/>
          </p:cNvCxnSpPr>
          <p:nvPr/>
        </p:nvCxnSpPr>
        <p:spPr>
          <a:xfrm flipV="1">
            <a:off x="9033350" y="4408898"/>
            <a:ext cx="552044" cy="3485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9614594" y="4757421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追加</a:t>
            </a:r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28" name="圆角矩形 127"/>
          <p:cNvSpPr/>
          <p:nvPr/>
        </p:nvSpPr>
        <p:spPr>
          <a:xfrm>
            <a:off x="9614594" y="5319408"/>
            <a:ext cx="1351978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二进是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cxnSp>
        <p:nvCxnSpPr>
          <p:cNvPr id="129" name="直接箭头连接符 128"/>
          <p:cNvCxnSpPr>
            <a:stCxn id="101" idx="3"/>
            <a:endCxn id="127" idx="1"/>
          </p:cNvCxnSpPr>
          <p:nvPr/>
        </p:nvCxnSpPr>
        <p:spPr>
          <a:xfrm>
            <a:off x="9033350" y="4757422"/>
            <a:ext cx="581244" cy="2047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01" idx="3"/>
            <a:endCxn id="128" idx="1"/>
          </p:cNvCxnSpPr>
          <p:nvPr/>
        </p:nvCxnSpPr>
        <p:spPr>
          <a:xfrm>
            <a:off x="9033350" y="4757422"/>
            <a:ext cx="581244" cy="7667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云形 146"/>
          <p:cNvSpPr/>
          <p:nvPr/>
        </p:nvSpPr>
        <p:spPr>
          <a:xfrm>
            <a:off x="1561764" y="4037037"/>
            <a:ext cx="1080120" cy="99794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目录操作</a:t>
            </a:r>
            <a:endParaRPr lang="zh-CN" altLang="en-US" b="1" dirty="0"/>
          </a:p>
        </p:txBody>
      </p:sp>
      <p:sp>
        <p:nvSpPr>
          <p:cNvPr id="148" name="圆角矩形 147"/>
          <p:cNvSpPr/>
          <p:nvPr/>
        </p:nvSpPr>
        <p:spPr>
          <a:xfrm>
            <a:off x="3217948" y="4037037"/>
            <a:ext cx="977976" cy="409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os</a:t>
            </a:r>
            <a:r>
              <a:rPr lang="zh-CN" altLang="en-US" b="1" dirty="0"/>
              <a:t>模块</a:t>
            </a:r>
            <a:endParaRPr lang="zh-CN" altLang="en-US" b="1" dirty="0"/>
          </a:p>
        </p:txBody>
      </p:sp>
      <p:cxnSp>
        <p:nvCxnSpPr>
          <p:cNvPr id="149" name="直接箭头连接符 148"/>
          <p:cNvCxnSpPr>
            <a:stCxn id="147" idx="0"/>
            <a:endCxn id="148" idx="1"/>
          </p:cNvCxnSpPr>
          <p:nvPr/>
        </p:nvCxnSpPr>
        <p:spPr>
          <a:xfrm flipV="1">
            <a:off x="2640984" y="4241831"/>
            <a:ext cx="576964" cy="2941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圆角矩形 151"/>
          <p:cNvSpPr/>
          <p:nvPr/>
        </p:nvSpPr>
        <p:spPr>
          <a:xfrm>
            <a:off x="3239469" y="4729465"/>
            <a:ext cx="1632327" cy="4172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os.path</a:t>
            </a:r>
            <a:r>
              <a:rPr lang="zh-CN" altLang="en-US" b="1" dirty="0"/>
              <a:t>模块</a:t>
            </a:r>
            <a:endParaRPr lang="zh-CN" altLang="en-US" b="1" dirty="0"/>
          </a:p>
        </p:txBody>
      </p:sp>
      <p:cxnSp>
        <p:nvCxnSpPr>
          <p:cNvPr id="153" name="直接箭头连接符 152"/>
          <p:cNvCxnSpPr>
            <a:stCxn id="147" idx="0"/>
            <a:endCxn id="152" idx="1"/>
          </p:cNvCxnSpPr>
          <p:nvPr/>
        </p:nvCxnSpPr>
        <p:spPr>
          <a:xfrm>
            <a:off x="2640984" y="4536011"/>
            <a:ext cx="598485" cy="4020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989" y="1687514"/>
            <a:ext cx="10512862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常见的字符编码格式</a:t>
            </a:r>
            <a:endParaRPr lang="en-US" altLang="zh-CN" b="1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的解释器使用的是</a:t>
            </a:r>
            <a:r>
              <a:rPr lang="en-US" altLang="zh-CN" dirty="0"/>
              <a:t>Unicode</a:t>
            </a:r>
            <a:r>
              <a:rPr lang="zh-CN" altLang="en-US" dirty="0"/>
              <a:t>（内存）</a:t>
            </a:r>
            <a:endParaRPr lang="en-US" altLang="zh-CN" dirty="0"/>
          </a:p>
          <a:p>
            <a:pPr lvl="1"/>
            <a:r>
              <a:rPr lang="en-US" altLang="zh-CN" dirty="0"/>
              <a:t>.py</a:t>
            </a:r>
            <a:r>
              <a:rPr lang="zh-CN" altLang="en-US" dirty="0"/>
              <a:t>文件在磁盘上使用</a:t>
            </a:r>
            <a:r>
              <a:rPr lang="en-US" altLang="zh-CN" dirty="0"/>
              <a:t>UTF-8</a:t>
            </a:r>
            <a:r>
              <a:rPr lang="zh-CN" altLang="en-US" dirty="0"/>
              <a:t>存储（外存）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3136568"/>
            <a:ext cx="59436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文件的读写原理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文件的读写俗称“</a:t>
            </a:r>
            <a:r>
              <a:rPr lang="en-US" altLang="zh-CN" dirty="0"/>
              <a:t>IO</a:t>
            </a:r>
            <a:r>
              <a:rPr lang="zh-CN" altLang="en-US" dirty="0"/>
              <a:t>操作”</a:t>
            </a:r>
            <a:endParaRPr lang="en-US" altLang="zh-CN" dirty="0"/>
          </a:p>
          <a:p>
            <a:r>
              <a:rPr lang="zh-CN" altLang="en-US" dirty="0"/>
              <a:t>文件读写操作流程</a:t>
            </a:r>
            <a:endParaRPr lang="en-US" altLang="zh-CN" dirty="0"/>
          </a:p>
          <a:p>
            <a:r>
              <a:rPr lang="zh-CN" altLang="en-US" dirty="0"/>
              <a:t>操作原理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00" y="2751070"/>
            <a:ext cx="2016224" cy="372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996952"/>
            <a:ext cx="4248472" cy="301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90" y="1464327"/>
            <a:ext cx="5357515" cy="129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文件的读写操作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7828" y="1628800"/>
            <a:ext cx="1051286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内置函数</a:t>
            </a:r>
            <a:r>
              <a:rPr lang="en-US" altLang="zh-CN" dirty="0"/>
              <a:t>open()</a:t>
            </a:r>
            <a:r>
              <a:rPr lang="zh-CN" altLang="en-US" dirty="0"/>
              <a:t>创建文件对象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语法规则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0" y="2204864"/>
            <a:ext cx="5616624" cy="22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67" y="4431218"/>
            <a:ext cx="609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65" y="332656"/>
            <a:ext cx="10512862" cy="1325563"/>
          </a:xfrm>
        </p:spPr>
        <p:txBody>
          <a:bodyPr/>
          <a:lstStyle/>
          <a:p>
            <a:r>
              <a:rPr lang="zh-CN" altLang="en-US" dirty="0"/>
              <a:t>常用的文件打开模式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556792"/>
            <a:ext cx="10512862" cy="4392488"/>
          </a:xfrm>
        </p:spPr>
        <p:txBody>
          <a:bodyPr>
            <a:normAutofit/>
          </a:bodyPr>
          <a:lstStyle/>
          <a:p>
            <a:r>
              <a:rPr lang="zh-CN" altLang="en-US" dirty="0"/>
              <a:t>文件的类型 </a:t>
            </a:r>
            <a:endParaRPr lang="en-US" altLang="zh-CN" dirty="0"/>
          </a:p>
          <a:p>
            <a:pPr lvl="1"/>
            <a:r>
              <a:rPr lang="zh-CN" altLang="en-US" dirty="0"/>
              <a:t>按文件中数据的组织形式，文件分为以下两大类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b="1" dirty="0"/>
              <a:t>文本文件 ：</a:t>
            </a:r>
            <a:r>
              <a:rPr lang="zh-CN" altLang="en-US" dirty="0"/>
              <a:t>存储的是普通“字符”文本，默认为</a:t>
            </a:r>
            <a:r>
              <a:rPr lang="en-US" altLang="zh-CN" dirty="0"/>
              <a:t>unicode</a:t>
            </a:r>
            <a:r>
              <a:rPr lang="zh-CN" altLang="en-US" dirty="0"/>
              <a:t>字符集，可以使用记本事程序打开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b="1" dirty="0"/>
              <a:t>二进制文件</a:t>
            </a:r>
            <a:r>
              <a:rPr lang="en-US" altLang="zh-CN" b="1" dirty="0"/>
              <a:t>:</a:t>
            </a:r>
            <a:r>
              <a:rPr lang="zh-CN" altLang="en-US" dirty="0"/>
              <a:t>把数据内容用“字节”进行存储，无法用记事本打开，必须使用专用的软件打开 ，举例：</a:t>
            </a:r>
            <a:r>
              <a:rPr lang="en-US" altLang="zh-CN" dirty="0"/>
              <a:t>mp3</a:t>
            </a:r>
            <a:r>
              <a:rPr lang="zh-CN" altLang="en-US" dirty="0"/>
              <a:t>音频文件</a:t>
            </a:r>
            <a:r>
              <a:rPr lang="en-US" altLang="zh-CN" dirty="0"/>
              <a:t>,jpg</a:t>
            </a:r>
            <a:r>
              <a:rPr lang="zh-CN" altLang="en-US" dirty="0"/>
              <a:t>图片 </a:t>
            </a:r>
            <a:r>
              <a:rPr lang="en-US" altLang="zh-CN" dirty="0"/>
              <a:t>.doc</a:t>
            </a:r>
            <a:r>
              <a:rPr lang="zh-CN" altLang="en-US" dirty="0"/>
              <a:t>文档等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3858426"/>
            <a:ext cx="8299627" cy="247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65" y="332656"/>
            <a:ext cx="10512862" cy="1325563"/>
          </a:xfrm>
        </p:spPr>
        <p:txBody>
          <a:bodyPr/>
          <a:lstStyle/>
          <a:p>
            <a:r>
              <a:rPr lang="zh-CN" altLang="en-US" dirty="0"/>
              <a:t>文件对象的常用方法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4118" y="1556792"/>
            <a:ext cx="10512862" cy="4351338"/>
          </a:xfrm>
        </p:spPr>
        <p:txBody>
          <a:bodyPr/>
          <a:lstStyle/>
          <a:p>
            <a:r>
              <a:rPr lang="zh-CN" altLang="en-US" b="1" dirty="0"/>
              <a:t>文件对象的常用方法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087852"/>
            <a:ext cx="5502275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65" y="332656"/>
            <a:ext cx="10512862" cy="1325563"/>
          </a:xfrm>
        </p:spPr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上下文管理器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556792"/>
            <a:ext cx="10225136" cy="1800200"/>
          </a:xfrm>
        </p:spPr>
        <p:txBody>
          <a:bodyPr>
            <a:normAutofit/>
          </a:bodyPr>
          <a:lstStyle/>
          <a:p>
            <a:r>
              <a:rPr lang="en-US" altLang="zh-CN" dirty="0"/>
              <a:t>with</a:t>
            </a:r>
            <a:r>
              <a:rPr lang="zh-CN" altLang="en-US" dirty="0"/>
              <a:t>语句可以自动管理上下文资源，不论什么原因跳出</a:t>
            </a:r>
            <a:r>
              <a:rPr lang="en-US" altLang="zh-CN" dirty="0"/>
              <a:t>with</a:t>
            </a:r>
            <a:r>
              <a:rPr lang="zh-CN" altLang="en-US" dirty="0"/>
              <a:t>块，都能确保文件正确的关闭，以此来达到释放资源的目的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2610874"/>
            <a:ext cx="5076081" cy="359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65" y="332656"/>
            <a:ext cx="10512862" cy="1325563"/>
          </a:xfrm>
        </p:spPr>
        <p:txBody>
          <a:bodyPr/>
          <a:lstStyle/>
          <a:p>
            <a:r>
              <a:rPr lang="zh-CN" altLang="en-US" dirty="0"/>
              <a:t>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556792"/>
            <a:ext cx="10225136" cy="1800200"/>
          </a:xfrm>
        </p:spPr>
        <p:txBody>
          <a:bodyPr>
            <a:norm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模块是</a:t>
            </a:r>
            <a:r>
              <a:rPr lang="en-US" altLang="zh-CN" dirty="0"/>
              <a:t>Python</a:t>
            </a:r>
            <a:r>
              <a:rPr lang="zh-CN" altLang="en-US" dirty="0"/>
              <a:t>内置的与操作系统功能和文件系统相关的模块，该模块中的语句的执行结果通常与操作系统有关，在不同的操作系统上运行，得到的结果可能不一样。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模块与</a:t>
            </a:r>
            <a:r>
              <a:rPr lang="en-US" altLang="zh-CN" dirty="0"/>
              <a:t>os.path</a:t>
            </a:r>
            <a:r>
              <a:rPr lang="zh-CN" altLang="en-US" dirty="0"/>
              <a:t>模块用于对目录或文件进行操作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65" y="332656"/>
            <a:ext cx="10512862" cy="1325563"/>
          </a:xfrm>
        </p:spPr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模块操作目录相关函数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679675"/>
            <a:ext cx="7488832" cy="329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演示</Application>
  <PresentationFormat>自定义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等线 Light</vt:lpstr>
      <vt:lpstr>等线</vt:lpstr>
      <vt:lpstr>微软雅黑</vt:lpstr>
      <vt:lpstr>Arial Unicode MS</vt:lpstr>
      <vt:lpstr>Office 主题​​</vt:lpstr>
      <vt:lpstr>课程介绍：</vt:lpstr>
      <vt:lpstr>编码格式</vt:lpstr>
      <vt:lpstr>文件的读写原理</vt:lpstr>
      <vt:lpstr>文件的读写操作</vt:lpstr>
      <vt:lpstr>常用的文件打开模式</vt:lpstr>
      <vt:lpstr>文件对象的常用方法</vt:lpstr>
      <vt:lpstr>with语句(上下文管理器)</vt:lpstr>
      <vt:lpstr>目录操作</vt:lpstr>
      <vt:lpstr>os模块操作目录相关函数</vt:lpstr>
      <vt:lpstr>os.path模块操作目录相关函数</vt:lpstr>
      <vt:lpstr>知识点总结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Bronze</cp:lastModifiedBy>
  <cp:revision>496</cp:revision>
  <dcterms:created xsi:type="dcterms:W3CDTF">2019-07-09T08:49:00Z</dcterms:created>
  <dcterms:modified xsi:type="dcterms:W3CDTF">2022-04-07T12:01:27Z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F65A32FC2011472DA8D8E5037DA57F2E</vt:lpwstr>
  </property>
  <property fmtid="{D5CDD505-2E9C-101B-9397-08002B2CF9AE}" pid="3" name="KSOProductBuildVer">
    <vt:lpwstr>2052-11.1.0.11220</vt:lpwstr>
  </property>
</Properties>
</file>