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72" r:id="rId16"/>
    <p:sldId id="266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0DC-F16A-73CD-684F-7DCE7E642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59E6E-9302-9BFD-F92D-69AADDF15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04360-E137-43F5-EDFD-FF63A2DE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3CB-8406-4F10-A9A2-4CAD6C5B8AE7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918B-58B0-B1E0-AFCE-B4F51A35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B6E01-B0E9-6B75-32C6-F16DEDDD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2064-2DE5-4F20-93F6-63514A86BA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524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A7BE-B0B0-822B-24A2-F33A4389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A1FD7-43E8-4F03-865E-9D96B5F14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0B77-CF9B-56DE-0D24-39D6AA27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3CB-8406-4F10-A9A2-4CAD6C5B8AE7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002C-A7B8-A8B5-1FB5-B3A0CF5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F8B3-54C1-5299-D6CE-1305DAA0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2064-2DE5-4F20-93F6-63514A86BA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119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C78C0-85D9-B948-AE21-6715B958D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52E28-9AA8-2490-C558-DE91F404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D12D-4C66-016E-47B7-60448CB0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3CB-8406-4F10-A9A2-4CAD6C5B8AE7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684D-C3C8-E5EC-D5DB-E2272880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2E41-8139-68CA-E869-4D865EC8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2064-2DE5-4F20-93F6-63514A86BA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945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CD3B-6A78-B379-7939-8443354B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1BE3-DBB7-E6F6-64F0-8657FD4DF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A5680-BB4F-AC11-83CC-28DAFD6E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3CB-8406-4F10-A9A2-4CAD6C5B8AE7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35B35-59DB-515F-C69C-5D90D3AD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1758-0AAE-D0C7-CD0C-3DD74110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2064-2DE5-4F20-93F6-63514A86BA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052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7D88-6B96-20A0-2EB1-E7973679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F887-3B91-C850-7D99-120869CA6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F1D0-FF23-1596-E776-79E74000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3CB-8406-4F10-A9A2-4CAD6C5B8AE7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7A849-BAF8-E00D-374F-A6AFD3CE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A77C1-D36B-8FA8-43C1-29E58FEE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2064-2DE5-4F20-93F6-63514A86BA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936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1F3F-422A-E814-A1E6-834734E1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CACF-7A49-FEF6-8E79-A413B86C1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60C27-B8ED-AA41-8BF9-867CFA1F5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1F89-F530-DB69-F5E4-C9D18B73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3CB-8406-4F10-A9A2-4CAD6C5B8AE7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733F9-72E2-60C2-4A65-91EC1FE7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AAB8-E5A9-5606-F761-B7EAD9A6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2064-2DE5-4F20-93F6-63514A86BA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630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5C1F-6CE6-14AC-B208-4CF60065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A2A5-3BAC-35CD-13AC-EDD63C27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1FD08-8924-73FF-B3DF-67F02C7F6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70568-2799-6B68-710D-E71BA6977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A4D47-830C-9A0E-1CC8-77BDE7EDB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C8FB9-752B-3851-E91B-2BA81B6E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3CB-8406-4F10-A9A2-4CAD6C5B8AE7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7EB14-6810-048A-9DBC-72CCA985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EAE65-8D15-21D1-5C36-925AE5AE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2064-2DE5-4F20-93F6-63514A86BA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947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9DBB-6848-7850-FF9B-C97D983B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503FF-6150-55F7-96E7-5C8A4EC1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3CB-8406-4F10-A9A2-4CAD6C5B8AE7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70A71-83FA-E6D2-44A6-1FBB4964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60C73-19BC-B78A-6605-78657077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2064-2DE5-4F20-93F6-63514A86BA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416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A8451-18FE-244F-4636-0424C704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3CB-8406-4F10-A9A2-4CAD6C5B8AE7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F2DAB-3830-3AB4-A5BA-53ABD1E6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572C3-73CF-112D-5127-785F1559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2064-2DE5-4F20-93F6-63514A86BA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882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7AF6-C1EB-22E4-1F11-6C9C82BB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718C-E09F-60B2-9C4F-7BC16324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3F815-9C0E-1E48-8A3E-8E781E581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AB811-5E6F-CE94-25B8-DB94E201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3CB-8406-4F10-A9A2-4CAD6C5B8AE7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C84E8-EDFF-FF75-6C45-06375AB3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8813-96F0-5497-C71E-32438824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2064-2DE5-4F20-93F6-63514A86BA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566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E0F8-011D-8C6F-BE91-037F79FA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4FDAF-B212-A29D-35A6-8F263BAE3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11E32-7BE3-1B87-4066-353DFDAEE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42BA2-0A72-CA3B-B567-264B2905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3CB-8406-4F10-A9A2-4CAD6C5B8AE7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0CE11-3E1E-3219-ACBA-84F1B7DB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AB385-7734-D799-EC55-2891EA85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2064-2DE5-4F20-93F6-63514A86BA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233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2AA82-2861-A06C-5E5D-7670DF7C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8A0D5-97B8-DC91-3E8A-07533CA8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FF6B-84FC-06BE-5F31-3FC91FC3B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E3CB-8406-4F10-A9A2-4CAD6C5B8AE7}" type="datetimeFigureOut">
              <a:rPr lang="th-TH" smtClean="0"/>
              <a:t>21/02/67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82E6-DDF4-8D3C-4543-E273502AB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C4E8-93A6-098C-31A5-F383945AC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02064-2DE5-4F20-93F6-63514A86BA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678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DAA8-E632-AA5B-EBC3-D7D107758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รายงานสถานการณ์</a:t>
            </a:r>
            <a:br>
              <a:rPr lang="th-TH" dirty="0"/>
            </a:br>
            <a:r>
              <a:rPr lang="th-TH" dirty="0"/>
              <a:t>การท่องเที่ยวในจังหวัดเชียงราย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FB771-0C98-EA2F-BD7C-38B3310F0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8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610A-53AB-3232-A12D-9B3C26D4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นักท่องเที่ยวจากต่างประเทศที่มาเที่ยวในไทยและเชียงรายในปี 2014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9770A-0816-7F9C-AFE8-5071D9F3A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3" y="1690687"/>
            <a:ext cx="9397218" cy="4802187"/>
          </a:xfrm>
        </p:spPr>
      </p:pic>
    </p:spTree>
    <p:extLst>
      <p:ext uri="{BB962C8B-B14F-4D97-AF65-F5344CB8AC3E}">
        <p14:creationId xmlns:p14="http://schemas.microsoft.com/office/powerpoint/2010/main" val="387319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ADCE-E2D4-5990-B5B0-C852E769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กลุ่มประเทศจากทวีปเอเชีย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30B32-FCDF-0BB4-0DD1-E10D3AD14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27" y="1521875"/>
            <a:ext cx="8767927" cy="4802187"/>
          </a:xfrm>
        </p:spPr>
      </p:pic>
    </p:spTree>
    <p:extLst>
      <p:ext uri="{BB962C8B-B14F-4D97-AF65-F5344CB8AC3E}">
        <p14:creationId xmlns:p14="http://schemas.microsoft.com/office/powerpoint/2010/main" val="407946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FC6-80C8-A6C7-2713-8D603ED9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กลุ่มประเทศจากทวีปยุโรป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A80F45-0EDB-3BA8-1E29-F579799B8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92" y="1520117"/>
            <a:ext cx="9487486" cy="4972758"/>
          </a:xfrm>
        </p:spPr>
      </p:pic>
    </p:spTree>
    <p:extLst>
      <p:ext uri="{BB962C8B-B14F-4D97-AF65-F5344CB8AC3E}">
        <p14:creationId xmlns:p14="http://schemas.microsoft.com/office/powerpoint/2010/main" val="110597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9AE0-D129-15DF-723A-BC9D760B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กลุ่มประเทศจากทวีปอเมริกา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3C77E-4AED-32AF-ED1C-67D30F236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69" y="1572405"/>
            <a:ext cx="8967306" cy="4920470"/>
          </a:xfrm>
        </p:spPr>
      </p:pic>
    </p:spTree>
    <p:extLst>
      <p:ext uri="{BB962C8B-B14F-4D97-AF65-F5344CB8AC3E}">
        <p14:creationId xmlns:p14="http://schemas.microsoft.com/office/powerpoint/2010/main" val="108073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B057-D90F-2A7D-9742-0547933F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เสนอแนะแนวทางการหารายได้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A290-88C4-C4A8-2BB5-A790455E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การโปรโปทจังหวัดเชียงราย ภาครัฐต้องสนับสนุน และลงพื้นที่ให้ความรู้ประชาชนหรือประชาสัมพันธ์อบรม การพรีเซ็นท์ท้องถิ่นหรือชุมชน </a:t>
            </a:r>
          </a:p>
          <a:p>
            <a:r>
              <a:rPr lang="th-TH" dirty="0"/>
              <a:t>สร้างความประทับใจให้นักท่องเที่ยวที่มาเที่ยว และเกิดการบอกต่อหรือรีวิวชื่นชมในแพลตฟอร์มต่างๆ นำเรื่องราวที่ประทับใจไปเผยแพร่</a:t>
            </a:r>
          </a:p>
          <a:p>
            <a:r>
              <a:rPr lang="th-TH" dirty="0"/>
              <a:t>กระตุ้นให้เกิดงานกิจกรรมในแต่ละฤดูกาลที่เหมาะกับการท่องเที่ยว ทั้งการจัดงาน </a:t>
            </a:r>
            <a:r>
              <a:rPr lang="en-US" dirty="0"/>
              <a:t>Festival </a:t>
            </a:r>
            <a:r>
              <a:rPr lang="th-TH" dirty="0"/>
              <a:t>งานอาหารงานเครื่องดื่มที่เป็นของท้องถิ่น และให้ประชาชนที่ส่วนร่วมและนำเสนอกิจกรรมจากจังหวัดตัวเอง </a:t>
            </a:r>
          </a:p>
        </p:txBody>
      </p:sp>
    </p:spTree>
    <p:extLst>
      <p:ext uri="{BB962C8B-B14F-4D97-AF65-F5344CB8AC3E}">
        <p14:creationId xmlns:p14="http://schemas.microsoft.com/office/powerpoint/2010/main" val="343208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8D6B-0C4F-CF53-2635-E2259CCE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ระบบที่จะช่วยส่งเสริมการท่องเที่ยวในจังหวัดเชียงราย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5603-E529-C1D8-8613-E0300853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Checklist Travel</a:t>
            </a:r>
          </a:p>
          <a:p>
            <a:pPr marL="0" indent="0">
              <a:buNone/>
            </a:pPr>
            <a:r>
              <a:rPr lang="th-TH" dirty="0"/>
              <a:t>สามารถลงทะเบียนในแอป และรีวิวการท่องเที่ยวในสถานที่ที่ไปเที่ยว โดยสามารถ เขียนบรรยาย ลงรูป ตรวจสอบตารางการเดินทาง และลงโปรแกรมเที่ยวของเจ้าของบัญชี เพื่อแนะนำให้คนอื่นเที่ยวตามที่เจ้าของแอปไป</a:t>
            </a:r>
          </a:p>
          <a:p>
            <a:pPr marL="0" indent="0">
              <a:buNone/>
            </a:pPr>
            <a:r>
              <a:rPr lang="th-TH" dirty="0"/>
              <a:t>สามารถแชร์เรื่องราวของเจ้าของบัญชีไปยังแอปอ</a:t>
            </a:r>
            <a:r>
              <a:rPr lang="th-TH" dirty="0" err="1"/>
              <a:t>ื่น</a:t>
            </a:r>
            <a:r>
              <a:rPr lang="th-TH" dirty="0"/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92042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F01A-7DCF-6B59-0F69-ECFC4D16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ระบบที่จะช่วยส่งเสริมการท่องเที่ยวในจังหวัดเชียงราย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48E8-7055-DBDF-0EC2-2585D546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Check list travel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FACE0-CF06-7AA7-9EAB-6AD475BCC870}"/>
              </a:ext>
            </a:extLst>
          </p:cNvPr>
          <p:cNvSpPr/>
          <p:nvPr/>
        </p:nvSpPr>
        <p:spPr>
          <a:xfrm>
            <a:off x="379829" y="2637692"/>
            <a:ext cx="1280160" cy="1132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1.App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689C9F-7366-0971-6C13-29C9824FE2B7}"/>
              </a:ext>
            </a:extLst>
          </p:cNvPr>
          <p:cNvSpPr/>
          <p:nvPr/>
        </p:nvSpPr>
        <p:spPr>
          <a:xfrm>
            <a:off x="2601350" y="2637692"/>
            <a:ext cx="1280160" cy="1132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2.Thai</a:t>
            </a:r>
          </a:p>
          <a:p>
            <a:pPr algn="ctr"/>
            <a:r>
              <a:rPr lang="en-US" dirty="0"/>
              <a:t>Foreign</a:t>
            </a:r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CD2DE-7D52-7FBA-5AE7-84FEFFFA9A81}"/>
              </a:ext>
            </a:extLst>
          </p:cNvPr>
          <p:cNvSpPr/>
          <p:nvPr/>
        </p:nvSpPr>
        <p:spPr>
          <a:xfrm>
            <a:off x="4674573" y="2637692"/>
            <a:ext cx="1280160" cy="1132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3. ลงทะเบียน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B41733-090C-81D0-6112-67F085D9F0A1}"/>
              </a:ext>
            </a:extLst>
          </p:cNvPr>
          <p:cNvSpPr/>
          <p:nvPr/>
        </p:nvSpPr>
        <p:spPr>
          <a:xfrm>
            <a:off x="6778282" y="2637692"/>
            <a:ext cx="1280160" cy="1132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4. เลือกที่เที่ยว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5DBEE-B9FC-1332-C59C-0727AFAA3624}"/>
              </a:ext>
            </a:extLst>
          </p:cNvPr>
          <p:cNvSpPr/>
          <p:nvPr/>
        </p:nvSpPr>
        <p:spPr>
          <a:xfrm>
            <a:off x="6778282" y="4407327"/>
            <a:ext cx="1280160" cy="1132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4.1จังหวัด</a:t>
            </a:r>
          </a:p>
          <a:p>
            <a:pPr algn="ctr"/>
            <a:r>
              <a:rPr lang="th-TH" dirty="0"/>
              <a:t>4.2อำเภอ</a:t>
            </a:r>
          </a:p>
          <a:p>
            <a:pPr algn="ctr"/>
            <a:r>
              <a:rPr lang="th-TH" dirty="0"/>
              <a:t>4.3สถานที่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50F3D-11D5-E3A4-78D5-19A091E42B0A}"/>
              </a:ext>
            </a:extLst>
          </p:cNvPr>
          <p:cNvSpPr/>
          <p:nvPr/>
        </p:nvSpPr>
        <p:spPr>
          <a:xfrm>
            <a:off x="9181512" y="2562236"/>
            <a:ext cx="2172288" cy="23192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5.</a:t>
            </a:r>
          </a:p>
          <a:p>
            <a:pPr algn="ctr"/>
            <a:r>
              <a:rPr lang="th-TH" dirty="0"/>
              <a:t>5.1รีวิว</a:t>
            </a:r>
          </a:p>
          <a:p>
            <a:pPr algn="ctr"/>
            <a:r>
              <a:rPr lang="th-TH" dirty="0"/>
              <a:t>5.2เช็ดการเดินทาง</a:t>
            </a:r>
          </a:p>
          <a:p>
            <a:pPr algn="ctr"/>
            <a:r>
              <a:rPr lang="th-TH" dirty="0"/>
              <a:t>5.3หาโปรแกรมเที่ยว</a:t>
            </a:r>
          </a:p>
          <a:p>
            <a:pPr algn="ctr"/>
            <a:r>
              <a:rPr lang="th-TH" dirty="0"/>
              <a:t>5.4บันทึกการเที่ยว</a:t>
            </a:r>
          </a:p>
          <a:p>
            <a:pPr algn="ctr"/>
            <a:endParaRPr lang="th-TH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86E43E-31D5-3A11-1C91-EFB15826AC8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659989" y="3203917"/>
            <a:ext cx="941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023516-BA93-779C-B721-4A24B89F0194}"/>
              </a:ext>
            </a:extLst>
          </p:cNvPr>
          <p:cNvCxnSpPr>
            <a:cxnSpLocks/>
          </p:cNvCxnSpPr>
          <p:nvPr/>
        </p:nvCxnSpPr>
        <p:spPr>
          <a:xfrm>
            <a:off x="3881510" y="3203917"/>
            <a:ext cx="941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3B350A-3626-2016-FEC4-7CD8E35873D8}"/>
              </a:ext>
            </a:extLst>
          </p:cNvPr>
          <p:cNvCxnSpPr>
            <a:cxnSpLocks/>
          </p:cNvCxnSpPr>
          <p:nvPr/>
        </p:nvCxnSpPr>
        <p:spPr>
          <a:xfrm>
            <a:off x="5954733" y="3203917"/>
            <a:ext cx="941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7546BF-385D-8DA3-F864-1FD56989D07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418362" y="3770142"/>
            <a:ext cx="0" cy="63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291C98-4274-A252-9D68-440BFF5BF34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058442" y="3203917"/>
            <a:ext cx="1123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A86C07-A844-3CD1-9F21-298A28D7AC5E}"/>
              </a:ext>
            </a:extLst>
          </p:cNvPr>
          <p:cNvCxnSpPr>
            <a:cxnSpLocks/>
          </p:cNvCxnSpPr>
          <p:nvPr/>
        </p:nvCxnSpPr>
        <p:spPr>
          <a:xfrm flipV="1">
            <a:off x="10325687" y="4712677"/>
            <a:ext cx="0" cy="97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4A919C-1315-A9E1-EEF1-F78D5012C642}"/>
              </a:ext>
            </a:extLst>
          </p:cNvPr>
          <p:cNvSpPr/>
          <p:nvPr/>
        </p:nvSpPr>
        <p:spPr>
          <a:xfrm>
            <a:off x="9685607" y="5684594"/>
            <a:ext cx="1280160" cy="1132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6.แชร์ไป </a:t>
            </a:r>
            <a:r>
              <a:rPr lang="en-US" dirty="0"/>
              <a:t>App </a:t>
            </a:r>
            <a:r>
              <a:rPr lang="th-TH" dirty="0"/>
              <a:t>อื่น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08B806-8887-5516-BBB6-70C9839F5A4D}"/>
              </a:ext>
            </a:extLst>
          </p:cNvPr>
          <p:cNvSpPr/>
          <p:nvPr/>
        </p:nvSpPr>
        <p:spPr>
          <a:xfrm>
            <a:off x="10573042" y="5105413"/>
            <a:ext cx="1618958" cy="3411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แชร์มไม่แชร์</a:t>
            </a:r>
          </a:p>
        </p:txBody>
      </p:sp>
    </p:spTree>
    <p:extLst>
      <p:ext uri="{BB962C8B-B14F-4D97-AF65-F5344CB8AC3E}">
        <p14:creationId xmlns:p14="http://schemas.microsoft.com/office/powerpoint/2010/main" val="378318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71F0-15D9-59AC-3426-844EE5E4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9" y="365125"/>
            <a:ext cx="10993901" cy="1325563"/>
          </a:xfrm>
        </p:spPr>
        <p:txBody>
          <a:bodyPr/>
          <a:lstStyle/>
          <a:p>
            <a:r>
              <a:rPr lang="th-TH" dirty="0"/>
              <a:t>จำนวนนักท่องเที่ยว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70666-F2FA-F19C-0278-9EFBC7AC5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9" y="1687170"/>
            <a:ext cx="7339506" cy="40805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3346C-A487-3C34-A58D-C05D7B2CF73B}"/>
              </a:ext>
            </a:extLst>
          </p:cNvPr>
          <p:cNvSpPr txBox="1"/>
          <p:nvPr/>
        </p:nvSpPr>
        <p:spPr>
          <a:xfrm>
            <a:off x="8482818" y="1687171"/>
            <a:ext cx="28709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นักท่องเที่ยวเพิ่มขึ้นโดยนักท่องเที่ยวที่มาเที่ยวเชียงรายเพิ่มขึ้นในปี 2011 – 2012 เพิ่มขึ้นทั้งนักท่องเที่ยวไทยและนักท่องเที่ยวต่างชาติ และมีตัวเลขในปี 2013 – 2014 แตกต่างกันไม่มากสะท้อนให้เห็นถึงการท่องเที่ยวเชียงรายยังดึงดูดนักท่องเที่ยวได้</a:t>
            </a:r>
          </a:p>
        </p:txBody>
      </p:sp>
    </p:spTree>
    <p:extLst>
      <p:ext uri="{BB962C8B-B14F-4D97-AF65-F5344CB8AC3E}">
        <p14:creationId xmlns:p14="http://schemas.microsoft.com/office/powerpoint/2010/main" val="222489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92F4-AD15-A7BD-0A4F-B0994E9D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66" y="365125"/>
            <a:ext cx="10828133" cy="1325563"/>
          </a:xfrm>
        </p:spPr>
        <p:txBody>
          <a:bodyPr/>
          <a:lstStyle/>
          <a:p>
            <a:r>
              <a:rPr lang="th-TH" dirty="0"/>
              <a:t>จำนวนนักท่องเที่ยว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56BF03-E87F-D626-7B34-F21A4F2F8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67" y="1690688"/>
            <a:ext cx="7220958" cy="42963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D3F569-0104-1609-7B2D-F65B81844768}"/>
              </a:ext>
            </a:extLst>
          </p:cNvPr>
          <p:cNvSpPr txBox="1"/>
          <p:nvPr/>
        </p:nvSpPr>
        <p:spPr>
          <a:xfrm>
            <a:off x="8440616" y="1856935"/>
            <a:ext cx="31230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จากข้อมูลจำนวนนักท่องเที่ยวที่เชียงราย จะสอดคล้องกับข้อมูลจำนวนนักท่องเที่ยวที่มาเที่ยวในประเทศ ตั้งแต่ปี 2011 – 2014 จำนวนนักท่องทั้งชาวไทยและต่างชาติเพิ่มขึ้น</a:t>
            </a:r>
          </a:p>
        </p:txBody>
      </p:sp>
    </p:spTree>
    <p:extLst>
      <p:ext uri="{BB962C8B-B14F-4D97-AF65-F5344CB8AC3E}">
        <p14:creationId xmlns:p14="http://schemas.microsoft.com/office/powerpoint/2010/main" val="93815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169B-522D-A53D-A8AB-C4171C6A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8" y="365125"/>
            <a:ext cx="10754752" cy="1325563"/>
          </a:xfrm>
        </p:spPr>
        <p:txBody>
          <a:bodyPr/>
          <a:lstStyle/>
          <a:p>
            <a:r>
              <a:rPr lang="th-TH" dirty="0"/>
              <a:t>รายได้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30DA-1980-9820-6EE5-FEBE5EDFA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49" y="1434905"/>
            <a:ext cx="10754751" cy="4742058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รายได้ภาพรวมการท่องเที่ยวเชียงราย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D1CF1-6B98-B3C0-F56C-E3BCEB6FC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8" y="1835027"/>
            <a:ext cx="7252928" cy="4197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05744-D344-9632-B679-5B31E4966E27}"/>
              </a:ext>
            </a:extLst>
          </p:cNvPr>
          <p:cNvSpPr txBox="1"/>
          <p:nvPr/>
        </p:nvSpPr>
        <p:spPr>
          <a:xfrm>
            <a:off x="8257737" y="1750817"/>
            <a:ext cx="36669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รายได้จากการท่องเที่ยว</a:t>
            </a:r>
          </a:p>
          <a:p>
            <a:r>
              <a:rPr lang="th-TH" dirty="0"/>
              <a:t>ถ้านับตั้งแต่ปี 2011 เป็นต้นมา</a:t>
            </a:r>
          </a:p>
          <a:p>
            <a:r>
              <a:rPr lang="th-TH" dirty="0"/>
              <a:t>รายได้จากนักท่องเที่ยวค่อนข้างคงที่</a:t>
            </a:r>
          </a:p>
          <a:p>
            <a:r>
              <a:rPr lang="th-TH" dirty="0"/>
              <a:t>และมูลค่าการท่องเที่ยวไม่ต่ำกว่า </a:t>
            </a:r>
          </a:p>
          <a:p>
            <a:r>
              <a:rPr lang="th-TH" dirty="0"/>
              <a:t>4000 ล้านบาท</a:t>
            </a:r>
          </a:p>
          <a:p>
            <a:r>
              <a:rPr lang="th-TH" dirty="0"/>
              <a:t>ขณะ ที่ นักท่องเที่ยวไทยทำรายได้ให้เชียงรายเพิ่มขึ้นนับตั้งแต่ปี 2011 </a:t>
            </a:r>
          </a:p>
          <a:p>
            <a:r>
              <a:rPr lang="th-TH" dirty="0"/>
              <a:t>และเพิ่มขึ้นถึง 14000 ล้านบาท ในปี 2012 และรายได้แตะ 15700 ล้านบาทได้ในปี 2013 แสดงให้เห็นศักยภาพการเที่ยงท่องของเชียงราย</a:t>
            </a:r>
          </a:p>
        </p:txBody>
      </p:sp>
    </p:spTree>
    <p:extLst>
      <p:ext uri="{BB962C8B-B14F-4D97-AF65-F5344CB8AC3E}">
        <p14:creationId xmlns:p14="http://schemas.microsoft.com/office/powerpoint/2010/main" val="60551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A4EC-E0C5-A310-6E48-35D43D66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751"/>
          </a:xfrm>
        </p:spPr>
        <p:txBody>
          <a:bodyPr>
            <a:normAutofit fontScale="90000"/>
          </a:bodyPr>
          <a:lstStyle/>
          <a:p>
            <a:r>
              <a:rPr lang="th-TH" dirty="0"/>
              <a:t>รายได้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62BB-6DE2-97B9-1984-4C4C13D3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145"/>
            <a:ext cx="10515600" cy="5107818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รายได้ภาพรวมการท่องเที่ยวของไทย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8EC64-0683-B728-E8ED-51507E30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7636"/>
            <a:ext cx="7292926" cy="4363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74BA4-6D9A-3CB3-4B5B-5BA3349122E3}"/>
              </a:ext>
            </a:extLst>
          </p:cNvPr>
          <p:cNvSpPr txBox="1"/>
          <p:nvPr/>
        </p:nvSpPr>
        <p:spPr>
          <a:xfrm>
            <a:off x="8637563" y="2138289"/>
            <a:ext cx="35544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ภาพรวมการท่องเที่ยวไทยมี</a:t>
            </a:r>
          </a:p>
          <a:p>
            <a:r>
              <a:rPr lang="th-TH" dirty="0"/>
              <a:t>ตัวเลขรายได้เพิ่มขึ้นนับตั้งแต่ปี 2010 ถึง 2014 มีตัวเลขรายได้</a:t>
            </a:r>
          </a:p>
          <a:p>
            <a:r>
              <a:rPr lang="th-TH" dirty="0"/>
              <a:t>1 ล้านล้านบาท นับตั้งแต่ปี 2011</a:t>
            </a:r>
          </a:p>
          <a:p>
            <a:r>
              <a:rPr lang="th-TH" dirty="0"/>
              <a:t>แสดงให้เห็นถึงศักยภาพการท่องเที่ยวไทย ที่สร้างรายได้เพิ่มขึ้น</a:t>
            </a:r>
          </a:p>
          <a:p>
            <a:r>
              <a:rPr lang="th-TH" dirty="0"/>
              <a:t>ในทุกๆปี </a:t>
            </a:r>
          </a:p>
        </p:txBody>
      </p:sp>
    </p:spTree>
    <p:extLst>
      <p:ext uri="{BB962C8B-B14F-4D97-AF65-F5344CB8AC3E}">
        <p14:creationId xmlns:p14="http://schemas.microsoft.com/office/powerpoint/2010/main" val="110647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A9DE-608F-E9BE-6D8A-8CE535F1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th-TH" dirty="0"/>
              <a:t>ค่าใช้จ่ายนักท่องเที่ยวไทย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79539-7B56-D810-5ED1-29E28000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7" y="1445797"/>
            <a:ext cx="8957572" cy="48820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83FC0-6406-48D7-1E05-7BBFC67EC466}"/>
              </a:ext>
            </a:extLst>
          </p:cNvPr>
          <p:cNvSpPr txBox="1"/>
          <p:nvPr/>
        </p:nvSpPr>
        <p:spPr>
          <a:xfrm>
            <a:off x="9580099" y="1575582"/>
            <a:ext cx="2757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ค่าใช้จ่ายโดยรวมชีทนี้</a:t>
            </a:r>
          </a:p>
          <a:p>
            <a:r>
              <a:rPr lang="th-TH" dirty="0"/>
              <a:t>แสดงให้เห็นการใช้จ่ายที่</a:t>
            </a:r>
          </a:p>
          <a:p>
            <a:r>
              <a:rPr lang="th-TH" dirty="0"/>
              <a:t>เพิ่มขึ้นตั้งแต่ปี 2012 ถึง </a:t>
            </a:r>
          </a:p>
          <a:p>
            <a:r>
              <a:rPr lang="th-TH" dirty="0"/>
              <a:t>2014 อาจจะเป็นตัวเลข</a:t>
            </a:r>
          </a:p>
          <a:p>
            <a:r>
              <a:rPr lang="th-TH" dirty="0"/>
              <a:t>ที่เพิ่มขึ้นไม่สูง </a:t>
            </a:r>
          </a:p>
          <a:p>
            <a:r>
              <a:rPr lang="th-TH" dirty="0"/>
              <a:t>แต่มีนัยว่านักท่องเที่ยว</a:t>
            </a:r>
          </a:p>
          <a:p>
            <a:r>
              <a:rPr lang="th-TH" dirty="0"/>
              <a:t>มีค่าใช้จ่ายเพิ่มขึ้น</a:t>
            </a:r>
          </a:p>
        </p:txBody>
      </p:sp>
    </p:spTree>
    <p:extLst>
      <p:ext uri="{BB962C8B-B14F-4D97-AF65-F5344CB8AC3E}">
        <p14:creationId xmlns:p14="http://schemas.microsoft.com/office/powerpoint/2010/main" val="35977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EEBD-1E6D-A62A-8CE1-DD8C1402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19"/>
            <a:ext cx="10515600" cy="886899"/>
          </a:xfrm>
        </p:spPr>
        <p:txBody>
          <a:bodyPr/>
          <a:lstStyle/>
          <a:p>
            <a:r>
              <a:rPr lang="th-TH" dirty="0"/>
              <a:t>ค่าใช้จ่ายในการเที่ยวเชียงราย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E4BD0-B3DD-A00D-5A45-6C301A282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4" y="1167618"/>
            <a:ext cx="9205408" cy="52331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4F800-245B-00F3-774B-15EF86DDA075}"/>
              </a:ext>
            </a:extLst>
          </p:cNvPr>
          <p:cNvSpPr txBox="1"/>
          <p:nvPr/>
        </p:nvSpPr>
        <p:spPr>
          <a:xfrm>
            <a:off x="9861452" y="1645920"/>
            <a:ext cx="22188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มาเที่ยวเชียงรายมี</a:t>
            </a:r>
          </a:p>
          <a:p>
            <a:r>
              <a:rPr lang="th-TH" sz="2400" dirty="0"/>
              <a:t>การใช้ค่าใช้จ่ายเพิ่มขึ้น</a:t>
            </a:r>
          </a:p>
          <a:p>
            <a:r>
              <a:rPr lang="th-TH" sz="2400" dirty="0"/>
              <a:t>ทั้งนักท่องเที่ยวไทยและ</a:t>
            </a:r>
          </a:p>
          <a:p>
            <a:r>
              <a:rPr lang="th-TH" sz="2400" dirty="0"/>
              <a:t>นักท่องเที่ยวต่างชาติ</a:t>
            </a:r>
          </a:p>
          <a:p>
            <a:r>
              <a:rPr lang="th-TH" sz="2400" dirty="0"/>
              <a:t>เฉลี่ย</a:t>
            </a:r>
          </a:p>
          <a:p>
            <a:r>
              <a:rPr lang="th-TH" sz="2400" dirty="0"/>
              <a:t>นักท่องเที่ยวไทยใช้</a:t>
            </a:r>
          </a:p>
          <a:p>
            <a:r>
              <a:rPr lang="th-TH" sz="2400" dirty="0"/>
              <a:t>โดยประมาณ 2725 บาท</a:t>
            </a:r>
          </a:p>
          <a:p>
            <a:r>
              <a:rPr lang="th-TH" sz="2400" dirty="0"/>
              <a:t>นักท่องเที่ยวต่างชาติใช้</a:t>
            </a:r>
          </a:p>
          <a:p>
            <a:r>
              <a:rPr lang="th-TH" sz="2400" dirty="0"/>
              <a:t>โดยประมาณ 3347 บาท</a:t>
            </a:r>
          </a:p>
        </p:txBody>
      </p:sp>
    </p:spTree>
    <p:extLst>
      <p:ext uri="{BB962C8B-B14F-4D97-AF65-F5344CB8AC3E}">
        <p14:creationId xmlns:p14="http://schemas.microsoft.com/office/powerpoint/2010/main" val="365049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5749-5794-645C-7EEB-68A9F646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th-TH" dirty="0"/>
              <a:t>ภาพรวมค่าใช้จ่ายในการเที่ยว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3C92B-CF2C-9D5B-04F0-34A789331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" y="1336432"/>
            <a:ext cx="9079720" cy="50080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27E7B-CD5B-B23E-3DDC-F2B26CB0F554}"/>
              </a:ext>
            </a:extLst>
          </p:cNvPr>
          <p:cNvSpPr txBox="1"/>
          <p:nvPr/>
        </p:nvSpPr>
        <p:spPr>
          <a:xfrm>
            <a:off x="9664701" y="1336432"/>
            <a:ext cx="21240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ค่าใช้จ่ายโดยรวมยังเพิ่มขึ้นทุกปีตั้งแต่ปี 2012 - 2014 </a:t>
            </a:r>
          </a:p>
          <a:p>
            <a:r>
              <a:rPr lang="th-TH" dirty="0"/>
              <a:t>นักท่องเที่ยวไทย ใช้จ่ายโดยประมาณ 2117 บาท(2014)</a:t>
            </a:r>
          </a:p>
          <a:p>
            <a:r>
              <a:rPr lang="th-TH" dirty="0"/>
              <a:t>นักท่องเที่ยวต่างชาติ ใช้จ่ายโดยประมาณ </a:t>
            </a:r>
          </a:p>
          <a:p>
            <a:r>
              <a:rPr lang="th-TH" dirty="0"/>
              <a:t>4353 บาท(2014)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4175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FEB5-8527-DC60-70C0-E9B7A056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ภาพรวมค่าใช้จ่ายในการเที่ยว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FD2B-E2D0-7C85-1455-6E8F8813D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- ค่าใช้จ่ายหลักที่นักท่องเที่ยวเพิ่มขึ้นทุกปีตั้งแต่ปี 2012 – 2014 </a:t>
            </a:r>
          </a:p>
          <a:p>
            <a:pPr marL="0" indent="0">
              <a:buNone/>
            </a:pPr>
            <a:r>
              <a:rPr lang="th-TH" dirty="0"/>
              <a:t>- ค่าใช้จ่ายที่สำคัญคือ ที่พัก อาหารและเครื่องดื่ม ของที่ระลึก</a:t>
            </a:r>
          </a:p>
          <a:p>
            <a:pPr marL="0" indent="0">
              <a:buNone/>
            </a:pPr>
            <a:r>
              <a:rPr lang="th-TH" dirty="0"/>
              <a:t>- ภาพเชียงรายรวมเชียงรายนักท่องเที่ยวมีค่าใช้จ่ายเพิ่มขึ้นทุกปีคาดการณ์ได้ว่ามาจากราคาที่พักแพงขึ้น ราคาอาหารแพงขึ้น แต่ยังสอดคล้องไปกับรายได้ท่องเที่ยวของเชียงรายที่เพิ่มขึ้น</a:t>
            </a:r>
          </a:p>
        </p:txBody>
      </p:sp>
    </p:spTree>
    <p:extLst>
      <p:ext uri="{BB962C8B-B14F-4D97-AF65-F5344CB8AC3E}">
        <p14:creationId xmlns:p14="http://schemas.microsoft.com/office/powerpoint/2010/main" val="197046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611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รายงานสถานการณ์ การท่องเที่ยวในจังหวัดเชียงราย</vt:lpstr>
      <vt:lpstr>จำนวนนักท่องเที่ยว</vt:lpstr>
      <vt:lpstr>จำนวนนักท่องเที่ยว</vt:lpstr>
      <vt:lpstr>รายได้</vt:lpstr>
      <vt:lpstr>รายได้</vt:lpstr>
      <vt:lpstr>ค่าใช้จ่ายนักท่องเที่ยวไทย</vt:lpstr>
      <vt:lpstr>ค่าใช้จ่ายในการเที่ยวเชียงราย</vt:lpstr>
      <vt:lpstr>ภาพรวมค่าใช้จ่ายในการเที่ยว</vt:lpstr>
      <vt:lpstr>ภาพรวมค่าใช้จ่ายในการเที่ยว</vt:lpstr>
      <vt:lpstr>นักท่องเที่ยวจากต่างประเทศที่มาเที่ยวในไทยและเชียงรายในปี 2014</vt:lpstr>
      <vt:lpstr>กลุ่มประเทศจากทวีปเอเชีย</vt:lpstr>
      <vt:lpstr>กลุ่มประเทศจากทวีปยุโรป</vt:lpstr>
      <vt:lpstr>กลุ่มประเทศจากทวีปอเมริกา</vt:lpstr>
      <vt:lpstr>เสนอแนะแนวทางการหารายได้</vt:lpstr>
      <vt:lpstr>ระบบที่จะช่วยส่งเสริมการท่องเที่ยวในจังหวัดเชียงราย</vt:lpstr>
      <vt:lpstr>ระบบที่จะช่วยส่งเสริมการท่องเที่ยวในจังหวัดเชียงราย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รายงานสถานการณ์ การท่องเที่ยวในจังหวัดเชียงราย</dc:title>
  <dc:creator>User</dc:creator>
  <cp:lastModifiedBy>User</cp:lastModifiedBy>
  <cp:revision>2</cp:revision>
  <dcterms:created xsi:type="dcterms:W3CDTF">2024-02-20T11:59:18Z</dcterms:created>
  <dcterms:modified xsi:type="dcterms:W3CDTF">2024-02-21T03:42:58Z</dcterms:modified>
</cp:coreProperties>
</file>