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1"/>
  </p:notesMasterIdLst>
  <p:sldIdLst>
    <p:sldId id="257" r:id="rId2"/>
    <p:sldId id="258" r:id="rId3"/>
    <p:sldId id="263" r:id="rId4"/>
    <p:sldId id="264" r:id="rId5"/>
    <p:sldId id="262" r:id="rId6"/>
    <p:sldId id="265" r:id="rId7"/>
    <p:sldId id="269" r:id="rId8"/>
    <p:sldId id="266" r:id="rId9"/>
    <p:sldId id="267" r:id="rId10"/>
    <p:sldId id="302" r:id="rId11"/>
    <p:sldId id="268" r:id="rId12"/>
    <p:sldId id="301" r:id="rId13"/>
    <p:sldId id="283" r:id="rId14"/>
    <p:sldId id="284" r:id="rId15"/>
    <p:sldId id="285" r:id="rId16"/>
    <p:sldId id="286" r:id="rId17"/>
    <p:sldId id="300" r:id="rId18"/>
    <p:sldId id="259" r:id="rId19"/>
    <p:sldId id="270" r:id="rId20"/>
    <p:sldId id="294" r:id="rId21"/>
    <p:sldId id="281" r:id="rId22"/>
    <p:sldId id="272" r:id="rId23"/>
    <p:sldId id="273" r:id="rId24"/>
    <p:sldId id="274" r:id="rId25"/>
    <p:sldId id="275" r:id="rId26"/>
    <p:sldId id="276" r:id="rId27"/>
    <p:sldId id="287" r:id="rId28"/>
    <p:sldId id="288" r:id="rId29"/>
    <p:sldId id="289" r:id="rId30"/>
    <p:sldId id="290" r:id="rId31"/>
    <p:sldId id="260" r:id="rId32"/>
    <p:sldId id="295" r:id="rId33"/>
    <p:sldId id="291" r:id="rId34"/>
    <p:sldId id="292" r:id="rId35"/>
    <p:sldId id="293" r:id="rId36"/>
    <p:sldId id="299" r:id="rId37"/>
    <p:sldId id="296" r:id="rId38"/>
    <p:sldId id="297" r:id="rId39"/>
    <p:sldId id="298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>
      <p:cViewPr varScale="1">
        <p:scale>
          <a:sx n="77" d="100"/>
          <a:sy n="77" d="100"/>
        </p:scale>
        <p:origin x="45" y="151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F3D35-DCA3-49CC-BEC6-97EEDE3F97E1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04D20-6188-4923-919E-FDFB18EEBE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238583-9ED7-4E45-A78B-538A4019FD76}" type="slidenum">
              <a:rPr lang="ar-SA"/>
              <a:pPr/>
              <a:t>38</a:t>
            </a:fld>
            <a:endParaRPr lang="en-GB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2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C12F732-B1F3-454D-9F99-49D935096EE0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CSC 361 Artificial Intelligence</a:t>
            </a: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C811E24-C6E3-414B-86D5-4A5F8DABB3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997B-DBD4-4AB6-AD7C-B6EE60233176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1E24-C6E3-414B-86D5-4A5F8DABB3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150-9E66-43C9-AD13-F8C4B30E6F2A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1E24-C6E3-414B-86D5-4A5F8DABB3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79D0219-C045-482C-A5C2-5A6D3A520513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CSC 361 Artificial Intelligence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F91009E-0DDD-4742-8ECC-231C07412652}" type="slidenum">
              <a:rPr lang="ar-SA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79F2-4132-4FAF-9937-ACD99C4040C6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1E24-C6E3-414B-86D5-4A5F8DABB3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3BE6431-B5DE-48D0-84E9-BADF0F4EDC6F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CSC 361 Artificial Intelligence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C811E24-C6E3-414B-86D5-4A5F8DABB3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DEE5-C3EE-4D1C-BA6C-0982A4F43571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1E24-C6E3-414B-86D5-4A5F8DABB3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34E1-D48C-4BA6-8763-3C464A87C103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1E24-C6E3-414B-86D5-4A5F8DABB3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4A3A-C529-4529-9EC2-2D72F02401BE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1E24-C6E3-414B-86D5-4A5F8DABB3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216F-29C6-4860-84DE-6EF9513447E3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1E24-C6E3-414B-86D5-4A5F8DABB3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FDEA-CB40-48D5-929A-B660892142D8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1E24-C6E3-414B-86D5-4A5F8DABB3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D040-FA05-4590-B85F-B165907459ED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1E24-C6E3-414B-86D5-4A5F8DABB3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7119D7A-E6D8-47C7-9E09-C1DE286890BC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CSC 361 Artificial Intelligence</a:t>
            </a: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C811E24-C6E3-414B-86D5-4A5F8DABB3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CSC 361: </a:t>
            </a:r>
            <a:r>
              <a:rPr lang="en-US"/>
              <a:t>Artificial Intelligence</a:t>
            </a:r>
            <a:br>
              <a:rPr lang="ar-SA" dirty="0"/>
            </a:br>
            <a:endParaRPr lang="en-US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1066800" y="5124450"/>
            <a:ext cx="7620000" cy="5334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Constraint Satisfaction Problems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4EC-E141-4F5A-9E14-A63B4B3951B1}" type="slidenum">
              <a:rPr lang="en-US"/>
              <a:pPr/>
              <a:t>10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Solving CSPs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tx2"/>
                </a:solidFill>
              </a:rPr>
              <a:t>Trivial approach:</a:t>
            </a:r>
          </a:p>
          <a:p>
            <a:pPr marL="381000" indent="-381000">
              <a:lnSpc>
                <a:spcPct val="80000"/>
              </a:lnSpc>
            </a:pPr>
            <a:r>
              <a:rPr lang="en-US" sz="2400" b="1" dirty="0">
                <a:solidFill>
                  <a:schemeClr val="tx2"/>
                </a:solidFill>
              </a:rPr>
              <a:t>Incremental formulation:</a:t>
            </a:r>
          </a:p>
          <a:p>
            <a:pPr marL="655320" lvl="1" indent="-381000">
              <a:lnSpc>
                <a:spcPct val="80000"/>
              </a:lnSpc>
            </a:pPr>
            <a:r>
              <a:rPr lang="en-US" sz="2100" b="1" dirty="0">
                <a:solidFill>
                  <a:schemeClr val="tx2"/>
                </a:solidFill>
              </a:rPr>
              <a:t>Initial state: </a:t>
            </a:r>
            <a:r>
              <a:rPr lang="en-US" sz="2100" dirty="0">
                <a:solidFill>
                  <a:schemeClr val="tx2"/>
                </a:solidFill>
              </a:rPr>
              <a:t>Start with the empty assignment { }.</a:t>
            </a:r>
          </a:p>
          <a:p>
            <a:pPr marL="655320" lvl="1" indent="-381000">
              <a:lnSpc>
                <a:spcPct val="80000"/>
              </a:lnSpc>
            </a:pPr>
            <a:r>
              <a:rPr lang="en-US" sz="2100" b="1" dirty="0">
                <a:solidFill>
                  <a:schemeClr val="tx2"/>
                </a:solidFill>
              </a:rPr>
              <a:t>Actions</a:t>
            </a:r>
            <a:r>
              <a:rPr lang="en-US" sz="2100" dirty="0">
                <a:solidFill>
                  <a:schemeClr val="tx2"/>
                </a:solidFill>
              </a:rPr>
              <a:t>: At each step, assign a value to an unassigned variable that does not conflict with current assignment (we do not allow inconsistent assignments)</a:t>
            </a:r>
          </a:p>
          <a:p>
            <a:pPr marL="1074420" lvl="2" indent="-342900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sym typeface="Wingdings" pitchFamily="2" charset="2"/>
              </a:rPr>
              <a:t> </a:t>
            </a:r>
            <a:r>
              <a:rPr lang="en-US" sz="2100" dirty="0"/>
              <a:t>fail if no legal assignments.</a:t>
            </a:r>
          </a:p>
          <a:p>
            <a:pPr marL="655320" lvl="1" indent="-381000">
              <a:lnSpc>
                <a:spcPct val="80000"/>
              </a:lnSpc>
            </a:pPr>
            <a:r>
              <a:rPr lang="en-US" sz="2100" b="1" dirty="0">
                <a:solidFill>
                  <a:schemeClr val="tx2"/>
                </a:solidFill>
              </a:rPr>
              <a:t>Goal test</a:t>
            </a:r>
            <a:r>
              <a:rPr lang="en-US" sz="2100" dirty="0">
                <a:solidFill>
                  <a:schemeClr val="tx2"/>
                </a:solidFill>
              </a:rPr>
              <a:t>: the current assignment is complete.</a:t>
            </a:r>
            <a:endParaRPr lang="en-US" sz="2400" dirty="0">
              <a:solidFill>
                <a:schemeClr val="tx2"/>
              </a:solidFill>
            </a:endParaRPr>
          </a:p>
          <a:p>
            <a:pPr marL="655320" lvl="1" indent="-381000">
              <a:lnSpc>
                <a:spcPct val="80000"/>
              </a:lnSpc>
            </a:pPr>
            <a:r>
              <a:rPr lang="en-US" sz="2100" dirty="0">
                <a:solidFill>
                  <a:schemeClr val="tx2"/>
                </a:solidFill>
              </a:rPr>
              <a:t>Every solution appears at depth n with n variables </a:t>
            </a:r>
            <a:r>
              <a:rPr lang="en-US" sz="2100" dirty="0">
                <a:solidFill>
                  <a:schemeClr val="tx2"/>
                </a:solidFill>
                <a:sym typeface="Wingdings" pitchFamily="2" charset="2"/>
              </a:rPr>
              <a:t></a:t>
            </a:r>
            <a:r>
              <a:rPr lang="en-US" sz="2100" dirty="0">
                <a:solidFill>
                  <a:schemeClr val="tx2"/>
                </a:solidFill>
              </a:rPr>
              <a:t> use depth-first search.</a:t>
            </a:r>
          </a:p>
          <a:p>
            <a:pPr marL="655320" lvl="1" indent="-381000">
              <a:lnSpc>
                <a:spcPct val="80000"/>
              </a:lnSpc>
            </a:pPr>
            <a:r>
              <a:rPr lang="en-US" sz="2400" dirty="0">
                <a:solidFill>
                  <a:schemeClr val="tx2"/>
                </a:solidFill>
              </a:rPr>
              <a:t>b = (n - L ) d at depth L, hence n! · </a:t>
            </a:r>
            <a:r>
              <a:rPr lang="en-US" sz="2400" dirty="0" err="1">
                <a:solidFill>
                  <a:schemeClr val="tx2"/>
                </a:solidFill>
              </a:rPr>
              <a:t>d</a:t>
            </a:r>
            <a:r>
              <a:rPr lang="en-US" sz="2400" baseline="30000" dirty="0" err="1">
                <a:solidFill>
                  <a:schemeClr val="tx2"/>
                </a:solidFill>
              </a:rPr>
              <a:t>n</a:t>
            </a:r>
            <a:r>
              <a:rPr lang="en-US" sz="2400" dirty="0">
                <a:solidFill>
                  <a:schemeClr val="tx2"/>
                </a:solidFill>
              </a:rPr>
              <a:t> states !!</a:t>
            </a:r>
          </a:p>
        </p:txBody>
      </p:sp>
    </p:spTree>
    <p:extLst>
      <p:ext uri="{BB962C8B-B14F-4D97-AF65-F5344CB8AC3E}">
        <p14:creationId xmlns:p14="http://schemas.microsoft.com/office/powerpoint/2010/main" val="3779427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F629-157A-41C7-A7CB-10F624F5D717}" type="slidenum">
              <a:rPr lang="en-US"/>
              <a:pPr/>
              <a:t>11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 search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2"/>
                </a:solidFill>
              </a:rPr>
              <a:t>Variable assignments are commutative:</a:t>
            </a:r>
          </a:p>
          <a:p>
            <a:pPr lvl="1">
              <a:lnSpc>
                <a:spcPct val="80000"/>
              </a:lnSpc>
            </a:pPr>
            <a:r>
              <a:rPr lang="en-US" sz="2100" dirty="0">
                <a:solidFill>
                  <a:schemeClr val="tx2"/>
                </a:solidFill>
              </a:rPr>
              <a:t>[ WA = red then NT = green ] is the same as [ NT = green then WA = red ]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2"/>
                </a:solidFill>
              </a:rPr>
              <a:t>Only need to consider assignments to a single variable at each node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/>
              <a:t>b = d and there are </a:t>
            </a:r>
            <a:r>
              <a:rPr lang="en-US" sz="2400" dirty="0" err="1"/>
              <a:t>d</a:t>
            </a:r>
            <a:r>
              <a:rPr lang="en-US" sz="2400" baseline="30000" dirty="0" err="1"/>
              <a:t>n</a:t>
            </a:r>
            <a:r>
              <a:rPr lang="en-US" sz="2400" dirty="0"/>
              <a:t> states: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This is reasonable, since we have d</a:t>
            </a:r>
            <a:r>
              <a:rPr lang="en-US" sz="2100" baseline="30000" dirty="0"/>
              <a:t>n </a:t>
            </a:r>
            <a:r>
              <a:rPr lang="en-US" sz="2100" dirty="0"/>
              <a:t>assignments.</a:t>
            </a:r>
            <a:endParaRPr lang="en-US" sz="21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2"/>
                </a:solidFill>
              </a:rPr>
              <a:t>Depth-first search for CSPs with single-variable assignments is called </a:t>
            </a:r>
            <a:r>
              <a:rPr lang="en-US" sz="2400" b="1" dirty="0">
                <a:solidFill>
                  <a:schemeClr val="tx2"/>
                </a:solidFill>
              </a:rPr>
              <a:t>backtracking search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2"/>
                </a:solidFill>
              </a:rPr>
              <a:t>Backtracking search is the basic uninformed algorithm for CSPs: Can solve n-queens for n ≈ 25.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D274D-5B6D-43DD-ADB0-82433FD1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Algorithm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F1F467-FA42-4B2B-A386-AA4F08D7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78A4F-11BA-4F5E-B634-B260838B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1E24-C6E3-414B-86D5-4A5F8DABB3E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7FBF5F-7452-4CC3-B997-31BE0F561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5256"/>
            <a:ext cx="8610600" cy="422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6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 example</a:t>
            </a:r>
          </a:p>
        </p:txBody>
      </p:sp>
      <p:pic>
        <p:nvPicPr>
          <p:cNvPr id="12291" name="Picture 3" descr="backtrack-progress1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63" y="1619250"/>
            <a:ext cx="5857875" cy="3619500"/>
          </a:xfrm>
          <a:prstGeom prst="rect">
            <a:avLst/>
          </a:prstGeom>
          <a:noFill/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1E24-C6E3-414B-86D5-4A5F8DABB3E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backtrack-progress2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63" y="1619250"/>
            <a:ext cx="5857875" cy="3619500"/>
          </a:xfrm>
          <a:prstGeom prst="rect">
            <a:avLst/>
          </a:prstGeom>
          <a:noFill/>
        </p:spPr>
      </p:pic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 example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1E24-C6E3-414B-86D5-4A5F8DABB3E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 example</a:t>
            </a:r>
          </a:p>
        </p:txBody>
      </p:sp>
      <p:pic>
        <p:nvPicPr>
          <p:cNvPr id="14339" name="Picture 3" descr="backtrack-progress3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63" y="1619250"/>
            <a:ext cx="5857875" cy="3619500"/>
          </a:xfrm>
          <a:prstGeom prst="rect">
            <a:avLst/>
          </a:prstGeom>
          <a:noFill/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1E24-C6E3-414B-86D5-4A5F8DABB3E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example</a:t>
            </a:r>
          </a:p>
        </p:txBody>
      </p:sp>
      <p:pic>
        <p:nvPicPr>
          <p:cNvPr id="15363" name="Picture 3" descr="backtrack-progress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63" y="1619250"/>
            <a:ext cx="5857875" cy="3619500"/>
          </a:xfrm>
          <a:prstGeom prst="rect">
            <a:avLst/>
          </a:prstGeom>
          <a:noFill/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1E24-C6E3-414B-86D5-4A5F8DABB3E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example (4-queens)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1E24-C6E3-414B-86D5-4A5F8DABB3E8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81400" y="1295400"/>
          <a:ext cx="1066800" cy="990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600200" y="1524000"/>
          <a:ext cx="1066800" cy="990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l-GR" sz="1000" b="1" dirty="0"/>
                        <a:t>Δ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791200" y="5181600"/>
          <a:ext cx="1066800" cy="10972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b="1" dirty="0"/>
                        <a:t>Δ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l-GR" sz="1200" b="1" dirty="0"/>
                        <a:t>Δ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b="1" dirty="0"/>
                        <a:t>Δ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b="1" dirty="0"/>
                        <a:t>Δ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791200" y="3962400"/>
          <a:ext cx="1066800" cy="990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l-GR" sz="1000" b="1" dirty="0"/>
                        <a:t>Δ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l-GR" sz="1000" b="1" dirty="0"/>
                        <a:t>Δ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l-GR" sz="1000" b="1" dirty="0"/>
                        <a:t>Δ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791200" y="2743200"/>
          <a:ext cx="1066800" cy="990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l-GR" sz="1000" b="1" dirty="0"/>
                        <a:t>Δ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l-GR" sz="1000" b="1" dirty="0"/>
                        <a:t>Δ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791200" y="1524000"/>
          <a:ext cx="1066800" cy="990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000" b="1" dirty="0"/>
                        <a:t>Δ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362200" y="3962400"/>
          <a:ext cx="1066800" cy="990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l-GR" sz="1000" b="1" dirty="0"/>
                        <a:t>Δ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l-GR" sz="1000" b="1" dirty="0"/>
                        <a:t>Δ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l-GR" sz="1000" b="1" dirty="0"/>
                        <a:t>Δ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362200" y="2743200"/>
          <a:ext cx="1066800" cy="990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l-GR" sz="1000" b="1" dirty="0"/>
                        <a:t>Δ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l-GR" sz="1000" b="1" dirty="0"/>
                        <a:t>Δ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762000" y="2743200"/>
          <a:ext cx="1066800" cy="990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000" b="1" dirty="0"/>
                        <a:t>Δ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000" b="1" dirty="0"/>
                        <a:t>Δ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H="1">
            <a:off x="2743200" y="1752600"/>
            <a:ext cx="83820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48200" y="1752600"/>
            <a:ext cx="114300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295400" y="2514600"/>
            <a:ext cx="83820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33600" y="2514600"/>
            <a:ext cx="76200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895600" y="37338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324600" y="2514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324600" y="37338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324600" y="49530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CSPs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1E24-C6E3-414B-86D5-4A5F8DABB3E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 far, CSP looks like any standard search problem. However, unlike standard search problems, we can do two things in CSP:</a:t>
            </a:r>
          </a:p>
          <a:p>
            <a:pPr lvl="1"/>
            <a:r>
              <a:rPr lang="en-US" b="1" dirty="0"/>
              <a:t>Search</a:t>
            </a:r>
            <a:r>
              <a:rPr lang="en-US" dirty="0"/>
              <a:t>: try a value and check whether it leads to a solution:</a:t>
            </a:r>
          </a:p>
          <a:p>
            <a:pPr lvl="1"/>
            <a:r>
              <a:rPr lang="en-US" dirty="0"/>
              <a:t>Example: color  </a:t>
            </a:r>
            <a:r>
              <a:rPr lang="en-US" sz="2400" dirty="0"/>
              <a:t>WA = red, then NT = red and so on.</a:t>
            </a:r>
            <a:endParaRPr lang="en-US" dirty="0"/>
          </a:p>
          <a:p>
            <a:pPr lvl="1"/>
            <a:r>
              <a:rPr lang="en-US" b="1" dirty="0"/>
              <a:t>Infer: </a:t>
            </a:r>
            <a:r>
              <a:rPr lang="en-US" dirty="0"/>
              <a:t>deduce the values of some variables from other variables.</a:t>
            </a:r>
          </a:p>
          <a:p>
            <a:pPr lvl="1"/>
            <a:r>
              <a:rPr lang="en-US" dirty="0"/>
              <a:t>Example : If we choose WA= red, then all neighbors can not be red because the two states are neighbors </a:t>
            </a:r>
            <a:r>
              <a:rPr lang="en-US" dirty="0">
                <a:sym typeface="Wingdings" pitchFamily="2" charset="2"/>
              </a:rPr>
              <a:t> violation of constraints.  The neighbors can only be green or blue.</a:t>
            </a:r>
          </a:p>
          <a:p>
            <a:r>
              <a:rPr lang="en-US" dirty="0"/>
              <a:t>Solving a CSP in practice consists in interleaving search and inference.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1E24-C6E3-414B-86D5-4A5F8DABB3E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dirty="0">
                <a:sym typeface="Wingdings" pitchFamily="2" charset="2"/>
              </a:rPr>
              <a:t>The explicit representation of constraints allows us to reduce the domain of variables.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dirty="0">
                <a:sym typeface="Wingdings" pitchFamily="2" charset="2"/>
              </a:rPr>
              <a:t>Example: </a:t>
            </a:r>
            <a:r>
              <a:rPr lang="en-US" dirty="0"/>
              <a:t>WA= red </a:t>
            </a:r>
            <a:r>
              <a:rPr lang="en-US" dirty="0">
                <a:sym typeface="Wingdings" pitchFamily="2" charset="2"/>
              </a:rPr>
              <a:t> NT can only be green or blue.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dirty="0">
                <a:sym typeface="Wingdings" pitchFamily="2" charset="2"/>
              </a:rPr>
              <a:t>Inference helps reduce the number of possibilities to explore.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en-US" dirty="0">
                <a:sym typeface="Wingdings" pitchFamily="2" charset="2"/>
              </a:rPr>
              <a:t>Sometimes inference alone can solve the problem completely !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dirty="0">
                <a:sym typeface="Wingdings" pitchFamily="2" charset="2"/>
              </a:rPr>
              <a:t>Different types of inference: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en-US" dirty="0">
                <a:sym typeface="Wingdings" pitchFamily="2" charset="2"/>
              </a:rPr>
              <a:t>Node consistency.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en-US" dirty="0">
                <a:sym typeface="Wingdings" pitchFamily="2" charset="2"/>
              </a:rPr>
              <a:t>Forward checking.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en-US" dirty="0">
                <a:sym typeface="Wingdings" pitchFamily="2" charset="2"/>
              </a:rPr>
              <a:t>Arc consistency.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en-US" dirty="0">
                <a:sym typeface="Wingdings" pitchFamily="2" charset="2"/>
              </a:rPr>
              <a:t>Higher order consistency: path consistency and k-consistency (not covered in this course)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endParaRPr lang="en-US" dirty="0">
              <a:sym typeface="Wingdings" pitchFamily="2" charset="2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CSP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1E24-C6E3-414B-86D5-4A5F8DABB3E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Standard search problem:</a:t>
            </a:r>
          </a:p>
          <a:p>
            <a:pPr lvl="1"/>
            <a:r>
              <a:rPr lang="en-US" dirty="0"/>
              <a:t>A state is a "black box“ – any data structure that supports successor function, heuristic function and goal test.</a:t>
            </a:r>
          </a:p>
          <a:p>
            <a:r>
              <a:rPr lang="en-US" dirty="0"/>
              <a:t>CSP:</a:t>
            </a:r>
          </a:p>
          <a:p>
            <a:pPr lvl="1"/>
            <a:r>
              <a:rPr lang="en-US" dirty="0"/>
              <a:t>A state is defined by </a:t>
            </a:r>
            <a:r>
              <a:rPr lang="en-US" b="1" dirty="0"/>
              <a:t>variables X</a:t>
            </a:r>
            <a:r>
              <a:rPr lang="en-US" b="1" baseline="-25000" dirty="0"/>
              <a:t>i</a:t>
            </a:r>
            <a:r>
              <a:rPr lang="en-US" b="1" dirty="0"/>
              <a:t> </a:t>
            </a:r>
            <a:r>
              <a:rPr lang="en-US" dirty="0"/>
              <a:t>with </a:t>
            </a:r>
            <a:r>
              <a:rPr lang="en-US" b="1" dirty="0"/>
              <a:t>values</a:t>
            </a:r>
            <a:r>
              <a:rPr lang="en-US" dirty="0"/>
              <a:t> from </a:t>
            </a:r>
            <a:r>
              <a:rPr lang="en-US" b="1" dirty="0"/>
              <a:t>domains D</a:t>
            </a:r>
            <a:r>
              <a:rPr lang="en-US" b="1" baseline="-25000" dirty="0"/>
              <a:t>i.</a:t>
            </a:r>
            <a:r>
              <a:rPr lang="en-US" dirty="0"/>
              <a:t>
Goal test is a set of </a:t>
            </a:r>
            <a:r>
              <a:rPr lang="en-US" b="1" dirty="0"/>
              <a:t>constraints</a:t>
            </a:r>
            <a:r>
              <a:rPr lang="en-US" dirty="0"/>
              <a:t> specifying </a:t>
            </a:r>
            <a:r>
              <a:rPr lang="en-US" b="1" dirty="0"/>
              <a:t>allowable combinations</a:t>
            </a:r>
            <a:r>
              <a:rPr lang="en-US" dirty="0"/>
              <a:t> of values for  variables.</a:t>
            </a:r>
          </a:p>
          <a:p>
            <a:r>
              <a:rPr lang="en-US" dirty="0"/>
              <a:t>The CSP formalism allows for more powerful algorithms than standard search algorithms.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with inference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1E24-C6E3-414B-86D5-4A5F8DABB3E8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371600"/>
            <a:ext cx="6797404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133600" y="3733800"/>
            <a:ext cx="38862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75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consistency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1E24-C6E3-414B-86D5-4A5F8DABB3E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Applicable when there are unary constraints on the variable.</a:t>
            </a:r>
          </a:p>
          <a:p>
            <a:r>
              <a:rPr lang="en-US" dirty="0"/>
              <a:t>This is a trivial form of inference, where we keep only the values that satisfy the constraints on the variable.</a:t>
            </a:r>
          </a:p>
          <a:p>
            <a:r>
              <a:rPr lang="en-US" dirty="0"/>
              <a:t>Example: WA ≠ green </a:t>
            </a:r>
            <a:r>
              <a:rPr lang="en-US" dirty="0">
                <a:sym typeface="Wingdings" pitchFamily="2" charset="2"/>
              </a:rPr>
              <a:t> the domain of WA becomes {red, blue}.</a:t>
            </a:r>
          </a:p>
          <a:p>
            <a:r>
              <a:rPr lang="en-US" dirty="0">
                <a:sym typeface="Wingdings" pitchFamily="2" charset="2"/>
              </a:rPr>
              <a:t>Node consistency is usually run as a preprocessing step before searching.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When we assign a variable X, we look at each unassigned variable, Y, connected to X and delete from Y’s domain any value inconsistent with X’s assignment.</a:t>
            </a:r>
          </a:p>
          <a:p>
            <a:pPr>
              <a:lnSpc>
                <a:spcPct val="150000"/>
              </a:lnSpc>
            </a:pPr>
            <a:r>
              <a:rPr lang="en-US" dirty="0"/>
              <a:t>If forward checking detects an inconsistency, then the current assignment is not valid.</a:t>
            </a:r>
          </a:p>
          <a:p>
            <a:pPr>
              <a:lnSpc>
                <a:spcPct val="150000"/>
              </a:lnSpc>
            </a:pPr>
            <a:r>
              <a:rPr lang="en-US" dirty="0"/>
              <a:t>Forward checking is used during search, and when an inconsistency is detected, the algorithm backtracks immediately without exploring the rest of tree.</a:t>
            </a:r>
            <a:endParaRPr lang="en-GB" dirty="0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checking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1E24-C6E3-414B-86D5-4A5F8DABB3E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with forward checking</a:t>
            </a:r>
          </a:p>
        </p:txBody>
      </p:sp>
      <p:pic>
        <p:nvPicPr>
          <p:cNvPr id="36868" name="Picture 4" descr="forward-checking-progress1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5013" y="3781425"/>
            <a:ext cx="5133975" cy="1400175"/>
          </a:xfrm>
          <a:prstGeom prst="rect">
            <a:avLst/>
          </a:prstGeom>
          <a:noFill/>
        </p:spPr>
      </p:pic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1E24-C6E3-414B-86D5-4A5F8DABB3E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with forward checking</a:t>
            </a:r>
          </a:p>
        </p:txBody>
      </p:sp>
      <p:pic>
        <p:nvPicPr>
          <p:cNvPr id="37892" name="Picture 4" descr="forward-checking-progress2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5013" y="3790950"/>
            <a:ext cx="5133975" cy="1695450"/>
          </a:xfrm>
          <a:prstGeom prst="rect">
            <a:avLst/>
          </a:prstGeom>
          <a:noFill/>
        </p:spPr>
      </p:pic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1E24-C6E3-414B-86D5-4A5F8DABB3E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with forward checking</a:t>
            </a:r>
          </a:p>
        </p:txBody>
      </p:sp>
      <p:pic>
        <p:nvPicPr>
          <p:cNvPr id="38916" name="Picture 4" descr="forward-checking-progress3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5013" y="3810000"/>
            <a:ext cx="5133975" cy="1981200"/>
          </a:xfrm>
          <a:prstGeom prst="rect">
            <a:avLst/>
          </a:prstGeom>
          <a:noFill/>
        </p:spPr>
      </p:pic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1E24-C6E3-414B-86D5-4A5F8DABB3E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with forward checking</a:t>
            </a:r>
          </a:p>
        </p:txBody>
      </p:sp>
      <p:pic>
        <p:nvPicPr>
          <p:cNvPr id="47108" name="Picture 4" descr="forward-checking-progress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5013" y="3743325"/>
            <a:ext cx="5133975" cy="2276475"/>
          </a:xfrm>
          <a:prstGeom prst="rect">
            <a:avLst/>
          </a:prstGeom>
          <a:noFill/>
        </p:spPr>
      </p:pic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2133600" y="2362200"/>
            <a:ext cx="533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/>
              <a:t>SA can not be assigned </a:t>
            </a:r>
            <a:r>
              <a:rPr lang="en-GB" b="1" dirty="0">
                <a:sym typeface="Wingdings" pitchFamily="2" charset="2"/>
              </a:rPr>
              <a:t></a:t>
            </a:r>
            <a:r>
              <a:rPr lang="en-GB" b="1" dirty="0"/>
              <a:t>inconsistency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1E24-C6E3-414B-86D5-4A5F8DABB3E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 consistency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1E24-C6E3-414B-86D5-4A5F8DABB3E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Apply forward checking recursively.</a:t>
            </a:r>
          </a:p>
          <a:p>
            <a:pPr lvl="1"/>
            <a:r>
              <a:rPr lang="en-US" dirty="0"/>
              <a:t>Constraints are treated as directed arcs. </a:t>
            </a:r>
          </a:p>
          <a:p>
            <a:pPr lvl="2"/>
            <a:r>
              <a:rPr lang="en-US" dirty="0"/>
              <a:t>A constraint between X and Y is then seen as two arcs: X </a:t>
            </a:r>
            <a:r>
              <a:rPr lang="en-US" dirty="0">
                <a:sym typeface="Wingdings" pitchFamily="2" charset="2"/>
              </a:rPr>
              <a:t>Y and YX.</a:t>
            </a:r>
            <a:endParaRPr lang="en-US" dirty="0"/>
          </a:p>
          <a:p>
            <a:pPr lvl="1"/>
            <a:r>
              <a:rPr lang="en-US" dirty="0"/>
              <a:t>An arc X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Y is consistent if for every value of X there is a value of  Y that satisfies the constraint .</a:t>
            </a:r>
          </a:p>
          <a:p>
            <a:r>
              <a:rPr lang="en-US" dirty="0"/>
              <a:t>Remarks:</a:t>
            </a:r>
          </a:p>
          <a:p>
            <a:pPr lvl="1"/>
            <a:r>
              <a:rPr lang="en-US" sz="2400" dirty="0"/>
              <a:t>If X</a:t>
            </a:r>
            <a:r>
              <a:rPr lang="en-US" sz="2400" dirty="0">
                <a:sym typeface="Wingdings" pitchFamily="2" charset="2"/>
              </a:rPr>
              <a:t>Y </a:t>
            </a:r>
            <a:r>
              <a:rPr lang="en-US" sz="2400" dirty="0"/>
              <a:t>is consistent, Y</a:t>
            </a:r>
            <a:r>
              <a:rPr lang="en-US" sz="2400" dirty="0">
                <a:sym typeface="Wingdings" pitchFamily="2" charset="2"/>
              </a:rPr>
              <a:t>X is </a:t>
            </a:r>
            <a:r>
              <a:rPr lang="en-US" sz="2400" dirty="0"/>
              <a:t>not necessarily consistent!</a:t>
            </a:r>
          </a:p>
          <a:p>
            <a:pPr lvl="1"/>
            <a:r>
              <a:rPr lang="en-US" sz="2400" dirty="0"/>
              <a:t>Arc consistency does not detect every possible inconsistency!!</a:t>
            </a:r>
            <a:r>
              <a:rPr lang="en-GB" dirty="0"/>
              <a:t>  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 consistency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1E24-C6E3-414B-86D5-4A5F8DABB3E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Arc consistency can be run:</a:t>
            </a:r>
          </a:p>
          <a:p>
            <a:pPr lvl="1"/>
            <a:r>
              <a:rPr lang="en-US" dirty="0"/>
              <a:t>During the search, or</a:t>
            </a:r>
          </a:p>
          <a:p>
            <a:pPr lvl="1"/>
            <a:r>
              <a:rPr lang="en-US" dirty="0"/>
              <a:t>As a preprocessing step before the search.</a:t>
            </a:r>
          </a:p>
          <a:p>
            <a:r>
              <a:rPr lang="en-US" dirty="0"/>
              <a:t>When used during the search, we start with the arcs ending at the newly assigned variable.</a:t>
            </a:r>
          </a:p>
          <a:p>
            <a:pPr lvl="1"/>
            <a:r>
              <a:rPr lang="en-US" dirty="0"/>
              <a:t>If a inconsistency is detected, the algorithms backtracks immediately.</a:t>
            </a:r>
          </a:p>
          <a:p>
            <a:pPr lvl="1"/>
            <a:r>
              <a:rPr lang="en-US" dirty="0"/>
              <a:t>Arc consistency detects more inconsistencies than forward checking.</a:t>
            </a:r>
          </a:p>
          <a:p>
            <a:pPr lvl="1"/>
            <a:r>
              <a:rPr lang="en-US" dirty="0"/>
              <a:t>Search with arc consistency inference at each step is called Maintaining Arc Consistency (MAC)</a:t>
            </a:r>
          </a:p>
          <a:p>
            <a:r>
              <a:rPr lang="en-US" dirty="0"/>
              <a:t>When used as a preprocessing step, we start with all the arcs of the CSP.</a:t>
            </a:r>
          </a:p>
          <a:p>
            <a:pPr lvl="1"/>
            <a:r>
              <a:rPr lang="en-US" dirty="0"/>
              <a:t>If an inconsistency is detected, the CSP is not solvable at all.</a:t>
            </a:r>
          </a:p>
          <a:p>
            <a:pPr lvl="1"/>
            <a:r>
              <a:rPr lang="en-US"/>
              <a:t>The </a:t>
            </a:r>
            <a:r>
              <a:rPr lang="en-US" dirty="0"/>
              <a:t>AC-3 algorithm is the most widely used algorithm for arc consistency.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 consistency (preprocessing version)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1E24-C6E3-414B-86D5-4A5F8DABB3E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0394" y="1219200"/>
            <a:ext cx="7525406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6AAD-08EC-4A20-97C2-EDFB385198F9}" type="slidenum">
              <a:rPr lang="en-US"/>
              <a:pPr/>
              <a:t>3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map-coloring</a:t>
            </a:r>
          </a:p>
        </p:txBody>
      </p:sp>
      <p:pic>
        <p:nvPicPr>
          <p:cNvPr id="6149" name="Picture 5" descr="austral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295400"/>
            <a:ext cx="3781425" cy="3124200"/>
          </a:xfrm>
          <a:prstGeom prst="rect">
            <a:avLst/>
          </a:prstGeom>
          <a:noFill/>
        </p:spPr>
      </p:pic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343400"/>
            <a:ext cx="8650288" cy="197008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b="1" dirty="0"/>
              <a:t>Variables</a:t>
            </a:r>
            <a:r>
              <a:rPr lang="en-US" sz="2400" dirty="0"/>
              <a:t>: {WA, NT, Q, NSW, V, SA, T}</a:t>
            </a:r>
          </a:p>
          <a:p>
            <a:pPr>
              <a:lnSpc>
                <a:spcPct val="80000"/>
              </a:lnSpc>
            </a:pPr>
            <a:r>
              <a:rPr lang="en-US" sz="2400" b="1" dirty="0"/>
              <a:t>Domains:</a:t>
            </a:r>
            <a:r>
              <a:rPr lang="en-US" sz="2400" dirty="0"/>
              <a:t> D</a:t>
            </a:r>
            <a:r>
              <a:rPr lang="en-US" sz="2400" baseline="-25000" dirty="0"/>
              <a:t>i</a:t>
            </a:r>
            <a:r>
              <a:rPr lang="en-US" sz="2400" dirty="0"/>
              <a:t> = {red, green, blue}</a:t>
            </a:r>
          </a:p>
          <a:p>
            <a:pPr>
              <a:lnSpc>
                <a:spcPct val="80000"/>
              </a:lnSpc>
            </a:pPr>
            <a:r>
              <a:rPr lang="en-US" sz="2400" b="1" dirty="0"/>
              <a:t>Constraints</a:t>
            </a:r>
            <a:r>
              <a:rPr lang="en-US" sz="2400" dirty="0"/>
              <a:t>: adjacent regions must have different colors: 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Example WA ≠ NT, 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or (WA,NT) in {(</a:t>
            </a:r>
            <a:r>
              <a:rPr lang="en-US" sz="2100" dirty="0" err="1"/>
              <a:t>red,green</a:t>
            </a:r>
            <a:r>
              <a:rPr lang="en-US" sz="2100" dirty="0"/>
              <a:t>),(</a:t>
            </a:r>
            <a:r>
              <a:rPr lang="en-US" sz="2100" dirty="0" err="1"/>
              <a:t>red,blue</a:t>
            </a:r>
            <a:r>
              <a:rPr lang="en-US" sz="2100" dirty="0"/>
              <a:t>),(</a:t>
            </a:r>
            <a:r>
              <a:rPr lang="en-US" sz="2100" dirty="0" err="1"/>
              <a:t>green,red</a:t>
            </a:r>
            <a:r>
              <a:rPr lang="en-US" sz="2100" dirty="0"/>
              <a:t>), (</a:t>
            </a:r>
            <a:r>
              <a:rPr lang="en-US" sz="2100" dirty="0" err="1"/>
              <a:t>green,blue</a:t>
            </a:r>
            <a:r>
              <a:rPr lang="en-US" sz="2100" dirty="0"/>
              <a:t>),(</a:t>
            </a:r>
            <a:r>
              <a:rPr lang="en-US" sz="2100" dirty="0" err="1"/>
              <a:t>blue,red</a:t>
            </a:r>
            <a:r>
              <a:rPr lang="en-US" sz="2100" dirty="0"/>
              <a:t>),(</a:t>
            </a:r>
            <a:r>
              <a:rPr lang="en-US" sz="2100" dirty="0" err="1"/>
              <a:t>blue,green</a:t>
            </a:r>
            <a:r>
              <a:rPr lang="en-US" sz="2100" dirty="0"/>
              <a:t>)}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 consistency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5970-9148-401F-8CAB-2C2728EB716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533400" y="1371600"/>
            <a:ext cx="8137525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2600" dirty="0" err="1"/>
              <a:t>Sometimes</a:t>
            </a:r>
            <a:r>
              <a:rPr lang="fr-FR" sz="2600" dirty="0"/>
              <a:t> are </a:t>
            </a:r>
            <a:r>
              <a:rPr lang="fr-FR" sz="2600" dirty="0" err="1"/>
              <a:t>consitency</a:t>
            </a:r>
            <a:r>
              <a:rPr lang="fr-FR" sz="2600" dirty="0"/>
              <a:t> </a:t>
            </a:r>
            <a:r>
              <a:rPr lang="fr-FR" sz="2600" dirty="0" err="1"/>
              <a:t>alone</a:t>
            </a:r>
            <a:r>
              <a:rPr lang="fr-FR" sz="2600" dirty="0"/>
              <a:t> </a:t>
            </a:r>
            <a:r>
              <a:rPr lang="fr-FR" sz="2600" dirty="0" err="1"/>
              <a:t>can</a:t>
            </a:r>
            <a:r>
              <a:rPr lang="fr-FR" sz="2600" dirty="0"/>
              <a:t> </a:t>
            </a:r>
            <a:r>
              <a:rPr lang="fr-FR" sz="2600" dirty="0" err="1"/>
              <a:t>solve</a:t>
            </a:r>
            <a:r>
              <a:rPr lang="fr-FR" sz="2600" dirty="0"/>
              <a:t> a CSP.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2600" dirty="0" err="1"/>
              <a:t>Example</a:t>
            </a:r>
            <a:r>
              <a:rPr lang="fr-FR" sz="2600" dirty="0"/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2600" dirty="0"/>
              <a:t> </a:t>
            </a: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3779838" y="2376488"/>
            <a:ext cx="576262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2700338" y="4176713"/>
            <a:ext cx="576262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3" name="Oval 6"/>
          <p:cNvSpPr>
            <a:spLocks noChangeArrowheads="1"/>
          </p:cNvSpPr>
          <p:nvPr/>
        </p:nvSpPr>
        <p:spPr bwMode="auto">
          <a:xfrm>
            <a:off x="5148263" y="4032250"/>
            <a:ext cx="576262" cy="576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 flipH="1">
            <a:off x="2987674" y="2819400"/>
            <a:ext cx="822326" cy="1357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3276600" y="4392613"/>
            <a:ext cx="1871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>
            <a:off x="4343400" y="2819400"/>
            <a:ext cx="949325" cy="128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4800600" y="3124200"/>
            <a:ext cx="31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dirty="0"/>
              <a:t>&gt;</a:t>
            </a: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3962400" y="4343400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dirty="0"/>
              <a:t>&lt;</a:t>
            </a: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3195637" y="31162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≠</a:t>
            </a: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4408488" y="2252663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{1,2,3}</a:t>
            </a:r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5775325" y="4195763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{1,2,3}</a:t>
            </a: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1763713" y="4392613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{1,2,3}</a:t>
            </a: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735013" y="527685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in CSP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1E24-C6E3-414B-86D5-4A5F8DABB3E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standard search problems we used domain specific knowledge (heuristic functions) to improve the search.</a:t>
            </a:r>
          </a:p>
          <a:p>
            <a:r>
              <a:rPr lang="en-US" dirty="0"/>
              <a:t>In CSP, we can improve the search without domain –specific knowledge. We use general heuristic:</a:t>
            </a:r>
          </a:p>
          <a:p>
            <a:pPr lvl="1"/>
            <a:r>
              <a:rPr lang="en-US" dirty="0"/>
              <a:t>Which variable should be assigned next?</a:t>
            </a:r>
          </a:p>
          <a:p>
            <a:pPr lvl="1"/>
            <a:r>
              <a:rPr lang="en-US" dirty="0"/>
              <a:t>In what order should its values be tried?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in CSP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1E24-C6E3-414B-86D5-4A5F8DABB3E8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371600"/>
            <a:ext cx="6797404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133600" y="2667000"/>
            <a:ext cx="38862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24200" y="2956034"/>
            <a:ext cx="4495800" cy="168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7CF6-4BE5-45F3-955F-1478B33D8AB9}" type="slidenum">
              <a:rPr lang="en-US"/>
              <a:pPr/>
              <a:t>33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choice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variable, we choose the most constraining ones.</a:t>
            </a:r>
          </a:p>
          <a:p>
            <a:r>
              <a:rPr lang="en-US" dirty="0"/>
              <a:t>Minimum remaining values (MRV) heuristic:</a:t>
            </a:r>
          </a:p>
          <a:p>
            <a:pPr lvl="1"/>
            <a:r>
              <a:rPr lang="en-US" dirty="0"/>
              <a:t>Choose the variable with the fewest legal values.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1508" name="Picture 4" descr="australia-most-constrained-variab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124200"/>
            <a:ext cx="6105525" cy="99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9848-8D8C-4294-9A5D-9AFD95FDE6FC}" type="slidenum">
              <a:rPr lang="en-US"/>
              <a:pPr/>
              <a:t>34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choice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Maximum degree heuristic:</a:t>
            </a:r>
          </a:p>
          <a:p>
            <a:pPr lvl="1"/>
            <a:r>
              <a:rPr lang="en-US" dirty="0"/>
              <a:t>choose the variable with the most constraints on remaining variable.</a:t>
            </a:r>
          </a:p>
          <a:p>
            <a:r>
              <a:rPr lang="en-US" dirty="0"/>
              <a:t>Tie-breaker among MRV variables.</a:t>
            </a:r>
          </a:p>
        </p:txBody>
      </p:sp>
      <p:pic>
        <p:nvPicPr>
          <p:cNvPr id="22532" name="Picture 4" descr="australia-most-constraining-variab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267200"/>
            <a:ext cx="7620000" cy="12366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E35E-4AE6-4626-8739-D1AEFED8841D}" type="slidenum">
              <a:rPr lang="en-US"/>
              <a:pPr/>
              <a:t>35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choice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values, we choose the least constraining value:</a:t>
            </a:r>
          </a:p>
          <a:p>
            <a:pPr lvl="1"/>
            <a:r>
              <a:rPr lang="en-US" dirty="0"/>
              <a:t>the one that rules out the fewest values in the remaining variables.</a:t>
            </a:r>
          </a:p>
        </p:txBody>
      </p:sp>
      <p:pic>
        <p:nvPicPr>
          <p:cNvPr id="23556" name="Picture 4" descr="australia-least-constraining-valu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505200"/>
            <a:ext cx="7086600" cy="16779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choice vs. values choice</a:t>
            </a:r>
            <a:endParaRPr lang="ar-S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1E24-C6E3-414B-86D5-4A5F8DABB3E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Why for variables we choose the most constraining, whereas for values we choose the least constraining ?</a:t>
            </a:r>
          </a:p>
          <a:p>
            <a:pPr lvl="1"/>
            <a:r>
              <a:rPr lang="en-US" dirty="0"/>
              <a:t>Because, we need to assign all variables. If we can not assign a variable, it is better to know it early and save effort.</a:t>
            </a:r>
          </a:p>
          <a:p>
            <a:pPr lvl="1"/>
            <a:r>
              <a:rPr lang="en-US" dirty="0"/>
              <a:t>However,  we need only one value for each variable to solve the CSP, so it is better to try the values that are more likely to work.</a:t>
            </a:r>
            <a:endParaRPr lang="ar-SA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search for CSPs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The path to the solution is unimportant, so we can  apply local search!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Hill-climbing, simulated annealing typically work with “complete" states, i.e., all variables assigned.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To apply to CSPs: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allow states with </a:t>
            </a:r>
            <a:r>
              <a:rPr lang="en-US" sz="2000" b="1" dirty="0">
                <a:solidFill>
                  <a:schemeClr val="tx1"/>
                </a:solidFill>
              </a:rPr>
              <a:t>unsatisfied</a:t>
            </a:r>
            <a:r>
              <a:rPr lang="en-US" sz="2000" dirty="0"/>
              <a:t> constraints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operators </a:t>
            </a:r>
            <a:r>
              <a:rPr lang="en-US" sz="2000" b="1" dirty="0">
                <a:solidFill>
                  <a:schemeClr val="tx1"/>
                </a:solidFill>
              </a:rPr>
              <a:t>reassign</a:t>
            </a:r>
            <a:r>
              <a:rPr lang="en-US" sz="2000" dirty="0"/>
              <a:t> variable values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Objective function: </a:t>
            </a:r>
            <a:r>
              <a:rPr lang="en-US" sz="2000" i="1" dirty="0"/>
              <a:t>f(state) </a:t>
            </a:r>
            <a:r>
              <a:rPr lang="en-US" sz="2000" dirty="0"/>
              <a:t>= total number of violated constraints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Variable selection: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randomly select any conflicted variable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Value selection: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choose value that violates the fewest constraints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called the </a:t>
            </a:r>
            <a:r>
              <a:rPr lang="en-US" sz="2000" b="1" dirty="0">
                <a:solidFill>
                  <a:schemeClr val="tx1"/>
                </a:solidFill>
              </a:rPr>
              <a:t>min-conflicts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heuristic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1E24-C6E3-414B-86D5-4A5F8DABB3E8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States: 4 queens in 4 columns (4</a:t>
            </a:r>
            <a:r>
              <a:rPr lang="en-US" sz="2400" baseline="30000" dirty="0"/>
              <a:t>4</a:t>
            </a:r>
            <a:r>
              <a:rPr lang="en-US" sz="2400" dirty="0"/>
              <a:t> = 256 states)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Actions: move queen in column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Goal test: no attacks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Evaluation: </a:t>
            </a:r>
            <a:r>
              <a:rPr lang="en-US" sz="2400" i="1" dirty="0"/>
              <a:t>h(n) </a:t>
            </a:r>
            <a:r>
              <a:rPr lang="en-US" sz="2400" dirty="0"/>
              <a:t>= number of attacks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  <a:buNone/>
            </a:pPr>
            <a:endParaRPr lang="en-US" sz="2400" dirty="0"/>
          </a:p>
          <a:p>
            <a:r>
              <a:rPr lang="en-US" sz="2400" dirty="0"/>
              <a:t>Hill-climbing can solve even the million-queens problem in an average of 50 steps.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4-Queens</a:t>
            </a:r>
          </a:p>
        </p:txBody>
      </p:sp>
      <p:pic>
        <p:nvPicPr>
          <p:cNvPr id="48132" name="Picture 4" descr="4queens-iterativ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957512"/>
            <a:ext cx="5791200" cy="1766888"/>
          </a:xfrm>
          <a:prstGeom prst="rect">
            <a:avLst/>
          </a:prstGeom>
          <a:noFill/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1E24-C6E3-414B-86D5-4A5F8DABB3E8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CSPs are a special kind of problems: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states defined by values of a fixed set of variables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goal test defined by constraints on variable values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2800" dirty="0"/>
              <a:t>Backtracking = depth-first search with one variable assigned per node.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2800" dirty="0"/>
              <a:t>In CSP we can do search + inference.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Inference is deducing the values of some variables from the constraints and the values of other variables.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Variable ordering and value selection heuristics help significantly.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2800" dirty="0"/>
              <a:t>Iterative min-conflicts is usually effective in practice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1E24-C6E3-414B-86D5-4A5F8DABB3E8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BE32-97B4-4843-BF91-F5597917CF52}" type="slidenum">
              <a:rPr lang="en-US"/>
              <a:pPr/>
              <a:t>4</a:t>
            </a:fld>
            <a:endParaRPr lang="en-US"/>
          </a:p>
        </p:txBody>
      </p:sp>
      <p:pic>
        <p:nvPicPr>
          <p:cNvPr id="7172" name="Picture 4" descr="australia-solu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295400"/>
            <a:ext cx="3781425" cy="3124200"/>
          </a:xfrm>
          <a:prstGeom prst="rect">
            <a:avLst/>
          </a:prstGeom>
          <a:noFill/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map-coloring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549775"/>
            <a:ext cx="8650288" cy="1582738"/>
          </a:xfrm>
        </p:spPr>
        <p:txBody>
          <a:bodyPr>
            <a:noAutofit/>
          </a:bodyPr>
          <a:lstStyle/>
          <a:p>
            <a:r>
              <a:rPr lang="en-US" sz="2000" b="1" dirty="0"/>
              <a:t>Solutions</a:t>
            </a:r>
            <a:r>
              <a:rPr lang="en-US" sz="2000" dirty="0"/>
              <a:t> are </a:t>
            </a:r>
            <a:r>
              <a:rPr lang="en-US" sz="2000" b="1" dirty="0"/>
              <a:t>complete</a:t>
            </a:r>
            <a:r>
              <a:rPr lang="en-US" sz="2000" dirty="0"/>
              <a:t> and </a:t>
            </a:r>
            <a:r>
              <a:rPr lang="en-US" sz="2000" b="1" dirty="0"/>
              <a:t>consistent</a:t>
            </a:r>
            <a:r>
              <a:rPr lang="en-US" sz="2000" dirty="0"/>
              <a:t> </a:t>
            </a:r>
            <a:r>
              <a:rPr lang="en-US" sz="2000" b="1" dirty="0"/>
              <a:t>assignments</a:t>
            </a:r>
            <a:r>
              <a:rPr lang="en-US" sz="2000" dirty="0"/>
              <a:t>.
Complete assignment: all variables are assigned.</a:t>
            </a:r>
          </a:p>
          <a:p>
            <a:r>
              <a:rPr lang="en-US" sz="2000" dirty="0"/>
              <a:t>Consistent assignment: no constraint is violated.</a:t>
            </a:r>
          </a:p>
          <a:p>
            <a:r>
              <a:rPr lang="en-US" sz="2000" dirty="0"/>
              <a:t>Example: {WA = red, NT = </a:t>
            </a:r>
            <a:r>
              <a:rPr lang="en-US" sz="2000" dirty="0" err="1"/>
              <a:t>green,Q</a:t>
            </a:r>
            <a:r>
              <a:rPr lang="en-US" sz="2000" dirty="0"/>
              <a:t> = </a:t>
            </a:r>
            <a:r>
              <a:rPr lang="en-US" sz="2000" dirty="0" err="1"/>
              <a:t>red,NSW</a:t>
            </a:r>
            <a:r>
              <a:rPr lang="en-US" sz="2000" dirty="0"/>
              <a:t> = </a:t>
            </a:r>
            <a:r>
              <a:rPr lang="en-US" sz="2000" dirty="0" err="1"/>
              <a:t>green,V</a:t>
            </a:r>
            <a:r>
              <a:rPr lang="en-US" sz="2000" dirty="0"/>
              <a:t> = </a:t>
            </a:r>
            <a:r>
              <a:rPr lang="en-US" sz="2000" dirty="0" err="1"/>
              <a:t>red,SA</a:t>
            </a:r>
            <a:r>
              <a:rPr lang="en-US" sz="2000" dirty="0"/>
              <a:t> = </a:t>
            </a:r>
            <a:r>
              <a:rPr lang="en-US" sz="2000" dirty="0" err="1"/>
              <a:t>blue,T</a:t>
            </a:r>
            <a:r>
              <a:rPr lang="en-US" sz="2000" dirty="0"/>
              <a:t> = green}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Varieties of CSP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1E24-C6E3-414B-86D5-4A5F8DABB3E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can be:</a:t>
            </a:r>
          </a:p>
          <a:p>
            <a:pPr lvl="1"/>
            <a:r>
              <a:rPr lang="en-US" dirty="0"/>
              <a:t>Discrete: </a:t>
            </a:r>
          </a:p>
          <a:p>
            <a:pPr lvl="2"/>
            <a:r>
              <a:rPr lang="en-US" b="1" dirty="0"/>
              <a:t>Finite domain</a:t>
            </a:r>
            <a:r>
              <a:rPr lang="en-US" dirty="0"/>
              <a:t>: the domain size is a finite number d. If we have n variables then we have d</a:t>
            </a:r>
            <a:r>
              <a:rPr lang="en-US" baseline="30000" dirty="0"/>
              <a:t>n </a:t>
            </a:r>
            <a:r>
              <a:rPr lang="en-US" dirty="0"/>
              <a:t>possible assignments.</a:t>
            </a:r>
          </a:p>
          <a:p>
            <a:pPr lvl="2"/>
            <a:r>
              <a:rPr lang="en-US" dirty="0"/>
              <a:t>Example : Boolean CSP.</a:t>
            </a:r>
          </a:p>
          <a:p>
            <a:pPr lvl="2"/>
            <a:r>
              <a:rPr lang="en-US" b="1" dirty="0"/>
              <a:t>Infinite domains</a:t>
            </a:r>
            <a:r>
              <a:rPr lang="en-US" dirty="0"/>
              <a:t>: integer, strings etc.</a:t>
            </a:r>
          </a:p>
          <a:p>
            <a:pPr lvl="2"/>
            <a:r>
              <a:rPr lang="en-US" dirty="0"/>
              <a:t>Example: Job scheduling (start/end day).</a:t>
            </a:r>
          </a:p>
          <a:p>
            <a:pPr lvl="1"/>
            <a:r>
              <a:rPr lang="en-US" dirty="0"/>
              <a:t>Continuous:</a:t>
            </a:r>
          </a:p>
          <a:p>
            <a:pPr lvl="2"/>
            <a:r>
              <a:rPr lang="en-US" dirty="0"/>
              <a:t>Example: scheduling (start/end time): Scheduling  for Hubble Space Telescope observations.</a:t>
            </a:r>
          </a:p>
          <a:p>
            <a:pPr lvl="2"/>
            <a:r>
              <a:rPr lang="en-US" dirty="0"/>
              <a:t>Can be solved using continuous optimization methods. For example linear programming.</a:t>
            </a:r>
          </a:p>
          <a:p>
            <a:r>
              <a:rPr lang="en-US" dirty="0"/>
              <a:t>We are concerned with discrete CSP.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Varieties of CSP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1E24-C6E3-414B-86D5-4A5F8DABB3E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Constraints can be:</a:t>
            </a:r>
          </a:p>
          <a:p>
            <a:pPr lvl="1"/>
            <a:r>
              <a:rPr lang="en-US" b="1" dirty="0"/>
              <a:t>Unary</a:t>
            </a:r>
            <a:r>
              <a:rPr lang="en-US" dirty="0"/>
              <a:t>: apply to one variable.</a:t>
            </a:r>
          </a:p>
          <a:p>
            <a:pPr lvl="1"/>
            <a:r>
              <a:rPr lang="en-US" dirty="0"/>
              <a:t>Example: SA ≠ green.</a:t>
            </a:r>
          </a:p>
          <a:p>
            <a:pPr lvl="1"/>
            <a:r>
              <a:rPr lang="en-US" b="1" dirty="0"/>
              <a:t>Binary</a:t>
            </a:r>
            <a:r>
              <a:rPr lang="en-US" dirty="0"/>
              <a:t>: relate two variables.</a:t>
            </a:r>
          </a:p>
          <a:p>
            <a:pPr lvl="1"/>
            <a:r>
              <a:rPr lang="en-US" dirty="0"/>
              <a:t>Example: SA ≠ WA.</a:t>
            </a:r>
          </a:p>
          <a:p>
            <a:pPr lvl="1"/>
            <a:r>
              <a:rPr lang="en-US" b="1" dirty="0"/>
              <a:t>N-</a:t>
            </a:r>
            <a:r>
              <a:rPr lang="en-US" b="1" dirty="0" err="1"/>
              <a:t>ary</a:t>
            </a:r>
            <a:r>
              <a:rPr lang="en-US" b="1" dirty="0"/>
              <a:t> (or higher-order) </a:t>
            </a:r>
            <a:r>
              <a:rPr lang="en-US" dirty="0"/>
              <a:t>constraints: involve 3 or more variables.</a:t>
            </a:r>
          </a:p>
          <a:p>
            <a:pPr lvl="1"/>
            <a:r>
              <a:rPr lang="en-US" dirty="0"/>
              <a:t>Example: Sudoku.</a:t>
            </a:r>
          </a:p>
          <a:p>
            <a:r>
              <a:rPr lang="en-US" dirty="0"/>
              <a:t>A CSP with n-</a:t>
            </a:r>
            <a:r>
              <a:rPr lang="en-US" dirty="0" err="1"/>
              <a:t>ary</a:t>
            </a:r>
            <a:r>
              <a:rPr lang="en-US" dirty="0"/>
              <a:t> constraints can always be transformed to a CSP with binary constraints </a:t>
            </a:r>
            <a:r>
              <a:rPr lang="en-US" dirty="0">
                <a:sym typeface="Wingdings" pitchFamily="2" charset="2"/>
              </a:rPr>
              <a:t> We focus on binary CSP (they may contain of course unary constraints).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478838" cy="852488"/>
          </a:xfrm>
        </p:spPr>
        <p:txBody>
          <a:bodyPr/>
          <a:lstStyle/>
          <a:p>
            <a:r>
              <a:rPr lang="en-US" dirty="0"/>
              <a:t>Constraint graph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638800" cy="1600200"/>
          </a:xfrm>
        </p:spPr>
        <p:txBody>
          <a:bodyPr>
            <a:normAutofit/>
          </a:bodyPr>
          <a:lstStyle/>
          <a:p>
            <a:r>
              <a:rPr lang="en-US" dirty="0"/>
              <a:t>A binary CSP can be represented by a </a:t>
            </a:r>
            <a:r>
              <a:rPr lang="en-US" b="1" dirty="0"/>
              <a:t>constraint graph</a:t>
            </a:r>
            <a:r>
              <a:rPr lang="en-US" dirty="0"/>
              <a:t>: nodes are variables, arcs are constraints</a:t>
            </a:r>
          </a:p>
        </p:txBody>
      </p:sp>
      <p:pic>
        <p:nvPicPr>
          <p:cNvPr id="6200" name="Picture 56" descr="australi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791200" y="838200"/>
            <a:ext cx="3163888" cy="2462213"/>
          </a:xfrm>
          <a:noFill/>
          <a:ln/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28800" y="3124200"/>
            <a:ext cx="6705600" cy="3429000"/>
            <a:chOff x="480" y="1776"/>
            <a:chExt cx="4224" cy="216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480" y="2208"/>
              <a:ext cx="528" cy="432"/>
              <a:chOff x="480" y="2208"/>
              <a:chExt cx="528" cy="432"/>
            </a:xfrm>
          </p:grpSpPr>
          <p:sp>
            <p:nvSpPr>
              <p:cNvPr id="6150" name="Rectangle 6"/>
              <p:cNvSpPr>
                <a:spLocks noChangeArrowheads="1"/>
              </p:cNvSpPr>
              <p:nvPr/>
            </p:nvSpPr>
            <p:spPr bwMode="auto">
              <a:xfrm>
                <a:off x="528" y="2400"/>
                <a:ext cx="144" cy="144"/>
              </a:xfrm>
              <a:prstGeom prst="rect">
                <a:avLst/>
              </a:prstGeom>
              <a:solidFill>
                <a:srgbClr val="FE1A0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1" name="Rectangle 7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144" cy="144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2" name="Rectangle 8"/>
              <p:cNvSpPr>
                <a:spLocks noChangeArrowheads="1"/>
              </p:cNvSpPr>
              <p:nvPr/>
            </p:nvSpPr>
            <p:spPr bwMode="auto">
              <a:xfrm>
                <a:off x="816" y="2400"/>
                <a:ext cx="144" cy="144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3" name="Text Box 9"/>
              <p:cNvSpPr txBox="1">
                <a:spLocks noChangeArrowheads="1"/>
              </p:cNvSpPr>
              <p:nvPr/>
            </p:nvSpPr>
            <p:spPr bwMode="auto">
              <a:xfrm>
                <a:off x="528" y="2208"/>
                <a:ext cx="43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>
                    <a:latin typeface="Tahoma" pitchFamily="34" charset="0"/>
                  </a:rPr>
                  <a:t>WA</a:t>
                </a:r>
              </a:p>
            </p:txBody>
          </p:sp>
          <p:sp>
            <p:nvSpPr>
              <p:cNvPr id="6154" name="Oval 10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528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728" y="1776"/>
              <a:ext cx="528" cy="432"/>
              <a:chOff x="480" y="2208"/>
              <a:chExt cx="528" cy="432"/>
            </a:xfrm>
          </p:grpSpPr>
          <p:sp>
            <p:nvSpPr>
              <p:cNvPr id="6156" name="Rectangle 12"/>
              <p:cNvSpPr>
                <a:spLocks noChangeArrowheads="1"/>
              </p:cNvSpPr>
              <p:nvPr/>
            </p:nvSpPr>
            <p:spPr bwMode="auto">
              <a:xfrm>
                <a:off x="528" y="2400"/>
                <a:ext cx="144" cy="144"/>
              </a:xfrm>
              <a:prstGeom prst="rect">
                <a:avLst/>
              </a:prstGeom>
              <a:solidFill>
                <a:srgbClr val="FE1A0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7" name="Rectangle 13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144" cy="144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8" name="Rectangle 14"/>
              <p:cNvSpPr>
                <a:spLocks noChangeArrowheads="1"/>
              </p:cNvSpPr>
              <p:nvPr/>
            </p:nvSpPr>
            <p:spPr bwMode="auto">
              <a:xfrm>
                <a:off x="816" y="2400"/>
                <a:ext cx="144" cy="144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9" name="Text Box 15"/>
              <p:cNvSpPr txBox="1">
                <a:spLocks noChangeArrowheads="1"/>
              </p:cNvSpPr>
              <p:nvPr/>
            </p:nvSpPr>
            <p:spPr bwMode="auto">
              <a:xfrm>
                <a:off x="528" y="2208"/>
                <a:ext cx="43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>
                    <a:latin typeface="Tahoma" pitchFamily="34" charset="0"/>
                  </a:rPr>
                  <a:t>NT</a:t>
                </a:r>
              </a:p>
            </p:txBody>
          </p:sp>
          <p:sp>
            <p:nvSpPr>
              <p:cNvPr id="6160" name="Oval 16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528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1920" y="2784"/>
              <a:ext cx="528" cy="432"/>
              <a:chOff x="480" y="2208"/>
              <a:chExt cx="528" cy="432"/>
            </a:xfrm>
          </p:grpSpPr>
          <p:sp>
            <p:nvSpPr>
              <p:cNvPr id="6162" name="Rectangle 18"/>
              <p:cNvSpPr>
                <a:spLocks noChangeArrowheads="1"/>
              </p:cNvSpPr>
              <p:nvPr/>
            </p:nvSpPr>
            <p:spPr bwMode="auto">
              <a:xfrm>
                <a:off x="528" y="2400"/>
                <a:ext cx="144" cy="144"/>
              </a:xfrm>
              <a:prstGeom prst="rect">
                <a:avLst/>
              </a:prstGeom>
              <a:solidFill>
                <a:srgbClr val="FE1A0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3" name="Rectangle 19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144" cy="144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4" name="Rectangle 20"/>
              <p:cNvSpPr>
                <a:spLocks noChangeArrowheads="1"/>
              </p:cNvSpPr>
              <p:nvPr/>
            </p:nvSpPr>
            <p:spPr bwMode="auto">
              <a:xfrm>
                <a:off x="816" y="2400"/>
                <a:ext cx="144" cy="144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5" name="Text Box 21"/>
              <p:cNvSpPr txBox="1">
                <a:spLocks noChangeArrowheads="1"/>
              </p:cNvSpPr>
              <p:nvPr/>
            </p:nvSpPr>
            <p:spPr bwMode="auto">
              <a:xfrm>
                <a:off x="528" y="2208"/>
                <a:ext cx="43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>
                    <a:latin typeface="Tahoma" pitchFamily="34" charset="0"/>
                  </a:rPr>
                  <a:t>SA</a:t>
                </a:r>
              </a:p>
            </p:txBody>
          </p:sp>
          <p:sp>
            <p:nvSpPr>
              <p:cNvPr id="6166" name="Oval 22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528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2880" y="1824"/>
              <a:ext cx="528" cy="432"/>
              <a:chOff x="480" y="2208"/>
              <a:chExt cx="528" cy="432"/>
            </a:xfrm>
          </p:grpSpPr>
          <p:sp>
            <p:nvSpPr>
              <p:cNvPr id="6168" name="Rectangle 24"/>
              <p:cNvSpPr>
                <a:spLocks noChangeArrowheads="1"/>
              </p:cNvSpPr>
              <p:nvPr/>
            </p:nvSpPr>
            <p:spPr bwMode="auto">
              <a:xfrm>
                <a:off x="528" y="2400"/>
                <a:ext cx="144" cy="144"/>
              </a:xfrm>
              <a:prstGeom prst="rect">
                <a:avLst/>
              </a:prstGeom>
              <a:solidFill>
                <a:srgbClr val="FE1A0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9" name="Rectangle 25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144" cy="144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0" name="Rectangle 26"/>
              <p:cNvSpPr>
                <a:spLocks noChangeArrowheads="1"/>
              </p:cNvSpPr>
              <p:nvPr/>
            </p:nvSpPr>
            <p:spPr bwMode="auto">
              <a:xfrm>
                <a:off x="816" y="2400"/>
                <a:ext cx="144" cy="144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1" name="Text Box 27"/>
              <p:cNvSpPr txBox="1">
                <a:spLocks noChangeArrowheads="1"/>
              </p:cNvSpPr>
              <p:nvPr/>
            </p:nvSpPr>
            <p:spPr bwMode="auto">
              <a:xfrm>
                <a:off x="528" y="2208"/>
                <a:ext cx="43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>
                    <a:latin typeface="Tahoma" pitchFamily="34" charset="0"/>
                  </a:rPr>
                  <a:t>Q</a:t>
                </a:r>
              </a:p>
            </p:txBody>
          </p:sp>
          <p:sp>
            <p:nvSpPr>
              <p:cNvPr id="6172" name="Oval 28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528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29"/>
            <p:cNvGrpSpPr>
              <a:grpSpLocks/>
            </p:cNvGrpSpPr>
            <p:nvPr/>
          </p:nvGrpSpPr>
          <p:grpSpPr bwMode="auto">
            <a:xfrm>
              <a:off x="3744" y="2352"/>
              <a:ext cx="528" cy="432"/>
              <a:chOff x="480" y="2208"/>
              <a:chExt cx="528" cy="432"/>
            </a:xfrm>
          </p:grpSpPr>
          <p:sp>
            <p:nvSpPr>
              <p:cNvPr id="6174" name="Rectangle 30"/>
              <p:cNvSpPr>
                <a:spLocks noChangeArrowheads="1"/>
              </p:cNvSpPr>
              <p:nvPr/>
            </p:nvSpPr>
            <p:spPr bwMode="auto">
              <a:xfrm>
                <a:off x="528" y="2400"/>
                <a:ext cx="144" cy="144"/>
              </a:xfrm>
              <a:prstGeom prst="rect">
                <a:avLst/>
              </a:prstGeom>
              <a:solidFill>
                <a:srgbClr val="FE1A0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5" name="Rectangle 31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144" cy="144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6" name="Rectangle 32"/>
              <p:cNvSpPr>
                <a:spLocks noChangeArrowheads="1"/>
              </p:cNvSpPr>
              <p:nvPr/>
            </p:nvSpPr>
            <p:spPr bwMode="auto">
              <a:xfrm>
                <a:off x="816" y="2400"/>
                <a:ext cx="144" cy="144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7" name="Text Box 33"/>
              <p:cNvSpPr txBox="1">
                <a:spLocks noChangeArrowheads="1"/>
              </p:cNvSpPr>
              <p:nvPr/>
            </p:nvSpPr>
            <p:spPr bwMode="auto">
              <a:xfrm>
                <a:off x="528" y="2208"/>
                <a:ext cx="43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>
                    <a:latin typeface="Tahoma" pitchFamily="34" charset="0"/>
                  </a:rPr>
                  <a:t>NSW</a:t>
                </a:r>
              </a:p>
            </p:txBody>
          </p:sp>
          <p:sp>
            <p:nvSpPr>
              <p:cNvPr id="6178" name="Oval 34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528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35"/>
            <p:cNvGrpSpPr>
              <a:grpSpLocks/>
            </p:cNvGrpSpPr>
            <p:nvPr/>
          </p:nvGrpSpPr>
          <p:grpSpPr bwMode="auto">
            <a:xfrm>
              <a:off x="3072" y="3120"/>
              <a:ext cx="528" cy="432"/>
              <a:chOff x="480" y="2208"/>
              <a:chExt cx="528" cy="432"/>
            </a:xfrm>
          </p:grpSpPr>
          <p:sp>
            <p:nvSpPr>
              <p:cNvPr id="6180" name="Rectangle 36"/>
              <p:cNvSpPr>
                <a:spLocks noChangeArrowheads="1"/>
              </p:cNvSpPr>
              <p:nvPr/>
            </p:nvSpPr>
            <p:spPr bwMode="auto">
              <a:xfrm>
                <a:off x="528" y="2400"/>
                <a:ext cx="144" cy="144"/>
              </a:xfrm>
              <a:prstGeom prst="rect">
                <a:avLst/>
              </a:prstGeom>
              <a:solidFill>
                <a:srgbClr val="FE1A0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1" name="Rectangle 37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144" cy="144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2" name="Rectangle 38"/>
              <p:cNvSpPr>
                <a:spLocks noChangeArrowheads="1"/>
              </p:cNvSpPr>
              <p:nvPr/>
            </p:nvSpPr>
            <p:spPr bwMode="auto">
              <a:xfrm>
                <a:off x="816" y="2400"/>
                <a:ext cx="144" cy="144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3" name="Text Box 39"/>
              <p:cNvSpPr txBox="1">
                <a:spLocks noChangeArrowheads="1"/>
              </p:cNvSpPr>
              <p:nvPr/>
            </p:nvSpPr>
            <p:spPr bwMode="auto">
              <a:xfrm>
                <a:off x="528" y="2208"/>
                <a:ext cx="43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>
                    <a:latin typeface="Tahoma" pitchFamily="34" charset="0"/>
                  </a:rPr>
                  <a:t>V</a:t>
                </a:r>
              </a:p>
            </p:txBody>
          </p:sp>
          <p:sp>
            <p:nvSpPr>
              <p:cNvPr id="6184" name="Oval 40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528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41"/>
            <p:cNvGrpSpPr>
              <a:grpSpLocks/>
            </p:cNvGrpSpPr>
            <p:nvPr/>
          </p:nvGrpSpPr>
          <p:grpSpPr bwMode="auto">
            <a:xfrm>
              <a:off x="4176" y="3504"/>
              <a:ext cx="528" cy="432"/>
              <a:chOff x="480" y="2208"/>
              <a:chExt cx="528" cy="432"/>
            </a:xfrm>
          </p:grpSpPr>
          <p:sp>
            <p:nvSpPr>
              <p:cNvPr id="6186" name="Rectangle 42"/>
              <p:cNvSpPr>
                <a:spLocks noChangeArrowheads="1"/>
              </p:cNvSpPr>
              <p:nvPr/>
            </p:nvSpPr>
            <p:spPr bwMode="auto">
              <a:xfrm>
                <a:off x="528" y="2400"/>
                <a:ext cx="144" cy="144"/>
              </a:xfrm>
              <a:prstGeom prst="rect">
                <a:avLst/>
              </a:prstGeom>
              <a:solidFill>
                <a:srgbClr val="FE1A0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7" name="Rectangle 43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144" cy="144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8" name="Rectangle 44"/>
              <p:cNvSpPr>
                <a:spLocks noChangeArrowheads="1"/>
              </p:cNvSpPr>
              <p:nvPr/>
            </p:nvSpPr>
            <p:spPr bwMode="auto">
              <a:xfrm>
                <a:off x="816" y="2400"/>
                <a:ext cx="144" cy="144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9" name="Text Box 45"/>
              <p:cNvSpPr txBox="1">
                <a:spLocks noChangeArrowheads="1"/>
              </p:cNvSpPr>
              <p:nvPr/>
            </p:nvSpPr>
            <p:spPr bwMode="auto">
              <a:xfrm>
                <a:off x="528" y="2208"/>
                <a:ext cx="43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>
                    <a:latin typeface="Tahoma" pitchFamily="34" charset="0"/>
                  </a:rPr>
                  <a:t>T</a:t>
                </a:r>
              </a:p>
            </p:txBody>
          </p:sp>
          <p:sp>
            <p:nvSpPr>
              <p:cNvPr id="6190" name="Oval 46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528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91" name="Line 47"/>
            <p:cNvSpPr>
              <a:spLocks noChangeShapeType="1"/>
            </p:cNvSpPr>
            <p:nvPr/>
          </p:nvSpPr>
          <p:spPr bwMode="auto">
            <a:xfrm flipV="1">
              <a:off x="960" y="2016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92" name="Line 48"/>
            <p:cNvSpPr>
              <a:spLocks noChangeShapeType="1"/>
            </p:cNvSpPr>
            <p:nvPr/>
          </p:nvSpPr>
          <p:spPr bwMode="auto">
            <a:xfrm>
              <a:off x="960" y="2544"/>
              <a:ext cx="96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93" name="Line 49"/>
            <p:cNvSpPr>
              <a:spLocks noChangeShapeType="1"/>
            </p:cNvSpPr>
            <p:nvPr/>
          </p:nvSpPr>
          <p:spPr bwMode="auto">
            <a:xfrm flipH="1" flipV="1">
              <a:off x="2064" y="2208"/>
              <a:ext cx="9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Line 50"/>
            <p:cNvSpPr>
              <a:spLocks noChangeShapeType="1"/>
            </p:cNvSpPr>
            <p:nvPr/>
          </p:nvSpPr>
          <p:spPr bwMode="auto">
            <a:xfrm>
              <a:off x="2256" y="2016"/>
              <a:ext cx="62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Line 51"/>
            <p:cNvSpPr>
              <a:spLocks noChangeShapeType="1"/>
            </p:cNvSpPr>
            <p:nvPr/>
          </p:nvSpPr>
          <p:spPr bwMode="auto">
            <a:xfrm flipV="1">
              <a:off x="2400" y="2208"/>
              <a:ext cx="57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Line 52"/>
            <p:cNvSpPr>
              <a:spLocks noChangeShapeType="1"/>
            </p:cNvSpPr>
            <p:nvPr/>
          </p:nvSpPr>
          <p:spPr bwMode="auto">
            <a:xfrm>
              <a:off x="2400" y="3072"/>
              <a:ext cx="67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Line 53"/>
            <p:cNvSpPr>
              <a:spLocks noChangeShapeType="1"/>
            </p:cNvSpPr>
            <p:nvPr/>
          </p:nvSpPr>
          <p:spPr bwMode="auto">
            <a:xfrm flipV="1">
              <a:off x="2448" y="2640"/>
              <a:ext cx="12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Line 54"/>
            <p:cNvSpPr>
              <a:spLocks noChangeShapeType="1"/>
            </p:cNvSpPr>
            <p:nvPr/>
          </p:nvSpPr>
          <p:spPr bwMode="auto">
            <a:xfrm>
              <a:off x="3408" y="2112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99" name="Line 55"/>
            <p:cNvSpPr>
              <a:spLocks noChangeShapeType="1"/>
            </p:cNvSpPr>
            <p:nvPr/>
          </p:nvSpPr>
          <p:spPr bwMode="auto">
            <a:xfrm flipV="1">
              <a:off x="3552" y="2736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" name="Espace réservé du numéro de diapositive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009E-0DDD-4742-8ECC-231C07412652}" type="slidenum">
              <a:rPr lang="ar-SA" smtClean="0"/>
              <a:pPr/>
              <a:t>7</a:t>
            </a:fld>
            <a:endParaRPr lang="fr-FR"/>
          </a:p>
        </p:txBody>
      </p:sp>
      <p:sp>
        <p:nvSpPr>
          <p:cNvPr id="58" name="Espace réservé du pied de page 5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CSP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1E24-C6E3-414B-86D5-4A5F8DABB3E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Assignment problems.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Example: who teaches what class.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Timetabling problems.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Example: which class is offered when and where?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Transportation scheduling.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Factory scheduling.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Notice that many real-world problems involve real-valued variables.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4EC-E141-4F5A-9E14-A63B4B3951B1}" type="slidenum">
              <a:rPr lang="en-US"/>
              <a:pPr/>
              <a:t>9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Solving CSPs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219200"/>
            <a:ext cx="8074152" cy="4937760"/>
          </a:xfrm>
        </p:spPr>
        <p:txBody>
          <a:bodyPr>
            <a:normAutofit/>
          </a:bodyPr>
          <a:lstStyle/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tx2"/>
                </a:solidFill>
              </a:rPr>
              <a:t>Trivial approach:</a:t>
            </a:r>
          </a:p>
          <a:p>
            <a:pPr marL="381000" indent="-381000">
              <a:lnSpc>
                <a:spcPct val="80000"/>
              </a:lnSpc>
            </a:pPr>
            <a:r>
              <a:rPr lang="en-US" sz="2400" b="1" dirty="0">
                <a:solidFill>
                  <a:schemeClr val="tx2"/>
                </a:solidFill>
              </a:rPr>
              <a:t>Complete state formulation</a:t>
            </a:r>
            <a:r>
              <a:rPr lang="en-US" sz="2400" dirty="0">
                <a:solidFill>
                  <a:schemeClr val="tx2"/>
                </a:solidFill>
              </a:rPr>
              <a:t>:</a:t>
            </a:r>
          </a:p>
          <a:p>
            <a:pPr marL="655320" lvl="1" indent="-381000">
              <a:lnSpc>
                <a:spcPct val="80000"/>
              </a:lnSpc>
            </a:pPr>
            <a:r>
              <a:rPr lang="en-US" sz="2100" dirty="0">
                <a:solidFill>
                  <a:schemeClr val="tx2"/>
                </a:solidFill>
              </a:rPr>
              <a:t>Path is irrelevant, so can also use </a:t>
            </a:r>
            <a:r>
              <a:rPr lang="en-US" sz="2100" b="1" dirty="0">
                <a:solidFill>
                  <a:schemeClr val="tx2"/>
                </a:solidFill>
              </a:rPr>
              <a:t>complete-state formulation</a:t>
            </a:r>
            <a:r>
              <a:rPr lang="en-US" sz="2100" dirty="0">
                <a:solidFill>
                  <a:schemeClr val="tx2"/>
                </a:solidFill>
              </a:rPr>
              <a:t>.</a:t>
            </a:r>
          </a:p>
          <a:p>
            <a:pPr marL="655320" lvl="1" indent="-381000">
              <a:lnSpc>
                <a:spcPct val="80000"/>
              </a:lnSpc>
            </a:pPr>
            <a:r>
              <a:rPr lang="en-US" sz="2100" b="1" dirty="0">
                <a:solidFill>
                  <a:schemeClr val="tx2"/>
                </a:solidFill>
              </a:rPr>
              <a:t>Initial state: </a:t>
            </a:r>
            <a:r>
              <a:rPr lang="en-US" sz="2100" dirty="0">
                <a:solidFill>
                  <a:schemeClr val="tx2"/>
                </a:solidFill>
              </a:rPr>
              <a:t>Start with a random complete assignment (we allow for inconsistent assignments).</a:t>
            </a:r>
          </a:p>
          <a:p>
            <a:pPr marL="655320" lvl="1" indent="-381000">
              <a:lnSpc>
                <a:spcPct val="80000"/>
              </a:lnSpc>
            </a:pPr>
            <a:r>
              <a:rPr lang="en-US" sz="2100" b="1" dirty="0"/>
              <a:t>Actions: </a:t>
            </a:r>
            <a:r>
              <a:rPr lang="en-US" sz="2100" dirty="0">
                <a:solidFill>
                  <a:schemeClr val="tx2"/>
                </a:solidFill>
              </a:rPr>
              <a:t>Change the values of one variable.</a:t>
            </a:r>
          </a:p>
          <a:p>
            <a:pPr marL="655320" lvl="1" indent="-381000">
              <a:lnSpc>
                <a:spcPct val="80000"/>
              </a:lnSpc>
            </a:pPr>
            <a:r>
              <a:rPr lang="en-US" sz="2100" b="1" dirty="0"/>
              <a:t>Goal test</a:t>
            </a:r>
            <a:r>
              <a:rPr lang="en-US" sz="2100" dirty="0"/>
              <a:t>: O</a:t>
            </a:r>
            <a:r>
              <a:rPr lang="en-US" sz="2100" dirty="0">
                <a:solidFill>
                  <a:schemeClr val="tx2"/>
                </a:solidFill>
              </a:rPr>
              <a:t>btaining a consistent  assignment.</a:t>
            </a:r>
          </a:p>
          <a:p>
            <a:pPr marL="655320" lvl="1" indent="-381000">
              <a:lnSpc>
                <a:spcPct val="80000"/>
              </a:lnSpc>
            </a:pPr>
            <a:r>
              <a:rPr lang="en-US" sz="2400" dirty="0"/>
              <a:t>We have </a:t>
            </a:r>
            <a:r>
              <a:rPr lang="en-US" sz="2400" dirty="0" err="1"/>
              <a:t>d</a:t>
            </a:r>
            <a:r>
              <a:rPr lang="en-US" sz="2400" baseline="30000" dirty="0" err="1"/>
              <a:t>n</a:t>
            </a:r>
            <a:r>
              <a:rPr lang="en-US" sz="2400" dirty="0"/>
              <a:t> states.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6134</TotalTime>
  <Words>1959</Words>
  <Application>Microsoft Office PowerPoint</Application>
  <PresentationFormat>On-screen Show (4:3)</PresentationFormat>
  <Paragraphs>304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Bookman Old Style</vt:lpstr>
      <vt:lpstr>Calibri</vt:lpstr>
      <vt:lpstr>Gill Sans MT</vt:lpstr>
      <vt:lpstr>Tahoma</vt:lpstr>
      <vt:lpstr>Wingdings</vt:lpstr>
      <vt:lpstr>Wingdings 3</vt:lpstr>
      <vt:lpstr>Origine</vt:lpstr>
      <vt:lpstr>CSC 361: Artificial Intelligence </vt:lpstr>
      <vt:lpstr>Definition of CSP</vt:lpstr>
      <vt:lpstr>Example: map-coloring</vt:lpstr>
      <vt:lpstr>Example: map-coloring</vt:lpstr>
      <vt:lpstr>Varieties of CSP</vt:lpstr>
      <vt:lpstr>Varieties of CSP</vt:lpstr>
      <vt:lpstr>Constraint graph</vt:lpstr>
      <vt:lpstr>Examples of CSP</vt:lpstr>
      <vt:lpstr>Solving CSPs</vt:lpstr>
      <vt:lpstr>Solving CSPs</vt:lpstr>
      <vt:lpstr>Backtracking search</vt:lpstr>
      <vt:lpstr>Backtracking Algorithm</vt:lpstr>
      <vt:lpstr>Backtracking example</vt:lpstr>
      <vt:lpstr>Backtracking example</vt:lpstr>
      <vt:lpstr>Backtracking example</vt:lpstr>
      <vt:lpstr>Backtracking example</vt:lpstr>
      <vt:lpstr>Backtracking example (4-queens)</vt:lpstr>
      <vt:lpstr>Solving CSPs</vt:lpstr>
      <vt:lpstr>Inference</vt:lpstr>
      <vt:lpstr>Backtracking with inference</vt:lpstr>
      <vt:lpstr>Node consistency</vt:lpstr>
      <vt:lpstr>Forward checking</vt:lpstr>
      <vt:lpstr>Backtracking with forward checking</vt:lpstr>
      <vt:lpstr>Backtracking with forward checking</vt:lpstr>
      <vt:lpstr>Backtracking with forward checking</vt:lpstr>
      <vt:lpstr>Backtracking with forward checking</vt:lpstr>
      <vt:lpstr>Arc consistency</vt:lpstr>
      <vt:lpstr>Arc consistency</vt:lpstr>
      <vt:lpstr>Arc consistency (preprocessing version)</vt:lpstr>
      <vt:lpstr>Arc consistency</vt:lpstr>
      <vt:lpstr>Search in CSP</vt:lpstr>
      <vt:lpstr>Search in CSP</vt:lpstr>
      <vt:lpstr>Variable choice</vt:lpstr>
      <vt:lpstr>Variable choice</vt:lpstr>
      <vt:lpstr>Values choice</vt:lpstr>
      <vt:lpstr>Variable choice vs. values choice</vt:lpstr>
      <vt:lpstr>Local search for CSPs</vt:lpstr>
      <vt:lpstr>Example: 4-Queens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Uninformed (blind) search techniques</dc:title>
  <dc:creator>kerrache</dc:creator>
  <cp:lastModifiedBy>Hafida Benhidour</cp:lastModifiedBy>
  <cp:revision>359</cp:revision>
  <dcterms:created xsi:type="dcterms:W3CDTF">2012-02-10T14:51:43Z</dcterms:created>
  <dcterms:modified xsi:type="dcterms:W3CDTF">2020-10-19T00:23:42Z</dcterms:modified>
</cp:coreProperties>
</file>